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84" r:id="rId2"/>
    <p:sldId id="425" r:id="rId3"/>
    <p:sldId id="426" r:id="rId4"/>
    <p:sldId id="424" r:id="rId5"/>
    <p:sldId id="385" r:id="rId6"/>
    <p:sldId id="386" r:id="rId7"/>
    <p:sldId id="396" r:id="rId8"/>
    <p:sldId id="397" r:id="rId9"/>
    <p:sldId id="395" r:id="rId10"/>
    <p:sldId id="398" r:id="rId11"/>
    <p:sldId id="364" r:id="rId12"/>
    <p:sldId id="413" r:id="rId13"/>
    <p:sldId id="400" r:id="rId14"/>
    <p:sldId id="411" r:id="rId15"/>
    <p:sldId id="412" r:id="rId16"/>
    <p:sldId id="414" r:id="rId17"/>
    <p:sldId id="422" r:id="rId18"/>
    <p:sldId id="415" r:id="rId19"/>
    <p:sldId id="416" r:id="rId20"/>
    <p:sldId id="417" r:id="rId21"/>
    <p:sldId id="418" r:id="rId22"/>
    <p:sldId id="419" r:id="rId23"/>
    <p:sldId id="420" r:id="rId24"/>
    <p:sldId id="4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5"/>
    <p:restoredTop sz="96813"/>
  </p:normalViewPr>
  <p:slideViewPr>
    <p:cSldViewPr snapToGrid="0" snapToObjects="1">
      <p:cViewPr>
        <p:scale>
          <a:sx n="108" d="100"/>
          <a:sy n="108" d="100"/>
        </p:scale>
        <p:origin x="2936" y="1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13: GLM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87" b="13953"/>
          <a:stretch/>
        </p:blipFill>
        <p:spPr>
          <a:xfrm>
            <a:off x="4521199" y="2499066"/>
            <a:ext cx="4888720" cy="3893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Least Square Error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 smtClean="0">
                <a:latin typeface="Candara" charset="0"/>
              </a:rPr>
              <a:t>set.seed</a:t>
            </a:r>
            <a:r>
              <a:rPr lang="pt-BR" sz="2400" dirty="0" smtClean="0">
                <a:latin typeface="Candara" charset="0"/>
              </a:rPr>
              <a:t>(99164)</a:t>
            </a:r>
          </a:p>
          <a:p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sample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length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),10)</a:t>
            </a:r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[s,2])</a:t>
            </a:r>
          </a:p>
          <a:p>
            <a:r>
              <a:rPr lang="pt-BR" sz="2400" dirty="0" smtClean="0">
                <a:latin typeface="Candara" charset="0"/>
              </a:rPr>
              <a:t>cor(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</a:t>
            </a:r>
            <a:r>
              <a:rPr lang="pt-BR" sz="2400" dirty="0">
                <a:latin typeface="Candara" charset="0"/>
              </a:rPr>
              <a:t>])</a:t>
            </a:r>
          </a:p>
          <a:p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0058" y="2550393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r=-0.18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75927" y="4093343"/>
            <a:ext cx="1230736" cy="141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90798" y="5001141"/>
            <a:ext cx="540567" cy="64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38137" y="3681789"/>
            <a:ext cx="654884" cy="7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04329" y="3339546"/>
            <a:ext cx="535770" cy="63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56748" y="3278589"/>
            <a:ext cx="421133" cy="50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478921" y="3674913"/>
            <a:ext cx="299303" cy="3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45138" y="4371354"/>
            <a:ext cx="243513" cy="28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99796" y="6311731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x</a:t>
            </a:r>
            <a:endParaRPr lang="en-US" sz="2400" b="1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3981425" y="3988920"/>
            <a:ext cx="147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5109" y="5157569"/>
            <a:ext cx="46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 smtClean="0">
                <a:latin typeface="Candara" charset="0"/>
              </a:rPr>
              <a:t>y</a:t>
            </a:r>
            <a:r>
              <a:rPr lang="pt-BR" sz="3600" dirty="0" smtClean="0">
                <a:latin typeface="Candara" charset="0"/>
              </a:rPr>
              <a:t> = a + </a:t>
            </a:r>
            <a:r>
              <a:rPr lang="pt-BR" sz="3600" dirty="0" err="1" smtClean="0">
                <a:latin typeface="Candara" charset="0"/>
              </a:rPr>
              <a:t>cx</a:t>
            </a:r>
            <a:r>
              <a:rPr lang="pt-BR" sz="3600" dirty="0" smtClean="0">
                <a:latin typeface="Candara" charset="0"/>
              </a:rPr>
              <a:t> + e</a:t>
            </a:r>
            <a:endParaRPr lang="pt-BR" sz="3600" dirty="0">
              <a:latin typeface="Candar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41551" y="2671322"/>
            <a:ext cx="3189697" cy="2382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GLM for GWAS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34139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the ten individuals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5765" y="1307957"/>
            <a:ext cx="75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cbind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],1, 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[s,2],</a:t>
            </a:r>
            <a:r>
              <a:rPr lang="pt-BR" sz="2400" dirty="0" err="1" smtClean="0">
                <a:latin typeface="Candara" charset="0"/>
              </a:rPr>
              <a:t>Xtop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])</a:t>
            </a:r>
            <a:endParaRPr lang="pt-BR" sz="2400" dirty="0"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4" y="2806195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6635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6353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7732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5526" y="601734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1018" y="1957075"/>
            <a:ext cx="20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3289" y="195707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55" y="192708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893" y="192708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3992" y="601734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0108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5244" y="601734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3289" y="2391860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255" y="23618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0893" y="23618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7307" y="234141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5415" y="23414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50551" y="23414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b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382" y="6414537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y=b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/>
              <a:t>+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p</a:t>
            </a:r>
            <a:r>
              <a:rPr lang="en-US" sz="4000" dirty="0" err="1" smtClean="0"/>
              <a:t>b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+ e</a:t>
            </a:r>
          </a:p>
          <a:p>
            <a:r>
              <a:rPr lang="en-US" sz="4000" dirty="0"/>
              <a:t>y</a:t>
            </a:r>
            <a:r>
              <a:rPr lang="en-US" sz="4000" dirty="0" smtClean="0"/>
              <a:t>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</a:t>
            </a:r>
            <a:r>
              <a:rPr lang="en-US" sz="4000" dirty="0" err="1" smtClean="0"/>
              <a:t>xplainary</a:t>
            </a:r>
            <a:r>
              <a:rPr lang="en-US" sz="4000" dirty="0" smtClean="0"/>
              <a:t>/independent variables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: Residuals/errors</a:t>
            </a:r>
            <a:endParaRPr lang="en-US" sz="4000" dirty="0"/>
          </a:p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smtClean="0"/>
              <a:t>e</a:t>
            </a:r>
            <a:r>
              <a:rPr lang="en-US" sz="4000" baseline="-25000" dirty="0" smtClean="0"/>
              <a:t>1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e</a:t>
            </a:r>
            <a:r>
              <a:rPr lang="en-US" sz="4000" baseline="-25000" dirty="0" smtClean="0"/>
              <a:t>2</a:t>
            </a:r>
            <a:r>
              <a:rPr lang="en-US" sz="4000" baseline="30000" dirty="0"/>
              <a:t>2</a:t>
            </a:r>
            <a:r>
              <a:rPr lang="en-US" sz="4000" dirty="0" smtClean="0"/>
              <a:t> + … + e</a:t>
            </a:r>
            <a:r>
              <a:rPr lang="en-US" sz="4000" baseline="-25000" dirty="0" smtClean="0"/>
              <a:t>n</a:t>
            </a:r>
            <a:r>
              <a:rPr lang="en-US" sz="4000" baseline="30000" dirty="0" smtClean="0"/>
              <a:t>2</a:t>
            </a:r>
            <a:endParaRPr lang="en-US" sz="4000" dirty="0" smtClean="0"/>
          </a:p>
          <a:p>
            <a:r>
              <a:rPr lang="en-US" sz="4000" dirty="0" smtClean="0">
                <a:sym typeface="Symbol" charset="2"/>
              </a:rPr>
              <a:t>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=(</a:t>
            </a:r>
            <a:r>
              <a:rPr lang="en-US" sz="4000" dirty="0"/>
              <a:t>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5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</a:t>
            </a:r>
            <a:r>
              <a:rPr lang="en-US" sz="4000" dirty="0"/>
              <a:t>e</a:t>
            </a:r>
            <a:r>
              <a:rPr lang="en-US" sz="4000" baseline="30000" dirty="0"/>
              <a:t>2</a:t>
            </a:r>
            <a:r>
              <a:rPr lang="en-US" sz="4000" dirty="0"/>
              <a:t>=(</a:t>
            </a:r>
            <a:r>
              <a:rPr lang="en-US" sz="4000" dirty="0" smtClean="0"/>
              <a:t>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</a:t>
            </a:r>
          </a:p>
          <a:p>
            <a:r>
              <a:rPr lang="en-US" sz="4000" dirty="0" smtClean="0"/>
              <a:t>∂</a:t>
            </a:r>
            <a:r>
              <a:rPr lang="en-US" sz="4000" dirty="0" smtClean="0">
                <a:sym typeface="Symbol" charset="2"/>
              </a:rPr>
              <a:t>/</a:t>
            </a:r>
            <a:r>
              <a:rPr lang="en-US" sz="4000" dirty="0" smtClean="0"/>
              <a:t>∂b</a:t>
            </a:r>
          </a:p>
          <a:p>
            <a:r>
              <a:rPr lang="en-US" sz="4000" dirty="0">
                <a:sym typeface="Symbol" charset="2"/>
              </a:rPr>
              <a:t>	</a:t>
            </a:r>
            <a:r>
              <a:rPr lang="en-US" sz="4000" dirty="0" smtClean="0">
                <a:sym typeface="Symbol" charset="2"/>
              </a:rPr>
              <a:t>=</a:t>
            </a:r>
            <a:r>
              <a:rPr lang="en-US" sz="4000" dirty="0" smtClean="0"/>
              <a:t>2X'(y-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=2X'y-2X'Xb=0</a:t>
            </a:r>
          </a:p>
          <a:p>
            <a:r>
              <a:rPr lang="en-US" sz="4000" dirty="0" err="1" smtClean="0"/>
              <a:t>X'Xb</a:t>
            </a:r>
            <a:r>
              <a:rPr lang="en-US" sz="4000" dirty="0" smtClean="0"/>
              <a:t>=</a:t>
            </a:r>
            <a:r>
              <a:rPr lang="en-US" sz="4000" dirty="0" err="1" smtClean="0"/>
              <a:t>X'y</a:t>
            </a:r>
            <a:endParaRPr lang="en-US" sz="4000" dirty="0" smtClean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1208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1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817" y="28362"/>
            <a:ext cx="5060197" cy="651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y=</a:t>
            </a:r>
            <a:r>
              <a:rPr lang="en-US" sz="2800" dirty="0" err="1"/>
              <a:t>mySim$y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X=</a:t>
            </a:r>
            <a:r>
              <a:rPr lang="pt-BR" sz="2800" dirty="0" err="1">
                <a:latin typeface="Candara" charset="0"/>
              </a:rPr>
              <a:t>cbind</a:t>
            </a:r>
            <a:r>
              <a:rPr lang="pt-BR" sz="2800" dirty="0">
                <a:latin typeface="Candara" charset="0"/>
              </a:rPr>
              <a:t>(1, 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PCA$x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[,2],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Xtop</a:t>
            </a:r>
            <a:r>
              <a:rPr lang="pt-BR" sz="28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LHS=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X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RHS=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y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 err="1">
                <a:latin typeface="Candara" charset="0"/>
              </a:rPr>
              <a:t>b</a:t>
            </a:r>
            <a:r>
              <a:rPr lang="pt-BR" sz="2800" dirty="0"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2800" dirty="0" err="1"/>
              <a:t>yb</a:t>
            </a:r>
            <a:r>
              <a:rPr lang="en-US" sz="2800" dirty="0"/>
              <a:t>=X%*%b</a:t>
            </a:r>
          </a:p>
          <a:p>
            <a:pPr marL="0" indent="0">
              <a:buNone/>
            </a:pPr>
            <a:r>
              <a:rPr lang="en-US" sz="2800" dirty="0"/>
              <a:t>e=y-</a:t>
            </a:r>
            <a:r>
              <a:rPr lang="en-US" sz="2800" dirty="0" err="1"/>
              <a:t>yb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n=length(y)</a:t>
            </a:r>
          </a:p>
          <a:p>
            <a:pPr marL="0" indent="0">
              <a:buNone/>
            </a:pPr>
            <a:r>
              <a:rPr lang="en-US" sz="2800" dirty="0" err="1"/>
              <a:t>ve</a:t>
            </a:r>
            <a:r>
              <a:rPr lang="en-US" sz="2800" dirty="0"/>
              <a:t>=sum(e^2)/(n-1)</a:t>
            </a:r>
          </a:p>
          <a:p>
            <a:pPr marL="0" indent="0">
              <a:buNone/>
            </a:pPr>
            <a:r>
              <a:rPr lang="en-US" sz="2800" dirty="0" err="1"/>
              <a:t>vt</a:t>
            </a:r>
            <a:r>
              <a:rPr lang="en-US" sz="2800" dirty="0"/>
              <a:t>=C*</a:t>
            </a:r>
            <a:r>
              <a:rPr lang="en-US" sz="2800" dirty="0" err="1"/>
              <a:t>ve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t=b/</a:t>
            </a:r>
            <a:r>
              <a:rPr lang="en-US" sz="2800" dirty="0" err="1" smtClean="0"/>
              <a:t>sqrt</a:t>
            </a:r>
            <a:r>
              <a:rPr lang="en-US" sz="2800" dirty="0" smtClean="0"/>
              <a:t>(</a:t>
            </a:r>
            <a:r>
              <a:rPr lang="en-US" sz="2800" dirty="0" err="1" smtClean="0"/>
              <a:t>diag</a:t>
            </a:r>
            <a:r>
              <a:rPr lang="en-US" sz="2800" dirty="0" smtClean="0"/>
              <a:t>(</a:t>
            </a:r>
            <a:r>
              <a:rPr lang="en-US" sz="2800" dirty="0" err="1" smtClean="0"/>
              <a:t>vt</a:t>
            </a:r>
            <a:r>
              <a:rPr lang="en-US" sz="2800" dirty="0" smtClean="0"/>
              <a:t>))</a:t>
            </a:r>
          </a:p>
          <a:p>
            <a:pPr marL="0" indent="0">
              <a:buNone/>
            </a:pPr>
            <a:r>
              <a:rPr lang="fr-FR" sz="2800" dirty="0"/>
              <a:t>p=2*(1-pt(abs(</a:t>
            </a:r>
            <a:r>
              <a:rPr lang="fr-FR" sz="2800" dirty="0" err="1"/>
              <a:t>t</a:t>
            </a:r>
            <a:r>
              <a:rPr lang="fr-FR" sz="2800" dirty="0"/>
              <a:t>),n-2</a:t>
            </a:r>
            <a:r>
              <a:rPr lang="fr-FR" sz="2800" dirty="0" smtClean="0"/>
              <a:t>))</a:t>
            </a:r>
            <a:endParaRPr lang="fr-F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6" y="152349"/>
            <a:ext cx="3262393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Action in 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Phenotypes by genotypes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417302"/>
            <a:ext cx="6158753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LM=</a:t>
            </a:r>
            <a:r>
              <a:rPr lang="en-US" sz="2400" dirty="0" err="1" smtClean="0"/>
              <a:t>cbind</a:t>
            </a:r>
            <a:r>
              <a:rPr lang="en-US" sz="2400" dirty="0" smtClean="0"/>
              <a:t>(b, t, </a:t>
            </a:r>
            <a:r>
              <a:rPr lang="en-US" sz="2400" dirty="0" err="1"/>
              <a:t>sqrt</a:t>
            </a:r>
            <a:r>
              <a:rPr lang="en-US" sz="2400" dirty="0"/>
              <a:t>(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vt</a:t>
            </a:r>
            <a:r>
              <a:rPr lang="en-US" sz="2400" dirty="0" smtClean="0"/>
              <a:t>)), p)</a:t>
            </a:r>
          </a:p>
          <a:p>
            <a:r>
              <a:rPr lang="en-US" sz="2400" dirty="0" err="1" smtClean="0"/>
              <a:t>rownames</a:t>
            </a:r>
            <a:r>
              <a:rPr lang="en-US" sz="2400" dirty="0" smtClean="0"/>
              <a:t>(LM</a:t>
            </a:r>
            <a:r>
              <a:rPr lang="en-US" sz="2400" dirty="0"/>
              <a:t>)=</a:t>
            </a:r>
            <a:r>
              <a:rPr lang="en-US" sz="2400" dirty="0" err="1"/>
              <a:t>cbind</a:t>
            </a:r>
            <a:r>
              <a:rPr lang="en-US" sz="2400" dirty="0" smtClean="0"/>
              <a:t>("Mean", "PC2","Xtop")</a:t>
            </a:r>
            <a:endParaRPr lang="en-US" sz="2400" dirty="0"/>
          </a:p>
          <a:p>
            <a:r>
              <a:rPr lang="en-US" sz="2400" dirty="0" err="1"/>
              <a:t>colnames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("b", "t", "</a:t>
            </a:r>
            <a:r>
              <a:rPr lang="en-US" sz="2400" dirty="0" err="1"/>
              <a:t>SD","p</a:t>
            </a:r>
            <a:r>
              <a:rPr lang="en-US" sz="2400" dirty="0"/>
              <a:t>")</a:t>
            </a:r>
          </a:p>
          <a:p>
            <a:r>
              <a:rPr lang="en-US" sz="2400" dirty="0" smtClean="0"/>
              <a:t>LM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035300"/>
            <a:ext cx="3314700" cy="382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60689"/>
            <a:ext cx="5930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[i]=</a:t>
            </a: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Loop through genome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</a:t>
            </a:r>
            <a:r>
              <a:rPr lang="en-US" sz="2400" dirty="0" smtClean="0">
                <a:solidFill>
                  <a:srgbClr val="FF0000"/>
                </a:solidFill>
                <a:latin typeface="Century"/>
                <a:cs typeface="Century"/>
              </a:rPr>
              <a:t>P</a:t>
            </a:r>
            <a:r>
              <a:rPr lang="en-US" sz="2400" dirty="0" smtClean="0">
                <a:latin typeface="Century"/>
                <a:cs typeface="Century"/>
              </a:rPr>
              <a:t>[!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</a:t>
            </a:r>
            <a:r>
              <a:rPr lang="en-US" sz="2400" dirty="0" err="1" smtClean="0"/>
              <a:t>ylim</a:t>
            </a:r>
            <a:r>
              <a:rPr lang="en-US" sz="2400" dirty="0" smtClean="0"/>
              <a:t>=c(0,7))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51" b="11267"/>
          <a:stretch/>
        </p:blipFill>
        <p:spPr>
          <a:xfrm>
            <a:off x="5003800" y="0"/>
            <a:ext cx="4140200" cy="320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845" b="11016"/>
          <a:stretch/>
        </p:blipFill>
        <p:spPr>
          <a:xfrm>
            <a:off x="4804475" y="3223647"/>
            <a:ext cx="4339525" cy="362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274" y="220629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GWASbyCor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288" y="3485475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271933" cy="3450696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idterm exam: 3:50-4:20</a:t>
            </a:r>
          </a:p>
          <a:p>
            <a:r>
              <a:rPr lang="en-US" dirty="0" smtClean="0"/>
              <a:t>Homework3</a:t>
            </a:r>
            <a:r>
              <a:rPr lang="en-US" dirty="0" smtClean="0"/>
              <a:t>: due Mar 1, Wednesday, 3:10PM</a:t>
            </a:r>
          </a:p>
          <a:p>
            <a:r>
              <a:rPr lang="en-US" dirty="0" smtClean="0"/>
              <a:t>Homework4: Team work(pair preferred, maximum of 3)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 smtClean="0">
                <a:latin typeface="Candara" charset="0"/>
              </a:rPr>
              <a:t>[,</a:t>
            </a:r>
            <a:r>
              <a:rPr lang="pt-BR" sz="2000" dirty="0" smtClean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P[i]=p[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Using three PCs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</a:t>
            </a:r>
            <a:r>
              <a:rPr lang="en-US" sz="2400" dirty="0" err="1" smtClean="0"/>
              <a:t>ylim</a:t>
            </a:r>
            <a:r>
              <a:rPr lang="en-US" sz="2400" dirty="0" smtClean="0"/>
              <a:t>=c(0,7))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5" b="11016"/>
          <a:stretch/>
        </p:blipFill>
        <p:spPr>
          <a:xfrm>
            <a:off x="4804475" y="17398"/>
            <a:ext cx="4339525" cy="362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300" b="14260"/>
          <a:stretch/>
        </p:blipFill>
        <p:spPr>
          <a:xfrm>
            <a:off x="4804475" y="3417376"/>
            <a:ext cx="4339525" cy="344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3783" y="269428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3783" y="3644002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PC1:3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Spurious association</a:t>
            </a:r>
          </a:p>
          <a:p>
            <a:r>
              <a:rPr lang="en-US" dirty="0"/>
              <a:t>Covariates</a:t>
            </a:r>
          </a:p>
          <a:p>
            <a:r>
              <a:rPr lang="en-US" dirty="0"/>
              <a:t>LS concept</a:t>
            </a:r>
          </a:p>
          <a:p>
            <a:r>
              <a:rPr lang="en-US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4" y="2378584"/>
            <a:ext cx="9025246" cy="385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Q1&amp;Q2</a:t>
            </a:r>
            <a:r>
              <a:rPr lang="en-US" sz="2200" dirty="0"/>
              <a:t>: Claim the difference is significant (-</a:t>
            </a:r>
            <a:r>
              <a:rPr lang="en-US" sz="2200" dirty="0" smtClean="0"/>
              <a:t>5).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2. Q1&amp;Q2</a:t>
            </a:r>
            <a:r>
              <a:rPr lang="en-US" sz="2200" dirty="0"/>
              <a:t>: No explanation why stochastic accuracy stays the same with missing rate (-</a:t>
            </a:r>
            <a:r>
              <a:rPr lang="en-US" sz="2200" dirty="0" smtClean="0"/>
              <a:t>5).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3. Q3~Q5</a:t>
            </a:r>
            <a:r>
              <a:rPr lang="en-US" sz="2200" dirty="0"/>
              <a:t>: Generated results with SD of 0 and did not </a:t>
            </a:r>
            <a:r>
              <a:rPr lang="en-US" sz="2200" dirty="0" smtClean="0"/>
              <a:t>report (-</a:t>
            </a:r>
            <a:r>
              <a:rPr lang="en-US" sz="2200" dirty="0"/>
              <a:t>5). </a:t>
            </a:r>
          </a:p>
          <a:p>
            <a:pPr marL="0" indent="0">
              <a:buNone/>
            </a:pPr>
            <a:r>
              <a:rPr lang="en-US" sz="2200" dirty="0" smtClean="0"/>
              <a:t>5. Q4</a:t>
            </a:r>
            <a:r>
              <a:rPr lang="en-US" sz="2200" dirty="0"/>
              <a:t>: </a:t>
            </a:r>
            <a:r>
              <a:rPr lang="en-US" sz="2200" dirty="0" smtClean="0"/>
              <a:t>Conduct BEAGLE </a:t>
            </a:r>
            <a:r>
              <a:rPr lang="en-US" sz="2200" dirty="0"/>
              <a:t>unsuccessfully (-5).</a:t>
            </a:r>
          </a:p>
          <a:p>
            <a:pPr marL="0" indent="0">
              <a:buNone/>
            </a:pPr>
            <a:r>
              <a:rPr lang="en-US" sz="2200" dirty="0" smtClean="0"/>
              <a:t>6. Q5</a:t>
            </a:r>
            <a:r>
              <a:rPr lang="en-US" sz="2200" dirty="0"/>
              <a:t>: No comparison </a:t>
            </a:r>
            <a:r>
              <a:rPr lang="en-US" sz="2200" dirty="0" smtClean="0"/>
              <a:t>on switching SNP and individual Q3 </a:t>
            </a:r>
            <a:r>
              <a:rPr lang="en-US" sz="2200" dirty="0"/>
              <a:t>and Q5 (-5).</a:t>
            </a:r>
          </a:p>
          <a:p>
            <a:pPr marL="0" indent="0">
              <a:buNone/>
            </a:pPr>
            <a:r>
              <a:rPr lang="en-US" sz="2200" dirty="0" smtClean="0"/>
              <a:t>7. Source </a:t>
            </a:r>
            <a:r>
              <a:rPr lang="en-US" sz="2200" dirty="0"/>
              <a:t>code: Didn’t show how to do replication of the imputation (-5)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Spurious association</a:t>
            </a:r>
          </a:p>
          <a:p>
            <a:r>
              <a:rPr lang="en-US" dirty="0" smtClean="0"/>
              <a:t>Covariates</a:t>
            </a:r>
          </a:p>
          <a:p>
            <a:r>
              <a:rPr lang="en-US" dirty="0" smtClean="0"/>
              <a:t>LS concept</a:t>
            </a:r>
          </a:p>
          <a:p>
            <a:r>
              <a:rPr lang="en-US" dirty="0" smtClean="0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 smtClean="0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70075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Phenotypes by genotypes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59156"/>
            <a:ext cx="4277032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order.obs</a:t>
            </a:r>
            <a:r>
              <a:rPr lang="en-US" sz="2400" dirty="0" smtClean="0"/>
              <a:t>=order(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  <a:endParaRPr lang="en-US" sz="2400" dirty="0" smtClean="0">
              <a:latin typeface="Century"/>
              <a:cs typeface="Century"/>
            </a:endParaRPr>
          </a:p>
          <a:p>
            <a:r>
              <a:rPr lang="en-US" sz="2400" dirty="0">
                <a:latin typeface="Century"/>
                <a:cs typeface="Century"/>
              </a:rPr>
              <a:t>X</a:t>
            </a:r>
            <a:r>
              <a:rPr lang="en-US" sz="2400" dirty="0" smtClean="0">
                <a:latin typeface="Century"/>
                <a:cs typeface="Century"/>
              </a:rPr>
              <a:t>6to10=X[,!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 err="1" smtClean="0"/>
              <a:t>Xtop</a:t>
            </a:r>
            <a:r>
              <a:rPr lang="en-US" sz="2400" dirty="0" smtClean="0"/>
              <a:t>=X6to10[,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[1]]</a:t>
            </a:r>
          </a:p>
          <a:p>
            <a:endParaRPr lang="en-US" sz="2400" dirty="0"/>
          </a:p>
          <a:p>
            <a:r>
              <a:rPr lang="en-US" sz="2400" dirty="0" smtClean="0"/>
              <a:t>boxplot(</a:t>
            </a:r>
            <a:r>
              <a:rPr lang="en-US" sz="2400" dirty="0" err="1" smtClean="0"/>
              <a:t>mySim$y~Xtop</a:t>
            </a:r>
            <a:r>
              <a:rPr lang="en-US" sz="24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66" y="2417302"/>
            <a:ext cx="3314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Association with phenotypes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PCA=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(X)</a:t>
            </a:r>
            <a:endParaRPr lang="en-US" sz="2400" dirty="0"/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3120</TotalTime>
  <Words>908</Words>
  <Application>Microsoft Macintosh PowerPoint</Application>
  <PresentationFormat>On-screen Show (4:3)</PresentationFormat>
  <Paragraphs>233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Cambria Math</vt:lpstr>
      <vt:lpstr>Candara</vt:lpstr>
      <vt:lpstr>Century</vt:lpstr>
      <vt:lpstr>ＭＳ Ｐゴシック</vt:lpstr>
      <vt:lpstr>Symbol</vt:lpstr>
      <vt:lpstr>Verdana</vt:lpstr>
      <vt:lpstr>Waveform</vt:lpstr>
      <vt:lpstr>Statistical Genomics</vt:lpstr>
      <vt:lpstr>Administration</vt:lpstr>
      <vt:lpstr>HW2</vt:lpstr>
      <vt:lpstr>Outline</vt:lpstr>
      <vt:lpstr>QTNs 0n CHR 1-5, leave 6-10 empty</vt:lpstr>
      <vt:lpstr>Visualization</vt:lpstr>
      <vt:lpstr>QQ plot</vt:lpstr>
      <vt:lpstr>Phenotypes by genotypes</vt:lpstr>
      <vt:lpstr>Association with phenotypes</vt:lpstr>
      <vt:lpstr>Least Square Error</vt:lpstr>
      <vt:lpstr>GLM for GWAS</vt:lpstr>
      <vt:lpstr>Example from the ten individuals</vt:lpstr>
      <vt:lpstr>Linear model</vt:lpstr>
      <vt:lpstr>Optimization</vt:lpstr>
      <vt:lpstr>Statistical test</vt:lpstr>
      <vt:lpstr>Action in R</vt:lpstr>
      <vt:lpstr>Phenotypes by genotypes</vt:lpstr>
      <vt:lpstr>Loop through genome</vt:lpstr>
      <vt:lpstr>QQ plot</vt:lpstr>
      <vt:lpstr>Using three PCs</vt:lpstr>
      <vt:lpstr>QQ plot</vt:lpstr>
      <vt:lpstr>QQ plot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312</cp:revision>
  <cp:lastPrinted>2015-09-01T19:21:20Z</cp:lastPrinted>
  <dcterms:created xsi:type="dcterms:W3CDTF">2013-08-24T13:03:35Z</dcterms:created>
  <dcterms:modified xsi:type="dcterms:W3CDTF">2017-02-24T22:14:59Z</dcterms:modified>
</cp:coreProperties>
</file>