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86" r:id="rId2"/>
    <p:sldId id="385" r:id="rId3"/>
    <p:sldId id="387" r:id="rId4"/>
    <p:sldId id="388" r:id="rId5"/>
    <p:sldId id="389" r:id="rId6"/>
    <p:sldId id="396" r:id="rId7"/>
    <p:sldId id="390" r:id="rId8"/>
    <p:sldId id="394" r:id="rId9"/>
    <p:sldId id="392" r:id="rId10"/>
    <p:sldId id="397" r:id="rId11"/>
    <p:sldId id="395" r:id="rId12"/>
    <p:sldId id="398" r:id="rId13"/>
    <p:sldId id="399" r:id="rId14"/>
    <p:sldId id="400" r:id="rId15"/>
    <p:sldId id="401" r:id="rId16"/>
    <p:sldId id="362" r:id="rId17"/>
    <p:sldId id="402" r:id="rId18"/>
    <p:sldId id="403" r:id="rId19"/>
    <p:sldId id="365" r:id="rId20"/>
    <p:sldId id="384" r:id="rId21"/>
    <p:sldId id="383" r:id="rId22"/>
    <p:sldId id="404" r:id="rId23"/>
    <p:sldId id="369" r:id="rId24"/>
    <p:sldId id="372" r:id="rId25"/>
    <p:sldId id="405" r:id="rId26"/>
    <p:sldId id="4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5958"/>
  </p:normalViewPr>
  <p:slideViewPr>
    <p:cSldViewPr snapToGrid="0" snapToObjects="1">
      <p:cViewPr>
        <p:scale>
          <a:sx n="110" d="100"/>
          <a:sy n="110" d="100"/>
        </p:scale>
        <p:origin x="6720" y="2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17.pn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15: MLM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71" y="1015464"/>
            <a:ext cx="5362629" cy="5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0" y="0"/>
            <a:ext cx="9144000" cy="331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covariates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" y="2542726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4197" y="166361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SNP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4197" y="209839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b2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8719" y="20779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 smtClean="0">
                <a:latin typeface="Candara" charset="0"/>
              </a:rPr>
              <a:t>Zu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55258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716991"/>
                <a:gridCol w="716991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8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for linear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y=b</a:t>
            </a:r>
            <a:r>
              <a:rPr lang="en-US" sz="4000" baseline="-25000" dirty="0" smtClean="0"/>
              <a:t>0</a:t>
            </a:r>
            <a:r>
              <a:rPr lang="en-US" sz="4000" dirty="0" smtClean="0"/>
              <a:t> </a:t>
            </a:r>
            <a:r>
              <a:rPr lang="en-US" sz="4000" dirty="0"/>
              <a:t>+ 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x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/>
              <a:t>x</a:t>
            </a:r>
            <a:r>
              <a:rPr lang="en-US" sz="4000" baseline="-25000" dirty="0" err="1" smtClean="0"/>
              <a:t>p</a:t>
            </a:r>
            <a:r>
              <a:rPr lang="en-US" sz="4000" dirty="0" err="1" smtClean="0"/>
              <a:t>b</a:t>
            </a:r>
            <a:r>
              <a:rPr lang="en-US" sz="4000" baseline="-25000" dirty="0" err="1" smtClean="0"/>
              <a:t>p</a:t>
            </a:r>
            <a:r>
              <a:rPr lang="en-US" sz="4000" dirty="0" smtClean="0"/>
              <a:t> + e</a:t>
            </a:r>
          </a:p>
          <a:p>
            <a:r>
              <a:rPr lang="en-US" sz="4000" dirty="0"/>
              <a:t>y</a:t>
            </a:r>
            <a:r>
              <a:rPr lang="en-US" sz="4000" dirty="0" smtClean="0"/>
              <a:t>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</a:t>
            </a:r>
            <a:r>
              <a:rPr lang="en-US" sz="4000" dirty="0" err="1" smtClean="0"/>
              <a:t>xplainary</a:t>
            </a:r>
            <a:r>
              <a:rPr lang="en-US" sz="4000" dirty="0" smtClean="0"/>
              <a:t>/independent variables</a:t>
            </a:r>
          </a:p>
          <a:p>
            <a:r>
              <a:rPr lang="en-US" sz="4000" dirty="0"/>
              <a:t>e</a:t>
            </a:r>
            <a:r>
              <a:rPr lang="en-US" sz="4000" dirty="0" smtClean="0"/>
              <a:t>: Residuals/errors</a:t>
            </a:r>
            <a:endParaRPr lang="en-US" sz="4000" dirty="0"/>
          </a:p>
          <a:p>
            <a:r>
              <a:rPr lang="en-US" sz="4000" dirty="0" smtClean="0">
                <a:sym typeface="Symbol" charset="2"/>
              </a:rPr>
              <a:t>	=</a:t>
            </a:r>
            <a:r>
              <a:rPr lang="en-US" sz="4000" dirty="0" smtClean="0"/>
              <a:t>e</a:t>
            </a:r>
            <a:r>
              <a:rPr lang="en-US" sz="4000" baseline="-25000" dirty="0" smtClean="0"/>
              <a:t>1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e</a:t>
            </a:r>
            <a:r>
              <a:rPr lang="en-US" sz="4000" baseline="-25000" dirty="0" smtClean="0"/>
              <a:t>2</a:t>
            </a:r>
            <a:r>
              <a:rPr lang="en-US" sz="4000" baseline="30000" dirty="0"/>
              <a:t>2</a:t>
            </a:r>
            <a:r>
              <a:rPr lang="en-US" sz="4000" dirty="0" smtClean="0"/>
              <a:t> + … + e</a:t>
            </a:r>
            <a:r>
              <a:rPr lang="en-US" sz="4000" baseline="-25000" dirty="0" smtClean="0"/>
              <a:t>n</a:t>
            </a:r>
            <a:r>
              <a:rPr lang="en-US" sz="4000" baseline="30000" dirty="0" smtClean="0"/>
              <a:t>2</a:t>
            </a:r>
            <a:endParaRPr lang="en-US" sz="4000" dirty="0" smtClean="0"/>
          </a:p>
          <a:p>
            <a:r>
              <a:rPr lang="en-US" sz="4000" dirty="0" smtClean="0">
                <a:sym typeface="Symbol" charset="2"/>
              </a:rPr>
              <a:t>	=</a:t>
            </a:r>
            <a:r>
              <a:rPr lang="en-US" sz="4000" dirty="0" err="1" smtClean="0"/>
              <a:t>e'e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=(</a:t>
            </a:r>
            <a:r>
              <a:rPr lang="en-US" sz="4000" dirty="0"/>
              <a:t>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36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to minimize residual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Symbol" charset="2"/>
              </a:rPr>
              <a:t>	=</a:t>
            </a:r>
            <a:r>
              <a:rPr lang="en-US" sz="4000" dirty="0" err="1" smtClean="0"/>
              <a:t>e'e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=</a:t>
            </a:r>
            <a:r>
              <a:rPr lang="en-US" sz="4000" dirty="0"/>
              <a:t>e</a:t>
            </a:r>
            <a:r>
              <a:rPr lang="en-US" sz="4000" baseline="30000" dirty="0"/>
              <a:t>2</a:t>
            </a:r>
            <a:r>
              <a:rPr lang="en-US" sz="4000" dirty="0"/>
              <a:t>=(</a:t>
            </a:r>
            <a:r>
              <a:rPr lang="en-US" sz="4000" dirty="0" smtClean="0"/>
              <a:t>y-</a:t>
            </a:r>
            <a:r>
              <a:rPr lang="en-US" sz="4000" dirty="0" err="1" smtClean="0"/>
              <a:t>Xb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2</a:t>
            </a:r>
          </a:p>
          <a:p>
            <a:r>
              <a:rPr lang="en-US" sz="4000" dirty="0" smtClean="0"/>
              <a:t>∂</a:t>
            </a:r>
            <a:r>
              <a:rPr lang="en-US" sz="4000" dirty="0" smtClean="0">
                <a:sym typeface="Symbol" charset="2"/>
              </a:rPr>
              <a:t>/</a:t>
            </a:r>
            <a:r>
              <a:rPr lang="en-US" sz="4000" dirty="0" smtClean="0"/>
              <a:t>∂b</a:t>
            </a:r>
          </a:p>
          <a:p>
            <a:r>
              <a:rPr lang="en-US" sz="4000" dirty="0">
                <a:sym typeface="Symbol" charset="2"/>
              </a:rPr>
              <a:t>	</a:t>
            </a:r>
            <a:r>
              <a:rPr lang="en-US" sz="4000" dirty="0" smtClean="0">
                <a:sym typeface="Symbol" charset="2"/>
              </a:rPr>
              <a:t>=</a:t>
            </a:r>
            <a:r>
              <a:rPr lang="en-US" sz="4000" dirty="0" smtClean="0"/>
              <a:t>2X'(y-</a:t>
            </a:r>
            <a:r>
              <a:rPr lang="en-US" sz="4000" dirty="0" err="1" smtClean="0"/>
              <a:t>Xb</a:t>
            </a:r>
            <a:r>
              <a:rPr lang="en-US" sz="4000" dirty="0" smtClean="0"/>
              <a:t>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=2X'y-2X'Xb=0</a:t>
            </a:r>
          </a:p>
          <a:p>
            <a:r>
              <a:rPr lang="en-US" sz="4000" dirty="0" err="1" smtClean="0"/>
              <a:t>X'Xb</a:t>
            </a:r>
            <a:r>
              <a:rPr lang="en-US" sz="4000" dirty="0" smtClean="0"/>
              <a:t>=</a:t>
            </a:r>
            <a:r>
              <a:rPr lang="en-US" sz="4000" dirty="0" err="1" smtClean="0"/>
              <a:t>X'y</a:t>
            </a:r>
            <a:endParaRPr lang="en-US" sz="4000" dirty="0" smtClean="0"/>
          </a:p>
          <a:p>
            <a:r>
              <a:rPr lang="en-US" sz="4000" i="1" dirty="0"/>
              <a:t>b</a:t>
            </a:r>
            <a:r>
              <a:rPr lang="en-US" sz="4000" dirty="0"/>
              <a:t>=[X'X]</a:t>
            </a:r>
            <a:r>
              <a:rPr lang="en-US" sz="4000" baseline="30000" dirty="0"/>
              <a:t>-</a:t>
            </a:r>
            <a:r>
              <a:rPr lang="en-US" sz="4000" baseline="30000" dirty="0" smtClean="0"/>
              <a:t>1</a:t>
            </a:r>
            <a:r>
              <a:rPr lang="en-US" sz="4000" dirty="0"/>
              <a:t>[X'Y]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729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𝑎𝑟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)/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3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GLM </a:t>
            </a:r>
            <a:r>
              <a:rPr lang="en-US" dirty="0" smtClean="0">
                <a:latin typeface="Calibri" charset="0"/>
              </a:rPr>
              <a:t>(Conceptual)</a:t>
            </a:r>
            <a:endParaRPr lang="en-US" dirty="0">
              <a:latin typeface="Calibri" charset="0"/>
            </a:endParaRP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971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/>
              <a:t>y </a:t>
            </a:r>
            <a:r>
              <a:rPr lang="en-US" sz="3600" dirty="0"/>
              <a:t>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1219200" y="52578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7239000" y="1658938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1828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1828800" y="1676400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2286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8001000" y="42672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78387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20824"/>
            <a:ext cx="8229599" cy="2382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parameters than observations</a:t>
            </a:r>
          </a:p>
          <a:p>
            <a:r>
              <a:rPr lang="en-US" sz="3200" dirty="0" smtClean="0"/>
              <a:t>Residuals are always zero due to over model fitting</a:t>
            </a:r>
          </a:p>
          <a:p>
            <a:r>
              <a:rPr lang="en-US" sz="3200" dirty="0" smtClean="0"/>
              <a:t>Needs new rules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Minimize residual does not work for adding individuals' 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4" t="7993" b="14344"/>
          <a:stretch/>
        </p:blipFill>
        <p:spPr>
          <a:xfrm>
            <a:off x="2048717" y="4599594"/>
            <a:ext cx="5046563" cy="225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778188" y="6481822"/>
            <a:ext cx="335666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X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7"/>
            <a:ext cx="8229599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Free individuals effects</a:t>
            </a:r>
          </a:p>
          <a:p>
            <a:r>
              <a:rPr lang="en-US" sz="3200" dirty="0" smtClean="0"/>
              <a:t>Only regulate the features for the population where they from: means (0) and variances</a:t>
            </a:r>
          </a:p>
          <a:p>
            <a:r>
              <a:rPr lang="en-US" sz="3200" dirty="0" smtClean="0"/>
              <a:t>Optimize variances according to kinship and observation to maximize the likelihood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New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638800" y="257175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5715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5638800" y="4800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304800" y="5257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6211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6781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533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1828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362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304800" y="5878513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304800" y="4800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1981200" y="6324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1302165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From GLM to MLM</a:t>
            </a:r>
          </a:p>
          <a:p>
            <a:r>
              <a:rPr lang="en-US" dirty="0" smtClean="0">
                <a:latin typeface="Constantia" charset="0"/>
              </a:rPr>
              <a:t>Concept and working models</a:t>
            </a:r>
          </a:p>
          <a:p>
            <a:r>
              <a:rPr lang="en-US" dirty="0" smtClean="0">
                <a:latin typeface="Constantia" charset="0"/>
              </a:rPr>
              <a:t>Incorporating kinship for GWAS</a:t>
            </a:r>
          </a:p>
          <a:p>
            <a:r>
              <a:rPr lang="en-US" dirty="0" smtClean="0">
                <a:latin typeface="Constantia" charset="0"/>
              </a:rPr>
              <a:t>BLUE and BLUP</a:t>
            </a:r>
          </a:p>
          <a:p>
            <a:r>
              <a:rPr lang="en-US" dirty="0" smtClean="0">
                <a:latin typeface="Constantia" charset="0"/>
              </a:rPr>
              <a:t>MLM in GAPIT</a:t>
            </a:r>
          </a:p>
          <a:p>
            <a:r>
              <a:rPr lang="en-US" dirty="0" smtClean="0">
                <a:latin typeface="Constantia" charset="0"/>
              </a:rPr>
              <a:t>GLM in GAPIT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effect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Limited levels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Interest on levels</a:t>
            </a:r>
          </a:p>
          <a:p>
            <a:r>
              <a:rPr lang="en-US" dirty="0" smtClean="0"/>
              <a:t>Radom effect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Many levels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Interest on population behind the levels (mean, variance)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vs. Random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Mixed Linear Model (MLM)</a:t>
            </a:r>
            <a:endParaRPr lang="en-US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370541" y="1703608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Zu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198" y="5611553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b</a:t>
            </a:r>
            <a:r>
              <a:rPr lang="en-US" sz="3600" dirty="0" smtClean="0"/>
              <a:t> prediction: Best Linear Unbiased Estimate, BLUE)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97" y="3121245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 smtClean="0"/>
                  <a:t>Var(</a:t>
                </a:r>
                <a:r>
                  <a:rPr lang="pt-BR" sz="3600" dirty="0" err="1" smtClean="0"/>
                  <a:t>u</a:t>
                </a:r>
                <a:r>
                  <a:rPr lang="pt-BR" sz="3600" dirty="0" smtClean="0"/>
                  <a:t>)=</a:t>
                </a:r>
                <a:r>
                  <a:rPr lang="pt-BR" sz="3600" dirty="0" err="1" smtClean="0"/>
                  <a:t>G</a:t>
                </a:r>
                <a:r>
                  <a:rPr lang="pt-BR" sz="3600" dirty="0" smtClean="0"/>
                  <a:t>=2K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3121245"/>
                <a:ext cx="5081451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5396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197" y="3804836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 smtClean="0"/>
                  <a:t>Var(</a:t>
                </a:r>
                <a:r>
                  <a:rPr lang="pt-BR" sz="3600" dirty="0"/>
                  <a:t>e</a:t>
                </a:r>
                <a:r>
                  <a:rPr lang="pt-BR" sz="3600" dirty="0" smtClean="0"/>
                  <a:t>)=</a:t>
                </a:r>
                <a:r>
                  <a:rPr lang="pt-BR" sz="3600" dirty="0" err="1" smtClean="0"/>
                  <a:t>R</a:t>
                </a:r>
                <a:r>
                  <a:rPr lang="pt-BR" sz="3600" dirty="0" smtClean="0"/>
                  <a:t>=</a:t>
                </a:r>
                <a:r>
                  <a:rPr lang="pt-BR" sz="3600" dirty="0" err="1" smtClean="0"/>
                  <a:t>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3804836"/>
                <a:ext cx="5081451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5396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0541" y="2443204"/>
            <a:ext cx="8402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 smtClean="0"/>
              <a:t>Var</a:t>
            </a:r>
            <a:r>
              <a:rPr lang="en-US" sz="3200" dirty="0" smtClean="0"/>
              <a:t>(y)=V=</a:t>
            </a:r>
            <a:r>
              <a:rPr lang="en-US" sz="3200" dirty="0" err="1" smtClean="0"/>
              <a:t>Var</a:t>
            </a:r>
            <a:r>
              <a:rPr lang="en-US" sz="3200" dirty="0" smtClean="0"/>
              <a:t>(u)+</a:t>
            </a:r>
            <a:r>
              <a:rPr lang="en-US" sz="3200" dirty="0" err="1" smtClean="0"/>
              <a:t>Var</a:t>
            </a:r>
            <a:r>
              <a:rPr lang="en-US" sz="3200" dirty="0" smtClean="0"/>
              <a:t>(e)</a:t>
            </a:r>
            <a:endParaRPr 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197" y="4408112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u</a:t>
            </a:r>
            <a:r>
              <a:rPr lang="en-US" sz="3600" dirty="0" smtClean="0"/>
              <a:t> prediction: Best Linear Unbiased Prediction, BLUP)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411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Mixed Model Equation</a:t>
            </a:r>
            <a:endParaRPr lang="en-US" dirty="0"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200" y="185781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 smtClean="0"/>
              <a:t>Xb</a:t>
            </a:r>
            <a:r>
              <a:rPr lang="en-US" sz="3600" dirty="0" smtClean="0"/>
              <a:t> + </a:t>
            </a:r>
            <a:r>
              <a:rPr lang="en-US" sz="3600" dirty="0" err="1" smtClean="0"/>
              <a:t>Zu</a:t>
            </a:r>
            <a:r>
              <a:rPr lang="en-US" sz="3600" dirty="0" smtClean="0"/>
              <a:t> + 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83978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83978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781364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81364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5165100"/>
                <a:ext cx="6453052" cy="1201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V</a:t>
                </a:r>
                <a:r>
                  <a:rPr lang="pt-BR" sz="2800" dirty="0" smtClean="0"/>
                  <a:t>ar(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)=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latin typeface="Cambria Math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800" i="1">
                                    <a:latin typeface="Cambria Math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bg-BG" sz="28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5100"/>
                <a:ext cx="6453052" cy="1201739"/>
              </a:xfrm>
              <a:prstGeom prst="rect">
                <a:avLst/>
              </a:prstGeom>
              <a:blipFill rotWithShape="0">
                <a:blip r:embed="rId4"/>
                <a:stretch>
                  <a:fillRect l="-3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718" y="3793500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27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with MLM in GAPIT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2828865"/>
            <a:ext cx="8597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myGAPIT</a:t>
            </a:r>
            <a:r>
              <a:rPr lang="en-US" sz="2000" dirty="0"/>
              <a:t>=</a:t>
            </a:r>
            <a:r>
              <a:rPr lang="en-US" sz="2000" dirty="0" smtClean="0"/>
              <a:t>GAPIT(</a:t>
            </a:r>
          </a:p>
          <a:p>
            <a:pPr lvl="1"/>
            <a:r>
              <a:rPr lang="en-US" sz="2000" dirty="0" smtClean="0"/>
              <a:t>Y=</a:t>
            </a:r>
            <a:r>
              <a:rPr lang="en-US" sz="2000" dirty="0" err="1" smtClean="0"/>
              <a:t>myY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GD</a:t>
            </a:r>
            <a:r>
              <a:rPr lang="en-US" sz="2000" dirty="0"/>
              <a:t>=</a:t>
            </a:r>
            <a:r>
              <a:rPr lang="en-US" sz="2000" dirty="0" err="1"/>
              <a:t>myGD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GM</a:t>
            </a:r>
            <a:r>
              <a:rPr lang="en-US" sz="2000" dirty="0"/>
              <a:t>=</a:t>
            </a:r>
            <a:r>
              <a:rPr lang="en-US" sz="2000" dirty="0" err="1"/>
              <a:t>myGM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err="1" smtClean="0"/>
              <a:t>QTN.position</a:t>
            </a:r>
            <a:r>
              <a:rPr lang="en-US" sz="2000" dirty="0" smtClean="0"/>
              <a:t>=</a:t>
            </a:r>
            <a:r>
              <a:rPr lang="en-US" sz="2000" dirty="0" err="1" smtClean="0"/>
              <a:t>mySim$QTN.position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err="1" smtClean="0"/>
              <a:t>PCA.total</a:t>
            </a:r>
            <a:r>
              <a:rPr lang="en-US" sz="2000" dirty="0"/>
              <a:t>=</a:t>
            </a:r>
            <a:r>
              <a:rPr lang="en-US" sz="2000" dirty="0" smtClean="0"/>
              <a:t>3,</a:t>
            </a:r>
          </a:p>
          <a:p>
            <a:pPr lvl="1"/>
            <a:r>
              <a:rPr lang="en-US" sz="2000" dirty="0" err="1" smtClean="0"/>
              <a:t>File.output</a:t>
            </a:r>
            <a:r>
              <a:rPr lang="en-US" sz="2000" dirty="0" smtClean="0"/>
              <a:t>=FALSE,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</a:rPr>
              <a:t>group.from</a:t>
            </a:r>
            <a:r>
              <a:rPr lang="en-US" sz="2000" dirty="0" smtClean="0">
                <a:solidFill>
                  <a:srgbClr val="FF0000"/>
                </a:solidFill>
              </a:rPr>
              <a:t>=1000000,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fr-FR" sz="2000" dirty="0" err="1">
                <a:solidFill>
                  <a:srgbClr val="FF0000"/>
                </a:solidFill>
              </a:rPr>
              <a:t>group.to</a:t>
            </a:r>
            <a:r>
              <a:rPr lang="fr-FR" sz="2000" dirty="0" smtClean="0">
                <a:solidFill>
                  <a:srgbClr val="FF0000"/>
                </a:solidFill>
              </a:rPr>
              <a:t>=1000000,</a:t>
            </a:r>
            <a:endParaRPr lang="fr-FR" sz="2000" dirty="0">
              <a:solidFill>
                <a:srgbClr val="FF0000"/>
              </a:solidFill>
            </a:endParaRPr>
          </a:p>
          <a:p>
            <a:pPr lvl="1"/>
            <a:r>
              <a:rPr lang="fr-FR" sz="2000" dirty="0" err="1">
                <a:solidFill>
                  <a:srgbClr val="FF0000"/>
                </a:solidFill>
              </a:rPr>
              <a:t>group.by</a:t>
            </a:r>
            <a:r>
              <a:rPr lang="fr-FR" sz="2000" dirty="0">
                <a:solidFill>
                  <a:srgbClr val="FF0000"/>
                </a:solidFill>
              </a:rPr>
              <a:t>=</a:t>
            </a:r>
            <a:r>
              <a:rPr lang="fr-FR" sz="2000" dirty="0" smtClean="0">
                <a:solidFill>
                  <a:srgbClr val="FF0000"/>
                </a:solidFill>
              </a:rPr>
              <a:t>10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19100" y="5998964"/>
            <a:ext cx="859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Set </a:t>
            </a:r>
            <a:r>
              <a:rPr lang="en-US" sz="2000" dirty="0" err="1" smtClean="0">
                <a:solidFill>
                  <a:srgbClr val="FF0000"/>
                </a:solidFill>
              </a:rPr>
              <a:t>group.from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group.to</a:t>
            </a:r>
            <a:r>
              <a:rPr lang="en-US" sz="2000" dirty="0" smtClean="0">
                <a:solidFill>
                  <a:srgbClr val="FF0000"/>
                </a:solidFill>
              </a:rPr>
              <a:t> as a big number (e.g. 1M) for MLM in GAPIT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0078" cy="1080219"/>
          </a:xfrm>
        </p:spPr>
        <p:txBody>
          <a:bodyPr>
            <a:normAutofit/>
          </a:bodyPr>
          <a:lstStyle/>
          <a:p>
            <a:r>
              <a:rPr lang="en-US" dirty="0" smtClean="0"/>
              <a:t>GWAS by MLM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24058" y="1418547"/>
            <a:ext cx="26065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library('MASS') # required for </a:t>
            </a:r>
            <a:r>
              <a:rPr lang="en-US" sz="900" dirty="0" err="1"/>
              <a:t>ginv</a:t>
            </a:r>
            <a:endParaRPr lang="en-US" sz="900" dirty="0"/>
          </a:p>
          <a:p>
            <a:r>
              <a:rPr lang="en-US" sz="900" dirty="0"/>
              <a:t>library(</a:t>
            </a:r>
            <a:r>
              <a:rPr lang="en-US" sz="900" dirty="0" err="1"/>
              <a:t>multtest</a:t>
            </a:r>
            <a:r>
              <a:rPr lang="en-US" sz="900" dirty="0"/>
              <a:t>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gplots</a:t>
            </a:r>
            <a:r>
              <a:rPr lang="en-US" sz="900" dirty="0"/>
              <a:t>)</a:t>
            </a:r>
          </a:p>
          <a:p>
            <a:r>
              <a:rPr lang="en-US" sz="900" dirty="0"/>
              <a:t>library(compiler) #required for </a:t>
            </a:r>
            <a:r>
              <a:rPr lang="en-US" sz="900" dirty="0" err="1"/>
              <a:t>cmpfun</a:t>
            </a:r>
            <a:endParaRPr lang="en-US" sz="900" dirty="0"/>
          </a:p>
          <a:p>
            <a:r>
              <a:rPr lang="en-US" sz="900" dirty="0"/>
              <a:t>library("scatterplot3d")</a:t>
            </a:r>
          </a:p>
          <a:p>
            <a:endParaRPr lang="en-US" sz="900" dirty="0"/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emma.txt</a:t>
            </a:r>
            <a:r>
              <a:rPr lang="en-US" sz="900" dirty="0"/>
              <a:t>")</a:t>
            </a:r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gapit_functions.txt</a:t>
            </a:r>
            <a:r>
              <a:rPr lang="en-US" sz="900" dirty="0"/>
              <a:t>")</a:t>
            </a:r>
          </a:p>
          <a:p>
            <a:endParaRPr lang="en-US" sz="900" dirty="0"/>
          </a:p>
          <a:p>
            <a:r>
              <a:rPr lang="en-US" sz="900" dirty="0" err="1"/>
              <a:t>myGD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mdp_numeric.txt",head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myGM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mdp_SNP_information.txt",head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("~/Dropbox/Current/</a:t>
            </a:r>
            <a:r>
              <a:rPr lang="en-US" sz="900" dirty="0" err="1"/>
              <a:t>ZZLab</a:t>
            </a:r>
            <a:r>
              <a:rPr lang="en-US" sz="900" dirty="0"/>
              <a:t>/</a:t>
            </a:r>
            <a:r>
              <a:rPr lang="en-US" sz="900" dirty="0" err="1"/>
              <a:t>WSUCourse</a:t>
            </a:r>
            <a:r>
              <a:rPr lang="en-US" sz="900" dirty="0"/>
              <a:t>/CROPS545/Demo")</a:t>
            </a:r>
          </a:p>
          <a:p>
            <a:r>
              <a:rPr lang="en-US" sz="900" dirty="0"/>
              <a:t>source("G2P.R")</a:t>
            </a:r>
          </a:p>
          <a:p>
            <a:endParaRPr lang="en-US" sz="900" dirty="0"/>
          </a:p>
          <a:p>
            <a:r>
              <a:rPr lang="is-IS" sz="900" dirty="0"/>
              <a:t>set.seed(99164)</a:t>
            </a:r>
          </a:p>
          <a:p>
            <a:r>
              <a:rPr lang="en-US" sz="900" dirty="0" err="1"/>
              <a:t>mySim</a:t>
            </a:r>
            <a:r>
              <a:rPr lang="en-US" sz="900" dirty="0"/>
              <a:t>=G2P(X= X1to5,h2=.75,alpha=1,NQTN=10,distribution="norm")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("~/Desktop/temp")</a:t>
            </a:r>
          </a:p>
          <a:p>
            <a:r>
              <a:rPr lang="en-US" sz="900" dirty="0" err="1"/>
              <a:t>myY</a:t>
            </a:r>
            <a:r>
              <a:rPr lang="en-US" sz="900" dirty="0"/>
              <a:t>=</a:t>
            </a:r>
            <a:r>
              <a:rPr lang="en-US" sz="900" dirty="0" err="1"/>
              <a:t>cbind</a:t>
            </a:r>
            <a:r>
              <a:rPr lang="en-US" sz="900" dirty="0"/>
              <a:t>(</a:t>
            </a:r>
            <a:r>
              <a:rPr lang="en-US" sz="900" dirty="0" err="1"/>
              <a:t>as.data.frame</a:t>
            </a:r>
            <a:r>
              <a:rPr lang="en-US" sz="900" dirty="0"/>
              <a:t>(</a:t>
            </a:r>
            <a:r>
              <a:rPr lang="en-US" sz="900" dirty="0" err="1"/>
              <a:t>myGD</a:t>
            </a:r>
            <a:r>
              <a:rPr lang="en-US" sz="900" dirty="0"/>
              <a:t>[,1]), </a:t>
            </a:r>
            <a:r>
              <a:rPr lang="en-US" sz="900" dirty="0" err="1"/>
              <a:t>mySim$y</a:t>
            </a:r>
            <a:r>
              <a:rPr lang="en-US" sz="900" dirty="0"/>
              <a:t>)</a:t>
            </a:r>
          </a:p>
          <a:p>
            <a:r>
              <a:rPr lang="en-US" sz="900" dirty="0" err="1"/>
              <a:t>myGAPIT</a:t>
            </a:r>
            <a:r>
              <a:rPr lang="en-US" sz="900" dirty="0"/>
              <a:t>=GAPIT(</a:t>
            </a:r>
          </a:p>
          <a:p>
            <a:r>
              <a:rPr lang="en-US" sz="900" dirty="0"/>
              <a:t>Y=</a:t>
            </a:r>
            <a:r>
              <a:rPr lang="en-US" sz="900" dirty="0" err="1"/>
              <a:t>myY</a:t>
            </a:r>
            <a:r>
              <a:rPr lang="en-US" sz="900" dirty="0"/>
              <a:t>,</a:t>
            </a:r>
          </a:p>
          <a:p>
            <a:r>
              <a:rPr lang="en-US" sz="900" dirty="0"/>
              <a:t>GD=</a:t>
            </a:r>
            <a:r>
              <a:rPr lang="en-US" sz="900" dirty="0" err="1"/>
              <a:t>myGD</a:t>
            </a:r>
            <a:r>
              <a:rPr lang="en-US" sz="900" dirty="0"/>
              <a:t>,</a:t>
            </a:r>
          </a:p>
          <a:p>
            <a:r>
              <a:rPr lang="en-US" sz="900" dirty="0"/>
              <a:t>GM=</a:t>
            </a:r>
            <a:r>
              <a:rPr lang="en-US" sz="900" dirty="0" err="1"/>
              <a:t>myGM</a:t>
            </a:r>
            <a:r>
              <a:rPr lang="en-US" sz="900" dirty="0"/>
              <a:t>,</a:t>
            </a:r>
          </a:p>
          <a:p>
            <a:r>
              <a:rPr lang="en-US" sz="900" dirty="0" err="1"/>
              <a:t>QTN.position</a:t>
            </a:r>
            <a:r>
              <a:rPr lang="en-US" sz="900" dirty="0"/>
              <a:t>=</a:t>
            </a:r>
            <a:r>
              <a:rPr lang="en-US" sz="900" dirty="0" err="1"/>
              <a:t>mySim$QTN.position</a:t>
            </a:r>
            <a:r>
              <a:rPr lang="en-US" sz="900" dirty="0"/>
              <a:t>,</a:t>
            </a:r>
          </a:p>
          <a:p>
            <a:r>
              <a:rPr lang="en-US" sz="900" dirty="0" err="1"/>
              <a:t>PCA.total</a:t>
            </a:r>
            <a:r>
              <a:rPr lang="en-US" sz="900" dirty="0"/>
              <a:t>=3,</a:t>
            </a:r>
          </a:p>
          <a:p>
            <a:r>
              <a:rPr lang="en-US" sz="900" dirty="0" err="1"/>
              <a:t>group.from</a:t>
            </a:r>
            <a:r>
              <a:rPr lang="en-US" sz="900" dirty="0"/>
              <a:t>=1000000,</a:t>
            </a:r>
          </a:p>
          <a:p>
            <a:r>
              <a:rPr lang="fr-FR" sz="900" dirty="0" err="1"/>
              <a:t>group.to</a:t>
            </a:r>
            <a:r>
              <a:rPr lang="fr-FR" sz="900" dirty="0"/>
              <a:t>=1000000,</a:t>
            </a:r>
          </a:p>
          <a:p>
            <a:r>
              <a:rPr lang="fr-FR" sz="900" dirty="0" err="1"/>
              <a:t>group.by</a:t>
            </a:r>
            <a:r>
              <a:rPr lang="fr-FR" sz="900" dirty="0"/>
              <a:t>=10,</a:t>
            </a:r>
          </a:p>
          <a:p>
            <a:r>
              <a:rPr lang="fr-FR" sz="900" dirty="0"/>
              <a:t>memo="MLM",</a:t>
            </a:r>
          </a:p>
          <a:p>
            <a:r>
              <a:rPr lang="fr-FR" sz="900" dirty="0" err="1"/>
              <a:t>file.output</a:t>
            </a:r>
            <a:r>
              <a:rPr lang="fr-FR" sz="900" dirty="0"/>
              <a:t>=TRUE,)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6224058" cy="2752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69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0078" cy="1080219"/>
          </a:xfrm>
        </p:spPr>
        <p:txBody>
          <a:bodyPr>
            <a:normAutofit/>
          </a:bodyPr>
          <a:lstStyle/>
          <a:p>
            <a:r>
              <a:rPr lang="en-US" dirty="0" smtClean="0"/>
              <a:t>GWAS by GLM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24058" y="1418547"/>
            <a:ext cx="26065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library('MASS') # required for </a:t>
            </a:r>
            <a:r>
              <a:rPr lang="en-US" sz="900" dirty="0" err="1"/>
              <a:t>ginv</a:t>
            </a:r>
            <a:endParaRPr lang="en-US" sz="900" dirty="0"/>
          </a:p>
          <a:p>
            <a:r>
              <a:rPr lang="en-US" sz="900" dirty="0"/>
              <a:t>library(</a:t>
            </a:r>
            <a:r>
              <a:rPr lang="en-US" sz="900" dirty="0" err="1"/>
              <a:t>multtest</a:t>
            </a:r>
            <a:r>
              <a:rPr lang="en-US" sz="900" dirty="0"/>
              <a:t>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gplots</a:t>
            </a:r>
            <a:r>
              <a:rPr lang="en-US" sz="900" dirty="0"/>
              <a:t>)</a:t>
            </a:r>
          </a:p>
          <a:p>
            <a:r>
              <a:rPr lang="en-US" sz="900" dirty="0"/>
              <a:t>library(compiler) #required for </a:t>
            </a:r>
            <a:r>
              <a:rPr lang="en-US" sz="900" dirty="0" err="1"/>
              <a:t>cmpfun</a:t>
            </a:r>
            <a:endParaRPr lang="en-US" sz="900" dirty="0"/>
          </a:p>
          <a:p>
            <a:r>
              <a:rPr lang="en-US" sz="900" dirty="0"/>
              <a:t>library("scatterplot3d")</a:t>
            </a:r>
          </a:p>
          <a:p>
            <a:endParaRPr lang="en-US" sz="900" dirty="0"/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emma.txt</a:t>
            </a:r>
            <a:r>
              <a:rPr lang="en-US" sz="900" dirty="0"/>
              <a:t>")</a:t>
            </a:r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gapit_functions.txt</a:t>
            </a:r>
            <a:r>
              <a:rPr lang="en-US" sz="900" dirty="0"/>
              <a:t>")</a:t>
            </a:r>
          </a:p>
          <a:p>
            <a:endParaRPr lang="en-US" sz="900" dirty="0"/>
          </a:p>
          <a:p>
            <a:r>
              <a:rPr lang="en-US" sz="900" dirty="0" err="1"/>
              <a:t>myGD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mdp_numeric.txt",head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myGM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mdp_SNP_information.txt",head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("~/Dropbox/Current/</a:t>
            </a:r>
            <a:r>
              <a:rPr lang="en-US" sz="900" dirty="0" err="1"/>
              <a:t>ZZLab</a:t>
            </a:r>
            <a:r>
              <a:rPr lang="en-US" sz="900" dirty="0"/>
              <a:t>/</a:t>
            </a:r>
            <a:r>
              <a:rPr lang="en-US" sz="900" dirty="0" err="1"/>
              <a:t>WSUCourse</a:t>
            </a:r>
            <a:r>
              <a:rPr lang="en-US" sz="900" dirty="0"/>
              <a:t>/CROPS545/Demo")</a:t>
            </a:r>
          </a:p>
          <a:p>
            <a:r>
              <a:rPr lang="en-US" sz="900" dirty="0"/>
              <a:t>source("G2P.R")</a:t>
            </a:r>
          </a:p>
          <a:p>
            <a:endParaRPr lang="en-US" sz="900" dirty="0"/>
          </a:p>
          <a:p>
            <a:r>
              <a:rPr lang="is-IS" sz="900" dirty="0"/>
              <a:t>set.seed(99164)</a:t>
            </a:r>
          </a:p>
          <a:p>
            <a:r>
              <a:rPr lang="en-US" sz="900" dirty="0" err="1"/>
              <a:t>mySim</a:t>
            </a:r>
            <a:r>
              <a:rPr lang="en-US" sz="900" dirty="0"/>
              <a:t>=G2P(X= X1to5,h2=.75,alpha=1,NQTN=10,distribution="norm")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("~/Desktop/temp")</a:t>
            </a:r>
          </a:p>
          <a:p>
            <a:r>
              <a:rPr lang="en-US" sz="900" dirty="0" err="1"/>
              <a:t>myY</a:t>
            </a:r>
            <a:r>
              <a:rPr lang="en-US" sz="900" dirty="0"/>
              <a:t>=</a:t>
            </a:r>
            <a:r>
              <a:rPr lang="en-US" sz="900" dirty="0" err="1"/>
              <a:t>cbind</a:t>
            </a:r>
            <a:r>
              <a:rPr lang="en-US" sz="900" dirty="0"/>
              <a:t>(</a:t>
            </a:r>
            <a:r>
              <a:rPr lang="en-US" sz="900" dirty="0" err="1"/>
              <a:t>as.data.frame</a:t>
            </a:r>
            <a:r>
              <a:rPr lang="en-US" sz="900" dirty="0"/>
              <a:t>(</a:t>
            </a:r>
            <a:r>
              <a:rPr lang="en-US" sz="900" dirty="0" err="1"/>
              <a:t>myGD</a:t>
            </a:r>
            <a:r>
              <a:rPr lang="en-US" sz="900" dirty="0"/>
              <a:t>[,1]), </a:t>
            </a:r>
            <a:r>
              <a:rPr lang="en-US" sz="900" dirty="0" err="1"/>
              <a:t>mySim$y</a:t>
            </a:r>
            <a:r>
              <a:rPr lang="en-US" sz="900" dirty="0"/>
              <a:t>)</a:t>
            </a:r>
          </a:p>
          <a:p>
            <a:r>
              <a:rPr lang="en-US" sz="900" dirty="0" err="1"/>
              <a:t>myGAPIT</a:t>
            </a:r>
            <a:r>
              <a:rPr lang="en-US" sz="900" dirty="0"/>
              <a:t>=GAPIT(</a:t>
            </a:r>
          </a:p>
          <a:p>
            <a:r>
              <a:rPr lang="en-US" sz="900" dirty="0"/>
              <a:t>Y=</a:t>
            </a:r>
            <a:r>
              <a:rPr lang="en-US" sz="900" dirty="0" err="1"/>
              <a:t>myY</a:t>
            </a:r>
            <a:r>
              <a:rPr lang="en-US" sz="900" dirty="0"/>
              <a:t>,</a:t>
            </a:r>
          </a:p>
          <a:p>
            <a:r>
              <a:rPr lang="en-US" sz="900" dirty="0"/>
              <a:t>GD=</a:t>
            </a:r>
            <a:r>
              <a:rPr lang="en-US" sz="900" dirty="0" err="1"/>
              <a:t>myGD</a:t>
            </a:r>
            <a:r>
              <a:rPr lang="en-US" sz="900" dirty="0"/>
              <a:t>,</a:t>
            </a:r>
          </a:p>
          <a:p>
            <a:r>
              <a:rPr lang="en-US" sz="900" dirty="0"/>
              <a:t>GM=</a:t>
            </a:r>
            <a:r>
              <a:rPr lang="en-US" sz="900" dirty="0" err="1"/>
              <a:t>myGM</a:t>
            </a:r>
            <a:r>
              <a:rPr lang="en-US" sz="900" dirty="0"/>
              <a:t>,</a:t>
            </a:r>
          </a:p>
          <a:p>
            <a:r>
              <a:rPr lang="en-US" sz="900" dirty="0" err="1"/>
              <a:t>QTN.position</a:t>
            </a:r>
            <a:r>
              <a:rPr lang="en-US" sz="900" dirty="0"/>
              <a:t>=</a:t>
            </a:r>
            <a:r>
              <a:rPr lang="en-US" sz="900" dirty="0" err="1"/>
              <a:t>mySim$QTN.position</a:t>
            </a:r>
            <a:r>
              <a:rPr lang="en-US" sz="900" dirty="0"/>
              <a:t>,</a:t>
            </a:r>
          </a:p>
          <a:p>
            <a:r>
              <a:rPr lang="en-US" sz="900" dirty="0" err="1"/>
              <a:t>PCA.total</a:t>
            </a:r>
            <a:r>
              <a:rPr lang="en-US" sz="900" dirty="0"/>
              <a:t>=3,</a:t>
            </a:r>
          </a:p>
          <a:p>
            <a:r>
              <a:rPr lang="en-US" sz="900" dirty="0" err="1" smtClean="0"/>
              <a:t>group.from</a:t>
            </a:r>
            <a:r>
              <a:rPr lang="en-US" sz="900" dirty="0" smtClean="0"/>
              <a:t>=1,</a:t>
            </a:r>
            <a:endParaRPr lang="en-US" sz="900" dirty="0"/>
          </a:p>
          <a:p>
            <a:r>
              <a:rPr lang="fr-FR" sz="900" dirty="0" err="1" smtClean="0"/>
              <a:t>group.to</a:t>
            </a:r>
            <a:r>
              <a:rPr lang="fr-FR" sz="900" dirty="0" smtClean="0"/>
              <a:t>=1,</a:t>
            </a:r>
            <a:endParaRPr lang="fr-FR" sz="900" dirty="0"/>
          </a:p>
          <a:p>
            <a:r>
              <a:rPr lang="fr-FR" sz="900" dirty="0" err="1"/>
              <a:t>group.by</a:t>
            </a:r>
            <a:r>
              <a:rPr lang="fr-FR" sz="900" dirty="0"/>
              <a:t>=10,</a:t>
            </a:r>
          </a:p>
          <a:p>
            <a:r>
              <a:rPr lang="fr-FR" sz="900" dirty="0"/>
              <a:t>memo</a:t>
            </a:r>
            <a:r>
              <a:rPr lang="fr-FR" sz="900" dirty="0" smtClean="0"/>
              <a:t>="GLM</a:t>
            </a:r>
            <a:r>
              <a:rPr lang="fr-FR" sz="900" dirty="0"/>
              <a:t>",</a:t>
            </a:r>
          </a:p>
          <a:p>
            <a:r>
              <a:rPr lang="fr-FR" sz="900" dirty="0" err="1"/>
              <a:t>file.output</a:t>
            </a:r>
            <a:r>
              <a:rPr lang="fr-FR" sz="900" dirty="0"/>
              <a:t>=TRUE,)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6224058" cy="2752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29" y="414994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From GLM to MLM</a:t>
            </a:r>
          </a:p>
          <a:p>
            <a:r>
              <a:rPr lang="en-US" dirty="0" smtClean="0">
                <a:latin typeface="Constantia" charset="0"/>
              </a:rPr>
              <a:t>Concept and working models</a:t>
            </a:r>
          </a:p>
          <a:p>
            <a:r>
              <a:rPr lang="en-US" dirty="0" smtClean="0">
                <a:latin typeface="Constantia" charset="0"/>
              </a:rPr>
              <a:t>Incorporating kinship for GWAS</a:t>
            </a:r>
          </a:p>
          <a:p>
            <a:r>
              <a:rPr lang="en-US" dirty="0" smtClean="0">
                <a:latin typeface="Constantia" charset="0"/>
              </a:rPr>
              <a:t>BLUE and BLUP</a:t>
            </a:r>
          </a:p>
          <a:p>
            <a:r>
              <a:rPr lang="en-US" dirty="0" smtClean="0">
                <a:latin typeface="Constantia" charset="0"/>
              </a:rPr>
              <a:t>MLM in GAPIT</a:t>
            </a:r>
          </a:p>
          <a:p>
            <a:r>
              <a:rPr lang="en-US" dirty="0" smtClean="0">
                <a:latin typeface="Constantia" charset="0"/>
              </a:rPr>
              <a:t>GLM in GAPIT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GWAS by correlation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91056"/>
            <a:ext cx="8991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#Import data</a:t>
            </a:r>
          </a:p>
          <a:p>
            <a:r>
              <a:rPr lang="en-US" dirty="0" err="1" smtClean="0"/>
              <a:t>myGD</a:t>
            </a:r>
            <a:r>
              <a:rPr lang="en-US" dirty="0" smtClean="0"/>
              <a:t>=</a:t>
            </a:r>
            <a:r>
              <a:rPr lang="en-US" dirty="0" err="1" smtClean="0"/>
              <a:t>read.table</a:t>
            </a:r>
            <a:r>
              <a:rPr lang="en-US" dirty="0" smtClean="0"/>
              <a:t>(file</a:t>
            </a:r>
            <a:r>
              <a:rPr lang="en-US" dirty="0"/>
              <a:t>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>
                <a:solidFill>
                  <a:srgbClr val="FF0000"/>
                </a:solidFill>
              </a:rPr>
              <a:t>Import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</a:p>
          <a:p>
            <a:r>
              <a:rPr lang="en-US" dirty="0" err="1" smtClean="0"/>
              <a:t>setwd</a:t>
            </a:r>
            <a:r>
              <a:rPr lang="en-US" dirty="0"/>
              <a:t>("~/Dropbox/Current/ZZLab/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</a:t>
            </a:r>
            <a:r>
              <a:rPr lang="en-US" dirty="0" smtClean="0"/>
              <a:t>("</a:t>
            </a:r>
            <a:r>
              <a:rPr lang="en-US" dirty="0" err="1"/>
              <a:t>GWASbyCor</a:t>
            </a:r>
            <a:r>
              <a:rPr lang="en-US" dirty="0" err="1" smtClean="0"/>
              <a:t>.R</a:t>
            </a:r>
            <a:r>
              <a:rPr lang="en-US" dirty="0" smtClean="0"/>
              <a:t>")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#Simulation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</a:t>
            </a:r>
            <a:r>
              <a:rPr lang="en-US" dirty="0" smtClean="0"/>
              <a:t>]</a:t>
            </a:r>
          </a:p>
          <a:p>
            <a:r>
              <a:rPr lang="nl-NL" dirty="0" err="1"/>
              <a:t>set.seed</a:t>
            </a:r>
            <a:r>
              <a:rPr lang="nl-NL" dirty="0"/>
              <a:t>(99164</a:t>
            </a:r>
            <a:r>
              <a:rPr lang="nl-NL" dirty="0" smtClean="0"/>
              <a:t>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#GWAS</a:t>
            </a:r>
          </a:p>
          <a:p>
            <a:r>
              <a:rPr lang="en-US" dirty="0" smtClean="0"/>
              <a:t>p=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175301"/>
            <a:ext cx="3886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799"/>
          <a:stretch/>
        </p:blipFill>
        <p:spPr>
          <a:xfrm>
            <a:off x="4787900" y="2513438"/>
            <a:ext cx="3898900" cy="3423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Association with phenotypes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PCA=</a:t>
            </a:r>
            <a:r>
              <a:rPr lang="en-US" sz="2400" dirty="0" err="1" smtClean="0"/>
              <a:t>prcomp</a:t>
            </a:r>
            <a:r>
              <a:rPr lang="en-US" sz="2400" dirty="0" smtClean="0"/>
              <a:t>(X)</a:t>
            </a:r>
            <a:endParaRPr lang="en-US" sz="2400" dirty="0"/>
          </a:p>
          <a:p>
            <a:r>
              <a:rPr lang="pt-BR" sz="2400" dirty="0" err="1" smtClean="0">
                <a:latin typeface="Candara" charset="0"/>
              </a:rPr>
              <a:t>plot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894" y="269853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y=</a:t>
            </a:r>
            <a:r>
              <a:rPr lang="en-US" sz="2000" dirty="0" err="1"/>
              <a:t>mySim$y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</a:t>
            </a:r>
          </a:p>
          <a:p>
            <a:pPr marL="0" indent="0">
              <a:buNone/>
            </a:pPr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P=matrix(NA,1,m)</a:t>
            </a:r>
          </a:p>
          <a:p>
            <a:pPr marL="0" indent="0">
              <a:buNone/>
            </a:pPr>
            <a:r>
              <a:rPr lang="fr-FR" sz="2000" dirty="0" smtClean="0"/>
              <a:t>for (i in 1:m){</a:t>
            </a:r>
          </a:p>
          <a:p>
            <a:pPr marL="0" indent="0">
              <a:buNone/>
            </a:pPr>
            <a:r>
              <a:rPr lang="fr-FR" sz="2000" dirty="0" smtClean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 smtClean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if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max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)==min(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p</a:t>
            </a:r>
            <a:r>
              <a:rPr lang="pt-BR" sz="2000" dirty="0" smtClean="0">
                <a:latin typeface="Candara" charset="0"/>
              </a:rPr>
              <a:t>=1}</a:t>
            </a:r>
            <a:r>
              <a:rPr lang="pt-BR" sz="2000" dirty="0" err="1" smtClean="0">
                <a:latin typeface="Candara" charset="0"/>
              </a:rPr>
              <a:t>else</a:t>
            </a:r>
            <a:r>
              <a:rPr lang="pt-BR" sz="2000" dirty="0" smtClean="0">
                <a:latin typeface="Candara" charset="0"/>
              </a:rPr>
              <a:t>{</a:t>
            </a:r>
            <a:endParaRPr lang="fr-FR" sz="2000" dirty="0" smtClean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>
                <a:latin typeface="Candara" charset="0"/>
              </a:rPr>
              <a:t>[,2</a:t>
            </a:r>
            <a:r>
              <a:rPr lang="pt-BR" sz="2000" dirty="0" smtClean="0">
                <a:latin typeface="Candara" charset="0"/>
              </a:rPr>
              <a:t>],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</a:t>
            </a:r>
            <a:endParaRPr lang="pt-BR" sz="2000" dirty="0"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variation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P</a:t>
            </a:r>
            <a:r>
              <a:rPr lang="fr-FR" sz="2000" dirty="0" smtClean="0"/>
              <a:t>[i]=</a:t>
            </a:r>
            <a:r>
              <a:rPr lang="fr-FR" sz="2000" dirty="0" smtClean="0">
                <a:solidFill>
                  <a:srgbClr val="FF0000"/>
                </a:solidFill>
              </a:rPr>
              <a:t>p</a:t>
            </a:r>
            <a:r>
              <a:rPr lang="fr-FR" sz="2000" dirty="0" smtClean="0"/>
              <a:t>[</a:t>
            </a:r>
            <a:r>
              <a:rPr lang="fr-FR" sz="2000" dirty="0" err="1" smtClean="0"/>
              <a:t>length</a:t>
            </a:r>
            <a:r>
              <a:rPr lang="fr-FR" sz="2000" dirty="0" smtClean="0"/>
              <a:t>(p)]</a:t>
            </a:r>
          </a:p>
          <a:p>
            <a:pPr marL="0" indent="0">
              <a:buNone/>
            </a:pPr>
            <a:r>
              <a:rPr lang="fr-FR" sz="2000" dirty="0" smtClean="0"/>
              <a:t>} #end of looping for markers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160" y="307331"/>
            <a:ext cx="5858359" cy="746553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Add 2</a:t>
            </a:r>
            <a:r>
              <a:rPr lang="en-US" baseline="30000" smtClean="0">
                <a:solidFill>
                  <a:schemeClr val="accent2"/>
                </a:solidFill>
              </a:rPr>
              <a:t>nd</a:t>
            </a:r>
            <a:r>
              <a:rPr lang="en-US" smtClean="0">
                <a:solidFill>
                  <a:schemeClr val="accent2"/>
                </a:solidFill>
              </a:rPr>
              <a:t> PC as covariate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plot(-log10(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</a:t>
            </a:r>
          </a:p>
          <a:p>
            <a:r>
              <a:rPr lang="en-US" sz="2400" dirty="0" smtClean="0"/>
              <a:t>-log10(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 smtClean="0"/>
              <a:t>]), )</a:t>
            </a:r>
          </a:p>
          <a:p>
            <a:r>
              <a:rPr lang="en-US" sz="2400" dirty="0" err="1" smtClean="0"/>
              <a:t>abline</a:t>
            </a:r>
            <a:r>
              <a:rPr lang="en-US" sz="2400" dirty="0" smtClean="0"/>
              <a:t>(a </a:t>
            </a:r>
            <a:r>
              <a:rPr lang="en-US" sz="2400" dirty="0"/>
              <a:t>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947227"/>
            <a:ext cx="3886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</a:t>
            </a:r>
          </a:p>
          <a:p>
            <a:pPr marL="0" indent="0">
              <a:buNone/>
            </a:pPr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m=</a:t>
            </a:r>
            <a:r>
              <a:rPr lang="en-US" sz="2000" dirty="0" err="1" smtClean="0"/>
              <a:t>ncol</a:t>
            </a:r>
            <a:r>
              <a:rPr lang="en-US" sz="2000" dirty="0" smtClean="0"/>
              <a:t>(G)</a:t>
            </a:r>
          </a:p>
          <a:p>
            <a:pPr marL="0" indent="0">
              <a:buNone/>
            </a:pPr>
            <a:r>
              <a:rPr lang="en-US" sz="2000" dirty="0" smtClean="0"/>
              <a:t>P=matrix(NA,1,m)</a:t>
            </a:r>
          </a:p>
          <a:p>
            <a:pPr marL="0" indent="0">
              <a:buNone/>
            </a:pPr>
            <a:r>
              <a:rPr lang="fr-FR" sz="2000" dirty="0" smtClean="0"/>
              <a:t>for (i in 1:m){</a:t>
            </a:r>
          </a:p>
          <a:p>
            <a:pPr marL="0" indent="0">
              <a:buNone/>
            </a:pPr>
            <a:r>
              <a:rPr lang="fr-FR" sz="2000" dirty="0" smtClean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 smtClean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if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max</a:t>
            </a:r>
            <a:r>
              <a:rPr lang="pt-BR" sz="2000" dirty="0" smtClean="0">
                <a:latin typeface="Candara" charset="0"/>
              </a:rPr>
              <a:t>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)==min(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 smtClean="0">
                <a:latin typeface="Candara" charset="0"/>
              </a:rPr>
              <a:t>p</a:t>
            </a:r>
            <a:r>
              <a:rPr lang="pt-BR" sz="2000" dirty="0" smtClean="0">
                <a:latin typeface="Candara" charset="0"/>
              </a:rPr>
              <a:t>=1}</a:t>
            </a:r>
            <a:r>
              <a:rPr lang="pt-BR" sz="2000" dirty="0" err="1" smtClean="0">
                <a:latin typeface="Candara" charset="0"/>
              </a:rPr>
              <a:t>else</a:t>
            </a:r>
            <a:r>
              <a:rPr lang="pt-BR" sz="2000" dirty="0" smtClean="0">
                <a:latin typeface="Candara" charset="0"/>
              </a:rPr>
              <a:t>{</a:t>
            </a:r>
            <a:endParaRPr lang="fr-FR" sz="2000" dirty="0" smtClean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 smtClean="0">
                <a:latin typeface="Candara" charset="0"/>
              </a:rPr>
              <a:t>[,</a:t>
            </a:r>
            <a:r>
              <a:rPr lang="pt-BR" sz="2000" dirty="0" smtClean="0">
                <a:solidFill>
                  <a:srgbClr val="FF0000"/>
                </a:solidFill>
                <a:latin typeface="Candara" charset="0"/>
              </a:rPr>
              <a:t>1:3</a:t>
            </a:r>
            <a:r>
              <a:rPr lang="pt-BR" sz="2000" dirty="0" smtClean="0">
                <a:latin typeface="Candara" charset="0"/>
              </a:rPr>
              <a:t>],</a:t>
            </a:r>
            <a:r>
              <a:rPr lang="pt-BR" sz="2000" dirty="0" err="1" smtClean="0">
                <a:latin typeface="Candara" charset="0"/>
              </a:rPr>
              <a:t>x</a:t>
            </a:r>
            <a:r>
              <a:rPr lang="pt-BR" sz="2000" dirty="0" smtClean="0">
                <a:latin typeface="Candara" charset="0"/>
              </a:rPr>
              <a:t>)</a:t>
            </a:r>
            <a:endParaRPr lang="pt-BR" sz="2000" dirty="0"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variation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P[i]=p[</a:t>
            </a:r>
            <a:r>
              <a:rPr lang="fr-FR" sz="2000" dirty="0" err="1" smtClean="0"/>
              <a:t>length</a:t>
            </a:r>
            <a:r>
              <a:rPr lang="fr-FR" sz="2000" dirty="0" smtClean="0"/>
              <a:t>(p)]</a:t>
            </a:r>
          </a:p>
          <a:p>
            <a:pPr marL="0" indent="0">
              <a:buNone/>
            </a:pPr>
            <a:r>
              <a:rPr lang="fr-FR" sz="2000" dirty="0" smtClean="0"/>
              <a:t>} #end of looping for markers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Using more PCs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2782</TotalTime>
  <Words>1313</Words>
  <Application>Microsoft Macintosh PowerPoint</Application>
  <PresentationFormat>On-screen Show (4:3)</PresentationFormat>
  <Paragraphs>330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Cambria Math</vt:lpstr>
      <vt:lpstr>Candara</vt:lpstr>
      <vt:lpstr>Century</vt:lpstr>
      <vt:lpstr>Constantia</vt:lpstr>
      <vt:lpstr>ＭＳ Ｐゴシック</vt:lpstr>
      <vt:lpstr>Symbol</vt:lpstr>
      <vt:lpstr>Verdana</vt:lpstr>
      <vt:lpstr>Wingdings</vt:lpstr>
      <vt:lpstr>Waveform</vt:lpstr>
      <vt:lpstr>Statistical Genomics</vt:lpstr>
      <vt:lpstr>Outline</vt:lpstr>
      <vt:lpstr>GWAS by correlation</vt:lpstr>
      <vt:lpstr>PowerPoint Presentation</vt:lpstr>
      <vt:lpstr>QQ plot</vt:lpstr>
      <vt:lpstr>Association with phenotypes</vt:lpstr>
      <vt:lpstr>Add 2nd PC as covariate</vt:lpstr>
      <vt:lpstr>QQ plot</vt:lpstr>
      <vt:lpstr>Using more PCs</vt:lpstr>
      <vt:lpstr>QQ plot</vt:lpstr>
      <vt:lpstr>PowerPoint Presentation</vt:lpstr>
      <vt:lpstr>More covariates</vt:lpstr>
      <vt:lpstr>Recall for linear model</vt:lpstr>
      <vt:lpstr>Optimization to minimize residual</vt:lpstr>
      <vt:lpstr>Statistical test</vt:lpstr>
      <vt:lpstr>GLM (Conceptual)</vt:lpstr>
      <vt:lpstr>Minimize residual does not work for adding individuals' effects</vt:lpstr>
      <vt:lpstr>New rules</vt:lpstr>
      <vt:lpstr>MLM for GWAS</vt:lpstr>
      <vt:lpstr>Fixed vs. Random Effects</vt:lpstr>
      <vt:lpstr>Mixed Linear Model (MLM)</vt:lpstr>
      <vt:lpstr>Mixed Model Equation</vt:lpstr>
      <vt:lpstr>GWAS with MLM in GAPIT</vt:lpstr>
      <vt:lpstr>GWAS by MLM</vt:lpstr>
      <vt:lpstr>GWAS by GLM</vt:lpstr>
      <vt:lpstr>Highlight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306</cp:revision>
  <cp:lastPrinted>2015-09-01T19:21:20Z</cp:lastPrinted>
  <dcterms:created xsi:type="dcterms:W3CDTF">2013-08-24T13:03:35Z</dcterms:created>
  <dcterms:modified xsi:type="dcterms:W3CDTF">2017-03-03T23:03:34Z</dcterms:modified>
</cp:coreProperties>
</file>