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340" r:id="rId2"/>
    <p:sldId id="376" r:id="rId3"/>
    <p:sldId id="341" r:id="rId4"/>
    <p:sldId id="363" r:id="rId5"/>
    <p:sldId id="364" r:id="rId6"/>
    <p:sldId id="365" r:id="rId7"/>
    <p:sldId id="378" r:id="rId8"/>
    <p:sldId id="377" r:id="rId9"/>
    <p:sldId id="366" r:id="rId10"/>
    <p:sldId id="367" r:id="rId11"/>
    <p:sldId id="375" r:id="rId12"/>
    <p:sldId id="381" r:id="rId13"/>
    <p:sldId id="368" r:id="rId14"/>
    <p:sldId id="371" r:id="rId15"/>
    <p:sldId id="369" r:id="rId16"/>
    <p:sldId id="370" r:id="rId17"/>
    <p:sldId id="373" r:id="rId18"/>
    <p:sldId id="361" r:id="rId19"/>
    <p:sldId id="374" r:id="rId20"/>
    <p:sldId id="385" r:id="rId21"/>
    <p:sldId id="386" r:id="rId22"/>
    <p:sldId id="387" r:id="rId23"/>
    <p:sldId id="372" r:id="rId24"/>
    <p:sldId id="388" r:id="rId25"/>
    <p:sldId id="3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9"/>
    <p:restoredTop sz="93188"/>
  </p:normalViewPr>
  <p:slideViewPr>
    <p:cSldViewPr snapToGrid="0" snapToObjects="1">
      <p:cViewPr>
        <p:scale>
          <a:sx n="100" d="100"/>
          <a:sy n="100" d="100"/>
        </p:scale>
        <p:origin x="2024" y="7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109745" y="3597458"/>
            <a:ext cx="8857882"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17: Likelihood and estimates of variances</a:t>
            </a:r>
            <a:endParaRPr lang="en-US" sz="2800" b="1" dirty="0">
              <a:solidFill>
                <a:schemeClr val="bg2">
                  <a:lumMod val="50000"/>
                </a:schemeClr>
              </a:solidFill>
            </a:endParaRPr>
          </a:p>
        </p:txBody>
      </p:sp>
    </p:spTree>
    <p:extLst>
      <p:ext uri="{BB962C8B-B14F-4D97-AF65-F5344CB8AC3E}">
        <p14:creationId xmlns:p14="http://schemas.microsoft.com/office/powerpoint/2010/main" val="69758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a:solidFill>
                  <a:schemeClr val="accent2"/>
                </a:solidFill>
              </a:rPr>
              <a:t>Density function of </a:t>
            </a:r>
            <a:r>
              <a:rPr lang="en-US" sz="3200" dirty="0" err="1">
                <a:solidFill>
                  <a:schemeClr val="accent2"/>
                </a:solidFill>
              </a:rPr>
              <a:t>uni-variate</a:t>
            </a:r>
            <a:r>
              <a:rPr lang="en-US" sz="3200" dirty="0">
                <a:solidFill>
                  <a:schemeClr val="accent2"/>
                </a:solidFill>
              </a:rPr>
              <a:t> normal distribution</a:t>
            </a:r>
          </a:p>
        </p:txBody>
      </p:sp>
      <p:sp>
        <p:nvSpPr>
          <p:cNvPr id="2" name="Rectangle 1"/>
          <p:cNvSpPr/>
          <p:nvPr/>
        </p:nvSpPr>
        <p:spPr>
          <a:xfrm>
            <a:off x="267277" y="3893921"/>
            <a:ext cx="8520546" cy="2062103"/>
          </a:xfrm>
          <a:prstGeom prst="rect">
            <a:avLst/>
          </a:prstGeom>
        </p:spPr>
        <p:txBody>
          <a:bodyPr wrap="square">
            <a:spAutoFit/>
          </a:bodyPr>
          <a:lstStyle/>
          <a:p>
            <a:r>
              <a:rPr lang="en-US" sz="3200" dirty="0" err="1">
                <a:solidFill>
                  <a:srgbClr val="000000"/>
                </a:solidFill>
                <a:latin typeface="Candara" charset="0"/>
              </a:rPr>
              <a:t>dnorm</a:t>
            </a:r>
            <a:r>
              <a:rPr lang="en-US" sz="3200" dirty="0" err="1">
                <a:solidFill>
                  <a:srgbClr val="FF0000"/>
                </a:solidFill>
                <a:latin typeface="Candara" charset="0"/>
              </a:rPr>
              <a:t>al</a:t>
            </a:r>
            <a:r>
              <a:rPr lang="en-US" sz="3200" dirty="0">
                <a:solidFill>
                  <a:srgbClr val="060087"/>
                </a:solidFill>
                <a:latin typeface="Candara" charset="0"/>
              </a:rPr>
              <a:t>=</a:t>
            </a:r>
            <a:r>
              <a:rPr lang="en-US" sz="3200" dirty="0">
                <a:solidFill>
                  <a:srgbClr val="B5760C"/>
                </a:solidFill>
                <a:latin typeface="Candara" charset="0"/>
              </a:rPr>
              <a:t>function</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p>
          <a:p>
            <a:r>
              <a:rPr lang="en-US" sz="3200" dirty="0">
                <a:solidFill>
                  <a:srgbClr val="060087"/>
                </a:solidFill>
                <a:latin typeface="Candara" charset="0"/>
              </a:rPr>
              <a:t>  </a:t>
            </a:r>
            <a:r>
              <a:rPr lang="en-US" sz="3200" dirty="0">
                <a:solidFill>
                  <a:srgbClr val="000000"/>
                </a:solidFill>
                <a:latin typeface="Candara" charset="0"/>
              </a:rPr>
              <a:t>p</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r>
              <a:rPr lang="en-US" sz="3200" dirty="0" err="1">
                <a:solidFill>
                  <a:srgbClr val="060087"/>
                </a:solidFill>
                <a:latin typeface="Candara" charset="0"/>
              </a:rPr>
              <a:t>sqrt</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pi</a:t>
            </a:r>
            <a:r>
              <a:rPr lang="en-US" sz="3200" dirty="0">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r>
              <a:rPr lang="en-US" sz="3200" dirty="0" err="1">
                <a:solidFill>
                  <a:srgbClr val="060087"/>
                </a:solidFill>
                <a:latin typeface="Candara" charset="0"/>
              </a:rPr>
              <a:t>exp</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p>
          <a:p>
            <a:r>
              <a:rPr lang="en-US" sz="3200" dirty="0">
                <a:solidFill>
                  <a:srgbClr val="060087"/>
                </a:solidFill>
                <a:latin typeface="Candara" charset="0"/>
              </a:rPr>
              <a:t>  return(</a:t>
            </a:r>
            <a:r>
              <a:rPr lang="en-US" sz="3200" dirty="0">
                <a:solidFill>
                  <a:srgbClr val="000000"/>
                </a:solidFill>
                <a:latin typeface="Candara" charset="0"/>
              </a:rPr>
              <a:t>p</a:t>
            </a:r>
            <a:r>
              <a:rPr lang="en-US" sz="3200" dirty="0">
                <a:solidFill>
                  <a:srgbClr val="060087"/>
                </a:solidFill>
                <a:latin typeface="Candara" charset="0"/>
              </a:rPr>
              <a:t>)</a:t>
            </a:r>
          </a:p>
          <a:p>
            <a:r>
              <a:rPr lang="en-US" sz="3200" dirty="0" smtClean="0">
                <a:solidFill>
                  <a:srgbClr val="060087"/>
                </a:solidFill>
                <a:latin typeface="Candara" charset="0"/>
              </a:rPr>
              <a:t>}</a:t>
            </a:r>
            <a:endParaRPr lang="en-US" sz="3200" dirty="0"/>
          </a:p>
        </p:txBody>
      </p:sp>
      <mc:AlternateContent xmlns:mc="http://schemas.openxmlformats.org/markup-compatibility/2006" xmlns:a14="http://schemas.microsoft.com/office/drawing/2010/main">
        <mc:Choice Requires="a14">
          <p:sp>
            <p:nvSpPr>
              <p:cNvPr id="7" name="TextBox 6"/>
              <p:cNvSpPr txBox="1"/>
              <p:nvPr/>
            </p:nvSpPr>
            <p:spPr>
              <a:xfrm>
                <a:off x="737524" y="1503201"/>
                <a:ext cx="7882774" cy="817596"/>
              </a:xfrm>
              <a:prstGeom prst="rect">
                <a:avLst/>
              </a:prstGeom>
              <a:noFill/>
            </p:spPr>
            <p:txBody>
              <a:bodyPr wrap="square" lIns="0" tIns="0" rIns="0" bIns="0" rtlCol="0">
                <a:spAutoFit/>
              </a:bodyPr>
              <a:lstStyle/>
              <a:p>
                <a:pPr algn="ctr"/>
                <a14:m>
                  <m:oMath xmlns:m="http://schemas.openxmlformats.org/officeDocument/2006/math">
                    <m:r>
                      <a:rPr lang="en-US" sz="3600" b="0" i="1" smtClean="0">
                        <a:latin typeface="Cambria Math" charset="0"/>
                        <a:ea typeface="Cambria Math" charset="0"/>
                        <a:cs typeface="Cambria Math" charset="0"/>
                      </a:rPr>
                      <m:t>𝑓</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𝑥</m:t>
                    </m:r>
                    <m:r>
                      <a:rPr lang="en-US" sz="3600" b="0" i="1" smtClean="0">
                        <a:latin typeface="Cambria Math" charset="0"/>
                        <a:ea typeface="Cambria Math" charset="0"/>
                        <a:cs typeface="Cambria Math" charset="0"/>
                      </a:rPr>
                      <m:t>,</m:t>
                    </m:r>
                    <m:r>
                      <a:rPr lang="bg-BG" sz="3600" i="1" smtClean="0">
                        <a:latin typeface="Cambria Math" charset="0"/>
                        <a:ea typeface="Cambria Math" charset="0"/>
                        <a:cs typeface="Cambria Math" charset="0"/>
                      </a:rPr>
                      <m:t>𝜇</m:t>
                    </m:r>
                    <m:r>
                      <a:rPr lang="en-US" sz="3600" b="0" i="1" smtClean="0">
                        <a:latin typeface="Cambria Math" charset="0"/>
                        <a:ea typeface="Cambria Math" charset="0"/>
                        <a:cs typeface="Cambria Math" charset="0"/>
                      </a:rPr>
                      <m:t>,</m:t>
                    </m:r>
                    <m:sSup>
                      <m:sSupPr>
                        <m:ctrlPr>
                          <a:rPr lang="en-US" sz="3600" b="0" i="1" smtClean="0">
                            <a:latin typeface="Cambria Math" charset="0"/>
                            <a:ea typeface="Cambria Math" charset="0"/>
                            <a:cs typeface="Cambria Math" charset="0"/>
                          </a:rPr>
                        </m:ctrlPr>
                      </m:sSupPr>
                      <m:e>
                        <m:r>
                          <a:rPr lang="en-US" sz="3600" b="0" i="1" smtClean="0">
                            <a:latin typeface="Cambria Math" charset="0"/>
                            <a:ea typeface="Cambria Math" charset="0"/>
                            <a:cs typeface="Cambria Math" charset="0"/>
                          </a:rPr>
                          <m:t>𝜎</m:t>
                        </m:r>
                      </m:e>
                      <m:sup>
                        <m:r>
                          <a:rPr lang="en-US" sz="3600" b="0" i="1" smtClean="0">
                            <a:latin typeface="Cambria Math" charset="0"/>
                            <a:ea typeface="Cambria Math" charset="0"/>
                            <a:cs typeface="Cambria Math" charset="0"/>
                          </a:rPr>
                          <m:t>2</m:t>
                        </m:r>
                      </m:sup>
                    </m:sSup>
                    <m:r>
                      <a:rPr lang="en-US" sz="3600" b="0" i="1" smtClean="0">
                        <a:latin typeface="Cambria Math" charset="0"/>
                        <a:ea typeface="Cambria Math" charset="0"/>
                        <a:cs typeface="Cambria Math" charset="0"/>
                      </a:rPr>
                      <m:t>)=</m:t>
                    </m:r>
                    <m:f>
                      <m:fPr>
                        <m:ctrlPr>
                          <a:rPr lang="bg-BG" sz="3600" i="1">
                            <a:latin typeface="Cambria Math" charset="0"/>
                          </a:rPr>
                        </m:ctrlPr>
                      </m:fPr>
                      <m:num>
                        <m:r>
                          <a:rPr lang="en-US" sz="3600" i="1" smtClean="0">
                            <a:latin typeface="Cambria Math" charset="0"/>
                          </a:rPr>
                          <m:t>1</m:t>
                        </m:r>
                      </m:num>
                      <m:den>
                        <m:rad>
                          <m:radPr>
                            <m:degHide m:val="on"/>
                            <m:ctrlPr>
                              <a:rPr lang="en-US" sz="3600" i="1" smtClean="0">
                                <a:latin typeface="Cambria Math" charset="0"/>
                              </a:rPr>
                            </m:ctrlPr>
                          </m:radPr>
                          <m:deg/>
                          <m:e>
                            <m:r>
                              <a:rPr lang="en-US" sz="3600" b="0" i="1" smtClean="0">
                                <a:latin typeface="Cambria Math" charset="0"/>
                              </a:rPr>
                              <m:t>2</m:t>
                            </m:r>
                            <m:r>
                              <a:rPr lang="en-US" sz="3600" b="0" i="1" smtClean="0">
                                <a:latin typeface="Cambria Math" charset="0"/>
                                <a:ea typeface="Cambria Math" charset="0"/>
                                <a:cs typeface="Cambria Math" charset="0"/>
                              </a:rPr>
                              <m:t>𝜋</m:t>
                            </m:r>
                          </m:e>
                        </m:rad>
                        <m:r>
                          <a:rPr lang="en-US" sz="3600" i="1">
                            <a:latin typeface="Cambria Math" charset="0"/>
                            <a:ea typeface="Cambria Math" charset="0"/>
                            <a:cs typeface="Cambria Math" charset="0"/>
                          </a:rPr>
                          <m:t>𝜎</m:t>
                        </m:r>
                      </m:den>
                    </m:f>
                  </m:oMath>
                </a14:m>
                <a:r>
                  <a:rPr lang="en-US" sz="3600" dirty="0" smtClean="0"/>
                  <a:t> exp(-</a:t>
                </a:r>
                <a14:m>
                  <m:oMath xmlns:m="http://schemas.openxmlformats.org/officeDocument/2006/math">
                    <m:f>
                      <m:fPr>
                        <m:ctrlPr>
                          <a:rPr lang="bg-BG" sz="3600" i="1">
                            <a:latin typeface="Cambria Math" charset="0"/>
                          </a:rPr>
                        </m:ctrlPr>
                      </m:fPr>
                      <m:num>
                        <m:r>
                          <a:rPr lang="en-US" sz="3600" i="1">
                            <a:latin typeface="Cambria Math" charset="0"/>
                          </a:rPr>
                          <m:t>1</m:t>
                        </m:r>
                      </m:num>
                      <m:den>
                        <m:r>
                          <a:rPr lang="en-US" sz="3600" b="0" i="1" smtClean="0">
                            <a:latin typeface="Cambria Math" charset="0"/>
                          </a:rPr>
                          <m:t>2</m:t>
                        </m:r>
                        <m:sSup>
                          <m:sSupPr>
                            <m:ctrlPr>
                              <a:rPr lang="en-US" sz="3600" i="1">
                                <a:latin typeface="Cambria Math"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den>
                    </m:f>
                    <m:sSup>
                      <m:sSupPr>
                        <m:ctrlPr>
                          <a:rPr lang="en-US" sz="3600" i="1" smtClean="0">
                            <a:latin typeface="Cambria Math" charset="0"/>
                            <a:ea typeface="Cambria Math" charset="0"/>
                            <a:cs typeface="Cambria Math" charset="0"/>
                          </a:rPr>
                        </m:ctrlPr>
                      </m:sSupPr>
                      <m:e>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m:rPr>
                            <m:nor/>
                          </m:rPr>
                          <a:rPr lang="en-US" sz="3600" dirty="0"/>
                          <m:t>) </m:t>
                        </m:r>
                      </m:e>
                      <m:sup>
                        <m:r>
                          <a:rPr lang="en-US" sz="3600" b="0" i="1" smtClean="0">
                            <a:latin typeface="Cambria Math" charset="0"/>
                            <a:ea typeface="Cambria Math" charset="0"/>
                            <a:cs typeface="Cambria Math" charset="0"/>
                          </a:rPr>
                          <m:t>2</m:t>
                        </m:r>
                      </m:sup>
                    </m:sSup>
                    <m:r>
                      <a:rPr lang="en-US" sz="3600" b="0" i="1" smtClean="0">
                        <a:latin typeface="Cambria Math" charset="0"/>
                        <a:ea typeface="Cambria Math" charset="0"/>
                        <a:cs typeface="Cambria Math" charset="0"/>
                      </a:rPr>
                      <m:t>)</m:t>
                    </m:r>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737524" y="1503201"/>
                <a:ext cx="7882774" cy="817596"/>
              </a:xfrm>
              <a:prstGeom prst="rect">
                <a:avLst/>
              </a:prstGeom>
              <a:blipFill rotWithShape="0">
                <a:blip r:embed="rId2"/>
                <a:stretch>
                  <a:fillRect b="-18657"/>
                </a:stretch>
              </a:blipFill>
            </p:spPr>
            <p:txBody>
              <a:bodyPr/>
              <a:lstStyle/>
              <a:p>
                <a:r>
                  <a:rPr lang="en-US">
                    <a:noFill/>
                  </a:rPr>
                  <a:t> </a:t>
                </a:r>
              </a:p>
            </p:txBody>
          </p:sp>
        </mc:Fallback>
      </mc:AlternateContent>
    </p:spTree>
    <p:extLst>
      <p:ext uri="{BB962C8B-B14F-4D97-AF65-F5344CB8AC3E}">
        <p14:creationId xmlns:p14="http://schemas.microsoft.com/office/powerpoint/2010/main" val="1596385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smtClean="0">
                <a:solidFill>
                  <a:schemeClr val="accent2"/>
                </a:solidFill>
              </a:rPr>
              <a:t>Density function of normal distribution</a:t>
            </a:r>
            <a:endParaRPr lang="en-US" sz="3200" dirty="0">
              <a:solidFill>
                <a:schemeClr val="accent2"/>
              </a:solidFill>
            </a:endParaRPr>
          </a:p>
        </p:txBody>
      </p:sp>
      <p:sp>
        <p:nvSpPr>
          <p:cNvPr id="2" name="Rectangle 1"/>
          <p:cNvSpPr/>
          <p:nvPr/>
        </p:nvSpPr>
        <p:spPr>
          <a:xfrm>
            <a:off x="1628775" y="1358539"/>
            <a:ext cx="5797550" cy="2554545"/>
          </a:xfrm>
          <a:prstGeom prst="rect">
            <a:avLst/>
          </a:prstGeom>
        </p:spPr>
        <p:txBody>
          <a:bodyPr wrap="square">
            <a:spAutoFit/>
          </a:bodyPr>
          <a:lstStyle/>
          <a:p>
            <a:r>
              <a:rPr lang="is-IS" sz="3200" dirty="0" smtClean="0">
                <a:solidFill>
                  <a:srgbClr val="000000"/>
                </a:solidFill>
                <a:latin typeface="Candara" charset="0"/>
              </a:rPr>
              <a:t>x</a:t>
            </a:r>
            <a:r>
              <a:rPr lang="is-IS" sz="3200" dirty="0" smtClean="0">
                <a:solidFill>
                  <a:srgbClr val="060087"/>
                </a:solidFill>
                <a:latin typeface="Candara" charset="0"/>
              </a:rPr>
              <a:t>=c(</a:t>
            </a:r>
            <a:r>
              <a:rPr lang="is-IS" sz="3200" dirty="0" smtClean="0">
                <a:solidFill>
                  <a:srgbClr val="0B4213"/>
                </a:solidFill>
                <a:latin typeface="Candara" charset="0"/>
              </a:rPr>
              <a:t>95</a:t>
            </a:r>
            <a:r>
              <a:rPr lang="is-IS" sz="3200" dirty="0" smtClean="0">
                <a:solidFill>
                  <a:srgbClr val="060087"/>
                </a:solidFill>
                <a:latin typeface="Candara" charset="0"/>
              </a:rPr>
              <a:t>,</a:t>
            </a:r>
            <a:r>
              <a:rPr lang="is-IS" sz="3200" dirty="0" smtClean="0">
                <a:solidFill>
                  <a:srgbClr val="0B4213"/>
                </a:solidFill>
                <a:latin typeface="Candara" charset="0"/>
              </a:rPr>
              <a:t>95</a:t>
            </a:r>
            <a:r>
              <a:rPr lang="is-IS" sz="3200" dirty="0" smtClean="0">
                <a:solidFill>
                  <a:srgbClr val="060087"/>
                </a:solidFill>
                <a:latin typeface="Candara" charset="0"/>
              </a:rPr>
              <a:t>,</a:t>
            </a:r>
            <a:r>
              <a:rPr lang="is-IS" sz="3200" dirty="0" smtClean="0">
                <a:solidFill>
                  <a:srgbClr val="0B4213"/>
                </a:solidFill>
                <a:latin typeface="Candara" charset="0"/>
              </a:rPr>
              <a:t>95</a:t>
            </a:r>
            <a:r>
              <a:rPr lang="is-IS" sz="3200" dirty="0" smtClean="0">
                <a:solidFill>
                  <a:srgbClr val="060087"/>
                </a:solidFill>
                <a:latin typeface="Candara" charset="0"/>
              </a:rPr>
              <a:t>,</a:t>
            </a:r>
            <a:r>
              <a:rPr lang="is-IS" sz="3200" dirty="0" smtClean="0">
                <a:solidFill>
                  <a:srgbClr val="0B4213"/>
                </a:solidFill>
                <a:latin typeface="Candara" charset="0"/>
              </a:rPr>
              <a:t>95</a:t>
            </a:r>
            <a:r>
              <a:rPr lang="is-IS" sz="3200" dirty="0">
                <a:solidFill>
                  <a:srgbClr val="060087"/>
                </a:solidFill>
                <a:latin typeface="Candara" charset="0"/>
              </a:rPr>
              <a:t>)</a:t>
            </a:r>
          </a:p>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en-US" sz="3200" dirty="0" err="1">
                <a:solidFill>
                  <a:srgbClr val="060087"/>
                </a:solidFill>
                <a:latin typeface="Candara" charset="0"/>
              </a:rPr>
              <a:t>dnormal</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p>
          <a:p>
            <a:r>
              <a:rPr lang="en-US" sz="3200" dirty="0" err="1">
                <a:solidFill>
                  <a:srgbClr val="060087"/>
                </a:solidFill>
                <a:latin typeface="Candara" charset="0"/>
              </a:rPr>
              <a:t>dnorm</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5410200"/>
            <a:ext cx="7277100" cy="1244600"/>
          </a:xfrm>
          <a:prstGeom prst="rect">
            <a:avLst/>
          </a:prstGeom>
        </p:spPr>
      </p:pic>
      <p:sp>
        <p:nvSpPr>
          <p:cNvPr id="5" name="Oval 4"/>
          <p:cNvSpPr/>
          <p:nvPr/>
        </p:nvSpPr>
        <p:spPr>
          <a:xfrm>
            <a:off x="6540500" y="5410200"/>
            <a:ext cx="1854200" cy="1384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478" y="2602252"/>
            <a:ext cx="2806700" cy="2747433"/>
          </a:xfrm>
        </p:spPr>
        <p:txBody>
          <a:bodyPr>
            <a:noAutofit/>
          </a:bodyPr>
          <a:lstStyle/>
          <a:p>
            <a:pPr marL="457200" indent="-457200">
              <a:buFont typeface="+mj-lt"/>
              <a:buAutoNum type="alphaUcPeriod"/>
            </a:pPr>
            <a:r>
              <a:rPr lang="en-US" sz="3600" dirty="0" smtClean="0"/>
              <a:t>100 and 1</a:t>
            </a:r>
          </a:p>
          <a:p>
            <a:pPr marL="457200" indent="-457200">
              <a:buFont typeface="+mj-lt"/>
              <a:buAutoNum type="alphaUcPeriod"/>
            </a:pPr>
            <a:r>
              <a:rPr lang="en-US" sz="3600" dirty="0" smtClean="0"/>
              <a:t>100 and 2</a:t>
            </a:r>
          </a:p>
          <a:p>
            <a:pPr marL="457200" indent="-457200">
              <a:buFont typeface="+mj-lt"/>
              <a:buAutoNum type="alphaUcPeriod"/>
            </a:pPr>
            <a:r>
              <a:rPr lang="en-US" sz="3600" dirty="0" smtClean="0"/>
              <a:t>85 and 5</a:t>
            </a:r>
          </a:p>
          <a:p>
            <a:pPr marL="457200" indent="-457200">
              <a:buFont typeface="+mj-lt"/>
              <a:buAutoNum type="alphaUcPeriod"/>
            </a:pPr>
            <a:r>
              <a:rPr lang="en-US" sz="3600" dirty="0" smtClean="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210589" y="819680"/>
            <a:ext cx="8750300" cy="1782572"/>
          </a:xfrm>
        </p:spPr>
        <p:txBody>
          <a:bodyPr>
            <a:normAutofit/>
          </a:bodyPr>
          <a:lstStyle/>
          <a:p>
            <a:pPr algn="l"/>
            <a:r>
              <a:rPr lang="en-US" sz="3200" dirty="0" smtClean="0">
                <a:solidFill>
                  <a:srgbClr val="FF0000"/>
                </a:solidFill>
              </a:rPr>
              <a:t>Two variables</a:t>
            </a:r>
            <a:r>
              <a:rPr lang="en-US" sz="3200" dirty="0" smtClean="0">
                <a:solidFill>
                  <a:schemeClr val="accent2"/>
                </a:solidFill>
              </a:rPr>
              <a:t> were observed as 95 and 97 from a normal distribution. The mean and SD of the distribution are most likely to be:  </a:t>
            </a:r>
            <a:endParaRPr lang="en-US" sz="3200" dirty="0">
              <a:solidFill>
                <a:schemeClr val="accent2"/>
              </a:solidFill>
            </a:endParaRPr>
          </a:p>
        </p:txBody>
      </p:sp>
      <p:sp>
        <p:nvSpPr>
          <p:cNvPr id="4" name="Rectangle 3"/>
          <p:cNvSpPr/>
          <p:nvPr/>
        </p:nvSpPr>
        <p:spPr>
          <a:xfrm>
            <a:off x="4459836" y="2602252"/>
            <a:ext cx="4684164" cy="3539430"/>
          </a:xfrm>
          <a:prstGeom prst="rect">
            <a:avLst/>
          </a:prstGeom>
        </p:spPr>
        <p:txBody>
          <a:bodyPr wrap="square">
            <a:spAutoFit/>
          </a:bodyPr>
          <a:lstStyle/>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is-IS" sz="3200" dirty="0" smtClean="0">
                <a:solidFill>
                  <a:srgbClr val="000000"/>
                </a:solidFill>
                <a:latin typeface="Candara" charset="0"/>
              </a:rPr>
              <a:t>x1</a:t>
            </a:r>
            <a:r>
              <a:rPr lang="is-IS" sz="3200" dirty="0" smtClean="0">
                <a:solidFill>
                  <a:srgbClr val="060087"/>
                </a:solidFill>
                <a:latin typeface="Candara" charset="0"/>
              </a:rPr>
              <a:t>=rep(95,4)</a:t>
            </a:r>
            <a:endParaRPr lang="is-IS" sz="3200" dirty="0">
              <a:solidFill>
                <a:srgbClr val="060087"/>
              </a:solidFill>
              <a:latin typeface="Candara" charset="0"/>
            </a:endParaRPr>
          </a:p>
          <a:p>
            <a:r>
              <a:rPr lang="is-IS" sz="3200" dirty="0" smtClean="0">
                <a:solidFill>
                  <a:srgbClr val="000000"/>
                </a:solidFill>
                <a:latin typeface="Candara" charset="0"/>
              </a:rPr>
              <a:t>x2</a:t>
            </a:r>
            <a:r>
              <a:rPr lang="is-IS" sz="3200" dirty="0" smtClean="0">
                <a:solidFill>
                  <a:srgbClr val="060087"/>
                </a:solidFill>
                <a:latin typeface="Candara" charset="0"/>
              </a:rPr>
              <a:t>=rep(97,4)</a:t>
            </a:r>
            <a:endParaRPr lang="is-IS" sz="3200" dirty="0">
              <a:solidFill>
                <a:srgbClr val="060087"/>
              </a:solidFill>
              <a:latin typeface="Candara" charset="0"/>
            </a:endParaRPr>
          </a:p>
          <a:p>
            <a:r>
              <a:rPr lang="en-US" sz="3200" dirty="0" smtClean="0">
                <a:solidFill>
                  <a:srgbClr val="060087"/>
                </a:solidFill>
                <a:latin typeface="Candara" charset="0"/>
              </a:rPr>
              <a:t>p1=</a:t>
            </a:r>
            <a:r>
              <a:rPr lang="en-US" sz="3200" dirty="0" err="1" smtClean="0">
                <a:solidFill>
                  <a:srgbClr val="060087"/>
                </a:solidFill>
                <a:latin typeface="Candara" charset="0"/>
              </a:rPr>
              <a:t>dnormal</a:t>
            </a:r>
            <a:r>
              <a:rPr lang="en-US" sz="3200" dirty="0" smtClean="0">
                <a:solidFill>
                  <a:srgbClr val="060087"/>
                </a:solidFill>
                <a:latin typeface="Candara" charset="0"/>
              </a:rPr>
              <a:t>(</a:t>
            </a:r>
            <a:r>
              <a:rPr lang="en-US" sz="3200" dirty="0" smtClean="0">
                <a:solidFill>
                  <a:srgbClr val="000000"/>
                </a:solidFill>
                <a:latin typeface="Candara" charset="0"/>
              </a:rPr>
              <a:t>x1</a:t>
            </a:r>
            <a:r>
              <a:rPr lang="en-US" sz="3200" dirty="0" smtClean="0">
                <a:solidFill>
                  <a:srgbClr val="060087"/>
                </a:solidFill>
                <a:latin typeface="Candara" charset="0"/>
              </a:rPr>
              <a:t>,</a:t>
            </a:r>
            <a:r>
              <a:rPr lang="en-US" sz="3200" dirty="0" smtClean="0">
                <a:solidFill>
                  <a:srgbClr val="000000"/>
                </a:solidFill>
                <a:latin typeface="Candara" charset="0"/>
              </a:rPr>
              <a:t>mean</a:t>
            </a:r>
            <a:r>
              <a:rPr lang="en-US" sz="3200" dirty="0" smtClean="0">
                <a:solidFill>
                  <a:srgbClr val="060087"/>
                </a:solidFill>
                <a:latin typeface="Candara" charset="0"/>
              </a:rPr>
              <a:t>,</a:t>
            </a:r>
            <a:r>
              <a:rPr lang="en-US" sz="3200" dirty="0" smtClean="0">
                <a:solidFill>
                  <a:srgbClr val="000000"/>
                </a:solidFill>
                <a:latin typeface="Candara" charset="0"/>
              </a:rPr>
              <a:t>sd</a:t>
            </a:r>
            <a:r>
              <a:rPr lang="en-US" sz="3200" dirty="0" smtClean="0">
                <a:solidFill>
                  <a:srgbClr val="060087"/>
                </a:solidFill>
                <a:latin typeface="Candara" charset="0"/>
              </a:rPr>
              <a:t>)</a:t>
            </a:r>
          </a:p>
          <a:p>
            <a:r>
              <a:rPr lang="en-US" sz="3200" dirty="0" smtClean="0">
                <a:solidFill>
                  <a:srgbClr val="060087"/>
                </a:solidFill>
                <a:latin typeface="Candara" charset="0"/>
              </a:rPr>
              <a:t>p2=</a:t>
            </a:r>
            <a:r>
              <a:rPr lang="en-US" sz="3200" dirty="0" err="1" smtClean="0">
                <a:solidFill>
                  <a:srgbClr val="060087"/>
                </a:solidFill>
                <a:latin typeface="Candara" charset="0"/>
              </a:rPr>
              <a:t>dnormal</a:t>
            </a:r>
            <a:r>
              <a:rPr lang="en-US" sz="3200" dirty="0" smtClean="0">
                <a:solidFill>
                  <a:srgbClr val="060087"/>
                </a:solidFill>
                <a:latin typeface="Candara" charset="0"/>
              </a:rPr>
              <a:t>(</a:t>
            </a:r>
            <a:r>
              <a:rPr lang="en-US" sz="3200" dirty="0" smtClean="0">
                <a:solidFill>
                  <a:srgbClr val="000000"/>
                </a:solidFill>
                <a:latin typeface="Candara" charset="0"/>
              </a:rPr>
              <a:t>x2</a:t>
            </a:r>
            <a:r>
              <a:rPr lang="en-US" sz="3200" dirty="0" smtClean="0">
                <a:solidFill>
                  <a:srgbClr val="060087"/>
                </a:solidFill>
                <a:latin typeface="Candara" charset="0"/>
              </a:rPr>
              <a:t>,</a:t>
            </a:r>
            <a:r>
              <a:rPr lang="en-US" sz="3200" dirty="0" smtClean="0">
                <a:solidFill>
                  <a:srgbClr val="000000"/>
                </a:solidFill>
                <a:latin typeface="Candara" charset="0"/>
              </a:rPr>
              <a:t>mean</a:t>
            </a:r>
            <a:r>
              <a:rPr lang="en-US" sz="3200" dirty="0" smtClean="0">
                <a:solidFill>
                  <a:srgbClr val="060087"/>
                </a:solidFill>
                <a:latin typeface="Candara" charset="0"/>
              </a:rPr>
              <a:t>,</a:t>
            </a:r>
            <a:r>
              <a:rPr lang="en-US" sz="3200" dirty="0" smtClean="0">
                <a:solidFill>
                  <a:srgbClr val="000000"/>
                </a:solidFill>
                <a:latin typeface="Candara" charset="0"/>
              </a:rPr>
              <a:t>sd</a:t>
            </a:r>
            <a:r>
              <a:rPr lang="en-US" sz="3200" dirty="0" smtClean="0">
                <a:solidFill>
                  <a:srgbClr val="060087"/>
                </a:solidFill>
                <a:latin typeface="Candara" charset="0"/>
              </a:rPr>
              <a:t>)</a:t>
            </a:r>
          </a:p>
          <a:p>
            <a:r>
              <a:rPr lang="en-US" sz="3200" dirty="0" smtClean="0">
                <a:solidFill>
                  <a:srgbClr val="060087"/>
                </a:solidFill>
                <a:latin typeface="Candara" charset="0"/>
              </a:rPr>
              <a:t>p1*p2</a:t>
            </a:r>
            <a:endParaRPr lang="en-US" sz="3200" dirty="0">
              <a:solidFill>
                <a:srgbClr val="060087"/>
              </a:solidFill>
              <a:latin typeface="Candara" charset="0"/>
            </a:endParaRPr>
          </a:p>
        </p:txBody>
      </p:sp>
      <p:sp>
        <p:nvSpPr>
          <p:cNvPr id="5" name="Rectangle 4"/>
          <p:cNvSpPr/>
          <p:nvPr/>
        </p:nvSpPr>
        <p:spPr>
          <a:xfrm>
            <a:off x="3088178" y="3375803"/>
            <a:ext cx="1517650" cy="1200329"/>
          </a:xfrm>
          <a:prstGeom prst="rect">
            <a:avLst/>
          </a:prstGeom>
        </p:spPr>
        <p:txBody>
          <a:bodyPr wrap="square">
            <a:spAutoFit/>
          </a:bodyPr>
          <a:lstStyle/>
          <a:p>
            <a:r>
              <a:rPr lang="en-US" dirty="0" smtClean="0"/>
              <a:t>A: 6.5pe-09 </a:t>
            </a:r>
          </a:p>
          <a:p>
            <a:r>
              <a:rPr lang="en-US" dirty="0" smtClean="0"/>
              <a:t>B: 5.7e-04 </a:t>
            </a:r>
          </a:p>
          <a:p>
            <a:r>
              <a:rPr lang="en-US" dirty="0" smtClean="0"/>
              <a:t>C: 4.8e-05 </a:t>
            </a:r>
          </a:p>
          <a:p>
            <a:r>
              <a:rPr lang="en-US" dirty="0" smtClean="0"/>
              <a:t>D: 4.7e-04</a:t>
            </a:r>
            <a:endParaRPr lang="en-US" dirty="0"/>
          </a:p>
        </p:txBody>
      </p:sp>
    </p:spTree>
    <p:extLst>
      <p:ext uri="{BB962C8B-B14F-4D97-AF65-F5344CB8AC3E}">
        <p14:creationId xmlns:p14="http://schemas.microsoft.com/office/powerpoint/2010/main" val="151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4100" y="3084852"/>
            <a:ext cx="6908800" cy="2747433"/>
          </a:xfrm>
        </p:spPr>
        <p:txBody>
          <a:bodyPr>
            <a:noAutofit/>
          </a:bodyPr>
          <a:lstStyle/>
          <a:p>
            <a:pPr marL="457200" indent="-457200">
              <a:buFont typeface="+mj-lt"/>
              <a:buAutoNum type="alphaUcPeriod"/>
            </a:pPr>
            <a:r>
              <a:rPr lang="en-US" sz="3600" dirty="0" smtClean="0"/>
              <a:t>95 and </a:t>
            </a:r>
            <a:r>
              <a:rPr lang="en-US" sz="3600" dirty="0"/>
              <a:t>5</a:t>
            </a:r>
            <a:endParaRPr lang="en-US" sz="3600" dirty="0" smtClean="0"/>
          </a:p>
          <a:p>
            <a:pPr marL="457200" indent="-457200">
              <a:buFont typeface="+mj-lt"/>
              <a:buAutoNum type="alphaUcPeriod"/>
            </a:pPr>
            <a:r>
              <a:rPr lang="en-US" sz="3600" dirty="0"/>
              <a:t>5</a:t>
            </a:r>
            <a:r>
              <a:rPr lang="en-US" sz="3600" dirty="0" smtClean="0"/>
              <a:t> and 95</a:t>
            </a:r>
          </a:p>
          <a:p>
            <a:pPr marL="457200" indent="-457200">
              <a:buFont typeface="+mj-lt"/>
              <a:buAutoNum type="alphaUcPeriod"/>
            </a:pPr>
            <a:r>
              <a:rPr lang="en-US" sz="3600" dirty="0" smtClean="0"/>
              <a:t>50 and 50</a:t>
            </a:r>
          </a:p>
          <a:p>
            <a:pPr marL="457200" indent="-457200">
              <a:buFont typeface="+mj-lt"/>
              <a:buAutoNum type="alphaUcPeriod"/>
            </a:pPr>
            <a:r>
              <a:rPr lang="en-US" sz="3600" dirty="0" smtClean="0"/>
              <a:t>I do not know</a:t>
            </a:r>
          </a:p>
          <a:p>
            <a:pPr marL="457200" indent="-457200">
              <a:buFont typeface="+mj-lt"/>
              <a:buAutoNum type="alphaUcPeriod"/>
            </a:pPr>
            <a:endParaRPr lang="en-US" sz="3600" dirty="0"/>
          </a:p>
        </p:txBody>
      </p:sp>
      <p:sp>
        <p:nvSpPr>
          <p:cNvPr id="3" name="Title 2"/>
          <p:cNvSpPr>
            <a:spLocks noGrp="1"/>
          </p:cNvSpPr>
          <p:nvPr>
            <p:ph type="title"/>
          </p:nvPr>
        </p:nvSpPr>
        <p:spPr>
          <a:xfrm>
            <a:off x="152400" y="0"/>
            <a:ext cx="8750300" cy="2717800"/>
          </a:xfrm>
        </p:spPr>
        <p:txBody>
          <a:bodyPr>
            <a:normAutofit fontScale="90000"/>
          </a:bodyPr>
          <a:lstStyle/>
          <a:p>
            <a:pPr algn="l"/>
            <a:r>
              <a:rPr lang="en-US" sz="3200" dirty="0" smtClean="0">
                <a:solidFill>
                  <a:srgbClr val="FF0000"/>
                </a:solidFill>
              </a:rPr>
              <a:t>Three individuals</a:t>
            </a:r>
            <a:r>
              <a:rPr lang="en-US" sz="3200" dirty="0" smtClean="0">
                <a:solidFill>
                  <a:schemeClr val="accent2"/>
                </a:solidFill>
              </a:rPr>
              <a:t> have </a:t>
            </a:r>
            <a:r>
              <a:rPr lang="en-US" sz="3200" dirty="0" smtClean="0">
                <a:solidFill>
                  <a:srgbClr val="FF0000"/>
                </a:solidFill>
              </a:rPr>
              <a:t>kinship</a:t>
            </a:r>
            <a:r>
              <a:rPr lang="en-US" sz="3200" dirty="0" smtClean="0">
                <a:solidFill>
                  <a:schemeClr val="accent2"/>
                </a:solidFill>
              </a:rPr>
              <a:t> of</a:t>
            </a:r>
            <a:br>
              <a:rPr lang="en-US" sz="3200" dirty="0" smtClean="0">
                <a:solidFill>
                  <a:schemeClr val="accent2"/>
                </a:solidFill>
              </a:rPr>
            </a:br>
            <a:r>
              <a:rPr lang="en-US" sz="3200" dirty="0" smtClean="0">
                <a:solidFill>
                  <a:schemeClr val="accent2"/>
                </a:solidFill>
              </a:rPr>
              <a:t/>
            </a:r>
            <a:br>
              <a:rPr lang="en-US" sz="3200" dirty="0" smtClean="0">
                <a:solidFill>
                  <a:schemeClr val="accent2"/>
                </a:solidFill>
              </a:rPr>
            </a:br>
            <a:r>
              <a:rPr lang="en-US" sz="3200" dirty="0" smtClean="0">
                <a:solidFill>
                  <a:schemeClr val="accent2"/>
                </a:solidFill>
              </a:rPr>
              <a:t>and observations of  95, 100 and 70, respectively. The population has mean of 90. Square root of genetic and residual variances are most likely to be:</a:t>
            </a:r>
            <a:endParaRPr lang="en-US" sz="3200" dirty="0">
              <a:solidFill>
                <a:schemeClr val="accent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242168"/>
            <a:ext cx="1968500" cy="901700"/>
          </a:xfrm>
          <a:prstGeom prst="rect">
            <a:avLst/>
          </a:prstGeom>
        </p:spPr>
      </p:pic>
    </p:spTree>
    <p:extLst>
      <p:ext uri="{BB962C8B-B14F-4D97-AF65-F5344CB8AC3E}">
        <p14:creationId xmlns:p14="http://schemas.microsoft.com/office/powerpoint/2010/main" val="1037837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Variance in MLM</a:t>
            </a:r>
            <a:endParaRPr lang="en-US" dirty="0">
              <a:latin typeface="Calibri" charset="0"/>
            </a:endParaRPr>
          </a:p>
        </p:txBody>
      </p:sp>
      <p:sp>
        <p:nvSpPr>
          <p:cNvPr id="37893" name="TextBox 12"/>
          <p:cNvSpPr txBox="1">
            <a:spLocks noChangeArrowheads="1"/>
          </p:cNvSpPr>
          <p:nvPr/>
        </p:nvSpPr>
        <p:spPr bwMode="auto">
          <a:xfrm>
            <a:off x="370541" y="2112779"/>
            <a:ext cx="84029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mc:AlternateContent xmlns:mc="http://schemas.openxmlformats.org/markup-compatibility/2006" xmlns:a14="http://schemas.microsoft.com/office/drawing/2010/main">
        <mc:Choice Requires="a14">
          <p:sp>
            <p:nvSpPr>
              <p:cNvPr id="9" name="TextBox 8"/>
              <p:cNvSpPr txBox="1"/>
              <p:nvPr/>
            </p:nvSpPr>
            <p:spPr>
              <a:xfrm>
                <a:off x="457197" y="4617729"/>
                <a:ext cx="5081451" cy="1107996"/>
              </a:xfrm>
              <a:prstGeom prst="rect">
                <a:avLst/>
              </a:prstGeom>
              <a:noFill/>
            </p:spPr>
            <p:txBody>
              <a:bodyPr wrap="square" lIns="0" tIns="0" rIns="0" bIns="0" rtlCol="0">
                <a:spAutoFit/>
              </a:bodyPr>
              <a:lstStyle/>
              <a:p>
                <a:r>
                  <a:rPr lang="pt-BR" sz="3600" dirty="0" smtClean="0"/>
                  <a:t>Var(</a:t>
                </a:r>
                <a:r>
                  <a:rPr lang="pt-BR" sz="3600" dirty="0" err="1" smtClean="0"/>
                  <a:t>u</a:t>
                </a:r>
                <a:r>
                  <a:rPr lang="pt-BR" sz="3600" dirty="0" smtClean="0"/>
                  <a:t>)=</a:t>
                </a:r>
                <a:r>
                  <a:rPr lang="pt-BR" sz="3600" dirty="0" err="1" smtClean="0"/>
                  <a:t>G</a:t>
                </a:r>
                <a:r>
                  <a:rPr lang="pt-BR" sz="3600" dirty="0" smtClean="0"/>
                  <a:t>=2K</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r>
                  <a:rPr lang="pt-BR" sz="3600" dirty="0" smtClean="0"/>
                  <a:t>=A</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a:p>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197" y="4617729"/>
                <a:ext cx="5081451" cy="1107996"/>
              </a:xfrm>
              <a:prstGeom prst="rect">
                <a:avLst/>
              </a:prstGeom>
              <a:blipFill rotWithShape="0">
                <a:blip r:embed="rId2"/>
                <a:stretch>
                  <a:fillRect l="-5396" t="-11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97" y="5805513"/>
                <a:ext cx="5081451" cy="553998"/>
              </a:xfrm>
              <a:prstGeom prst="rect">
                <a:avLst/>
              </a:prstGeom>
              <a:noFill/>
            </p:spPr>
            <p:txBody>
              <a:bodyPr wrap="square" lIns="0" tIns="0" rIns="0" bIns="0" rtlCol="0">
                <a:spAutoFit/>
              </a:bodyPr>
              <a:lstStyle/>
              <a:p>
                <a:r>
                  <a:rPr lang="pt-BR" sz="3600" dirty="0" smtClean="0"/>
                  <a:t>Var(</a:t>
                </a:r>
                <a:r>
                  <a:rPr lang="pt-BR" sz="3600" dirty="0"/>
                  <a:t>e</a:t>
                </a:r>
                <a:r>
                  <a:rPr lang="pt-BR" sz="3600" dirty="0" smtClean="0"/>
                  <a:t>)=</a:t>
                </a:r>
                <a:r>
                  <a:rPr lang="pt-BR" sz="3600" dirty="0" err="1" smtClean="0"/>
                  <a:t>R</a:t>
                </a:r>
                <a:r>
                  <a:rPr lang="pt-BR" sz="3600" dirty="0" smtClean="0"/>
                  <a:t>=</a:t>
                </a:r>
                <a:r>
                  <a:rPr lang="pt-BR" sz="3600" dirty="0" err="1" smtClean="0"/>
                  <a:t>I</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b="0" i="1" smtClean="0">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97" y="5805513"/>
                <a:ext cx="5081451" cy="553998"/>
              </a:xfrm>
              <a:prstGeom prst="rect">
                <a:avLst/>
              </a:prstGeom>
              <a:blipFill rotWithShape="0">
                <a:blip r:embed="rId3"/>
                <a:stretch>
                  <a:fillRect l="-5396" t="-23077" b="-51648"/>
                </a:stretch>
              </a:blipFill>
            </p:spPr>
            <p:txBody>
              <a:bodyPr/>
              <a:lstStyle/>
              <a:p>
                <a:r>
                  <a:rPr lang="en-US">
                    <a:noFill/>
                  </a:rPr>
                  <a:t> </a:t>
                </a:r>
              </a:p>
            </p:txBody>
          </p:sp>
        </mc:Fallback>
      </mc:AlternateContent>
      <p:sp>
        <p:nvSpPr>
          <p:cNvPr id="11" name="TextBox 10"/>
          <p:cNvSpPr txBox="1">
            <a:spLocks noChangeArrowheads="1"/>
          </p:cNvSpPr>
          <p:nvPr/>
        </p:nvSpPr>
        <p:spPr bwMode="auto">
          <a:xfrm>
            <a:off x="370541" y="3399168"/>
            <a:ext cx="840291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smtClean="0"/>
              <a:t>Var</a:t>
            </a:r>
            <a:r>
              <a:rPr lang="en-US" sz="3200" dirty="0" smtClean="0"/>
              <a:t>(y)=V=</a:t>
            </a:r>
            <a:r>
              <a:rPr lang="en-US" sz="3200" dirty="0" err="1" smtClean="0"/>
              <a:t>Var</a:t>
            </a:r>
            <a:r>
              <a:rPr lang="en-US" sz="3200" dirty="0" smtClean="0"/>
              <a:t>(u)+</a:t>
            </a:r>
            <a:r>
              <a:rPr lang="en-US" sz="3200" dirty="0" err="1" smtClean="0"/>
              <a:t>Var</a:t>
            </a:r>
            <a:r>
              <a:rPr lang="en-US" sz="3200" dirty="0" smtClean="0"/>
              <a:t>(e)</a:t>
            </a:r>
            <a:endParaRPr lang="en-US" sz="3200" dirty="0"/>
          </a:p>
        </p:txBody>
      </p:sp>
    </p:spTree>
    <p:extLst>
      <p:ext uri="{BB962C8B-B14F-4D97-AF65-F5344CB8AC3E}">
        <p14:creationId xmlns:p14="http://schemas.microsoft.com/office/powerpoint/2010/main" val="1263796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fontScale="90000"/>
          </a:bodyPr>
          <a:lstStyle/>
          <a:p>
            <a:r>
              <a:rPr lang="en-US" sz="3200" dirty="0" smtClean="0">
                <a:solidFill>
                  <a:schemeClr val="accent2"/>
                </a:solidFill>
              </a:rPr>
              <a:t>Density function of multi-variate normal distribution</a:t>
            </a:r>
            <a:endParaRPr lang="en-US" sz="3200" dirty="0">
              <a:solidFill>
                <a:schemeClr val="accent2"/>
              </a:solidFill>
            </a:endParaRPr>
          </a:p>
        </p:txBody>
      </p:sp>
      <p:sp>
        <p:nvSpPr>
          <p:cNvPr id="5" name="Rectangle 4"/>
          <p:cNvSpPr/>
          <p:nvPr/>
        </p:nvSpPr>
        <p:spPr>
          <a:xfrm>
            <a:off x="412750" y="3009037"/>
            <a:ext cx="8489950" cy="1631216"/>
          </a:xfrm>
          <a:prstGeom prst="rect">
            <a:avLst/>
          </a:prstGeom>
        </p:spPr>
        <p:txBody>
          <a:bodyPr wrap="square">
            <a:spAutoFit/>
          </a:bodyPr>
          <a:lstStyle/>
          <a:p>
            <a:r>
              <a:rPr lang="en-US" sz="2000" dirty="0" err="1">
                <a:solidFill>
                  <a:srgbClr val="000000"/>
                </a:solidFill>
                <a:latin typeface="Candara" charset="0"/>
              </a:rPr>
              <a:t>dmnormal</a:t>
            </a:r>
            <a:r>
              <a:rPr lang="en-US" sz="2000" dirty="0">
                <a:solidFill>
                  <a:srgbClr val="060087"/>
                </a:solidFill>
                <a:latin typeface="Candara" charset="0"/>
              </a:rPr>
              <a:t>=</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B5760C"/>
                </a:solidFill>
                <a:latin typeface="Candara" charset="0"/>
              </a:rPr>
              <a:t>NULL</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n</a:t>
            </a:r>
            <a:r>
              <a:rPr lang="en-US" sz="2000" dirty="0">
                <a:solidFill>
                  <a:srgbClr val="060087"/>
                </a:solidFill>
                <a:latin typeface="Candara" charset="0"/>
              </a:rPr>
              <a:t>=length(</a:t>
            </a:r>
            <a:r>
              <a:rPr lang="en-US" sz="2000" dirty="0">
                <a:solidFill>
                  <a:srgbClr val="000000"/>
                </a:solidFill>
                <a:latin typeface="Candara" charset="0"/>
              </a:rPr>
              <a:t>x</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p</a:t>
            </a:r>
            <a:r>
              <a:rPr lang="en-US" sz="2000" dirty="0">
                <a:solidFill>
                  <a:srgbClr val="060087"/>
                </a:solidFill>
                <a:latin typeface="Candara" charset="0"/>
              </a:rPr>
              <a:t>=</a:t>
            </a:r>
            <a:r>
              <a:rPr lang="en-US" sz="2000" dirty="0">
                <a:solidFill>
                  <a:srgbClr val="0B4213"/>
                </a:solidFill>
                <a:latin typeface="Candara" charset="0"/>
              </a:rPr>
              <a:t>1</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pi</a:t>
            </a:r>
            <a:r>
              <a:rPr lang="en-US" sz="2000" dirty="0">
                <a:solidFill>
                  <a:srgbClr val="060087"/>
                </a:solidFill>
                <a:latin typeface="Candara" charset="0"/>
              </a:rPr>
              <a:t>)^</a:t>
            </a:r>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err="1">
                <a:solidFill>
                  <a:srgbClr val="060087"/>
                </a:solidFill>
                <a:latin typeface="Candara" charset="0"/>
              </a:rPr>
              <a:t>det</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err="1">
                <a:solidFill>
                  <a:srgbClr val="060087"/>
                </a:solidFill>
                <a:latin typeface="Candara" charset="0"/>
              </a:rPr>
              <a:t>exp</a:t>
            </a:r>
            <a:r>
              <a:rPr lang="en-US" sz="2000" dirty="0">
                <a:solidFill>
                  <a:srgbClr val="060087"/>
                </a:solidFill>
                <a:latin typeface="Candara" charset="0"/>
              </a:rPr>
              <a:t>(-t(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)%*%solve(</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a:t>
            </a:r>
            <a:r>
              <a:rPr lang="en-US" sz="2000" dirty="0">
                <a:solidFill>
                  <a:srgbClr val="060087"/>
                </a:solidFill>
                <a:latin typeface="Candara" charset="0"/>
              </a:rPr>
              <a:t>return(</a:t>
            </a:r>
            <a:r>
              <a:rPr lang="en-US" sz="2000" dirty="0">
                <a:solidFill>
                  <a:srgbClr val="000000"/>
                </a:solidFill>
                <a:latin typeface="Candara" charset="0"/>
              </a:rPr>
              <a:t>p</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60087"/>
                </a:solidFill>
                <a:latin typeface="Candara" charset="0"/>
              </a:rPr>
              <a:t>}</a:t>
            </a:r>
            <a:endParaRPr lang="en-US" sz="2000" dirty="0"/>
          </a:p>
        </p:txBody>
      </p:sp>
      <mc:AlternateContent xmlns:mc="http://schemas.openxmlformats.org/markup-compatibility/2006">
        <mc:Choice xmlns:a14="http://schemas.microsoft.com/office/drawing/2010/main" Requires="a14">
          <p:sp>
            <p:nvSpPr>
              <p:cNvPr id="7" name="TextBox 6"/>
              <p:cNvSpPr txBox="1"/>
              <p:nvPr/>
            </p:nvSpPr>
            <p:spPr>
              <a:xfrm>
                <a:off x="152400" y="1328627"/>
                <a:ext cx="8750300" cy="666273"/>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f>
                      <m:fPr>
                        <m:ctrlPr>
                          <a:rPr lang="bg-BG" sz="2800" i="1" smtClean="0">
                            <a:latin typeface="Cambria Math" charset="0"/>
                          </a:rPr>
                        </m:ctrlPr>
                      </m:fPr>
                      <m:num>
                        <m:r>
                          <a:rPr lang="en-US" sz="2800" i="1" smtClean="0">
                            <a:latin typeface="Cambria Math" charset="0"/>
                          </a:rPr>
                          <m:t>1</m:t>
                        </m:r>
                      </m:num>
                      <m:den>
                        <m:r>
                          <a:rPr lang="en-US" sz="2800" b="0" i="1" smtClean="0">
                            <a:latin typeface="Cambria Math" charset="0"/>
                          </a:rPr>
                          <m:t>(</m:t>
                        </m:r>
                        <m:sSup>
                          <m:sSupPr>
                            <m:ctrlPr>
                              <a:rPr lang="en-US" sz="2800" b="0" i="1" smtClean="0">
                                <a:latin typeface="Cambria Math"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b="0" i="1" smtClean="0">
                                <a:latin typeface="Cambria Math" charset="0"/>
                                <a:ea typeface="Cambria Math" charset="0"/>
                                <a:cs typeface="Cambria Math" charset="0"/>
                              </a:rPr>
                              <m:t>)</m:t>
                            </m:r>
                          </m:e>
                          <m:sup>
                            <m:r>
                              <a:rPr lang="en-US" sz="2800" b="0" i="1" smtClean="0">
                                <a:latin typeface="Cambria Math" charset="0"/>
                              </a:rPr>
                              <m:t>𝑛</m:t>
                            </m:r>
                            <m:r>
                              <a:rPr lang="en-US" sz="2800" b="0" i="1" smtClean="0">
                                <a:latin typeface="Cambria Math" charset="0"/>
                              </a:rPr>
                              <m:t>/2</m:t>
                            </m:r>
                          </m:sup>
                        </m:sSup>
                        <m:sSup>
                          <m:sSupPr>
                            <m:ctrlPr>
                              <a:rPr lang="en-US" sz="2800" i="1">
                                <a:latin typeface="Cambria Math" charset="0"/>
                              </a:rPr>
                            </m:ctrlPr>
                          </m:sSupPr>
                          <m:e>
                            <m:d>
                              <m:dPr>
                                <m:begChr m:val="|"/>
                                <m:endChr m:val="|"/>
                                <m:ctrlPr>
                                  <a:rPr lang="hr-HR" sz="2800" i="1">
                                    <a:latin typeface="Cambria Math"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1</m:t>
                            </m:r>
                            <m:r>
                              <a:rPr lang="en-US" sz="2800" i="1">
                                <a:latin typeface="Cambria Math" charset="0"/>
                              </a:rPr>
                              <m:t>/2</m:t>
                            </m:r>
                          </m:sup>
                        </m:sSup>
                      </m:den>
                    </m:f>
                  </m:oMath>
                </a14:m>
                <a:r>
                  <a:rPr lang="en-US" sz="2800" dirty="0" smtClean="0"/>
                  <a:t> </a:t>
                </a:r>
                <a:r>
                  <a:rPr lang="en-US" sz="2800" dirty="0" err="1" smtClean="0"/>
                  <a:t>exp</a:t>
                </a:r>
                <a:r>
                  <a:rPr lang="en-US" sz="2800" dirty="0" smtClean="0"/>
                  <a:t>(- </a:t>
                </a:r>
                <a14:m>
                  <m:oMath xmlns:m="http://schemas.openxmlformats.org/officeDocument/2006/math">
                    <m:f>
                      <m:fPr>
                        <m:ctrlPr>
                          <a:rPr lang="bg-BG" sz="2800" i="1">
                            <a:latin typeface="Cambria Math" charset="0"/>
                          </a:rPr>
                        </m:ctrlPr>
                      </m:fPr>
                      <m:num>
                        <m:r>
                          <a:rPr lang="en-US" sz="2800" i="1">
                            <a:latin typeface="Cambria Math" charset="0"/>
                          </a:rPr>
                          <m:t>1</m:t>
                        </m:r>
                      </m:num>
                      <m:den>
                        <m:r>
                          <a:rPr lang="en-US" sz="2800" b="0" i="1" smtClean="0">
                            <a:latin typeface="Cambria Math" charset="0"/>
                          </a:rPr>
                          <m:t>2</m:t>
                        </m:r>
                      </m:den>
                    </m:f>
                    <m:sSup>
                      <m:sSupPr>
                        <m:ctrlPr>
                          <a:rPr lang="en-US" sz="2800" i="1" smtClean="0">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𝑇</m:t>
                        </m:r>
                      </m:sup>
                    </m:sSup>
                    <m:sSup>
                      <m:sSupPr>
                        <m:ctrlPr>
                          <a:rPr lang="en-US" sz="2800" i="1">
                            <a:latin typeface="Cambria Math" charset="0"/>
                          </a:rPr>
                        </m:ctrlPr>
                      </m:sSupPr>
                      <m:e>
                        <m:r>
                          <a:rPr lang="en-US" sz="2800" b="0" i="1" smtClean="0">
                            <a:latin typeface="Cambria Math" charset="0"/>
                            <a:ea typeface="Cambria Math" charset="0"/>
                            <a:cs typeface="Cambria Math" charset="0"/>
                          </a:rPr>
                          <m:t>𝑉</m:t>
                        </m:r>
                      </m:e>
                      <m:sup>
                        <m:r>
                          <a:rPr lang="en-US" sz="2800" b="0" i="1" smtClean="0">
                            <a:latin typeface="Cambria Math" charset="0"/>
                            <a:ea typeface="Cambria Math" charset="0"/>
                            <a:cs typeface="Cambria Math" charset="0"/>
                          </a:rPr>
                          <m:t>−</m:t>
                        </m:r>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b="0" i="1" smtClean="0">
                        <a:latin typeface="Cambria Math" charset="0"/>
                        <a:ea typeface="Cambria Math" charset="0"/>
                        <a:cs typeface="Cambria Math" charset="0"/>
                      </a:rPr>
                      <m:t>)</m:t>
                    </m:r>
                  </m:oMath>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52400" y="1328627"/>
                <a:ext cx="8750300" cy="666273"/>
              </a:xfrm>
              <a:prstGeom prst="rect">
                <a:avLst/>
              </a:prstGeom>
              <a:blipFill rotWithShape="0">
                <a:blip r:embed="rId2"/>
                <a:stretch>
                  <a:fillRect b="-13761"/>
                </a:stretch>
              </a:blipFill>
            </p:spPr>
            <p:txBody>
              <a:bodyPr/>
              <a:lstStyle/>
              <a:p>
                <a:r>
                  <a:rPr lang="en-US">
                    <a:noFill/>
                  </a:rPr>
                  <a:t> </a:t>
                </a:r>
              </a:p>
            </p:txBody>
          </p:sp>
        </mc:Fallback>
      </mc:AlternateContent>
    </p:spTree>
    <p:extLst>
      <p:ext uri="{BB962C8B-B14F-4D97-AF65-F5344CB8AC3E}">
        <p14:creationId xmlns:p14="http://schemas.microsoft.com/office/powerpoint/2010/main" val="200285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fontScale="90000"/>
          </a:bodyPr>
          <a:lstStyle/>
          <a:p>
            <a:r>
              <a:rPr lang="en-US" sz="3200" dirty="0" smtClean="0">
                <a:solidFill>
                  <a:schemeClr val="accent2"/>
                </a:solidFill>
              </a:rPr>
              <a:t>Density function of multi-</a:t>
            </a:r>
            <a:r>
              <a:rPr lang="en-US" sz="3200" dirty="0" err="1" smtClean="0">
                <a:solidFill>
                  <a:schemeClr val="accent2"/>
                </a:solidFill>
              </a:rPr>
              <a:t>variate</a:t>
            </a:r>
            <a:r>
              <a:rPr lang="en-US" sz="3200" dirty="0" smtClean="0">
                <a:solidFill>
                  <a:schemeClr val="accent2"/>
                </a:solidFill>
              </a:rPr>
              <a:t> normal distribution</a:t>
            </a:r>
            <a:endParaRPr lang="en-US" sz="3200" dirty="0">
              <a:solidFill>
                <a:schemeClr val="accent2"/>
              </a:solidFill>
            </a:endParaRPr>
          </a:p>
        </p:txBody>
      </p:sp>
      <p:sp>
        <p:nvSpPr>
          <p:cNvPr id="2" name="Rectangle 1"/>
          <p:cNvSpPr/>
          <p:nvPr/>
        </p:nvSpPr>
        <p:spPr>
          <a:xfrm>
            <a:off x="366684" y="2580838"/>
            <a:ext cx="3009900" cy="3970318"/>
          </a:xfrm>
          <a:prstGeom prst="rect">
            <a:avLst/>
          </a:prstGeom>
        </p:spPr>
        <p:txBody>
          <a:bodyPr wrap="square">
            <a:spAutoFit/>
          </a:bodyPr>
          <a:lstStyle/>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a:solidFill>
                  <a:srgbClr val="000000"/>
                </a:solidFill>
                <a:latin typeface="Candara" charset="0"/>
              </a:rPr>
              <a:t>V</a:t>
            </a:r>
            <a:r>
              <a:rPr lang="en-US" dirty="0" smtClean="0">
                <a:solidFill>
                  <a:srgbClr val="060087"/>
                </a:solidFill>
                <a:latin typeface="Candara" charset="0"/>
              </a:rPr>
              <a:t>=</a:t>
            </a:r>
            <a:r>
              <a:rPr lang="en-US" dirty="0" smtClean="0">
                <a:solidFill>
                  <a:srgbClr val="0B4213"/>
                </a:solidFill>
                <a:latin typeface="Candara" charset="0"/>
              </a:rPr>
              <a:t>2</a:t>
            </a:r>
            <a:r>
              <a:rPr lang="en-US" dirty="0" smtClean="0">
                <a:solidFill>
                  <a:srgbClr val="060087"/>
                </a:solidFill>
                <a:latin typeface="Candara" charset="0"/>
              </a:rPr>
              <a:t>*</a:t>
            </a:r>
            <a:r>
              <a:rPr lang="en-US" dirty="0" smtClean="0">
                <a:solidFill>
                  <a:srgbClr val="000000"/>
                </a:solidFill>
                <a:latin typeface="Candara" charset="0"/>
              </a:rPr>
              <a:t>K</a:t>
            </a:r>
            <a:r>
              <a:rPr lang="en-US" dirty="0" smtClean="0">
                <a:solidFill>
                  <a:srgbClr val="060087"/>
                </a:solidFill>
                <a:latin typeface="Candara" charset="0"/>
              </a:rPr>
              <a:t>*</a:t>
            </a:r>
            <a:r>
              <a:rPr lang="en-US" dirty="0" err="1" smtClean="0">
                <a:solidFill>
                  <a:srgbClr val="000000"/>
                </a:solidFill>
                <a:latin typeface="Candara" charset="0"/>
              </a:rPr>
              <a:t>va</a:t>
            </a:r>
            <a:r>
              <a:rPr lang="en-US" dirty="0" err="1" smtClean="0">
                <a:solidFill>
                  <a:srgbClr val="060087"/>
                </a:solidFill>
                <a:latin typeface="Candara" charset="0"/>
              </a:rPr>
              <a:t>+</a:t>
            </a:r>
            <a:r>
              <a:rPr lang="en-US" dirty="0" err="1" smtClean="0">
                <a:solidFill>
                  <a:srgbClr val="000000"/>
                </a:solidFill>
                <a:latin typeface="Candara" charset="0"/>
              </a:rPr>
              <a:t>ve</a:t>
            </a:r>
            <a:endParaRPr lang="en-US" dirty="0">
              <a:solidFill>
                <a:srgbClr val="000000"/>
              </a:solidFill>
              <a:latin typeface="Candara" charset="0"/>
            </a:endParaRPr>
          </a:p>
          <a:p>
            <a:r>
              <a:rPr lang="en-US" dirty="0" err="1" smtClean="0">
                <a:solidFill>
                  <a:srgbClr val="060087"/>
                </a:solidFill>
                <a:latin typeface="Candara" charset="0"/>
              </a:rPr>
              <a:t>dmnormal</a:t>
            </a:r>
            <a:r>
              <a:rPr lang="en-US" dirty="0" smtClean="0">
                <a:solidFill>
                  <a:srgbClr val="060087"/>
                </a:solidFill>
                <a:latin typeface="Candara" charset="0"/>
              </a:rPr>
              <a:t>(</a:t>
            </a:r>
            <a:r>
              <a:rPr lang="en-US" dirty="0" err="1" smtClean="0">
                <a:solidFill>
                  <a:srgbClr val="000000"/>
                </a:solidFill>
                <a:latin typeface="Candara" charset="0"/>
              </a:rPr>
              <a:t>x</a:t>
            </a:r>
            <a:r>
              <a:rPr lang="en-US" dirty="0" err="1" smtClean="0">
                <a:solidFill>
                  <a:srgbClr val="060087"/>
                </a:solidFill>
                <a:latin typeface="Candara" charset="0"/>
              </a:rPr>
              <a:t>,</a:t>
            </a:r>
            <a:r>
              <a:rPr lang="en-US" dirty="0" err="1" smtClean="0">
                <a:solidFill>
                  <a:srgbClr val="000000"/>
                </a:solidFill>
                <a:latin typeface="Candara" charset="0"/>
              </a:rPr>
              <a:t>mean</a:t>
            </a:r>
            <a:r>
              <a:rPr lang="en-US" dirty="0" err="1" smtClean="0">
                <a:solidFill>
                  <a:srgbClr val="060087"/>
                </a:solidFill>
                <a:latin typeface="Candara" charset="0"/>
              </a:rPr>
              <a:t>,</a:t>
            </a:r>
            <a:r>
              <a:rPr lang="en-US" dirty="0" err="1">
                <a:solidFill>
                  <a:srgbClr val="000000"/>
                </a:solidFill>
                <a:latin typeface="Candara" charset="0"/>
              </a:rPr>
              <a:t>V</a:t>
            </a:r>
            <a:r>
              <a:rPr lang="en-US" dirty="0" smtClean="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a:solidFill>
                  <a:srgbClr val="000000"/>
                </a:solidFill>
                <a:latin typeface="Candara" charset="0"/>
              </a:rPr>
              <a:t>V</a:t>
            </a:r>
            <a:r>
              <a:rPr lang="en-US" dirty="0" smtClean="0">
                <a:solidFill>
                  <a:srgbClr val="060087"/>
                </a:solidFill>
                <a:latin typeface="Candara" charset="0"/>
              </a:rPr>
              <a:t>=</a:t>
            </a:r>
            <a:r>
              <a:rPr lang="en-US" dirty="0" smtClean="0">
                <a:solidFill>
                  <a:srgbClr val="0B4213"/>
                </a:solidFill>
                <a:latin typeface="Candara" charset="0"/>
              </a:rPr>
              <a:t>2</a:t>
            </a:r>
            <a:r>
              <a:rPr lang="en-US" dirty="0" smtClean="0">
                <a:solidFill>
                  <a:srgbClr val="060087"/>
                </a:solidFill>
                <a:latin typeface="Candara" charset="0"/>
              </a:rPr>
              <a:t>*</a:t>
            </a:r>
            <a:r>
              <a:rPr lang="en-US" dirty="0" smtClean="0">
                <a:solidFill>
                  <a:srgbClr val="000000"/>
                </a:solidFill>
                <a:latin typeface="Candara" charset="0"/>
              </a:rPr>
              <a:t>K</a:t>
            </a:r>
            <a:r>
              <a:rPr lang="en-US" dirty="0" smtClean="0">
                <a:solidFill>
                  <a:srgbClr val="060087"/>
                </a:solidFill>
                <a:latin typeface="Candara" charset="0"/>
              </a:rPr>
              <a:t>*</a:t>
            </a:r>
            <a:r>
              <a:rPr lang="en-US" dirty="0" err="1" smtClean="0">
                <a:solidFill>
                  <a:srgbClr val="000000"/>
                </a:solidFill>
                <a:latin typeface="Candara" charset="0"/>
              </a:rPr>
              <a:t>va</a:t>
            </a:r>
            <a:r>
              <a:rPr lang="en-US" dirty="0" err="1" smtClean="0">
                <a:solidFill>
                  <a:srgbClr val="060087"/>
                </a:solidFill>
                <a:latin typeface="Candara" charset="0"/>
              </a:rPr>
              <a:t>+</a:t>
            </a:r>
            <a:r>
              <a:rPr lang="en-US" dirty="0" err="1" smtClean="0">
                <a:solidFill>
                  <a:srgbClr val="000000"/>
                </a:solidFill>
                <a:latin typeface="Candara" charset="0"/>
              </a:rPr>
              <a:t>ve</a:t>
            </a:r>
            <a:endParaRPr lang="en-US" dirty="0">
              <a:solidFill>
                <a:srgbClr val="000000"/>
              </a:solidFill>
              <a:latin typeface="Candara" charset="0"/>
            </a:endParaRPr>
          </a:p>
          <a:p>
            <a:r>
              <a:rPr lang="en-US" dirty="0" err="1" smtClean="0">
                <a:solidFill>
                  <a:srgbClr val="060087"/>
                </a:solidFill>
                <a:latin typeface="Candara" charset="0"/>
              </a:rPr>
              <a:t>dmnormal</a:t>
            </a:r>
            <a:r>
              <a:rPr lang="en-US" dirty="0" smtClean="0">
                <a:solidFill>
                  <a:srgbClr val="060087"/>
                </a:solidFill>
                <a:latin typeface="Candara" charset="0"/>
              </a:rPr>
              <a:t>(</a:t>
            </a:r>
            <a:r>
              <a:rPr lang="en-US" dirty="0" err="1" smtClean="0">
                <a:solidFill>
                  <a:srgbClr val="000000"/>
                </a:solidFill>
                <a:latin typeface="Candara" charset="0"/>
              </a:rPr>
              <a:t>x</a:t>
            </a:r>
            <a:r>
              <a:rPr lang="en-US" dirty="0" err="1" smtClean="0">
                <a:solidFill>
                  <a:srgbClr val="060087"/>
                </a:solidFill>
                <a:latin typeface="Candara" charset="0"/>
              </a:rPr>
              <a:t>,</a:t>
            </a:r>
            <a:r>
              <a:rPr lang="en-US" dirty="0" err="1" smtClean="0">
                <a:solidFill>
                  <a:srgbClr val="000000"/>
                </a:solidFill>
                <a:latin typeface="Candara" charset="0"/>
              </a:rPr>
              <a:t>mean</a:t>
            </a:r>
            <a:r>
              <a:rPr lang="en-US" dirty="0" err="1" smtClean="0">
                <a:solidFill>
                  <a:srgbClr val="060087"/>
                </a:solidFill>
                <a:latin typeface="Candara" charset="0"/>
              </a:rPr>
              <a:t>,</a:t>
            </a:r>
            <a:r>
              <a:rPr lang="en-US" dirty="0" err="1">
                <a:solidFill>
                  <a:srgbClr val="000000"/>
                </a:solidFill>
                <a:latin typeface="Candara" charset="0"/>
              </a:rPr>
              <a:t>V</a:t>
            </a:r>
            <a:r>
              <a:rPr lang="en-US" dirty="0" smtClean="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a:solidFill>
                  <a:srgbClr val="000000"/>
                </a:solidFill>
                <a:latin typeface="Candara" charset="0"/>
              </a:rPr>
              <a:t>V</a:t>
            </a:r>
            <a:r>
              <a:rPr lang="en-US" dirty="0" smtClean="0">
                <a:solidFill>
                  <a:srgbClr val="060087"/>
                </a:solidFill>
                <a:latin typeface="Candara" charset="0"/>
              </a:rPr>
              <a:t>=</a:t>
            </a:r>
            <a:r>
              <a:rPr lang="en-US" dirty="0" smtClean="0">
                <a:solidFill>
                  <a:srgbClr val="0B4213"/>
                </a:solidFill>
                <a:latin typeface="Candara" charset="0"/>
              </a:rPr>
              <a:t>2</a:t>
            </a:r>
            <a:r>
              <a:rPr lang="en-US" dirty="0" smtClean="0">
                <a:solidFill>
                  <a:srgbClr val="060087"/>
                </a:solidFill>
                <a:latin typeface="Candara" charset="0"/>
              </a:rPr>
              <a:t>*</a:t>
            </a:r>
            <a:r>
              <a:rPr lang="en-US" dirty="0" smtClean="0">
                <a:solidFill>
                  <a:srgbClr val="000000"/>
                </a:solidFill>
                <a:latin typeface="Candara" charset="0"/>
              </a:rPr>
              <a:t>K</a:t>
            </a:r>
            <a:r>
              <a:rPr lang="en-US" dirty="0" smtClean="0">
                <a:solidFill>
                  <a:srgbClr val="060087"/>
                </a:solidFill>
                <a:latin typeface="Candara" charset="0"/>
              </a:rPr>
              <a:t>*</a:t>
            </a:r>
            <a:r>
              <a:rPr lang="en-US" dirty="0" err="1" smtClean="0">
                <a:solidFill>
                  <a:srgbClr val="000000"/>
                </a:solidFill>
                <a:latin typeface="Candara" charset="0"/>
              </a:rPr>
              <a:t>va</a:t>
            </a:r>
            <a:r>
              <a:rPr lang="en-US" dirty="0" err="1" smtClean="0">
                <a:solidFill>
                  <a:srgbClr val="060087"/>
                </a:solidFill>
                <a:latin typeface="Candara" charset="0"/>
              </a:rPr>
              <a:t>+</a:t>
            </a:r>
            <a:r>
              <a:rPr lang="en-US" dirty="0" err="1" smtClean="0">
                <a:solidFill>
                  <a:srgbClr val="000000"/>
                </a:solidFill>
                <a:latin typeface="Candara" charset="0"/>
              </a:rPr>
              <a:t>ve</a:t>
            </a:r>
            <a:endParaRPr lang="en-US" dirty="0">
              <a:solidFill>
                <a:srgbClr val="000000"/>
              </a:solidFill>
              <a:latin typeface="Candara" charset="0"/>
            </a:endParaRPr>
          </a:p>
          <a:p>
            <a:r>
              <a:rPr lang="en-US" dirty="0" err="1" smtClean="0">
                <a:solidFill>
                  <a:srgbClr val="060087"/>
                </a:solidFill>
                <a:latin typeface="Candara" charset="0"/>
              </a:rPr>
              <a:t>dmnormal</a:t>
            </a:r>
            <a:r>
              <a:rPr lang="en-US" dirty="0" smtClean="0">
                <a:solidFill>
                  <a:srgbClr val="060087"/>
                </a:solidFill>
                <a:latin typeface="Candara" charset="0"/>
              </a:rPr>
              <a:t>(</a:t>
            </a:r>
            <a:r>
              <a:rPr lang="en-US" dirty="0" err="1" smtClean="0">
                <a:solidFill>
                  <a:srgbClr val="000000"/>
                </a:solidFill>
                <a:latin typeface="Candara" charset="0"/>
              </a:rPr>
              <a:t>x</a:t>
            </a:r>
            <a:r>
              <a:rPr lang="en-US" dirty="0" err="1" smtClean="0">
                <a:solidFill>
                  <a:srgbClr val="060087"/>
                </a:solidFill>
                <a:latin typeface="Candara" charset="0"/>
              </a:rPr>
              <a:t>,</a:t>
            </a:r>
            <a:r>
              <a:rPr lang="en-US" dirty="0" err="1" smtClean="0">
                <a:solidFill>
                  <a:srgbClr val="000000"/>
                </a:solidFill>
                <a:latin typeface="Candara" charset="0"/>
              </a:rPr>
              <a:t>mean</a:t>
            </a:r>
            <a:r>
              <a:rPr lang="en-US" dirty="0" err="1" smtClean="0">
                <a:solidFill>
                  <a:srgbClr val="060087"/>
                </a:solidFill>
                <a:latin typeface="Candara" charset="0"/>
              </a:rPr>
              <a:t>,</a:t>
            </a:r>
            <a:r>
              <a:rPr lang="en-US" dirty="0" err="1">
                <a:solidFill>
                  <a:srgbClr val="000000"/>
                </a:solidFill>
                <a:latin typeface="Candara" charset="0"/>
              </a:rPr>
              <a:t>V</a:t>
            </a:r>
            <a:r>
              <a:rPr lang="en-US" dirty="0" smtClean="0">
                <a:solidFill>
                  <a:srgbClr val="060087"/>
                </a:solidFill>
                <a:latin typeface="Candara" charset="0"/>
              </a:rPr>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327400"/>
            <a:ext cx="4140200" cy="1054100"/>
          </a:xfrm>
          <a:prstGeom prst="rect">
            <a:avLst/>
          </a:prstGeom>
          <a:ln>
            <a:noFill/>
          </a:ln>
          <a:effectLst>
            <a:outerShdw blurRad="50800" dist="38100" dir="5400000" algn="t" rotWithShape="0">
              <a:prstClr val="black">
                <a:alpha val="40000"/>
              </a:prstClr>
            </a:outerShdw>
          </a:effectLst>
        </p:spPr>
      </p:pic>
      <p:sp>
        <p:nvSpPr>
          <p:cNvPr id="5" name="Rectangle 4"/>
          <p:cNvSpPr/>
          <p:nvPr/>
        </p:nvSpPr>
        <p:spPr>
          <a:xfrm>
            <a:off x="366684" y="1003300"/>
            <a:ext cx="7200900" cy="1200329"/>
          </a:xfrm>
          <a:prstGeom prst="rect">
            <a:avLst/>
          </a:prstGeom>
        </p:spPr>
        <p:txBody>
          <a:bodyPr wrap="square">
            <a:spAutoFit/>
          </a:bodyPr>
          <a:lstStyle/>
          <a:p>
            <a:r>
              <a:rPr lang="is-IS" sz="2400" dirty="0">
                <a:solidFill>
                  <a:srgbClr val="000000"/>
                </a:solidFill>
                <a:latin typeface="Candara" charset="0"/>
              </a:rPr>
              <a:t>x</a:t>
            </a:r>
            <a:r>
              <a:rPr lang="is-IS" sz="2400" dirty="0">
                <a:solidFill>
                  <a:srgbClr val="060087"/>
                </a:solidFill>
                <a:latin typeface="Candara" charset="0"/>
              </a:rPr>
              <a:t>=matrix(c(</a:t>
            </a:r>
            <a:r>
              <a:rPr lang="is-IS" sz="2400" dirty="0">
                <a:solidFill>
                  <a:srgbClr val="0B4213"/>
                </a:solidFill>
                <a:latin typeface="Candara" charset="0"/>
              </a:rPr>
              <a:t>100</a:t>
            </a:r>
            <a:r>
              <a:rPr lang="is-IS" sz="2400" dirty="0">
                <a:solidFill>
                  <a:srgbClr val="060087"/>
                </a:solidFill>
                <a:latin typeface="Candara" charset="0"/>
              </a:rPr>
              <a:t>,</a:t>
            </a:r>
            <a:r>
              <a:rPr lang="is-IS" sz="2400" dirty="0">
                <a:solidFill>
                  <a:srgbClr val="0B4213"/>
                </a:solidFill>
                <a:latin typeface="Candara" charset="0"/>
              </a:rPr>
              <a:t>95</a:t>
            </a:r>
            <a:r>
              <a:rPr lang="is-IS" sz="2400" dirty="0">
                <a:solidFill>
                  <a:srgbClr val="060087"/>
                </a:solidFill>
                <a:latin typeface="Candara" charset="0"/>
              </a:rPr>
              <a:t>,</a:t>
            </a:r>
            <a:r>
              <a:rPr lang="is-IS" sz="2400" dirty="0">
                <a:solidFill>
                  <a:srgbClr val="0B4213"/>
                </a:solidFill>
                <a:latin typeface="Candara" charset="0"/>
              </a:rPr>
              <a:t>70</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endParaRPr lang="is-IS" sz="2400" dirty="0">
              <a:solidFill>
                <a:srgbClr val="000000"/>
              </a:solidFill>
              <a:latin typeface="Candara" charset="0"/>
            </a:endParaRPr>
          </a:p>
          <a:p>
            <a:r>
              <a:rPr lang="en-US" sz="2400" dirty="0">
                <a:solidFill>
                  <a:srgbClr val="000000"/>
                </a:solidFill>
                <a:latin typeface="Candara" charset="0"/>
              </a:rPr>
              <a:t>mean</a:t>
            </a:r>
            <a:r>
              <a:rPr lang="en-US" sz="2400" dirty="0">
                <a:solidFill>
                  <a:srgbClr val="060087"/>
                </a:solidFill>
                <a:latin typeface="Candara" charset="0"/>
              </a:rPr>
              <a:t>=rep(</a:t>
            </a:r>
            <a:r>
              <a:rPr lang="en-US" sz="2400" dirty="0">
                <a:solidFill>
                  <a:srgbClr val="0B4213"/>
                </a:solidFill>
                <a:latin typeface="Candara" charset="0"/>
              </a:rPr>
              <a:t>90</a:t>
            </a:r>
            <a:r>
              <a:rPr lang="en-US" sz="2400" dirty="0">
                <a:solidFill>
                  <a:srgbClr val="060087"/>
                </a:solidFill>
                <a:latin typeface="Candara" charset="0"/>
              </a:rPr>
              <a:t>,</a:t>
            </a:r>
            <a:r>
              <a:rPr lang="en-US" sz="2400" dirty="0">
                <a:solidFill>
                  <a:srgbClr val="0B4213"/>
                </a:solidFill>
                <a:latin typeface="Candara" charset="0"/>
              </a:rPr>
              <a:t>3</a:t>
            </a:r>
            <a:r>
              <a:rPr lang="en-US" sz="2400" dirty="0">
                <a:solidFill>
                  <a:srgbClr val="060087"/>
                </a:solidFill>
                <a:latin typeface="Candara" charset="0"/>
              </a:rPr>
              <a:t>)</a:t>
            </a:r>
            <a:endParaRPr lang="en-US" sz="2400" dirty="0">
              <a:solidFill>
                <a:srgbClr val="000000"/>
              </a:solidFill>
              <a:latin typeface="Candara" charset="0"/>
            </a:endParaRPr>
          </a:p>
          <a:p>
            <a:r>
              <a:rPr lang="is-IS" sz="2400" dirty="0">
                <a:solidFill>
                  <a:srgbClr val="000000"/>
                </a:solidFill>
                <a:latin typeface="Candara" charset="0"/>
              </a:rPr>
              <a:t>K</a:t>
            </a:r>
            <a:r>
              <a:rPr lang="is-IS" sz="2400" dirty="0">
                <a:solidFill>
                  <a:srgbClr val="060087"/>
                </a:solidFill>
                <a:latin typeface="Candara" charset="0"/>
              </a:rPr>
              <a:t>=matrix(c(</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endParaRPr lang="en-US" sz="2400" dirty="0"/>
          </a:p>
        </p:txBody>
      </p:sp>
    </p:spTree>
    <p:extLst>
      <p:ext uri="{BB962C8B-B14F-4D97-AF65-F5344CB8AC3E}">
        <p14:creationId xmlns:p14="http://schemas.microsoft.com/office/powerpoint/2010/main" val="204668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181904"/>
            <a:ext cx="8654242" cy="1474770"/>
          </a:xfrm>
        </p:spPr>
        <p:txBody>
          <a:bodyPr>
            <a:normAutofit/>
          </a:bodyPr>
          <a:lstStyle/>
          <a:p>
            <a:r>
              <a:rPr lang="en-US" sz="4000" dirty="0" smtClean="0"/>
              <a:t>Log Likelihood</a:t>
            </a:r>
            <a:endParaRPr lang="en-US" sz="4000" dirty="0"/>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45" y="4015426"/>
            <a:ext cx="6781800" cy="18415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014845" y="6190070"/>
                <a:ext cx="6907183" cy="474810"/>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Sup>
                        <m:sSubSupPr>
                          <m:ctrlPr>
                            <a:rPr lang="en-US" sz="2800" i="1" smtClean="0">
                              <a:latin typeface="Cambria Math"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2</m:t>
                          </m:r>
                        </m:sup>
                      </m:sSubSup>
                      <m:r>
                        <a:rPr lang="en-US" sz="2800" b="0" i="1" smtClean="0">
                          <a:latin typeface="Cambria Math" charset="0"/>
                          <a:ea typeface="Cambria Math" charset="0"/>
                          <a:cs typeface="Cambria Math" charset="0"/>
                        </a:rPr>
                        <m:t>=</m:t>
                      </m:r>
                      <m:sSubSup>
                        <m:sSubSupPr>
                          <m:ctrlPr>
                            <a:rPr lang="en-US" sz="2800" i="1">
                              <a:latin typeface="Cambria Math" charset="0"/>
                              <a:ea typeface="Cambria Math" charset="0"/>
                              <a:cs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ea typeface="Cambria Math" charset="0"/>
                              <a:cs typeface="Cambria Math" charset="0"/>
                            </a:rPr>
                            <m:t>𝑎</m:t>
                          </m:r>
                        </m:sub>
                        <m:sup>
                          <m:r>
                            <a:rPr lang="en-US" sz="2800" i="1">
                              <a:latin typeface="Cambria Math" charset="0"/>
                              <a:ea typeface="Cambria Math" charset="0"/>
                              <a:cs typeface="Cambria Math" charset="0"/>
                            </a:rPr>
                            <m:t>2</m:t>
                          </m:r>
                        </m:sup>
                      </m:sSubSup>
                      <m:r>
                        <a:rPr lang="en-US" sz="2800" b="0" i="0"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sSubSup>
                        <m:sSubSupPr>
                          <m:ctrlPr>
                            <a:rPr lang="en-US" sz="2800" b="0" i="1" smtClean="0">
                              <a:latin typeface="Cambria Math" charset="0"/>
                              <a:ea typeface="Cambria Math" charset="0"/>
                              <a:cs typeface="Cambria Math" charset="0"/>
                            </a:rPr>
                          </m:ctrlPr>
                        </m:sSubSupPr>
                        <m:e>
                          <m:r>
                            <a:rPr lang="en-US" sz="2800" b="0" i="1" smtClean="0">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−1</m:t>
                          </m:r>
                        </m:sup>
                      </m:sSubSup>
                      <m:r>
                        <a:rPr lang="en-US" sz="2800" b="0" i="1" smtClean="0">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14845" y="6190070"/>
                <a:ext cx="6907183" cy="4748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42471" y="2874794"/>
                <a:ext cx="8750300" cy="666273"/>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f>
                      <m:fPr>
                        <m:ctrlPr>
                          <a:rPr lang="bg-BG" sz="2800" i="1" smtClean="0">
                            <a:latin typeface="Cambria Math" charset="0"/>
                          </a:rPr>
                        </m:ctrlPr>
                      </m:fPr>
                      <m:num>
                        <m:r>
                          <a:rPr lang="en-US" sz="2800" i="1" smtClean="0">
                            <a:latin typeface="Cambria Math" charset="0"/>
                          </a:rPr>
                          <m:t>1</m:t>
                        </m:r>
                      </m:num>
                      <m:den>
                        <m:r>
                          <a:rPr lang="en-US" sz="2800" b="0" i="1" smtClean="0">
                            <a:latin typeface="Cambria Math" charset="0"/>
                          </a:rPr>
                          <m:t>(</m:t>
                        </m:r>
                        <m:sSup>
                          <m:sSupPr>
                            <m:ctrlPr>
                              <a:rPr lang="en-US" sz="2800" b="0" i="1" smtClean="0">
                                <a:latin typeface="Cambria Math"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b="0" i="1" smtClean="0">
                                <a:latin typeface="Cambria Math" charset="0"/>
                                <a:ea typeface="Cambria Math" charset="0"/>
                                <a:cs typeface="Cambria Math" charset="0"/>
                              </a:rPr>
                              <m:t>)</m:t>
                            </m:r>
                          </m:e>
                          <m:sup>
                            <m:r>
                              <a:rPr lang="en-US" sz="2800" b="0" i="1" smtClean="0">
                                <a:latin typeface="Cambria Math" charset="0"/>
                              </a:rPr>
                              <m:t>𝑛</m:t>
                            </m:r>
                            <m:r>
                              <a:rPr lang="en-US" sz="2800" b="0" i="1" smtClean="0">
                                <a:latin typeface="Cambria Math" charset="0"/>
                              </a:rPr>
                              <m:t>/2</m:t>
                            </m:r>
                          </m:sup>
                        </m:sSup>
                        <m:sSup>
                          <m:sSupPr>
                            <m:ctrlPr>
                              <a:rPr lang="en-US" sz="2800" i="1">
                                <a:latin typeface="Cambria Math" charset="0"/>
                              </a:rPr>
                            </m:ctrlPr>
                          </m:sSupPr>
                          <m:e>
                            <m:d>
                              <m:dPr>
                                <m:begChr m:val="|"/>
                                <m:endChr m:val="|"/>
                                <m:ctrlPr>
                                  <a:rPr lang="hr-HR" sz="2800" i="1">
                                    <a:latin typeface="Cambria Math"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1</m:t>
                            </m:r>
                            <m:r>
                              <a:rPr lang="en-US" sz="2800" i="1">
                                <a:latin typeface="Cambria Math" charset="0"/>
                              </a:rPr>
                              <m:t>/2</m:t>
                            </m:r>
                          </m:sup>
                        </m:sSup>
                      </m:den>
                    </m:f>
                  </m:oMath>
                </a14:m>
                <a:r>
                  <a:rPr lang="en-US" sz="2800" dirty="0" smtClean="0"/>
                  <a:t> </a:t>
                </a:r>
                <a:r>
                  <a:rPr lang="en-US" sz="2800" dirty="0" err="1" smtClean="0"/>
                  <a:t>exp</a:t>
                </a:r>
                <a:r>
                  <a:rPr lang="en-US" sz="2800" dirty="0" smtClean="0"/>
                  <a:t>(- </a:t>
                </a:r>
                <a14:m>
                  <m:oMath xmlns:m="http://schemas.openxmlformats.org/officeDocument/2006/math">
                    <m:f>
                      <m:fPr>
                        <m:ctrlPr>
                          <a:rPr lang="bg-BG" sz="2800" i="1">
                            <a:latin typeface="Cambria Math" charset="0"/>
                          </a:rPr>
                        </m:ctrlPr>
                      </m:fPr>
                      <m:num>
                        <m:r>
                          <a:rPr lang="en-US" sz="2800" i="1">
                            <a:latin typeface="Cambria Math" charset="0"/>
                          </a:rPr>
                          <m:t>1</m:t>
                        </m:r>
                      </m:num>
                      <m:den>
                        <m:r>
                          <a:rPr lang="en-US" sz="2800" b="0" i="1" smtClean="0">
                            <a:latin typeface="Cambria Math" charset="0"/>
                          </a:rPr>
                          <m:t>2</m:t>
                        </m:r>
                      </m:den>
                    </m:f>
                    <m:sSup>
                      <m:sSupPr>
                        <m:ctrlPr>
                          <a:rPr lang="en-US" sz="2800" i="1" smtClean="0">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𝑇</m:t>
                        </m:r>
                      </m:sup>
                    </m:sSup>
                    <m:sSup>
                      <m:sSupPr>
                        <m:ctrlPr>
                          <a:rPr lang="en-US" sz="2800" i="1">
                            <a:latin typeface="Cambria Math" charset="0"/>
                          </a:rPr>
                        </m:ctrlPr>
                      </m:sSupPr>
                      <m:e>
                        <m:r>
                          <a:rPr lang="en-US" sz="2800" b="0" i="1" smtClean="0">
                            <a:latin typeface="Cambria Math" charset="0"/>
                            <a:ea typeface="Cambria Math" charset="0"/>
                            <a:cs typeface="Cambria Math" charset="0"/>
                          </a:rPr>
                          <m:t>𝑉</m:t>
                        </m:r>
                      </m:e>
                      <m:sup>
                        <m:r>
                          <a:rPr lang="en-US" sz="2800" b="0" i="1" smtClean="0">
                            <a:latin typeface="Cambria Math" charset="0"/>
                            <a:ea typeface="Cambria Math" charset="0"/>
                            <a:cs typeface="Cambria Math" charset="0"/>
                          </a:rPr>
                          <m:t>−</m:t>
                        </m:r>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b="0" i="1" smtClean="0">
                        <a:latin typeface="Cambria Math" charset="0"/>
                        <a:ea typeface="Cambria Math" charset="0"/>
                        <a:cs typeface="Cambria Math" charset="0"/>
                      </a:rPr>
                      <m:t>)</m:t>
                    </m:r>
                  </m:oMath>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42471" y="2874794"/>
                <a:ext cx="8750300" cy="666273"/>
              </a:xfrm>
              <a:prstGeom prst="rect">
                <a:avLst/>
              </a:prstGeom>
              <a:blipFill rotWithShape="0">
                <a:blip r:embed="rId4"/>
                <a:stretch>
                  <a:fillRect b="-13761"/>
                </a:stretch>
              </a:blipFill>
            </p:spPr>
            <p:txBody>
              <a:bodyPr/>
              <a:lstStyle/>
              <a:p>
                <a:r>
                  <a:rPr lang="en-US">
                    <a:noFill/>
                  </a:rPr>
                  <a:t> </a:t>
                </a:r>
              </a:p>
            </p:txBody>
          </p:sp>
        </mc:Fallback>
      </mc:AlternateContent>
    </p:spTree>
    <p:extLst>
      <p:ext uri="{BB962C8B-B14F-4D97-AF65-F5344CB8AC3E}">
        <p14:creationId xmlns:p14="http://schemas.microsoft.com/office/powerpoint/2010/main" val="13316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1904"/>
            <a:ext cx="9144000" cy="1474770"/>
          </a:xfrm>
        </p:spPr>
        <p:txBody>
          <a:bodyPr>
            <a:normAutofit/>
          </a:bodyPr>
          <a:lstStyle/>
          <a:p>
            <a:r>
              <a:rPr lang="en-US" sz="4000" dirty="0" smtClean="0"/>
              <a:t>Full and </a:t>
            </a:r>
            <a:r>
              <a:rPr lang="en-US" sz="4000" dirty="0" err="1" smtClean="0"/>
              <a:t>REsidual</a:t>
            </a:r>
            <a:r>
              <a:rPr lang="en-US" sz="4000" dirty="0" smtClean="0"/>
              <a:t> Maximum Likelihood</a:t>
            </a:r>
            <a:endParaRPr lang="en-US" sz="4000" dirty="0"/>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98" y="1721112"/>
            <a:ext cx="6781800" cy="184150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248"/>
          <a:stretch/>
        </p:blipFill>
        <p:spPr>
          <a:xfrm>
            <a:off x="123998" y="3869257"/>
            <a:ext cx="8318500" cy="1361982"/>
          </a:xfrm>
          <a:prstGeom prst="rect">
            <a:avLst/>
          </a:prstGeom>
        </p:spPr>
      </p:pic>
      <p:sp>
        <p:nvSpPr>
          <p:cNvPr id="6" name="TextBox 12"/>
          <p:cNvSpPr txBox="1">
            <a:spLocks noChangeArrowheads="1"/>
          </p:cNvSpPr>
          <p:nvPr/>
        </p:nvSpPr>
        <p:spPr bwMode="auto">
          <a:xfrm>
            <a:off x="749351" y="5775195"/>
            <a:ext cx="76452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t>q is rank of X</a:t>
            </a:r>
            <a:endParaRPr lang="en-US" sz="3600" dirty="0"/>
          </a:p>
        </p:txBody>
      </p:sp>
    </p:spTree>
    <p:extLst>
      <p:ext uri="{BB962C8B-B14F-4D97-AF65-F5344CB8AC3E}">
        <p14:creationId xmlns:p14="http://schemas.microsoft.com/office/powerpoint/2010/main" val="108445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731973"/>
              </p:ext>
            </p:extLst>
          </p:nvPr>
        </p:nvGraphicFramePr>
        <p:xfrm>
          <a:off x="871538" y="2674938"/>
          <a:ext cx="7408863" cy="1854200"/>
        </p:xfrm>
        <a:graphic>
          <a:graphicData uri="http://schemas.openxmlformats.org/drawingml/2006/table">
            <a:tbl>
              <a:tblPr firstRow="1" bandRow="1">
                <a:tableStyleId>{5C22544A-7EE6-4342-B048-85BDC9FD1C3A}</a:tableStyleId>
              </a:tblPr>
              <a:tblGrid>
                <a:gridCol w="2469621"/>
                <a:gridCol w="2469621"/>
                <a:gridCol w="2469621"/>
              </a:tblGrid>
              <a:tr h="370840">
                <a:tc>
                  <a:txBody>
                    <a:bodyPr/>
                    <a:lstStyle/>
                    <a:p>
                      <a:r>
                        <a:rPr lang="en-US" dirty="0" smtClean="0"/>
                        <a:t>Features</a:t>
                      </a:r>
                      <a:endParaRPr lang="en-US" dirty="0"/>
                    </a:p>
                  </a:txBody>
                  <a:tcPr/>
                </a:tc>
                <a:tc>
                  <a:txBody>
                    <a:bodyPr/>
                    <a:lstStyle/>
                    <a:p>
                      <a:r>
                        <a:rPr lang="en-US" dirty="0" smtClean="0"/>
                        <a:t>Full ML</a:t>
                      </a:r>
                      <a:endParaRPr lang="en-US" dirty="0"/>
                    </a:p>
                  </a:txBody>
                  <a:tcPr/>
                </a:tc>
                <a:tc>
                  <a:txBody>
                    <a:bodyPr/>
                    <a:lstStyle/>
                    <a:p>
                      <a:r>
                        <a:rPr lang="en-US" dirty="0" smtClean="0"/>
                        <a:t>REML</a:t>
                      </a:r>
                      <a:endParaRPr lang="en-US" dirty="0"/>
                    </a:p>
                  </a:txBody>
                  <a:tcPr/>
                </a:tc>
              </a:tr>
              <a:tr h="370840">
                <a:tc>
                  <a:txBody>
                    <a:bodyPr/>
                    <a:lstStyle/>
                    <a:p>
                      <a:r>
                        <a:rPr lang="en-US" dirty="0" smtClean="0"/>
                        <a:t>Likelihood</a:t>
                      </a:r>
                      <a:endParaRPr lang="en-US" dirty="0"/>
                    </a:p>
                  </a:txBody>
                  <a:tcPr/>
                </a:tc>
                <a:tc>
                  <a:txBody>
                    <a:bodyPr/>
                    <a:lstStyle/>
                    <a:p>
                      <a:r>
                        <a:rPr lang="en-US" dirty="0" smtClean="0"/>
                        <a:t>y</a:t>
                      </a:r>
                      <a:endParaRPr lang="en-US" dirty="0"/>
                    </a:p>
                  </a:txBody>
                  <a:tcPr/>
                </a:tc>
                <a:tc>
                  <a:txBody>
                    <a:bodyPr/>
                    <a:lstStyle/>
                    <a:p>
                      <a:r>
                        <a:rPr lang="en-US" dirty="0" smtClean="0"/>
                        <a:t>residual:</a:t>
                      </a:r>
                      <a:r>
                        <a:rPr lang="en-US" baseline="0" dirty="0" smtClean="0"/>
                        <a:t> </a:t>
                      </a:r>
                      <a:r>
                        <a:rPr lang="en-US" dirty="0" smtClean="0"/>
                        <a:t>y-</a:t>
                      </a:r>
                      <a:r>
                        <a:rPr lang="en-US" dirty="0" err="1" smtClean="0"/>
                        <a:t>Xb</a:t>
                      </a:r>
                      <a:endParaRPr lang="en-US" dirty="0"/>
                    </a:p>
                  </a:txBody>
                  <a:tcPr/>
                </a:tc>
              </a:tr>
              <a:tr h="370840">
                <a:tc>
                  <a:txBody>
                    <a:bodyPr/>
                    <a:lstStyle/>
                    <a:p>
                      <a:r>
                        <a:rPr lang="en-US" dirty="0" smtClean="0"/>
                        <a:t>Fixed effect</a:t>
                      </a:r>
                      <a:endParaRPr lang="en-US" dirty="0"/>
                    </a:p>
                  </a:txBody>
                  <a:tcPr/>
                </a:tc>
                <a:tc>
                  <a:txBody>
                    <a:bodyPr/>
                    <a:lstStyle/>
                    <a:p>
                      <a:r>
                        <a:rPr lang="en-US" dirty="0" smtClean="0"/>
                        <a:t>Depend on</a:t>
                      </a:r>
                      <a:endParaRPr lang="en-US" dirty="0"/>
                    </a:p>
                  </a:txBody>
                  <a:tcPr/>
                </a:tc>
                <a:tc>
                  <a:txBody>
                    <a:bodyPr/>
                    <a:lstStyle/>
                    <a:p>
                      <a:r>
                        <a:rPr lang="en-US" dirty="0" smtClean="0"/>
                        <a:t>Removed</a:t>
                      </a:r>
                      <a:endParaRPr lang="en-US" dirty="0"/>
                    </a:p>
                  </a:txBody>
                  <a:tcPr/>
                </a:tc>
              </a:tr>
              <a:tr h="370840">
                <a:tc>
                  <a:txBody>
                    <a:bodyPr/>
                    <a:lstStyle/>
                    <a:p>
                      <a:r>
                        <a:rPr lang="en-US" dirty="0" smtClean="0"/>
                        <a:t>Model comparison</a:t>
                      </a:r>
                      <a:endParaRPr lang="en-US" dirty="0"/>
                    </a:p>
                  </a:txBody>
                  <a:tcPr/>
                </a:tc>
                <a:tc>
                  <a:txBody>
                    <a:bodyPr/>
                    <a:lstStyle/>
                    <a:p>
                      <a:r>
                        <a:rPr lang="en-US" dirty="0" smtClean="0"/>
                        <a:t>Fixed effects</a:t>
                      </a:r>
                      <a:endParaRPr lang="en-US" dirty="0"/>
                    </a:p>
                  </a:txBody>
                  <a:tcPr/>
                </a:tc>
                <a:tc>
                  <a:txBody>
                    <a:bodyPr/>
                    <a:lstStyle/>
                    <a:p>
                      <a:r>
                        <a:rPr lang="en-US" dirty="0" smtClean="0"/>
                        <a:t>random effect</a:t>
                      </a:r>
                      <a:endParaRPr lang="en-US" dirty="0"/>
                    </a:p>
                  </a:txBody>
                  <a:tcPr/>
                </a:tc>
              </a:tr>
              <a:tr h="370840">
                <a:tc>
                  <a:txBody>
                    <a:bodyPr/>
                    <a:lstStyle/>
                    <a:p>
                      <a:r>
                        <a:rPr lang="en-US" dirty="0" smtClean="0"/>
                        <a:t>Bias</a:t>
                      </a:r>
                      <a:endParaRPr lang="en-US" dirty="0"/>
                    </a:p>
                  </a:txBody>
                  <a:tcPr/>
                </a:tc>
                <a:tc>
                  <a:txBody>
                    <a:bodyPr/>
                    <a:lstStyle/>
                    <a:p>
                      <a:r>
                        <a:rPr lang="en-US" dirty="0" smtClean="0"/>
                        <a:t>Negatively</a:t>
                      </a:r>
                      <a:endParaRPr lang="en-US" dirty="0"/>
                    </a:p>
                  </a:txBody>
                  <a:tcPr/>
                </a:tc>
                <a:tc>
                  <a:txBody>
                    <a:bodyPr/>
                    <a:lstStyle/>
                    <a:p>
                      <a:r>
                        <a:rPr lang="en-US" dirty="0" smtClean="0"/>
                        <a:t>Unbiased</a:t>
                      </a:r>
                      <a:endParaRPr lang="en-US" dirty="0"/>
                    </a:p>
                  </a:txBody>
                  <a:tcPr/>
                </a:tc>
              </a:tr>
            </a:tbl>
          </a:graphicData>
        </a:graphic>
      </p:graphicFrame>
      <p:sp>
        <p:nvSpPr>
          <p:cNvPr id="3" name="Title 2"/>
          <p:cNvSpPr>
            <a:spLocks noGrp="1"/>
          </p:cNvSpPr>
          <p:nvPr>
            <p:ph type="title"/>
          </p:nvPr>
        </p:nvSpPr>
        <p:spPr>
          <a:xfrm>
            <a:off x="241069" y="338328"/>
            <a:ext cx="8686800" cy="1252728"/>
          </a:xfrm>
        </p:spPr>
        <p:txBody>
          <a:bodyPr>
            <a:normAutofit fontScale="90000"/>
          </a:bodyPr>
          <a:lstStyle/>
          <a:p>
            <a:r>
              <a:rPr lang="en-US" dirty="0" smtClean="0"/>
              <a:t>Differences between Full ML and REML</a:t>
            </a:r>
            <a:endParaRPr lang="en-US" dirty="0"/>
          </a:p>
        </p:txBody>
      </p:sp>
    </p:spTree>
    <p:extLst>
      <p:ext uri="{BB962C8B-B14F-4D97-AF65-F5344CB8AC3E}">
        <p14:creationId xmlns:p14="http://schemas.microsoft.com/office/powerpoint/2010/main" val="131469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Homework 4, due March </a:t>
            </a:r>
            <a:r>
              <a:rPr lang="en-US" dirty="0" smtClean="0"/>
              <a:t>22, </a:t>
            </a:r>
            <a:r>
              <a:rPr lang="en-US" dirty="0" smtClean="0"/>
              <a:t>Wednesday, 3:10PM</a:t>
            </a:r>
          </a:p>
          <a:p>
            <a:r>
              <a:rPr lang="en-US" dirty="0" smtClean="0"/>
              <a:t>Final </a:t>
            </a:r>
            <a:r>
              <a:rPr lang="en-US" dirty="0" smtClean="0"/>
              <a:t>exam: </a:t>
            </a:r>
            <a:r>
              <a:rPr lang="en-US" dirty="0"/>
              <a:t>May </a:t>
            </a:r>
            <a:r>
              <a:rPr lang="en-US" dirty="0" smtClean="0"/>
              <a:t>5, </a:t>
            </a:r>
            <a:r>
              <a:rPr lang="en-US" dirty="0"/>
              <a:t>120 minutes (3:10-5:10PM), 50 </a:t>
            </a:r>
            <a:r>
              <a:rPr lang="en-US" dirty="0" smtClean="0"/>
              <a:t>questions, </a:t>
            </a:r>
            <a:r>
              <a:rPr lang="en-US" dirty="0" smtClean="0">
                <a:solidFill>
                  <a:srgbClr val="FF0000"/>
                </a:solidFill>
              </a:rPr>
              <a:t>reasoning</a:t>
            </a:r>
          </a:p>
          <a:p>
            <a:endParaRPr lang="en-US" dirty="0" smtClean="0"/>
          </a:p>
        </p:txBody>
      </p:sp>
      <p:sp>
        <p:nvSpPr>
          <p:cNvPr id="3" name="Title 2"/>
          <p:cNvSpPr>
            <a:spLocks noGrp="1"/>
          </p:cNvSpPr>
          <p:nvPr>
            <p:ph type="title"/>
          </p:nvPr>
        </p:nvSpPr>
        <p:spPr/>
        <p:txBody>
          <a:bodyPr/>
          <a:lstStyle/>
          <a:p>
            <a:r>
              <a:rPr lang="en-US" dirty="0" smtClean="0"/>
              <a:t>Administration</a:t>
            </a:r>
            <a:endParaRPr lang="en-US" dirty="0"/>
          </a:p>
        </p:txBody>
      </p:sp>
    </p:spTree>
    <p:extLst>
      <p:ext uri="{BB962C8B-B14F-4D97-AF65-F5344CB8AC3E}">
        <p14:creationId xmlns:p14="http://schemas.microsoft.com/office/powerpoint/2010/main" val="10792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normAutofit fontScale="90000"/>
          </a:bodyPr>
          <a:lstStyle/>
          <a:p>
            <a:r>
              <a:rPr lang="en-US" dirty="0"/>
              <a:t>Expectation and Maximization (EM)</a:t>
            </a:r>
            <a:endParaRPr lang="en-US" dirty="0">
              <a:latin typeface="Calibri" charset="0"/>
            </a:endParaRPr>
          </a:p>
        </p:txBody>
      </p:sp>
      <p:sp>
        <p:nvSpPr>
          <p:cNvPr id="37893" name="TextBox 12"/>
          <p:cNvSpPr txBox="1">
            <a:spLocks noChangeArrowheads="1"/>
          </p:cNvSpPr>
          <p:nvPr/>
        </p:nvSpPr>
        <p:spPr bwMode="auto">
          <a:xfrm>
            <a:off x="457200" y="1857811"/>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mc:AlternateContent xmlns:mc="http://schemas.openxmlformats.org/markup-compatibility/2006" xmlns:a14="http://schemas.microsoft.com/office/drawing/2010/main">
        <mc:Choice Requires="a14">
          <p:sp>
            <p:nvSpPr>
              <p:cNvPr id="10" name="TextBox 9"/>
              <p:cNvSpPr txBox="1"/>
              <p:nvPr/>
            </p:nvSpPr>
            <p:spPr>
              <a:xfrm>
                <a:off x="457200" y="3447553"/>
                <a:ext cx="6453052" cy="14536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smtClean="0">
                              <a:latin typeface="Cambria Math" charset="0"/>
                            </a:rPr>
                          </m:ctrlPr>
                        </m:dPr>
                        <m:e>
                          <m:m>
                            <m:mPr>
                              <m:mcs>
                                <m:mc>
                                  <m:mcPr>
                                    <m:count m:val="1"/>
                                    <m:mcJc m:val="center"/>
                                  </m:mcPr>
                                </m:mc>
                              </m:mcs>
                              <m:ctrlPr>
                                <a:rPr lang="cs-CZ" sz="2800" i="1">
                                  <a:latin typeface="Cambria Math" charset="0"/>
                                </a:rPr>
                              </m:ctrlPr>
                            </m:mPr>
                            <m:mr>
                              <m:e>
                                <m:acc>
                                  <m:accPr>
                                    <m:chr m:val="̂"/>
                                    <m:ctrlPr>
                                      <a:rPr lang="cs-CZ" sz="2800" i="1" smtClean="0">
                                        <a:latin typeface="Cambria Math" charset="0"/>
                                      </a:rPr>
                                    </m:ctrlPr>
                                  </m:accPr>
                                  <m:e>
                                    <m:r>
                                      <a:rPr lang="en-US" sz="2800" b="0" i="1" smtClean="0">
                                        <a:latin typeface="Cambria Math" charset="0"/>
                                      </a:rPr>
                                      <m:t>𝑏</m:t>
                                    </m:r>
                                  </m:e>
                                </m:acc>
                              </m:e>
                            </m:mr>
                            <m:mr>
                              <m:e>
                                <m:acc>
                                  <m:accPr>
                                    <m:chr m:val="̂"/>
                                    <m:ctrlPr>
                                      <a:rPr lang="en-US" sz="2800" i="1" smtClean="0">
                                        <a:latin typeface="Cambria Math" charset="0"/>
                                      </a:rPr>
                                    </m:ctrlPr>
                                  </m:accPr>
                                  <m:e>
                                    <m:r>
                                      <a:rPr lang="en-US" sz="2800" b="0" i="1" smtClean="0">
                                        <a:latin typeface="Cambria Math" charset="0"/>
                                      </a:rPr>
                                      <m:t>𝑢</m:t>
                                    </m:r>
                                  </m:e>
                                </m:acc>
                              </m:e>
                            </m:mr>
                          </m:m>
                        </m:e>
                      </m:d>
                      <m:r>
                        <a:rPr lang="en-US" sz="2800" b="0" i="1" smtClean="0">
                          <a:latin typeface="Cambria Math" charset="0"/>
                        </a:rPr>
                        <m:t>=</m:t>
                      </m:r>
                      <m:sSup>
                        <m:sSupPr>
                          <m:ctrlPr>
                            <a:rPr lang="en-US" sz="2800" b="0" i="1" smtClean="0">
                              <a:latin typeface="Cambria Math" charset="0"/>
                            </a:rPr>
                          </m:ctrlPr>
                        </m:sSupPr>
                        <m:e>
                          <m:d>
                            <m:dPr>
                              <m:begChr m:val="["/>
                              <m:endChr m:val="]"/>
                              <m:ctrlPr>
                                <a:rPr lang="pt-BR" sz="2800" i="1">
                                  <a:latin typeface="Cambria Math" charset="0"/>
                                </a:rPr>
                              </m:ctrlPr>
                            </m:dPr>
                            <m:e>
                              <m:m>
                                <m:mPr>
                                  <m:mcs>
                                    <m:mc>
                                      <m:mcPr>
                                        <m:count m:val="2"/>
                                        <m:mcJc m:val="center"/>
                                      </m:mcPr>
                                    </m:mc>
                                  </m:mcs>
                                  <m:ctrlPr>
                                    <a:rPr lang="uk-UA" sz="2800" i="1">
                                      <a:latin typeface="Cambria Math" charset="0"/>
                                    </a:rPr>
                                  </m:ctrlPr>
                                </m:mPr>
                                <m:mr>
                                  <m:e>
                                    <m:sSup>
                                      <m:sSupPr>
                                        <m:ctrlPr>
                                          <a:rPr lang="en-US" sz="2800" i="1">
                                            <a:latin typeface="Cambria Math"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charset="0"/>
                                          </a:rPr>
                                        </m:ctrlPr>
                                      </m:sSupPr>
                                      <m:e>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r>
                                          <a:rPr lang="en-US" sz="2800" i="1">
                                            <a:latin typeface="Cambria Math" charset="0"/>
                                          </a:rPr>
                                          <m:t>𝐴</m:t>
                                        </m:r>
                                      </m:e>
                                      <m:sup>
                                        <m:r>
                                          <a:rPr lang="en-US" sz="2800" i="1">
                                            <a:latin typeface="Cambria Math" charset="0"/>
                                          </a:rPr>
                                          <m:t>−1</m:t>
                                        </m:r>
                                      </m:sup>
                                    </m:sSup>
                                  </m:e>
                                </m:mr>
                              </m:m>
                            </m:e>
                          </m:d>
                        </m:e>
                        <m:sup>
                          <m:r>
                            <a:rPr lang="en-US" sz="2800" b="0" i="1" smtClean="0">
                              <a:latin typeface="Cambria Math" charset="0"/>
                            </a:rPr>
                            <m:t>−1</m:t>
                          </m:r>
                        </m:sup>
                      </m:sSup>
                      <m:d>
                        <m:dPr>
                          <m:begChr m:val="["/>
                          <m:endChr m:val="]"/>
                          <m:ctrlPr>
                            <a:rPr lang="pt-BR" sz="2800" i="1">
                              <a:latin typeface="Cambria Math" charset="0"/>
                            </a:rPr>
                          </m:ctrlPr>
                        </m:dPr>
                        <m:e>
                          <m:m>
                            <m:mPr>
                              <m:mcs>
                                <m:mc>
                                  <m:mcPr>
                                    <m:count m:val="1"/>
                                    <m:mcJc m:val="center"/>
                                  </m:mcPr>
                                </m:mc>
                              </m:mcs>
                              <m:ctrlPr>
                                <a:rPr lang="cs-CZ" sz="2800" i="1" smtClean="0">
                                  <a:latin typeface="Cambria Math" charset="0"/>
                                </a:rPr>
                              </m:ctrlPr>
                            </m:mPr>
                            <m:mr>
                              <m:e>
                                <m:sSup>
                                  <m:sSupPr>
                                    <m:ctrlPr>
                                      <a:rPr lang="en-US" sz="2800" b="0" i="1" smtClean="0">
                                        <a:latin typeface="Cambria Math"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𝑦</m:t>
                                </m:r>
                              </m:e>
                            </m:mr>
                            <m:mr>
                              <m:e>
                                <m:sSup>
                                  <m:sSupPr>
                                    <m:ctrlPr>
                                      <a:rPr lang="en-US" sz="2800" b="0" i="1" smtClean="0">
                                        <a:latin typeface="Cambria Math"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𝑦</m:t>
                                </m:r>
                              </m:e>
                            </m:mr>
                          </m:m>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3447553"/>
                <a:ext cx="6453052" cy="1453668"/>
              </a:xfrm>
              <a:prstGeom prst="rect">
                <a:avLst/>
              </a:prstGeom>
              <a:blipFill rotWithShape="0">
                <a:blip r:embed="rId2"/>
                <a:stretch>
                  <a:fillRect/>
                </a:stretch>
              </a:blipFill>
            </p:spPr>
            <p:txBody>
              <a:bodyPr/>
              <a:lstStyle/>
              <a:p>
                <a:r>
                  <a:rPr lang="en-US">
                    <a:noFill/>
                  </a:rPr>
                  <a:t> </a:t>
                </a:r>
              </a:p>
            </p:txBody>
          </p:sp>
        </mc:Fallback>
      </mc:AlternateContent>
      <p:sp>
        <p:nvSpPr>
          <p:cNvPr id="2" name="TextBox 1"/>
          <p:cNvSpPr txBox="1"/>
          <p:nvPr/>
        </p:nvSpPr>
        <p:spPr>
          <a:xfrm>
            <a:off x="457200" y="2730500"/>
            <a:ext cx="5562600" cy="584775"/>
          </a:xfrm>
          <a:prstGeom prst="rect">
            <a:avLst/>
          </a:prstGeom>
          <a:noFill/>
        </p:spPr>
        <p:txBody>
          <a:bodyPr wrap="square" rtlCol="0">
            <a:spAutoFit/>
          </a:bodyPr>
          <a:lstStyle/>
          <a:p>
            <a:r>
              <a:rPr lang="en-US" sz="3200" dirty="0" smtClean="0"/>
              <a:t>Expectation (E) </a:t>
            </a:r>
            <a:r>
              <a:rPr lang="en-US" sz="3200" dirty="0" smtClean="0"/>
              <a:t>step</a:t>
            </a:r>
            <a:endParaRPr lang="en-US" sz="3200" dirty="0"/>
          </a:p>
        </p:txBody>
      </p:sp>
      <mc:AlternateContent xmlns:mc="http://schemas.openxmlformats.org/markup-compatibility/2006" xmlns:a14="http://schemas.microsoft.com/office/drawing/2010/main">
        <mc:Choice Requires="a14">
          <p:sp>
            <p:nvSpPr>
              <p:cNvPr id="9" name="TextBox 8"/>
              <p:cNvSpPr txBox="1"/>
              <p:nvPr/>
            </p:nvSpPr>
            <p:spPr>
              <a:xfrm>
                <a:off x="2336800" y="5842000"/>
                <a:ext cx="2260600" cy="7736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charset="0"/>
                            </a:rPr>
                          </m:ctrlPr>
                        </m:dPr>
                        <m:e>
                          <m:m>
                            <m:mPr>
                              <m:mcs>
                                <m:mc>
                                  <m:mcPr>
                                    <m:count m:val="2"/>
                                    <m:mcJc m:val="center"/>
                                  </m:mcPr>
                                </m:mc>
                              </m:mcs>
                              <m:ctrlPr>
                                <a:rPr lang="uk-UA" sz="2800" i="1">
                                  <a:latin typeface="Cambria Math" charset="0"/>
                                </a:rPr>
                              </m:ctrlPr>
                            </m:mPr>
                            <m:mr>
                              <m:e>
                                <m:sSup>
                                  <m:sSupPr>
                                    <m:ctrlPr>
                                      <a:rPr lang="uk-UA" sz="2800" i="1">
                                        <a:latin typeface="Cambria Math" charset="0"/>
                                      </a:rPr>
                                    </m:ctrlPr>
                                  </m:sSupPr>
                                  <m:e>
                                    <m:r>
                                      <a:rPr lang="en-US" sz="2800" i="1">
                                        <a:latin typeface="Cambria Math" charset="0"/>
                                      </a:rPr>
                                      <m:t>𝐶</m:t>
                                    </m:r>
                                  </m:e>
                                  <m:sup>
                                    <m:r>
                                      <a:rPr lang="en-US" sz="2800" i="1">
                                        <a:latin typeface="Cambria Math" charset="0"/>
                                      </a:rPr>
                                      <m:t>11</m:t>
                                    </m:r>
                                  </m:sup>
                                </m:sSup>
                              </m:e>
                              <m:e>
                                <m:sSup>
                                  <m:sSupPr>
                                    <m:ctrlPr>
                                      <a:rPr lang="uk-UA" sz="2800" i="1">
                                        <a:latin typeface="Cambria Math" charset="0"/>
                                      </a:rPr>
                                    </m:ctrlPr>
                                  </m:sSupPr>
                                  <m:e>
                                    <m:r>
                                      <a:rPr lang="en-US" sz="2800" i="1">
                                        <a:latin typeface="Cambria Math" charset="0"/>
                                      </a:rPr>
                                      <m:t>𝐶</m:t>
                                    </m:r>
                                  </m:e>
                                  <m:sup>
                                    <m:r>
                                      <a:rPr lang="en-US" sz="2800" i="1">
                                        <a:latin typeface="Cambria Math" charset="0"/>
                                      </a:rPr>
                                      <m:t>12</m:t>
                                    </m:r>
                                  </m:sup>
                                </m:sSup>
                              </m:e>
                            </m:mr>
                            <m:mr>
                              <m:e>
                                <m:sSup>
                                  <m:sSupPr>
                                    <m:ctrlPr>
                                      <a:rPr lang="uk-UA" sz="2800" i="1">
                                        <a:latin typeface="Cambria Math" charset="0"/>
                                      </a:rPr>
                                    </m:ctrlPr>
                                  </m:sSupPr>
                                  <m:e>
                                    <m:r>
                                      <a:rPr lang="en-US" sz="2800" i="1">
                                        <a:latin typeface="Cambria Math" charset="0"/>
                                      </a:rPr>
                                      <m:t>𝐶</m:t>
                                    </m:r>
                                  </m:e>
                                  <m:sup>
                                    <m:r>
                                      <a:rPr lang="en-US" sz="2800" i="1">
                                        <a:latin typeface="Cambria Math" charset="0"/>
                                      </a:rPr>
                                      <m:t>21</m:t>
                                    </m:r>
                                  </m:sup>
                                </m:sSup>
                              </m:e>
                              <m:e>
                                <m:sSup>
                                  <m:sSupPr>
                                    <m:ctrlPr>
                                      <a:rPr lang="uk-UA" sz="2800" i="1">
                                        <a:latin typeface="Cambria Math" charset="0"/>
                                      </a:rPr>
                                    </m:ctrlPr>
                                  </m:sSupPr>
                                  <m:e>
                                    <m:r>
                                      <a:rPr lang="en-US" sz="2800" i="1">
                                        <a:latin typeface="Cambria Math" charset="0"/>
                                      </a:rPr>
                                      <m:t>𝐶</m:t>
                                    </m:r>
                                  </m:e>
                                  <m:sup>
                                    <m:r>
                                      <a:rPr lang="en-US" sz="2800" i="1">
                                        <a:latin typeface="Cambria Math" charset="0"/>
                                      </a:rPr>
                                      <m:t>22</m:t>
                                    </m:r>
                                  </m:sup>
                                </m:sSup>
                              </m:e>
                            </m:mr>
                          </m:m>
                        </m:e>
                      </m:d>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336800" y="5842000"/>
                <a:ext cx="2260600" cy="773610"/>
              </a:xfrm>
              <a:prstGeom prst="rect">
                <a:avLst/>
              </a:prstGeom>
              <a:blipFill rotWithShape="0">
                <a:blip r:embed="rId3"/>
                <a:stretch>
                  <a:fillRect/>
                </a:stretch>
              </a:blipFill>
            </p:spPr>
            <p:txBody>
              <a:bodyPr/>
              <a:lstStyle/>
              <a:p>
                <a:r>
                  <a:rPr lang="en-US">
                    <a:noFill/>
                  </a:rPr>
                  <a:t> </a:t>
                </a:r>
              </a:p>
            </p:txBody>
          </p:sp>
        </mc:Fallback>
      </mc:AlternateContent>
      <p:sp>
        <p:nvSpPr>
          <p:cNvPr id="5" name="Down Arrow Callout 4"/>
          <p:cNvSpPr/>
          <p:nvPr/>
        </p:nvSpPr>
        <p:spPr>
          <a:xfrm>
            <a:off x="1276350" y="3445974"/>
            <a:ext cx="3740150" cy="2396026"/>
          </a:xfrm>
          <a:prstGeom prst="downArrowCallou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6982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normAutofit fontScale="90000"/>
          </a:bodyPr>
          <a:lstStyle/>
          <a:p>
            <a:r>
              <a:rPr lang="en-US" dirty="0">
                <a:solidFill>
                  <a:schemeClr val="accent2"/>
                </a:solidFill>
              </a:rPr>
              <a:t>Expectation and Maximization (EM)</a:t>
            </a:r>
            <a:endParaRPr lang="en-US" dirty="0">
              <a:solidFill>
                <a:schemeClr val="accent2"/>
              </a:solidFill>
              <a:latin typeface="Calibri" charset="0"/>
            </a:endParaRPr>
          </a:p>
        </p:txBody>
      </p:sp>
      <p:sp>
        <p:nvSpPr>
          <p:cNvPr id="2" name="TextBox 1"/>
          <p:cNvSpPr txBox="1"/>
          <p:nvPr/>
        </p:nvSpPr>
        <p:spPr>
          <a:xfrm>
            <a:off x="457200" y="1636741"/>
            <a:ext cx="5562600" cy="584775"/>
          </a:xfrm>
          <a:prstGeom prst="rect">
            <a:avLst/>
          </a:prstGeom>
          <a:noFill/>
        </p:spPr>
        <p:txBody>
          <a:bodyPr wrap="square" rtlCol="0">
            <a:spAutoFit/>
          </a:bodyPr>
          <a:lstStyle/>
          <a:p>
            <a:r>
              <a:rPr lang="en-US" sz="3200" dirty="0" smtClean="0"/>
              <a:t>Maximization (M) </a:t>
            </a:r>
            <a:r>
              <a:rPr lang="en-US" sz="3200" dirty="0" smtClean="0"/>
              <a:t>step</a:t>
            </a:r>
            <a:endParaRPr lang="en-US" sz="3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625"/>
          <a:stretch/>
        </p:blipFill>
        <p:spPr>
          <a:xfrm>
            <a:off x="1803400" y="2156632"/>
            <a:ext cx="5537200" cy="2155103"/>
          </a:xfrm>
          <a:prstGeom prst="rect">
            <a:avLst/>
          </a:prstGeom>
        </p:spPr>
      </p:pic>
      <p:sp>
        <p:nvSpPr>
          <p:cNvPr id="5" name="TextBox 4"/>
          <p:cNvSpPr txBox="1"/>
          <p:nvPr/>
        </p:nvSpPr>
        <p:spPr>
          <a:xfrm>
            <a:off x="0" y="5903893"/>
            <a:ext cx="9144000" cy="954107"/>
          </a:xfrm>
          <a:prstGeom prst="rect">
            <a:avLst/>
          </a:prstGeom>
          <a:noFill/>
        </p:spPr>
        <p:txBody>
          <a:bodyPr wrap="square" rtlCol="0">
            <a:spAutoFit/>
          </a:bodyPr>
          <a:lstStyle/>
          <a:p>
            <a:pPr algn="ctr"/>
            <a:r>
              <a:rPr lang="en-US" sz="2800" dirty="0" err="1" smtClean="0"/>
              <a:t>tr</a:t>
            </a:r>
            <a:r>
              <a:rPr lang="en-US" sz="2800" dirty="0" smtClean="0"/>
              <a:t>=Trace=sum of diagonals</a:t>
            </a:r>
          </a:p>
          <a:p>
            <a:pPr algn="ctr"/>
            <a:r>
              <a:rPr lang="en-US" sz="2800" dirty="0" smtClean="0"/>
              <a:t>rank=max dimension of non </a:t>
            </a:r>
            <a:r>
              <a:rPr lang="en-US" sz="2800" dirty="0"/>
              <a:t>singular submatrix</a:t>
            </a:r>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3433"/>
          <a:stretch/>
        </p:blipFill>
        <p:spPr>
          <a:xfrm>
            <a:off x="1803400" y="4313875"/>
            <a:ext cx="5537200" cy="1093179"/>
          </a:xfrm>
          <a:prstGeom prst="rect">
            <a:avLst/>
          </a:prstGeom>
        </p:spPr>
      </p:pic>
    </p:spTree>
    <p:extLst>
      <p:ext uri="{BB962C8B-B14F-4D97-AF65-F5344CB8AC3E}">
        <p14:creationId xmlns:p14="http://schemas.microsoft.com/office/powerpoint/2010/main" val="1277526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 is time demanding</a:t>
            </a:r>
            <a:endParaRPr lang="en-US" dirty="0"/>
          </a:p>
        </p:txBody>
      </p:sp>
      <p:sp>
        <p:nvSpPr>
          <p:cNvPr id="5" name="TextBox 4"/>
          <p:cNvSpPr txBox="1"/>
          <p:nvPr/>
        </p:nvSpPr>
        <p:spPr>
          <a:xfrm>
            <a:off x="1130300" y="2082800"/>
            <a:ext cx="5562600" cy="584775"/>
          </a:xfrm>
          <a:prstGeom prst="rect">
            <a:avLst/>
          </a:prstGeom>
          <a:noFill/>
        </p:spPr>
        <p:txBody>
          <a:bodyPr wrap="square" rtlCol="0">
            <a:spAutoFit/>
          </a:bodyPr>
          <a:lstStyle/>
          <a:p>
            <a:r>
              <a:rPr lang="en-US" sz="3200" dirty="0" smtClean="0"/>
              <a:t>Expectation (E) </a:t>
            </a:r>
            <a:r>
              <a:rPr lang="en-US" sz="3200" dirty="0" smtClean="0"/>
              <a:t>step</a:t>
            </a:r>
            <a:endParaRPr lang="en-US" sz="3200" dirty="0"/>
          </a:p>
        </p:txBody>
      </p:sp>
      <p:sp>
        <p:nvSpPr>
          <p:cNvPr id="6" name="TextBox 5"/>
          <p:cNvSpPr txBox="1"/>
          <p:nvPr/>
        </p:nvSpPr>
        <p:spPr>
          <a:xfrm>
            <a:off x="1130300" y="4191979"/>
            <a:ext cx="5562600" cy="584775"/>
          </a:xfrm>
          <a:prstGeom prst="rect">
            <a:avLst/>
          </a:prstGeom>
          <a:noFill/>
        </p:spPr>
        <p:txBody>
          <a:bodyPr wrap="square" rtlCol="0">
            <a:spAutoFit/>
          </a:bodyPr>
          <a:lstStyle/>
          <a:p>
            <a:r>
              <a:rPr lang="en-US" sz="3200" dirty="0" smtClean="0"/>
              <a:t>Maximization (M</a:t>
            </a:r>
            <a:r>
              <a:rPr lang="en-US" sz="3200" dirty="0" smtClean="0"/>
              <a:t>) step</a:t>
            </a:r>
            <a:endParaRPr lang="en-US" sz="3200" dirty="0"/>
          </a:p>
        </p:txBody>
      </p:sp>
      <p:pic>
        <p:nvPicPr>
          <p:cNvPr id="7" name="Picture 6"/>
          <p:cNvPicPr>
            <a:picLocks noChangeAspect="1"/>
          </p:cNvPicPr>
          <p:nvPr/>
        </p:nvPicPr>
        <p:blipFill>
          <a:blip r:embed="rId2"/>
          <a:stretch>
            <a:fillRect/>
          </a:stretch>
        </p:blipFill>
        <p:spPr>
          <a:xfrm>
            <a:off x="1615771" y="2667575"/>
            <a:ext cx="5077129" cy="11493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71" y="4602410"/>
            <a:ext cx="3035300" cy="2255590"/>
          </a:xfrm>
          <a:prstGeom prst="rect">
            <a:avLst/>
          </a:prstGeom>
        </p:spPr>
      </p:pic>
      <p:sp>
        <p:nvSpPr>
          <p:cNvPr id="9" name="Curved Right Arrow 8"/>
          <p:cNvSpPr/>
          <p:nvPr/>
        </p:nvSpPr>
        <p:spPr>
          <a:xfrm>
            <a:off x="482600" y="229321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0800000">
            <a:off x="5565471" y="226403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362700" y="3236157"/>
            <a:ext cx="2781300" cy="523220"/>
          </a:xfrm>
          <a:prstGeom prst="rect">
            <a:avLst/>
          </a:prstGeom>
          <a:noFill/>
        </p:spPr>
        <p:txBody>
          <a:bodyPr wrap="square" rtlCol="0">
            <a:spAutoFit/>
          </a:bodyPr>
          <a:lstStyle/>
          <a:p>
            <a:r>
              <a:rPr lang="en-US" sz="2800" smtClean="0"/>
              <a:t>Until converge</a:t>
            </a:r>
            <a:endParaRPr lang="en-US" sz="2800" dirty="0"/>
          </a:p>
        </p:txBody>
      </p:sp>
    </p:spTree>
    <p:extLst>
      <p:ext uri="{BB962C8B-B14F-4D97-AF65-F5344CB8AC3E}">
        <p14:creationId xmlns:p14="http://schemas.microsoft.com/office/powerpoint/2010/main" val="15852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904"/>
            <a:ext cx="7185573" cy="1474770"/>
          </a:xfrm>
        </p:spPr>
        <p:txBody>
          <a:bodyPr>
            <a:normAutofit/>
          </a:bodyPr>
          <a:lstStyle/>
          <a:p>
            <a:r>
              <a:rPr lang="en-US" dirty="0" smtClean="0"/>
              <a:t>EMMA: two dimensions to one dimension optimization</a:t>
            </a:r>
            <a:endParaRPr lang="en-US" dirty="0"/>
          </a:p>
        </p:txBody>
      </p:sp>
      <p:pic>
        <p:nvPicPr>
          <p:cNvPr id="4" name="Picture 3" descr="Hyun Min Kang, P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680" y="264243"/>
            <a:ext cx="1371600" cy="1647825"/>
          </a:xfrm>
          <a:prstGeom prst="rect">
            <a:avLst/>
          </a:prstGeom>
        </p:spPr>
      </p:pic>
      <p:sp>
        <p:nvSpPr>
          <p:cNvPr id="5" name="TextBox 4"/>
          <p:cNvSpPr txBox="1">
            <a:spLocks noChangeArrowheads="1"/>
          </p:cNvSpPr>
          <p:nvPr/>
        </p:nvSpPr>
        <p:spPr bwMode="auto">
          <a:xfrm>
            <a:off x="7534680" y="1813098"/>
            <a:ext cx="16093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000000"/>
                </a:solidFill>
              </a:rPr>
              <a:t>Kang</a:t>
            </a:r>
            <a:endParaRPr lang="en-US" dirty="0">
              <a:solidFill>
                <a:srgbClr val="000000"/>
              </a:solidFill>
            </a:endParaRPr>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1099876" y="5598140"/>
            <a:ext cx="694424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t>U</a:t>
            </a:r>
            <a:r>
              <a:rPr lang="en-US" baseline="-25000" dirty="0" smtClean="0"/>
              <a:t>F</a:t>
            </a:r>
            <a:r>
              <a:rPr lang="en-US" dirty="0" smtClean="0"/>
              <a:t> and </a:t>
            </a:r>
            <a:r>
              <a:rPr lang="en-US" dirty="0" err="1" smtClean="0"/>
              <a:t>ξ</a:t>
            </a:r>
            <a:r>
              <a:rPr lang="en-US" dirty="0" smtClean="0"/>
              <a:t> are </a:t>
            </a:r>
            <a:r>
              <a:rPr lang="en-US" dirty="0" err="1" smtClean="0"/>
              <a:t>eigen</a:t>
            </a:r>
            <a:r>
              <a:rPr lang="en-US" dirty="0" smtClean="0"/>
              <a:t> vector and values of spectral decomposition of A matrix </a:t>
            </a:r>
            <a:endParaRPr lang="en-US" dirty="0"/>
          </a:p>
        </p:txBody>
      </p:sp>
      <p:sp>
        <p:nvSpPr>
          <p:cNvPr id="12" name="Rectangle 11"/>
          <p:cNvSpPr/>
          <p:nvPr/>
        </p:nvSpPr>
        <p:spPr>
          <a:xfrm>
            <a:off x="2286000" y="1656674"/>
            <a:ext cx="4572000" cy="461665"/>
          </a:xfrm>
          <a:prstGeom prst="rect">
            <a:avLst/>
          </a:prstGeom>
        </p:spPr>
        <p:txBody>
          <a:bodyPr>
            <a:spAutoFit/>
          </a:bodyPr>
          <a:lstStyle/>
          <a:p>
            <a:r>
              <a:rPr lang="en-US" sz="1200" dirty="0" smtClean="0"/>
              <a:t>Kang</a:t>
            </a:r>
            <a:r>
              <a:rPr lang="en-US" sz="1200" dirty="0"/>
              <a:t>, H. M. </a:t>
            </a:r>
            <a:r>
              <a:rPr lang="en-US" sz="1200" i="1" dirty="0"/>
              <a:t>et al.</a:t>
            </a:r>
            <a:r>
              <a:rPr lang="en-US" sz="1200" dirty="0"/>
              <a:t> Efficient control of population structure in model organism association mapping. </a:t>
            </a:r>
            <a:r>
              <a:rPr lang="en-US" sz="1200" i="1" dirty="0"/>
              <a:t>Genetics</a:t>
            </a:r>
            <a:r>
              <a:rPr lang="en-US" sz="1200" dirty="0"/>
              <a:t> </a:t>
            </a:r>
            <a:r>
              <a:rPr lang="en-US" sz="1200" b="1" dirty="0"/>
              <a:t>178,</a:t>
            </a:r>
            <a:r>
              <a:rPr lang="en-US" sz="1200" dirty="0"/>
              <a:t> 1709–1723 (2008).</a:t>
            </a:r>
          </a:p>
        </p:txBody>
      </p:sp>
      <mc:AlternateContent xmlns:mc="http://schemas.openxmlformats.org/markup-compatibility/2006">
        <mc:Choice xmlns:a14="http://schemas.microsoft.com/office/drawing/2010/main" Requires="a14">
          <p:sp>
            <p:nvSpPr>
              <p:cNvPr id="14" name="TextBox 13"/>
              <p:cNvSpPr txBox="1"/>
              <p:nvPr/>
            </p:nvSpPr>
            <p:spPr>
              <a:xfrm>
                <a:off x="1494214" y="3975302"/>
                <a:ext cx="2200102" cy="473912"/>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sSubSup>
                        <m:sSubSupPr>
                          <m:ctrlPr>
                            <a:rPr lang="en-US" sz="2800" b="0" i="1" smtClean="0">
                              <a:latin typeface="Cambria Math" charset="0"/>
                              <a:ea typeface="Cambria Math" charset="0"/>
                              <a:cs typeface="Cambria Math" charset="0"/>
                            </a:rPr>
                          </m:ctrlPr>
                        </m:sSubSupPr>
                        <m:e>
                          <m:r>
                            <a:rPr lang="en-US" sz="2800" b="0" i="1" smtClean="0">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−1</m:t>
                          </m:r>
                        </m:sup>
                      </m:sSubSup>
                      <m:r>
                        <a:rPr lang="en-US" sz="2800" b="0" i="1" smtClean="0">
                          <a:latin typeface="Cambria Math" charset="0"/>
                          <a:ea typeface="Cambria Math" charset="0"/>
                          <a:cs typeface="Cambria Math" charset="0"/>
                        </a:rPr>
                        <m:t>𝑉</m:t>
                      </m:r>
                    </m:oMath>
                  </m:oMathPara>
                </a14:m>
                <a:endParaRPr lang="en-US" sz="2800" dirty="0"/>
              </a:p>
            </p:txBody>
          </p:sp>
        </mc:Choice>
        <mc:Fallback>
          <p:sp>
            <p:nvSpPr>
              <p:cNvPr id="14" name="TextBox 13"/>
              <p:cNvSpPr txBox="1">
                <a:spLocks noRot="1" noChangeAspect="1" noMove="1" noResize="1" noEditPoints="1" noAdjustHandles="1" noChangeArrowheads="1" noChangeShapeType="1" noTextEdit="1"/>
              </p:cNvSpPr>
              <p:nvPr/>
            </p:nvSpPr>
            <p:spPr>
              <a:xfrm>
                <a:off x="1494214" y="3975302"/>
                <a:ext cx="2200102" cy="47391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846813" y="4647297"/>
                <a:ext cx="6900254" cy="945965"/>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𝐴</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𝐼</m:t>
                      </m:r>
                    </m:oMath>
                  </m:oMathPara>
                </a14:m>
                <a:endParaRPr lang="en-US" sz="2800" b="0" dirty="0" smtClean="0">
                  <a:ea typeface="Cambria Math" charset="0"/>
                  <a:cs typeface="Cambria Math" charset="0"/>
                </a:endParaRPr>
              </a:p>
              <a:p>
                <a14:m>
                  <m:oMath xmlns:m="http://schemas.openxmlformats.org/officeDocument/2006/math">
                    <m:r>
                      <a:rPr lang="en-US" sz="2800" i="1">
                        <a:latin typeface="Cambria Math" charset="0"/>
                        <a:ea typeface="Cambria Math" charset="0"/>
                        <a:cs typeface="Cambria Math" charset="0"/>
                      </a:rPr>
                      <m:t>=</m:t>
                    </m:r>
                    <m:sSubSup>
                      <m:sSubSupPr>
                        <m:ctrlPr>
                          <a:rPr lang="en-US" sz="2800" i="1">
                            <a:latin typeface="Cambria Math"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sSubSup>
                    <m:r>
                      <a:rPr lang="en-US" sz="2800" b="0" i="1" smtClean="0">
                        <a:latin typeface="Cambria Math" charset="0"/>
                        <a:ea typeface="Cambria Math" charset="0"/>
                        <a:cs typeface="Cambria Math" charset="0"/>
                      </a:rPr>
                      <m:t>𝑑𝑖𝑎𝑔</m:t>
                    </m:r>
                    <m:r>
                      <a:rPr lang="en-US" sz="2800" b="0" i="1" smtClean="0">
                        <a:latin typeface="Cambria Math" charset="0"/>
                        <a:ea typeface="Cambria Math" charset="0"/>
                        <a:cs typeface="Cambria Math" charset="0"/>
                      </a:rPr>
                      <m:t>(</m:t>
                    </m:r>
                    <m:sSub>
                      <m:sSubPr>
                        <m:ctrlPr>
                          <a:rPr lang="en-US" sz="2800" i="1" dirty="0" smtClean="0">
                            <a:latin typeface="Cambria Math" charset="0"/>
                          </a:rPr>
                        </m:ctrlPr>
                      </m:sSubPr>
                      <m:e>
                        <m:r>
                          <m:rPr>
                            <m:nor/>
                          </m:rPr>
                          <a:rPr lang="en-US" sz="2800" dirty="0"/>
                          <m:t>ξ</m:t>
                        </m:r>
                      </m:e>
                      <m:sub>
                        <m:r>
                          <a:rPr lang="en-US" sz="2800" b="0" i="1" dirty="0" smtClean="0">
                            <a:latin typeface="Cambria Math" charset="0"/>
                          </a:rPr>
                          <m:t>1</m:t>
                        </m:r>
                      </m:sub>
                    </m:sSub>
                  </m:oMath>
                </a14:m>
                <a:r>
                  <a:rPr lang="en-US" sz="2800" b="0" dirty="0" smtClean="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oMath>
                </a14:m>
                <a:r>
                  <a:rPr lang="en-US" sz="2800" b="0" dirty="0" smtClean="0">
                    <a:ea typeface="Cambria Math" charset="0"/>
                    <a:cs typeface="Cambria Math" charset="0"/>
                  </a:rPr>
                  <a:t>, </a:t>
                </a:r>
                <a:r>
                  <a:rPr lang="is-IS" sz="2800" b="0" dirty="0" smtClean="0">
                    <a:ea typeface="Cambria Math" charset="0"/>
                    <a:cs typeface="Cambria Math" charset="0"/>
                  </a:rPr>
                  <a:t>…, </a:t>
                </a:r>
                <a14:m>
                  <m:oMath xmlns:m="http://schemas.openxmlformats.org/officeDocument/2006/math">
                    <m:sSub>
                      <m:sSubPr>
                        <m:ctrlPr>
                          <a:rPr lang="en-US" sz="2800" i="1" dirty="0">
                            <a:latin typeface="Cambria Math" charset="0"/>
                          </a:rPr>
                        </m:ctrlPr>
                      </m:sSubPr>
                      <m:e>
                        <m:r>
                          <m:rPr>
                            <m:nor/>
                          </m:rPr>
                          <a:rPr lang="en-US" sz="2800" dirty="0"/>
                          <m:t>ξ</m:t>
                        </m:r>
                      </m:e>
                      <m:sub>
                        <m:r>
                          <a:rPr lang="en-US" sz="2800" b="0" i="1" dirty="0" smtClean="0">
                            <a:latin typeface="Cambria Math" charset="0"/>
                          </a:rPr>
                          <m:t>𝑛</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r>
                      <a:rPr lang="en-US" sz="2800" b="0" i="0" smtClean="0">
                        <a:latin typeface="Cambria Math" charset="0"/>
                        <a:ea typeface="Cambria Math" charset="0"/>
                        <a:cs typeface="Cambria Math" charset="0"/>
                      </a:rPr>
                      <m:t>)</m:t>
                    </m:r>
                    <m:sSubSup>
                      <m:sSubSupPr>
                        <m:ctrlPr>
                          <a:rPr lang="en-US" sz="2800" b="0" i="1" smtClean="0">
                            <a:latin typeface="Cambria Math" charset="0"/>
                            <a:ea typeface="Cambria Math" charset="0"/>
                            <a:cs typeface="Cambria Math" charset="0"/>
                          </a:rPr>
                        </m:ctrlPr>
                      </m:sSubSupPr>
                      <m:e>
                        <m:r>
                          <a:rPr lang="en-US" sz="2800" b="0" i="1" smtClean="0">
                            <a:latin typeface="Cambria Math" charset="0"/>
                            <a:ea typeface="Cambria Math" charset="0"/>
                            <a:cs typeface="Cambria Math" charset="0"/>
                          </a:rPr>
                          <m:t>𝑈</m:t>
                        </m:r>
                      </m:e>
                      <m:sub>
                        <m:r>
                          <a:rPr lang="en-US" sz="2800" b="0" i="1" smtClean="0">
                            <a:latin typeface="Cambria Math" charset="0"/>
                            <a:ea typeface="Cambria Math" charset="0"/>
                            <a:cs typeface="Cambria Math" charset="0"/>
                          </a:rPr>
                          <m:t>𝐹</m:t>
                        </m:r>
                      </m:sub>
                      <m:sup>
                        <m:r>
                          <a:rPr lang="en-US" sz="2800" b="0" i="1" smtClean="0">
                            <a:latin typeface="Cambria Math" charset="0"/>
                            <a:ea typeface="Cambria Math" charset="0"/>
                            <a:cs typeface="Cambria Math" charset="0"/>
                          </a:rPr>
                          <m:t>′</m:t>
                        </m:r>
                      </m:sup>
                    </m:sSubSup>
                  </m:oMath>
                </a14:m>
                <a:r>
                  <a:rPr lang="en-US" sz="2800" dirty="0">
                    <a:ea typeface="Cambria Math" charset="0"/>
                    <a:cs typeface="Cambria Math" charset="0"/>
                  </a:rPr>
                  <a:t> </a:t>
                </a:r>
                <a:endParaRPr lang="en-US" sz="2800" b="0" dirty="0" smtClean="0">
                  <a:ea typeface="Cambria Math" charset="0"/>
                  <a:cs typeface="Cambria Math"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1846813" y="4647297"/>
                <a:ext cx="6900254" cy="945965"/>
              </a:xfrm>
              <a:prstGeom prst="rect">
                <a:avLst/>
              </a:prstGeom>
              <a:blipFill rotWithShape="0">
                <a:blip r:embed="rId4"/>
                <a:stretch>
                  <a:fillRect b="-17949"/>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4248"/>
          <a:stretch/>
        </p:blipFill>
        <p:spPr>
          <a:xfrm>
            <a:off x="412750" y="2521857"/>
            <a:ext cx="8318500" cy="1361982"/>
          </a:xfrm>
          <a:prstGeom prst="rect">
            <a:avLst/>
          </a:prstGeom>
        </p:spPr>
      </p:pic>
    </p:spTree>
    <p:extLst>
      <p:ext uri="{BB962C8B-B14F-4D97-AF65-F5344CB8AC3E}">
        <p14:creationId xmlns:p14="http://schemas.microsoft.com/office/powerpoint/2010/main" val="4053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Iterations in EMMA R package</a:t>
            </a:r>
            <a:endParaRPr lang="en-US" dirty="0">
              <a:latin typeface="Calibri" charset="0"/>
            </a:endParaRPr>
          </a:p>
        </p:txBody>
      </p:sp>
      <mc:AlternateContent xmlns:mc="http://schemas.openxmlformats.org/markup-compatibility/2006">
        <mc:Choice xmlns:a14="http://schemas.microsoft.com/office/drawing/2010/main" Requires="a14">
          <p:sp>
            <p:nvSpPr>
              <p:cNvPr id="7" name="TextBox 6"/>
              <p:cNvSpPr txBox="1"/>
              <p:nvPr/>
            </p:nvSpPr>
            <p:spPr>
              <a:xfrm>
                <a:off x="3518625" y="2634777"/>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3518625" y="2634777"/>
                <a:ext cx="1651000" cy="9528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175000" y="3959258"/>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b="0" i="1" smtClean="0">
                                  <a:latin typeface="Cambria Math" charset="0"/>
                                </a:rPr>
                                <m:t>1−</m:t>
                              </m:r>
                              <m:r>
                                <a:rPr lang="en-US" sz="2800" b="0" i="1" smtClean="0">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charset="0"/>
                                </a:rPr>
                              </m:ctrlPr>
                            </m:sSubSupPr>
                            <m:e>
                              <m:r>
                                <a:rPr lang="en-US" sz="2800" b="0" i="1" smtClean="0">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3175000" y="3959258"/>
                <a:ext cx="2794000" cy="1051122"/>
              </a:xfrm>
              <a:prstGeom prst="rect">
                <a:avLst/>
              </a:prstGeom>
              <a:blipFill rotWithShape="0">
                <a:blip r:embed="rId3"/>
                <a:stretch>
                  <a:fillRect/>
                </a:stretch>
              </a:blipFill>
            </p:spPr>
            <p:txBody>
              <a:bodyPr/>
              <a:lstStyle/>
              <a:p>
                <a:r>
                  <a:rPr lang="en-US">
                    <a:noFill/>
                  </a:rPr>
                  <a:t> </a:t>
                </a:r>
              </a:p>
            </p:txBody>
          </p:sp>
        </mc:Fallback>
      </mc:AlternateContent>
      <p:sp>
        <p:nvSpPr>
          <p:cNvPr id="10" name="TextBox 9"/>
          <p:cNvSpPr txBox="1"/>
          <p:nvPr/>
        </p:nvSpPr>
        <p:spPr>
          <a:xfrm>
            <a:off x="2755900" y="5522032"/>
            <a:ext cx="4533900" cy="523220"/>
          </a:xfrm>
          <a:prstGeom prst="rect">
            <a:avLst/>
          </a:prstGeom>
          <a:noFill/>
        </p:spPr>
        <p:txBody>
          <a:bodyPr wrap="square" rtlCol="0">
            <a:spAutoFit/>
          </a:bodyPr>
          <a:lstStyle/>
          <a:p>
            <a:r>
              <a:rPr lang="en-US" sz="2800" dirty="0" smtClean="0"/>
              <a:t>= 0.01, 0.02, </a:t>
            </a:r>
            <a:r>
              <a:rPr lang="mr-IN" sz="2800" dirty="0" smtClean="0"/>
              <a:t>…</a:t>
            </a:r>
            <a:r>
              <a:rPr lang="en-US" sz="2800" dirty="0" smtClean="0"/>
              <a:t>, 0.98, 0.99</a:t>
            </a:r>
            <a:endParaRPr lang="en-US" sz="2800" dirty="0"/>
          </a:p>
        </p:txBody>
      </p:sp>
      <mc:AlternateContent xmlns:mc="http://schemas.openxmlformats.org/markup-compatibility/2006">
        <mc:Choice xmlns:a14="http://schemas.microsoft.com/office/drawing/2010/main" Requires="a14">
          <p:sp>
            <p:nvSpPr>
              <p:cNvPr id="2" name="Rectangle 1"/>
              <p:cNvSpPr/>
              <p:nvPr/>
            </p:nvSpPr>
            <p:spPr>
              <a:xfrm>
                <a:off x="1641178" y="5466119"/>
                <a:ext cx="794833" cy="6350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sz="3200" i="1">
                              <a:latin typeface="Cambria Math" charset="0"/>
                            </a:rPr>
                          </m:ctrlPr>
                        </m:sSubSupPr>
                        <m:e>
                          <m:r>
                            <a:rPr lang="en-US" sz="3200" i="1">
                              <a:latin typeface="Cambria Math" charset="0"/>
                              <a:ea typeface="Cambria Math" charset="0"/>
                              <a:cs typeface="Cambria Math" charset="0"/>
                            </a:rPr>
                            <m:t>h</m:t>
                          </m:r>
                        </m:e>
                        <m:sub/>
                        <m:sup>
                          <m:r>
                            <a:rPr lang="en-US" sz="3200" i="1">
                              <a:latin typeface="Cambria Math" charset="0"/>
                            </a:rPr>
                            <m:t>2</m:t>
                          </m:r>
                        </m:sup>
                      </m:sSubSup>
                    </m:oMath>
                  </m:oMathPara>
                </a14:m>
                <a:endParaRPr lang="en-US" sz="3200" dirty="0"/>
              </a:p>
            </p:txBody>
          </p:sp>
        </mc:Choice>
        <mc:Fallback>
          <p:sp>
            <p:nvSpPr>
              <p:cNvPr id="2" name="Rectangle 1"/>
              <p:cNvSpPr>
                <a:spLocks noRot="1" noChangeAspect="1" noMove="1" noResize="1" noEditPoints="1" noAdjustHandles="1" noChangeArrowheads="1" noChangeShapeType="1" noTextEdit="1"/>
              </p:cNvSpPr>
              <p:nvPr/>
            </p:nvSpPr>
            <p:spPr>
              <a:xfrm>
                <a:off x="1641178" y="5466119"/>
                <a:ext cx="794833" cy="63504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315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Solve MLM with unknown heritability</a:t>
            </a:r>
          </a:p>
          <a:p>
            <a:r>
              <a:rPr lang="en-US" dirty="0" smtClean="0"/>
              <a:t>Likelihood (</a:t>
            </a:r>
            <a:r>
              <a:rPr lang="en-US" dirty="0" err="1" smtClean="0"/>
              <a:t>Uni-variate</a:t>
            </a:r>
            <a:r>
              <a:rPr lang="en-US" dirty="0" smtClean="0"/>
              <a:t>)</a:t>
            </a:r>
          </a:p>
          <a:p>
            <a:r>
              <a:rPr lang="en-US" dirty="0" smtClean="0"/>
              <a:t>Multi-</a:t>
            </a:r>
            <a:r>
              <a:rPr lang="en-US" dirty="0" err="1" smtClean="0"/>
              <a:t>variate</a:t>
            </a:r>
            <a:r>
              <a:rPr lang="en-US" dirty="0" smtClean="0"/>
              <a:t> likelihood</a:t>
            </a:r>
          </a:p>
          <a:p>
            <a:r>
              <a:rPr lang="en-US" dirty="0" smtClean="0"/>
              <a:t>Full and </a:t>
            </a:r>
            <a:r>
              <a:rPr lang="en-US" dirty="0" smtClean="0"/>
              <a:t>REML</a:t>
            </a:r>
          </a:p>
          <a:p>
            <a:r>
              <a:rPr lang="en-US" dirty="0" smtClean="0"/>
              <a:t>EM algorithm</a:t>
            </a:r>
            <a:endParaRPr lang="en-US" dirty="0" smtClean="0"/>
          </a:p>
          <a:p>
            <a:r>
              <a:rPr lang="en-US" dirty="0" smtClean="0"/>
              <a:t>EMMA</a:t>
            </a:r>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18628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Solve MLM with unknown heritability</a:t>
            </a:r>
          </a:p>
          <a:p>
            <a:r>
              <a:rPr lang="en-US" dirty="0"/>
              <a:t>Likelihood(</a:t>
            </a:r>
            <a:r>
              <a:rPr lang="en-US" dirty="0" err="1"/>
              <a:t>Uni-variate</a:t>
            </a:r>
            <a:r>
              <a:rPr lang="en-US" dirty="0" smtClean="0"/>
              <a:t>)</a:t>
            </a:r>
          </a:p>
          <a:p>
            <a:r>
              <a:rPr lang="en-US" dirty="0" smtClean="0"/>
              <a:t>Multi-</a:t>
            </a:r>
            <a:r>
              <a:rPr lang="en-US" dirty="0" err="1" smtClean="0"/>
              <a:t>variate</a:t>
            </a:r>
            <a:r>
              <a:rPr lang="en-US" dirty="0" smtClean="0"/>
              <a:t> likelihood</a:t>
            </a:r>
          </a:p>
          <a:p>
            <a:r>
              <a:rPr lang="en-US" dirty="0" smtClean="0"/>
              <a:t>Full and </a:t>
            </a:r>
            <a:r>
              <a:rPr lang="en-US" dirty="0" smtClean="0"/>
              <a:t>REML</a:t>
            </a:r>
          </a:p>
          <a:p>
            <a:r>
              <a:rPr lang="en-US" dirty="0" smtClean="0"/>
              <a:t>EM </a:t>
            </a:r>
            <a:r>
              <a:rPr lang="en-US" dirty="0" err="1" smtClean="0"/>
              <a:t>algorith</a:t>
            </a:r>
            <a:endParaRPr lang="en-US" dirty="0" smtClean="0"/>
          </a:p>
          <a:p>
            <a:r>
              <a:rPr lang="en-US" dirty="0" smtClean="0"/>
              <a:t>EMMA</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101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Mixed Model Equation</a:t>
            </a:r>
            <a:endParaRPr lang="en-US" dirty="0">
              <a:latin typeface="Calibri" charset="0"/>
            </a:endParaRPr>
          </a:p>
        </p:txBody>
      </p:sp>
      <p:sp>
        <p:nvSpPr>
          <p:cNvPr id="37893" name="TextBox 12"/>
          <p:cNvSpPr txBox="1">
            <a:spLocks noChangeArrowheads="1"/>
          </p:cNvSpPr>
          <p:nvPr/>
        </p:nvSpPr>
        <p:spPr bwMode="auto">
          <a:xfrm>
            <a:off x="457199" y="1283269"/>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mc:AlternateContent xmlns:mc="http://schemas.openxmlformats.org/markup-compatibility/2006">
        <mc:Choice xmlns:a14="http://schemas.microsoft.com/office/drawing/2010/main" Requires="a14">
          <p:sp>
            <p:nvSpPr>
              <p:cNvPr id="3" name="TextBox 2"/>
              <p:cNvSpPr txBox="1"/>
              <p:nvPr/>
            </p:nvSpPr>
            <p:spPr>
              <a:xfrm>
                <a:off x="2117932" y="2500565"/>
                <a:ext cx="5081451" cy="854273"/>
              </a:xfrm>
              <a:prstGeom prst="rect">
                <a:avLst/>
              </a:prstGeom>
              <a:noFill/>
            </p:spPr>
            <p:txBody>
              <a:bodyPr wrap="square" lIns="0" tIns="0" rIns="0" bIns="0" rtlCol="0">
                <a:spAutoFit/>
              </a:bodyPr>
              <a:lstStyle/>
              <a:p>
                <a:pPr algn="ctr"/>
                <a14:m>
                  <m:oMath xmlns:m="http://schemas.openxmlformats.org/officeDocument/2006/math">
                    <m:d>
                      <m:dPr>
                        <m:begChr m:val="["/>
                        <m:endChr m:val="]"/>
                        <m:ctrlPr>
                          <a:rPr lang="pt-BR" sz="2800" i="1" smtClean="0">
                            <a:latin typeface="Cambria Math" charset="0"/>
                          </a:rPr>
                        </m:ctrlPr>
                      </m:dPr>
                      <m:e>
                        <m:m>
                          <m:mPr>
                            <m:mcs>
                              <m:mc>
                                <m:mcPr>
                                  <m:count m:val="2"/>
                                  <m:mcJc m:val="center"/>
                                </m:mcPr>
                              </m:mc>
                            </m:mcs>
                            <m:ctrlPr>
                              <a:rPr lang="uk-UA" sz="2800" i="1" smtClean="0">
                                <a:latin typeface="Cambria Math" charset="0"/>
                              </a:rPr>
                            </m:ctrlPr>
                          </m:mPr>
                          <m:mr>
                            <m:e>
                              <m:sSup>
                                <m:sSupPr>
                                  <m:ctrlPr>
                                    <a:rPr lang="en-US" sz="2800" b="0" i="1" smtClean="0">
                                      <a:latin typeface="Cambria Math"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𝑋</m:t>
                              </m:r>
                            </m:e>
                            <m:e>
                              <m:sSup>
                                <m:sSupPr>
                                  <m:ctrlPr>
                                    <a:rPr lang="en-US" sz="2800" b="0" i="1" smtClean="0">
                                      <a:latin typeface="Cambria Math" charset="0"/>
                                    </a:rPr>
                                  </m:ctrlPr>
                                </m:sSupPr>
                                <m:e>
                                  <m:r>
                                    <a:rPr lang="en-US" sz="2800" b="0" i="1" smtClean="0">
                                      <a:latin typeface="Cambria Math" charset="0"/>
                                    </a:rPr>
                                    <m:t>𝑋</m:t>
                                  </m:r>
                                </m:e>
                                <m:sup>
                                  <m:r>
                                    <a:rPr lang="en-US" sz="2800" b="0" i="1" smtClean="0">
                                      <a:latin typeface="Cambria Math" charset="0"/>
                                    </a:rPr>
                                    <m:t>′</m:t>
                                  </m:r>
                                </m:sup>
                              </m:sSup>
                              <m:r>
                                <a:rPr lang="en-US" sz="2800" b="0" i="1" smtClean="0">
                                  <a:latin typeface="Cambria Math" charset="0"/>
                                </a:rPr>
                                <m:t>𝑍</m:t>
                              </m:r>
                            </m:e>
                          </m:mr>
                          <m:mr>
                            <m:e>
                              <m:sSup>
                                <m:sSupPr>
                                  <m:ctrlPr>
                                    <a:rPr lang="en-US" sz="2800" b="0" i="1" smtClean="0">
                                      <a:latin typeface="Cambria Math"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𝑋</m:t>
                              </m:r>
                            </m:e>
                            <m:e>
                              <m:sSup>
                                <m:sSupPr>
                                  <m:ctrlPr>
                                    <a:rPr lang="en-US" sz="2800" b="0" i="1" smtClean="0">
                                      <a:latin typeface="Cambria Math"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𝑍</m:t>
                              </m:r>
                              <m:r>
                                <a:rPr lang="en-US" sz="2800" b="0" i="1" smtClean="0">
                                  <a:latin typeface="Cambria Math" charset="0"/>
                                </a:rPr>
                                <m:t>+</m:t>
                              </m:r>
                              <m:sSup>
                                <m:sSupPr>
                                  <m:ctrlPr>
                                    <a:rPr lang="en-US" sz="2800" b="0" i="1" smtClean="0">
                                      <a:latin typeface="Cambria Math" charset="0"/>
                                    </a:rPr>
                                  </m:ctrlPr>
                                </m:sSupPr>
                                <m:e>
                                  <m:r>
                                    <a:rPr lang="bg-BG" sz="2800" i="1">
                                      <a:latin typeface="Cambria Math" charset="0"/>
                                      <a:ea typeface="Cambria Math" charset="0"/>
                                      <a:cs typeface="Cambria Math" charset="0"/>
                                    </a:rPr>
                                    <m:t>𝛿</m:t>
                                  </m:r>
                                  <m:r>
                                    <a:rPr lang="en-US" sz="2800" b="0" i="1" smtClean="0">
                                      <a:latin typeface="Cambria Math" charset="0"/>
                                    </a:rPr>
                                    <m:t>𝐴</m:t>
                                  </m:r>
                                </m:e>
                                <m:sup>
                                  <m:r>
                                    <a:rPr lang="en-US" sz="2800" b="0" i="1" smtClean="0">
                                      <a:latin typeface="Cambria Math" charset="0"/>
                                    </a:rPr>
                                    <m:t>−1</m:t>
                                  </m:r>
                                </m:sup>
                              </m:sSup>
                            </m:e>
                          </m:mr>
                        </m:m>
                      </m:e>
                    </m:d>
                    <m:d>
                      <m:dPr>
                        <m:begChr m:val="["/>
                        <m:endChr m:val="]"/>
                        <m:ctrlPr>
                          <a:rPr lang="pt-BR" sz="2800" i="1">
                            <a:latin typeface="Cambria Math" charset="0"/>
                          </a:rPr>
                        </m:ctrlPr>
                      </m:dPr>
                      <m:e>
                        <m:m>
                          <m:mPr>
                            <m:mcs>
                              <m:mc>
                                <m:mcPr>
                                  <m:count m:val="1"/>
                                  <m:mcJc m:val="center"/>
                                </m:mcPr>
                              </m:mc>
                            </m:mcs>
                            <m:ctrlPr>
                              <a:rPr lang="cs-CZ" sz="2800" i="1" smtClean="0">
                                <a:latin typeface="Cambria Math" charset="0"/>
                              </a:rPr>
                            </m:ctrlPr>
                          </m:mPr>
                          <m:mr>
                            <m:e>
                              <m:r>
                                <m:rPr>
                                  <m:brk m:alnAt="7"/>
                                </m:rPr>
                                <a:rPr lang="en-US" sz="2800" b="0" i="1" smtClean="0">
                                  <a:latin typeface="Cambria Math" charset="0"/>
                                </a:rPr>
                                <m:t>𝑏</m:t>
                              </m:r>
                            </m:e>
                          </m:mr>
                          <m:mr>
                            <m:e>
                              <m:r>
                                <a:rPr lang="en-US" sz="2800" b="0" i="1" smtClean="0">
                                  <a:latin typeface="Cambria Math" charset="0"/>
                                </a:rPr>
                                <m:t>𝑢</m:t>
                              </m:r>
                            </m:e>
                          </m:mr>
                        </m:m>
                      </m:e>
                    </m:d>
                  </m:oMath>
                </a14:m>
                <a:r>
                  <a:rPr lang="en-US" sz="2800" dirty="0" smtClean="0"/>
                  <a:t>=</a:t>
                </a:r>
                <a14:m>
                  <m:oMath xmlns:m="http://schemas.openxmlformats.org/officeDocument/2006/math">
                    <m:d>
                      <m:dPr>
                        <m:begChr m:val="["/>
                        <m:endChr m:val="]"/>
                        <m:ctrlPr>
                          <a:rPr lang="pt-BR" sz="2800" i="1">
                            <a:latin typeface="Cambria Math" charset="0"/>
                          </a:rPr>
                        </m:ctrlPr>
                      </m:dPr>
                      <m:e>
                        <m:m>
                          <m:mPr>
                            <m:mcs>
                              <m:mc>
                                <m:mcPr>
                                  <m:count m:val="1"/>
                                  <m:mcJc m:val="center"/>
                                </m:mcPr>
                              </m:mc>
                            </m:mcs>
                            <m:ctrlPr>
                              <a:rPr lang="cs-CZ" sz="2800" i="1" smtClean="0">
                                <a:latin typeface="Cambria Math" charset="0"/>
                              </a:rPr>
                            </m:ctrlPr>
                          </m:mPr>
                          <m:mr>
                            <m:e>
                              <m:sSup>
                                <m:sSupPr>
                                  <m:ctrlPr>
                                    <a:rPr lang="en-US" sz="2800" b="0" i="1" smtClean="0">
                                      <a:latin typeface="Cambria Math"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𝑦</m:t>
                              </m:r>
                            </m:e>
                          </m:mr>
                          <m:mr>
                            <m:e>
                              <m:sSup>
                                <m:sSupPr>
                                  <m:ctrlPr>
                                    <a:rPr lang="en-US" sz="2800" b="0" i="1" smtClean="0">
                                      <a:latin typeface="Cambria Math" charset="0"/>
                                    </a:rPr>
                                  </m:ctrlPr>
                                </m:sSupPr>
                                <m:e>
                                  <m:r>
                                    <a:rPr lang="en-US" sz="2800" b="0" i="1" smtClean="0">
                                      <a:latin typeface="Cambria Math" charset="0"/>
                                    </a:rPr>
                                    <m:t>𝑧</m:t>
                                  </m:r>
                                </m:e>
                                <m:sup>
                                  <m:r>
                                    <a:rPr lang="en-US" sz="2800" b="0" i="1" smtClean="0">
                                      <a:latin typeface="Cambria Math" charset="0"/>
                                    </a:rPr>
                                    <m:t>′</m:t>
                                  </m:r>
                                </m:sup>
                              </m:sSup>
                              <m:r>
                                <a:rPr lang="en-US" sz="2800" b="0" i="1" smtClean="0">
                                  <a:latin typeface="Cambria Math" charset="0"/>
                                </a:rPr>
                                <m:t>𝑦</m:t>
                              </m:r>
                            </m:e>
                          </m:mr>
                        </m:m>
                      </m:e>
                    </m:d>
                  </m:oMath>
                </a14:m>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2117932" y="2500565"/>
                <a:ext cx="5081451" cy="854273"/>
              </a:xfrm>
              <a:prstGeom prst="rect">
                <a:avLst/>
              </a:prstGeom>
              <a:blipFill rotWithShape="0">
                <a:blip r:embed="rId2"/>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72425" y="4247677"/>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172425" y="4247677"/>
                <a:ext cx="1651000" cy="952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0" y="4247676"/>
                <a:ext cx="2794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bg-BG" sz="280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b="0" i="1" smtClean="0">
                              <a:latin typeface="Cambria Math" charset="0"/>
                            </a:rPr>
                            <m:t>+</m:t>
                          </m:r>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4247676"/>
                <a:ext cx="2794000" cy="9528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75000" y="5603975"/>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b="0" i="1" smtClean="0">
                                  <a:latin typeface="Cambria Math" charset="0"/>
                                </a:rPr>
                                <m:t>1−</m:t>
                              </m:r>
                              <m:r>
                                <a:rPr lang="en-US" sz="2800" b="0" i="1" smtClean="0">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charset="0"/>
                                </a:rPr>
                              </m:ctrlPr>
                            </m:sSubSupPr>
                            <m:e>
                              <m:r>
                                <a:rPr lang="en-US" sz="2800" b="0" i="1" smtClean="0">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5000" y="5603975"/>
                <a:ext cx="2794000" cy="105112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53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54000"/>
            <a:ext cx="8229600" cy="1143000"/>
          </a:xfrm>
        </p:spPr>
        <p:txBody>
          <a:bodyPr/>
          <a:lstStyle/>
          <a:p>
            <a:r>
              <a:rPr lang="en-US" dirty="0" smtClean="0">
                <a:latin typeface="Calibri" charset="0"/>
              </a:rPr>
              <a:t>Unknown heritability</a:t>
            </a:r>
            <a:endParaRPr lang="en-US" dirty="0">
              <a:latin typeface="Calibri" charset="0"/>
            </a:endParaRPr>
          </a:p>
        </p:txBody>
      </p:sp>
      <mc:AlternateContent xmlns:mc="http://schemas.openxmlformats.org/markup-compatibility/2006" xmlns:a14="http://schemas.microsoft.com/office/drawing/2010/main">
        <mc:Choice Requires="a14">
          <p:sp>
            <p:nvSpPr>
              <p:cNvPr id="7" name="TextBox 6"/>
              <p:cNvSpPr txBox="1"/>
              <p:nvPr/>
            </p:nvSpPr>
            <p:spPr>
              <a:xfrm>
                <a:off x="2349500" y="3443031"/>
                <a:ext cx="1651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349500" y="3443031"/>
                <a:ext cx="1651000" cy="9528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49500" y="1943603"/>
                <a:ext cx="2794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b="0" i="1" smtClean="0">
                              <a:latin typeface="Cambria Math" charset="0"/>
                            </a:rPr>
                            <m:t>+</m:t>
                          </m:r>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349500" y="1943603"/>
                <a:ext cx="2794000" cy="952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49500" y="4942459"/>
                <a:ext cx="2794000" cy="8166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r>
                            <a:rPr lang="en-US" sz="2800" i="1" smtClean="0">
                              <a:latin typeface="Cambria Math" charset="0"/>
                            </a:rPr>
                            <m:t>1</m:t>
                          </m:r>
                        </m:num>
                        <m:den>
                          <m:r>
                            <a:rPr lang="en-US" sz="2800" b="0" i="1" smtClean="0">
                              <a:latin typeface="Cambria Math" charset="0"/>
                            </a:rPr>
                            <m:t>1+</m:t>
                          </m:r>
                          <m:r>
                            <a:rPr lang="bg-BG" sz="2800" i="1">
                              <a:latin typeface="Cambria Math" charset="0"/>
                              <a:ea typeface="Cambria Math" charset="0"/>
                              <a:cs typeface="Cambria Math" charset="0"/>
                            </a:rPr>
                            <m:t>𝛿</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49500" y="4942459"/>
                <a:ext cx="2794000" cy="81663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6308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973" y="2602252"/>
            <a:ext cx="2806700" cy="2747433"/>
          </a:xfrm>
        </p:spPr>
        <p:txBody>
          <a:bodyPr>
            <a:noAutofit/>
          </a:bodyPr>
          <a:lstStyle/>
          <a:p>
            <a:pPr marL="457200" indent="-457200">
              <a:buFont typeface="+mj-lt"/>
              <a:buAutoNum type="alphaUcPeriod"/>
            </a:pPr>
            <a:r>
              <a:rPr lang="en-US" sz="3600" dirty="0" smtClean="0"/>
              <a:t>100 and 1</a:t>
            </a:r>
          </a:p>
          <a:p>
            <a:pPr marL="457200" indent="-457200">
              <a:buFont typeface="+mj-lt"/>
              <a:buAutoNum type="alphaUcPeriod"/>
            </a:pPr>
            <a:r>
              <a:rPr lang="en-US" sz="3600" dirty="0" smtClean="0"/>
              <a:t>100 and 2</a:t>
            </a:r>
          </a:p>
          <a:p>
            <a:pPr marL="457200" indent="-457200">
              <a:buFont typeface="+mj-lt"/>
              <a:buAutoNum type="alphaUcPeriod"/>
            </a:pPr>
            <a:r>
              <a:rPr lang="en-US" sz="3600" dirty="0" smtClean="0"/>
              <a:t>85 and 5</a:t>
            </a:r>
          </a:p>
          <a:p>
            <a:pPr marL="457200" indent="-457200">
              <a:buFont typeface="+mj-lt"/>
              <a:buAutoNum type="alphaUcPeriod"/>
            </a:pPr>
            <a:r>
              <a:rPr lang="en-US" sz="3600" dirty="0" smtClean="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210589" y="819680"/>
            <a:ext cx="8750300" cy="1782572"/>
          </a:xfrm>
        </p:spPr>
        <p:txBody>
          <a:bodyPr>
            <a:normAutofit/>
          </a:bodyPr>
          <a:lstStyle/>
          <a:p>
            <a:pPr algn="l"/>
            <a:r>
              <a:rPr lang="en-US" sz="3200" dirty="0" smtClean="0">
                <a:solidFill>
                  <a:schemeClr val="accent2"/>
                </a:solidFill>
              </a:rPr>
              <a:t>A variable was observed as 95 from a normal distribution. The mean and SD of the distribution are most likely to be:  </a:t>
            </a:r>
            <a:endParaRPr lang="en-US" sz="3200" dirty="0">
              <a:solidFill>
                <a:schemeClr val="accent2"/>
              </a:solidFill>
            </a:endParaRPr>
          </a:p>
        </p:txBody>
      </p:sp>
    </p:spTree>
    <p:extLst>
      <p:ext uri="{BB962C8B-B14F-4D97-AF65-F5344CB8AC3E}">
        <p14:creationId xmlns:p14="http://schemas.microsoft.com/office/powerpoint/2010/main" val="19103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699" y="1687852"/>
            <a:ext cx="8519853" cy="2747433"/>
          </a:xfrm>
        </p:spPr>
        <p:txBody>
          <a:bodyPr>
            <a:noAutofit/>
          </a:bodyPr>
          <a:lstStyle/>
          <a:p>
            <a:pPr marL="457200" indent="-457200">
              <a:buFont typeface="+mj-lt"/>
              <a:buAutoNum type="alphaUcPeriod"/>
            </a:pPr>
            <a:r>
              <a:rPr lang="en-US" sz="3600" dirty="0" smtClean="0"/>
              <a:t>100 and 1: 5 SD from mean, P&lt;&lt;1%</a:t>
            </a:r>
          </a:p>
          <a:p>
            <a:pPr marL="457200" indent="-457200">
              <a:buFont typeface="+mj-lt"/>
              <a:buAutoNum type="alphaUcPeriod"/>
            </a:pPr>
            <a:r>
              <a:rPr lang="en-US" sz="3600" dirty="0" smtClean="0"/>
              <a:t>100 and </a:t>
            </a:r>
            <a:r>
              <a:rPr lang="en-US" sz="3600" dirty="0"/>
              <a:t>2: </a:t>
            </a:r>
            <a:r>
              <a:rPr lang="en-US" sz="3600" dirty="0" smtClean="0"/>
              <a:t> 2.5 </a:t>
            </a:r>
            <a:r>
              <a:rPr lang="en-US" sz="3600" dirty="0"/>
              <a:t>SD from mean, </a:t>
            </a:r>
            <a:r>
              <a:rPr lang="en-US" sz="3600" dirty="0" smtClean="0"/>
              <a:t>1%&lt;P&lt;5%</a:t>
            </a:r>
          </a:p>
          <a:p>
            <a:pPr marL="457200" indent="-457200">
              <a:buFont typeface="+mj-lt"/>
              <a:buAutoNum type="alphaUcPeriod"/>
            </a:pPr>
            <a:r>
              <a:rPr lang="en-US" sz="3600" dirty="0" smtClean="0"/>
              <a:t>85 and </a:t>
            </a:r>
            <a:r>
              <a:rPr lang="en-US" sz="3600" dirty="0"/>
              <a:t>5 : </a:t>
            </a:r>
            <a:r>
              <a:rPr lang="en-US" sz="3600" dirty="0" smtClean="0"/>
              <a:t>2 </a:t>
            </a:r>
            <a:r>
              <a:rPr lang="en-US" sz="3600" dirty="0"/>
              <a:t>SD from mean, </a:t>
            </a:r>
            <a:r>
              <a:rPr lang="en-US" sz="3600" dirty="0" smtClean="0"/>
              <a:t>P=5%</a:t>
            </a:r>
          </a:p>
          <a:p>
            <a:pPr marL="457200" indent="-457200">
              <a:buFont typeface="+mj-lt"/>
              <a:buAutoNum type="alphaUcPeriod"/>
            </a:pPr>
            <a:r>
              <a:rPr lang="en-US" sz="3600" dirty="0" smtClean="0"/>
              <a:t>85 and </a:t>
            </a:r>
            <a:r>
              <a:rPr lang="en-US" sz="3600" dirty="0"/>
              <a:t>10 : </a:t>
            </a:r>
            <a:r>
              <a:rPr lang="en-US" sz="3600" dirty="0" smtClean="0"/>
              <a:t>1 </a:t>
            </a:r>
            <a:r>
              <a:rPr lang="en-US" sz="3600" dirty="0"/>
              <a:t>SD from mean, </a:t>
            </a:r>
            <a:r>
              <a:rPr lang="en-US" sz="3600" dirty="0" smtClean="0"/>
              <a:t>P=32%</a:t>
            </a:r>
          </a:p>
          <a:p>
            <a:pPr marL="457200" indent="-457200">
              <a:buFont typeface="+mj-lt"/>
              <a:buAutoNum type="alphaUcPeriod"/>
            </a:pPr>
            <a:endParaRPr lang="en-US" sz="3600" dirty="0"/>
          </a:p>
        </p:txBody>
      </p:sp>
      <p:sp>
        <p:nvSpPr>
          <p:cNvPr id="3" name="Title 2"/>
          <p:cNvSpPr>
            <a:spLocks noGrp="1"/>
          </p:cNvSpPr>
          <p:nvPr>
            <p:ph type="title"/>
          </p:nvPr>
        </p:nvSpPr>
        <p:spPr>
          <a:xfrm>
            <a:off x="152400" y="0"/>
            <a:ext cx="8750300" cy="1211072"/>
          </a:xfrm>
        </p:spPr>
        <p:txBody>
          <a:bodyPr>
            <a:normAutofit/>
          </a:bodyPr>
          <a:lstStyle/>
          <a:p>
            <a:r>
              <a:rPr lang="en-US" sz="3200" dirty="0" smtClean="0">
                <a:solidFill>
                  <a:schemeClr val="accent2"/>
                </a:solidFill>
              </a:rPr>
              <a:t>By approximation</a:t>
            </a:r>
            <a:endParaRPr lang="en-US" sz="3200" dirty="0">
              <a:solidFill>
                <a:schemeClr val="accent2"/>
              </a:solidFill>
            </a:endParaRPr>
          </a:p>
        </p:txBody>
      </p:sp>
    </p:spTree>
    <p:extLst>
      <p:ext uri="{BB962C8B-B14F-4D97-AF65-F5344CB8AC3E}">
        <p14:creationId xmlns:p14="http://schemas.microsoft.com/office/powerpoint/2010/main" val="872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96772"/>
          </a:xfrm>
        </p:spPr>
        <p:txBody>
          <a:bodyPr>
            <a:normAutofit/>
          </a:bodyPr>
          <a:lstStyle/>
          <a:p>
            <a:r>
              <a:rPr lang="en-US" sz="3200" smtClean="0">
                <a:solidFill>
                  <a:schemeClr val="accent2"/>
                </a:solidFill>
              </a:rPr>
              <a:t>Visualization</a:t>
            </a:r>
            <a:endParaRPr lang="en-US" sz="32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0" y="1211072"/>
            <a:ext cx="44577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468372"/>
            <a:ext cx="4445000" cy="125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900" y="3781235"/>
            <a:ext cx="4495800" cy="130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700" y="5136961"/>
            <a:ext cx="4445000" cy="1638300"/>
          </a:xfrm>
          <a:prstGeom prst="rect">
            <a:avLst/>
          </a:prstGeom>
        </p:spPr>
      </p:pic>
      <p:cxnSp>
        <p:nvCxnSpPr>
          <p:cNvPr id="9" name="Straight Connector 8"/>
          <p:cNvCxnSpPr/>
          <p:nvPr/>
        </p:nvCxnSpPr>
        <p:spPr>
          <a:xfrm flipH="1">
            <a:off x="7912100" y="1272985"/>
            <a:ext cx="12700" cy="501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0350" y="1942860"/>
            <a:ext cx="4038600" cy="2308324"/>
          </a:xfrm>
          <a:prstGeom prst="rect">
            <a:avLst/>
          </a:prstGeom>
        </p:spPr>
        <p:txBody>
          <a:bodyPr wrap="square">
            <a:spAutoFit/>
          </a:bodyPr>
          <a:lstStyle/>
          <a:p>
            <a:r>
              <a:rPr lang="en-US" dirty="0"/>
              <a:t>x=</a:t>
            </a:r>
            <a:r>
              <a:rPr lang="en-US" dirty="0" err="1"/>
              <a:t>rnorm</a:t>
            </a:r>
            <a:r>
              <a:rPr lang="en-US" dirty="0"/>
              <a:t>(10000,100,1</a:t>
            </a:r>
            <a:r>
              <a:rPr lang="en-US" dirty="0" smtClean="0"/>
              <a:t>)</a:t>
            </a:r>
          </a:p>
          <a:p>
            <a:r>
              <a:rPr lang="en-US" dirty="0" smtClean="0"/>
              <a:t>plot(density(x</a:t>
            </a:r>
            <a:r>
              <a:rPr lang="en-US" dirty="0"/>
              <a:t>),</a:t>
            </a:r>
            <a:r>
              <a:rPr lang="en-US" dirty="0" err="1"/>
              <a:t>xlim</a:t>
            </a:r>
            <a:r>
              <a:rPr lang="en-US" dirty="0"/>
              <a:t>=c(60,105</a:t>
            </a:r>
            <a:r>
              <a:rPr lang="en-US" dirty="0" smtClean="0"/>
              <a:t>))</a:t>
            </a:r>
          </a:p>
          <a:p>
            <a:r>
              <a:rPr lang="en-US" dirty="0" smtClean="0"/>
              <a:t>x=</a:t>
            </a:r>
            <a:r>
              <a:rPr lang="en-US" dirty="0" err="1" smtClean="0"/>
              <a:t>rnorm</a:t>
            </a:r>
            <a:r>
              <a:rPr lang="en-US" dirty="0" smtClean="0"/>
              <a:t>(10000,100,2)</a:t>
            </a:r>
          </a:p>
          <a:p>
            <a:r>
              <a:rPr lang="en-US" dirty="0" smtClean="0"/>
              <a:t>plot(density(x</a:t>
            </a:r>
            <a:r>
              <a:rPr lang="en-US" dirty="0"/>
              <a:t>),</a:t>
            </a:r>
            <a:r>
              <a:rPr lang="en-US" dirty="0" err="1"/>
              <a:t>xlim</a:t>
            </a:r>
            <a:r>
              <a:rPr lang="en-US" dirty="0"/>
              <a:t>=c(60,105</a:t>
            </a:r>
            <a:r>
              <a:rPr lang="en-US" dirty="0" smtClean="0"/>
              <a:t>))</a:t>
            </a:r>
          </a:p>
          <a:p>
            <a:r>
              <a:rPr lang="en-US" dirty="0" smtClean="0"/>
              <a:t>x=</a:t>
            </a:r>
            <a:r>
              <a:rPr lang="en-US" dirty="0" err="1" smtClean="0"/>
              <a:t>rnorm</a:t>
            </a:r>
            <a:r>
              <a:rPr lang="en-US" dirty="0" smtClean="0"/>
              <a:t>(10000,85,5)</a:t>
            </a:r>
          </a:p>
          <a:p>
            <a:r>
              <a:rPr lang="en-US" dirty="0" smtClean="0"/>
              <a:t>plot(density(x</a:t>
            </a:r>
            <a:r>
              <a:rPr lang="en-US" dirty="0"/>
              <a:t>),</a:t>
            </a:r>
            <a:r>
              <a:rPr lang="en-US" dirty="0" err="1"/>
              <a:t>xlim</a:t>
            </a:r>
            <a:r>
              <a:rPr lang="en-US" dirty="0"/>
              <a:t>=c(60,105</a:t>
            </a:r>
            <a:r>
              <a:rPr lang="en-US" dirty="0" smtClean="0"/>
              <a:t>))</a:t>
            </a:r>
          </a:p>
          <a:p>
            <a:r>
              <a:rPr lang="en-US" dirty="0" smtClean="0"/>
              <a:t>x=</a:t>
            </a:r>
            <a:r>
              <a:rPr lang="en-US" dirty="0" err="1" smtClean="0"/>
              <a:t>rnorm</a:t>
            </a:r>
            <a:r>
              <a:rPr lang="en-US" dirty="0" smtClean="0"/>
              <a:t>(10000,85,10)</a:t>
            </a:r>
          </a:p>
          <a:p>
            <a:r>
              <a:rPr lang="en-US" dirty="0" smtClean="0"/>
              <a:t>plot(density(x</a:t>
            </a:r>
            <a:r>
              <a:rPr lang="en-US" dirty="0"/>
              <a:t>),</a:t>
            </a:r>
            <a:r>
              <a:rPr lang="en-US" dirty="0" err="1"/>
              <a:t>xlim</a:t>
            </a:r>
            <a:r>
              <a:rPr lang="en-US" dirty="0"/>
              <a:t>=c(60,105))</a:t>
            </a:r>
          </a:p>
        </p:txBody>
      </p:sp>
    </p:spTree>
    <p:extLst>
      <p:ext uri="{BB962C8B-B14F-4D97-AF65-F5344CB8AC3E}">
        <p14:creationId xmlns:p14="http://schemas.microsoft.com/office/powerpoint/2010/main" val="1041739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smtClean="0">
                <a:solidFill>
                  <a:schemeClr val="accent2"/>
                </a:solidFill>
              </a:rPr>
              <a:t>By density function</a:t>
            </a:r>
            <a:endParaRPr lang="en-US" sz="3200" dirty="0">
              <a:solidFill>
                <a:schemeClr val="accent2"/>
              </a:solidFill>
            </a:endParaRPr>
          </a:p>
        </p:txBody>
      </p:sp>
      <mc:AlternateContent xmlns:mc="http://schemas.openxmlformats.org/markup-compatibility/2006" xmlns:a14="http://schemas.microsoft.com/office/drawing/2010/main">
        <mc:Choice Requires="a14">
          <p:sp>
            <p:nvSpPr>
              <p:cNvPr id="6" name="TextBox 5"/>
              <p:cNvSpPr txBox="1"/>
              <p:nvPr/>
            </p:nvSpPr>
            <p:spPr>
              <a:xfrm>
                <a:off x="1187450" y="4392450"/>
                <a:ext cx="6680200" cy="635815"/>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m:t>
                    </m:r>
                    <m:sSup>
                      <m:sSupPr>
                        <m:ctrlPr>
                          <a:rPr lang="en-US" sz="2800" b="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𝜎</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r>
                          <a:rPr lang="en-US" sz="2800" i="1" smtClean="0">
                            <a:latin typeface="Cambria Math" charset="0"/>
                          </a:rPr>
                          <m:t>1</m:t>
                        </m:r>
                      </m:num>
                      <m:den>
                        <m:rad>
                          <m:radPr>
                            <m:degHide m:val="on"/>
                            <m:ctrlPr>
                              <a:rPr lang="en-US" sz="2800" i="1" smtClean="0">
                                <a:latin typeface="Cambria Math" charset="0"/>
                              </a:rPr>
                            </m:ctrlPr>
                          </m:radPr>
                          <m:deg/>
                          <m:e>
                            <m:r>
                              <a:rPr lang="en-US" sz="2800" b="0" i="1" smtClean="0">
                                <a:latin typeface="Cambria Math" charset="0"/>
                              </a:rPr>
                              <m:t>2</m:t>
                            </m:r>
                            <m:r>
                              <a:rPr lang="en-US" sz="2800" b="0" i="1" smtClean="0">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oMath>
                </a14:m>
                <a:r>
                  <a:rPr lang="en-US" sz="2800" dirty="0" smtClean="0"/>
                  <a:t> exp(-</a:t>
                </a:r>
                <a14:m>
                  <m:oMath xmlns:m="http://schemas.openxmlformats.org/officeDocument/2006/math">
                    <m:f>
                      <m:fPr>
                        <m:ctrlPr>
                          <a:rPr lang="bg-BG" sz="2800" i="1">
                            <a:latin typeface="Cambria Math" charset="0"/>
                          </a:rPr>
                        </m:ctrlPr>
                      </m:fPr>
                      <m:num>
                        <m:r>
                          <a:rPr lang="en-US" sz="2800" i="1">
                            <a:latin typeface="Cambria Math" charset="0"/>
                          </a:rPr>
                          <m:t>1</m:t>
                        </m:r>
                      </m:num>
                      <m:den>
                        <m:r>
                          <a:rPr lang="en-US" sz="2800" b="0" i="1" smtClean="0">
                            <a:latin typeface="Cambria Math" charset="0"/>
                          </a:rPr>
                          <m:t>2</m:t>
                        </m:r>
                        <m:sSup>
                          <m:sSupPr>
                            <m:ctrlPr>
                              <a:rPr lang="en-US" sz="2800" i="1">
                                <a:latin typeface="Cambria Math"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smtClean="0">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450" y="4392450"/>
                <a:ext cx="6680200" cy="635815"/>
              </a:xfrm>
              <a:prstGeom prst="rect">
                <a:avLst/>
              </a:prstGeom>
              <a:blipFill rotWithShape="0">
                <a:blip r:embed="rId3"/>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06500" y="5422270"/>
                <a:ext cx="6680200" cy="92961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bg-BG" sz="2800" i="1" smtClean="0">
                              <a:latin typeface="Cambria Math" charset="0"/>
                            </a:rPr>
                          </m:ctrlPr>
                        </m:fPr>
                        <m:num>
                          <m:r>
                            <a:rPr lang="en-US" sz="2800" i="1" smtClean="0">
                              <a:latin typeface="Cambria Math" charset="0"/>
                            </a:rPr>
                            <m:t>1</m:t>
                          </m:r>
                        </m:num>
                        <m:den>
                          <m:rad>
                            <m:radPr>
                              <m:degHide m:val="on"/>
                              <m:ctrlPr>
                                <a:rPr lang="en-US" sz="2800" i="1" smtClean="0">
                                  <a:latin typeface="Cambria Math" charset="0"/>
                                </a:rPr>
                              </m:ctrlPr>
                            </m:radPr>
                            <m:deg/>
                            <m:e>
                              <m:r>
                                <a:rPr lang="en-US" sz="2800" b="0" i="1" smtClean="0">
                                  <a:latin typeface="Cambria Math" charset="0"/>
                                </a:rPr>
                                <m:t>2</m:t>
                              </m:r>
                              <m:r>
                                <a:rPr lang="en-US" sz="2800" b="0" i="1" smtClean="0">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nary>
                        <m:naryPr>
                          <m:ctrlPr>
                            <a:rPr lang="is-IS" sz="2800" i="1" smtClean="0">
                              <a:latin typeface="Cambria Math" charset="0"/>
                              <a:ea typeface="Cambria Math" charset="0"/>
                              <a:cs typeface="Cambria Math" charset="0"/>
                            </a:rPr>
                          </m:ctrlPr>
                        </m:naryPr>
                        <m:sub>
                          <m:r>
                            <m:rPr>
                              <m:brk m:alnAt="23"/>
                            </m:rPr>
                            <a:rPr lang="en-US" sz="2800" b="0" i="1" smtClean="0">
                              <a:latin typeface="Cambria Math" charset="0"/>
                              <a:ea typeface="Cambria Math" charset="0"/>
                              <a:cs typeface="Cambria Math" charset="0"/>
                            </a:rPr>
                            <m:t>−</m:t>
                          </m:r>
                          <m:r>
                            <a:rPr lang="is-IS" sz="2800" i="1">
                              <a:latin typeface="Cambria Math" charset="0"/>
                              <a:ea typeface="Cambria Math" charset="0"/>
                              <a:cs typeface="Cambria Math" charset="0"/>
                            </a:rPr>
                            <m:t>∞</m:t>
                          </m:r>
                        </m:sub>
                        <m:sup>
                          <m:r>
                            <a:rPr lang="is-IS" sz="2800" i="1" smtClean="0">
                              <a:latin typeface="Cambria Math" charset="0"/>
                              <a:ea typeface="Cambria Math" charset="0"/>
                              <a:cs typeface="Cambria Math" charset="0"/>
                            </a:rPr>
                            <m:t>∞</m:t>
                          </m:r>
                        </m:sup>
                        <m:e>
                          <m:r>
                            <a:rPr lang="en-US" sz="2800" b="0" i="1" smtClean="0">
                              <a:latin typeface="Cambria Math" charset="0"/>
                              <a:ea typeface="Cambria Math" charset="0"/>
                              <a:cs typeface="Cambria Math" charset="0"/>
                            </a:rPr>
                            <m:t>𝑒𝑥𝑝</m:t>
                          </m:r>
                          <m:r>
                            <m:rPr>
                              <m:nor/>
                            </m:rPr>
                            <a:rPr lang="en-US" sz="2800" dirty="0"/>
                            <m:t>(−</m:t>
                          </m:r>
                          <m:f>
                            <m:fPr>
                              <m:ctrlPr>
                                <a:rPr lang="bg-BG" sz="2800" i="1">
                                  <a:latin typeface="Cambria Math" charset="0"/>
                                </a:rPr>
                              </m:ctrlPr>
                            </m:fPr>
                            <m:num>
                              <m:r>
                                <a:rPr lang="en-US" sz="2800" i="1">
                                  <a:latin typeface="Cambria Math" charset="0"/>
                                </a:rPr>
                                <m:t>1</m:t>
                              </m:r>
                            </m:num>
                            <m:den>
                              <m:r>
                                <a:rPr lang="en-US" sz="2800" i="1">
                                  <a:latin typeface="Cambria Math" charset="0"/>
                                </a:rPr>
                                <m:t>2</m:t>
                              </m:r>
                              <m:sSup>
                                <m:sSupPr>
                                  <m:ctrlPr>
                                    <a:rPr lang="en-US" sz="2800" i="1">
                                      <a:latin typeface="Cambria Math"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r>
                            <m:rPr>
                              <m:nor/>
                            </m:rPr>
                            <a:rPr lang="en-US" sz="2800" dirty="0"/>
                            <m:t> </m:t>
                          </m:r>
                        </m:e>
                      </m:nary>
                      <m:r>
                        <a:rPr lang="en-US" sz="2800" b="0" i="0" smtClean="0">
                          <a:latin typeface="Cambria Math" charset="0"/>
                          <a:ea typeface="Cambria Math" charset="0"/>
                          <a:cs typeface="Cambria Math" charset="0"/>
                        </a:rPr>
                        <m:t>=1</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206500" y="5422270"/>
                <a:ext cx="6680200" cy="929613"/>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600199" y="967571"/>
            <a:ext cx="5486400" cy="2709541"/>
          </a:xfrm>
          <a:prstGeom prst="rect">
            <a:avLst/>
          </a:prstGeom>
        </p:spPr>
      </p:pic>
      <p:cxnSp>
        <p:nvCxnSpPr>
          <p:cNvPr id="9" name="Straight Connector 8"/>
          <p:cNvCxnSpPr/>
          <p:nvPr/>
        </p:nvCxnSpPr>
        <p:spPr>
          <a:xfrm>
            <a:off x="4343399" y="1042181"/>
            <a:ext cx="0" cy="2560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08294" y="1726140"/>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142566" y="3234176"/>
            <a:ext cx="4401666" cy="715"/>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877671" y="2649353"/>
            <a:ext cx="2935938"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608294" y="2062788"/>
            <a:ext cx="1470210"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8504" y="1711172"/>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77671" y="1726139"/>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13609" y="1711172"/>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44232" y="1711171"/>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42566" y="1711170"/>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52479" y="3629113"/>
            <a:ext cx="381839" cy="369332"/>
          </a:xfrm>
          <a:prstGeom prst="rect">
            <a:avLst/>
          </a:prstGeom>
          <a:noFill/>
        </p:spPr>
        <p:txBody>
          <a:bodyPr wrap="square" rtlCol="0">
            <a:spAutoFit/>
          </a:bodyPr>
          <a:lstStyle/>
          <a:p>
            <a:pPr algn="ctr"/>
            <a:r>
              <a:rPr lang="en-US" smtClean="0"/>
              <a:t>0</a:t>
            </a:r>
            <a:endParaRPr lang="en-US"/>
          </a:p>
        </p:txBody>
      </p:sp>
      <p:sp>
        <p:nvSpPr>
          <p:cNvPr id="21" name="TextBox 20"/>
          <p:cNvSpPr txBox="1"/>
          <p:nvPr/>
        </p:nvSpPr>
        <p:spPr>
          <a:xfrm>
            <a:off x="1950314" y="3625552"/>
            <a:ext cx="381839" cy="369332"/>
          </a:xfrm>
          <a:prstGeom prst="rect">
            <a:avLst/>
          </a:prstGeom>
          <a:noFill/>
        </p:spPr>
        <p:txBody>
          <a:bodyPr wrap="square" rtlCol="0">
            <a:spAutoFit/>
          </a:bodyPr>
          <a:lstStyle/>
          <a:p>
            <a:pPr algn="ctr"/>
            <a:r>
              <a:rPr lang="en-US" dirty="0" smtClean="0"/>
              <a:t>-3</a:t>
            </a:r>
            <a:endParaRPr lang="en-US" dirty="0"/>
          </a:p>
        </p:txBody>
      </p:sp>
      <p:sp>
        <p:nvSpPr>
          <p:cNvPr id="22" name="TextBox 21"/>
          <p:cNvSpPr txBox="1"/>
          <p:nvPr/>
        </p:nvSpPr>
        <p:spPr>
          <a:xfrm>
            <a:off x="2685419" y="3625552"/>
            <a:ext cx="381839" cy="369332"/>
          </a:xfrm>
          <a:prstGeom prst="rect">
            <a:avLst/>
          </a:prstGeom>
          <a:noFill/>
        </p:spPr>
        <p:txBody>
          <a:bodyPr wrap="square" rtlCol="0">
            <a:spAutoFit/>
          </a:bodyPr>
          <a:lstStyle/>
          <a:p>
            <a:pPr algn="ctr"/>
            <a:r>
              <a:rPr lang="en-US" dirty="0" smtClean="0"/>
              <a:t>-2</a:t>
            </a:r>
            <a:endParaRPr lang="en-US" dirty="0"/>
          </a:p>
        </p:txBody>
      </p:sp>
      <p:sp>
        <p:nvSpPr>
          <p:cNvPr id="23" name="TextBox 22"/>
          <p:cNvSpPr txBox="1"/>
          <p:nvPr/>
        </p:nvSpPr>
        <p:spPr>
          <a:xfrm>
            <a:off x="3417374" y="3625552"/>
            <a:ext cx="381839" cy="369332"/>
          </a:xfrm>
          <a:prstGeom prst="rect">
            <a:avLst/>
          </a:prstGeom>
          <a:noFill/>
        </p:spPr>
        <p:txBody>
          <a:bodyPr wrap="square" rtlCol="0">
            <a:spAutoFit/>
          </a:bodyPr>
          <a:lstStyle/>
          <a:p>
            <a:pPr algn="ctr"/>
            <a:r>
              <a:rPr lang="en-US" dirty="0" smtClean="0"/>
              <a:t>-1</a:t>
            </a:r>
            <a:endParaRPr lang="en-US" dirty="0"/>
          </a:p>
        </p:txBody>
      </p:sp>
      <p:sp>
        <p:nvSpPr>
          <p:cNvPr id="24" name="TextBox 23"/>
          <p:cNvSpPr txBox="1"/>
          <p:nvPr/>
        </p:nvSpPr>
        <p:spPr>
          <a:xfrm>
            <a:off x="4887584" y="3629113"/>
            <a:ext cx="381839" cy="369332"/>
          </a:xfrm>
          <a:prstGeom prst="rect">
            <a:avLst/>
          </a:prstGeom>
          <a:noFill/>
        </p:spPr>
        <p:txBody>
          <a:bodyPr wrap="square" rtlCol="0">
            <a:spAutoFit/>
          </a:bodyPr>
          <a:lstStyle/>
          <a:p>
            <a:pPr algn="ctr"/>
            <a:r>
              <a:rPr lang="en-US" dirty="0" smtClean="0"/>
              <a:t>1</a:t>
            </a:r>
            <a:endParaRPr lang="en-US" dirty="0"/>
          </a:p>
        </p:txBody>
      </p:sp>
      <p:sp>
        <p:nvSpPr>
          <p:cNvPr id="25" name="TextBox 24"/>
          <p:cNvSpPr txBox="1"/>
          <p:nvPr/>
        </p:nvSpPr>
        <p:spPr>
          <a:xfrm>
            <a:off x="5622689" y="3629113"/>
            <a:ext cx="381839" cy="369332"/>
          </a:xfrm>
          <a:prstGeom prst="rect">
            <a:avLst/>
          </a:prstGeom>
          <a:noFill/>
        </p:spPr>
        <p:txBody>
          <a:bodyPr wrap="square" rtlCol="0">
            <a:spAutoFit/>
          </a:bodyPr>
          <a:lstStyle/>
          <a:p>
            <a:pPr algn="ctr"/>
            <a:r>
              <a:rPr lang="en-US" dirty="0" smtClean="0"/>
              <a:t>2</a:t>
            </a:r>
            <a:endParaRPr lang="en-US" dirty="0"/>
          </a:p>
        </p:txBody>
      </p:sp>
      <p:sp>
        <p:nvSpPr>
          <p:cNvPr id="26" name="TextBox 25"/>
          <p:cNvSpPr txBox="1"/>
          <p:nvPr/>
        </p:nvSpPr>
        <p:spPr>
          <a:xfrm>
            <a:off x="6354644" y="3629113"/>
            <a:ext cx="381839" cy="369332"/>
          </a:xfrm>
          <a:prstGeom prst="rect">
            <a:avLst/>
          </a:prstGeom>
          <a:noFill/>
        </p:spPr>
        <p:txBody>
          <a:bodyPr wrap="square" rtlCol="0">
            <a:spAutoFit/>
          </a:bodyPr>
          <a:lstStyle/>
          <a:p>
            <a:pPr algn="ctr"/>
            <a:r>
              <a:rPr lang="en-US" dirty="0" smtClean="0"/>
              <a:t>3</a:t>
            </a:r>
            <a:endParaRPr lang="en-US" dirty="0"/>
          </a:p>
        </p:txBody>
      </p:sp>
      <p:sp>
        <p:nvSpPr>
          <p:cNvPr id="27" name="TextBox 26"/>
          <p:cNvSpPr txBox="1"/>
          <p:nvPr/>
        </p:nvSpPr>
        <p:spPr>
          <a:xfrm>
            <a:off x="3730452" y="1640230"/>
            <a:ext cx="1200778" cy="338554"/>
          </a:xfrm>
          <a:prstGeom prst="rect">
            <a:avLst/>
          </a:prstGeom>
          <a:solidFill>
            <a:schemeClr val="bg1"/>
          </a:solidFill>
        </p:spPr>
        <p:txBody>
          <a:bodyPr wrap="square" rtlCol="0">
            <a:spAutoFit/>
          </a:bodyPr>
          <a:lstStyle/>
          <a:p>
            <a:pPr algn="ctr"/>
            <a:r>
              <a:rPr lang="en-US" sz="1600" smtClean="0"/>
              <a:t>68% of data</a:t>
            </a:r>
            <a:endParaRPr lang="en-US" sz="1600" dirty="0"/>
          </a:p>
        </p:txBody>
      </p:sp>
      <p:sp>
        <p:nvSpPr>
          <p:cNvPr id="28" name="TextBox 27"/>
          <p:cNvSpPr txBox="1"/>
          <p:nvPr/>
        </p:nvSpPr>
        <p:spPr>
          <a:xfrm>
            <a:off x="3718794" y="2225053"/>
            <a:ext cx="1200778" cy="338554"/>
          </a:xfrm>
          <a:prstGeom prst="rect">
            <a:avLst/>
          </a:prstGeom>
          <a:solidFill>
            <a:schemeClr val="bg1"/>
          </a:solidFill>
        </p:spPr>
        <p:txBody>
          <a:bodyPr wrap="square" rtlCol="0">
            <a:spAutoFit/>
          </a:bodyPr>
          <a:lstStyle/>
          <a:p>
            <a:pPr algn="ctr"/>
            <a:r>
              <a:rPr lang="en-US" sz="1600" dirty="0" smtClean="0"/>
              <a:t>95% of data</a:t>
            </a:r>
            <a:endParaRPr lang="en-US" sz="1600" dirty="0"/>
          </a:p>
        </p:txBody>
      </p:sp>
      <p:sp>
        <p:nvSpPr>
          <p:cNvPr id="29" name="TextBox 28"/>
          <p:cNvSpPr txBox="1"/>
          <p:nvPr/>
        </p:nvSpPr>
        <p:spPr>
          <a:xfrm>
            <a:off x="3725868" y="2858316"/>
            <a:ext cx="1321602" cy="338554"/>
          </a:xfrm>
          <a:prstGeom prst="rect">
            <a:avLst/>
          </a:prstGeom>
          <a:solidFill>
            <a:schemeClr val="bg1"/>
          </a:solidFill>
        </p:spPr>
        <p:txBody>
          <a:bodyPr wrap="square" rtlCol="0">
            <a:spAutoFit/>
          </a:bodyPr>
          <a:lstStyle/>
          <a:p>
            <a:pPr algn="ctr"/>
            <a:r>
              <a:rPr lang="en-US" sz="1600" smtClean="0"/>
              <a:t>99.7% </a:t>
            </a:r>
            <a:r>
              <a:rPr lang="en-US" sz="1600" dirty="0" smtClean="0"/>
              <a:t>of data</a:t>
            </a:r>
            <a:endParaRPr lang="en-US" sz="1600" dirty="0"/>
          </a:p>
        </p:txBody>
      </p:sp>
    </p:spTree>
    <p:extLst>
      <p:ext uri="{BB962C8B-B14F-4D97-AF65-F5344CB8AC3E}">
        <p14:creationId xmlns:p14="http://schemas.microsoft.com/office/powerpoint/2010/main" val="20293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2079</TotalTime>
  <Words>1145</Words>
  <Application>Microsoft Macintosh PowerPoint</Application>
  <PresentationFormat>On-screen Show (4:3)</PresentationFormat>
  <Paragraphs>172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Cambria Math</vt:lpstr>
      <vt:lpstr>Candara</vt:lpstr>
      <vt:lpstr>Mangal</vt:lpstr>
      <vt:lpstr>ＭＳ Ｐゴシック</vt:lpstr>
      <vt:lpstr>Symbol</vt:lpstr>
      <vt:lpstr>Verdana</vt:lpstr>
      <vt:lpstr>Waveform</vt:lpstr>
      <vt:lpstr>Statistical Genomics</vt:lpstr>
      <vt:lpstr>Administration</vt:lpstr>
      <vt:lpstr>Outline</vt:lpstr>
      <vt:lpstr>Mixed Model Equation</vt:lpstr>
      <vt:lpstr>Unknown heritability</vt:lpstr>
      <vt:lpstr>A variable was observed as 95 from a normal distribution. The mean and SD of the distribution are most likely to be:  </vt:lpstr>
      <vt:lpstr>By approximation</vt:lpstr>
      <vt:lpstr>Visualization</vt:lpstr>
      <vt:lpstr>By density function</vt:lpstr>
      <vt:lpstr>Density function of uni-variate normal distribution</vt:lpstr>
      <vt:lpstr>Density function of normal distribution</vt:lpstr>
      <vt:lpstr>Two variables were observed as 95 and 97 from a normal distribution. The mean and SD of the distribution are most likely to be:  </vt:lpstr>
      <vt:lpstr>Three individuals have kinship of  and observations of  95, 100 and 70, respectively. The population has mean of 90. Square root of genetic and residual variances are most likely to be:</vt:lpstr>
      <vt:lpstr>Variance in MLM</vt:lpstr>
      <vt:lpstr>Density function of multi-variate normal distribution</vt:lpstr>
      <vt:lpstr>Density function of multi-variate normal distribution</vt:lpstr>
      <vt:lpstr>Log Likelihood</vt:lpstr>
      <vt:lpstr>Full and REsidual Maximum Likelihood</vt:lpstr>
      <vt:lpstr>Differences between Full ML and REML</vt:lpstr>
      <vt:lpstr>Expectation and Maximization (EM)</vt:lpstr>
      <vt:lpstr>Expectation and Maximization (EM)</vt:lpstr>
      <vt:lpstr>EM is time demanding</vt:lpstr>
      <vt:lpstr>EMMA: two dimensions to one dimension optimization</vt:lpstr>
      <vt:lpstr>Iterations in EMMA R package</vt:lpstr>
      <vt:lpstr>Highlight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188</cp:revision>
  <dcterms:created xsi:type="dcterms:W3CDTF">2013-08-24T13:03:35Z</dcterms:created>
  <dcterms:modified xsi:type="dcterms:W3CDTF">2017-03-10T23:02:42Z</dcterms:modified>
</cp:coreProperties>
</file>