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340" r:id="rId2"/>
    <p:sldId id="363" r:id="rId3"/>
    <p:sldId id="341" r:id="rId4"/>
    <p:sldId id="381" r:id="rId5"/>
    <p:sldId id="375" r:id="rId6"/>
    <p:sldId id="382" r:id="rId7"/>
    <p:sldId id="383" r:id="rId8"/>
    <p:sldId id="379" r:id="rId9"/>
    <p:sldId id="362" r:id="rId10"/>
    <p:sldId id="384" r:id="rId11"/>
    <p:sldId id="380" r:id="rId12"/>
    <p:sldId id="386" r:id="rId13"/>
    <p:sldId id="364" r:id="rId14"/>
    <p:sldId id="366" r:id="rId15"/>
    <p:sldId id="368" r:id="rId16"/>
    <p:sldId id="369" r:id="rId17"/>
    <p:sldId id="371" r:id="rId18"/>
    <p:sldId id="370" r:id="rId19"/>
    <p:sldId id="374" r:id="rId20"/>
    <p:sldId id="373" r:id="rId21"/>
    <p:sldId id="385" r:id="rId22"/>
    <p:sldId id="3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68"/>
    <p:restoredTop sz="96000"/>
  </p:normalViewPr>
  <p:slideViewPr>
    <p:cSldViewPr snapToGrid="0" snapToObjects="1">
      <p:cViewPr>
        <p:scale>
          <a:sx n="120" d="100"/>
          <a:sy n="120" d="100"/>
        </p:scale>
        <p:origin x="1088" y="1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18: Heritability and P3D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86105"/>
          </a:xfrm>
        </p:spPr>
        <p:txBody>
          <a:bodyPr>
            <a:normAutofit/>
          </a:bodyPr>
          <a:lstStyle/>
          <a:p>
            <a:r>
              <a:rPr lang="en-US" dirty="0" smtClean="0"/>
              <a:t>Compression + P3D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12" y="2483293"/>
            <a:ext cx="4152900" cy="355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8167" y="6190404"/>
            <a:ext cx="550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100~10,000X faster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0567" y="5790294"/>
            <a:ext cx="550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Compression levels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89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0" y="1309553"/>
            <a:ext cx="8822986" cy="35226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338328"/>
            <a:ext cx="5705880" cy="9712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P3D/</a:t>
            </a:r>
            <a:r>
              <a:rPr lang="en-US" dirty="0" err="1" smtClean="0">
                <a:solidFill>
                  <a:schemeClr val="accent2"/>
                </a:solidFill>
              </a:rPr>
              <a:t>EMMAx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Hyun Min Kang, Ph.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73" y="165273"/>
            <a:ext cx="1371600" cy="164782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63080" y="1796467"/>
            <a:ext cx="1609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Kang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89332" y="1813098"/>
            <a:ext cx="1609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Zhang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2514" y="2551547"/>
            <a:ext cx="8417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Kang, H. M. </a:t>
            </a:r>
            <a:r>
              <a:rPr lang="en-US" sz="1200" i="1" dirty="0"/>
              <a:t>et al.</a:t>
            </a:r>
            <a:r>
              <a:rPr lang="en-US" sz="1200" dirty="0"/>
              <a:t> Variance component model to account for sample structure in genome-wide association studies. </a:t>
            </a:r>
            <a:r>
              <a:rPr lang="en-US" sz="1200" i="1" dirty="0"/>
              <a:t>Nat Genet</a:t>
            </a:r>
            <a:r>
              <a:rPr lang="en-US" sz="1200" dirty="0"/>
              <a:t> </a:t>
            </a:r>
            <a:r>
              <a:rPr lang="en-US" sz="1200" b="1" dirty="0"/>
              <a:t>42,</a:t>
            </a:r>
            <a:r>
              <a:rPr lang="en-US" sz="1200" dirty="0"/>
              <a:t> 348–354 (2010).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2514" y="2224894"/>
            <a:ext cx="8732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Zhang, Z. </a:t>
            </a:r>
            <a:r>
              <a:rPr lang="en-US" sz="1200" i="1" dirty="0"/>
              <a:t>et al.</a:t>
            </a:r>
            <a:r>
              <a:rPr lang="en-US" sz="1200" dirty="0"/>
              <a:t> Mixed linear model approach adapted for genome-wide association studies. </a:t>
            </a:r>
            <a:r>
              <a:rPr lang="en-US" sz="1200" i="1" dirty="0"/>
              <a:t>Nat Genet</a:t>
            </a:r>
            <a:r>
              <a:rPr lang="en-US" sz="1200" dirty="0"/>
              <a:t> </a:t>
            </a:r>
            <a:r>
              <a:rPr lang="en-US" sz="1200" b="1" dirty="0"/>
              <a:t>42,</a:t>
            </a:r>
            <a:r>
              <a:rPr lang="en-US" sz="1200" dirty="0"/>
              <a:t> 355–360 (2010).</a:t>
            </a:r>
          </a:p>
        </p:txBody>
      </p:sp>
      <p:pic>
        <p:nvPicPr>
          <p:cNvPr id="20" name="Picture 19" descr="DSC_860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 t="16311" r="31277" b="20765"/>
          <a:stretch/>
        </p:blipFill>
        <p:spPr>
          <a:xfrm>
            <a:off x="7642772" y="165274"/>
            <a:ext cx="1371600" cy="1647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4" y="5132902"/>
            <a:ext cx="8981486" cy="16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09955"/>
            <a:ext cx="7408333" cy="992766"/>
          </a:xfrm>
        </p:spPr>
        <p:txBody>
          <a:bodyPr/>
          <a:lstStyle/>
          <a:p>
            <a:r>
              <a:rPr lang="en-US" dirty="0" smtClean="0"/>
              <a:t>Non singular</a:t>
            </a:r>
          </a:p>
          <a:p>
            <a:r>
              <a:rPr lang="en-US" dirty="0" smtClean="0"/>
              <a:t>Diagonals: 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EMMA kinship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23" y="3440982"/>
            <a:ext cx="5892800" cy="189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8167" y="6052181"/>
            <a:ext cx="550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What is the impact oh h</a:t>
            </a:r>
            <a:r>
              <a:rPr lang="en-US" sz="3600" baseline="30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8472" y="2957852"/>
            <a:ext cx="5086928" cy="274743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600" dirty="0" smtClean="0"/>
              <a:t>Estimated &lt;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</a:t>
            </a:r>
            <a:r>
              <a:rPr lang="en-US" sz="3600" dirty="0" smtClean="0"/>
              <a:t>2 True</a:t>
            </a:r>
            <a:endParaRPr lang="en-US" sz="3600" dirty="0"/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</a:t>
            </a:r>
            <a:r>
              <a:rPr lang="en-US" sz="3600" dirty="0" smtClean="0"/>
              <a:t>½ True</a:t>
            </a:r>
            <a:endParaRPr lang="en-US" sz="3600" dirty="0"/>
          </a:p>
          <a:p>
            <a:pPr marL="457200" indent="-457200">
              <a:buFont typeface="+mj-lt"/>
              <a:buAutoNum type="alphaUcPeriod"/>
            </a:pPr>
            <a:r>
              <a:rPr lang="en-US" sz="3600" dirty="0" smtClean="0"/>
              <a:t>Estimated &gt; True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589" y="819680"/>
            <a:ext cx="8750300" cy="17825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accent2"/>
                </a:solidFill>
              </a:rPr>
              <a:t>A kinship matrix was incorrectly used as Numerator Relationship Matrix (NRM), which is twice of kinship matrix, to estimate heritability. In this case, the estimated and true heritabilities </a:t>
            </a:r>
            <a:r>
              <a:rPr lang="en-US" sz="3200" dirty="0">
                <a:solidFill>
                  <a:schemeClr val="accent2"/>
                </a:solidFill>
              </a:rPr>
              <a:t>have </a:t>
            </a:r>
            <a:r>
              <a:rPr lang="en-US" sz="3200" dirty="0" smtClean="0">
                <a:solidFill>
                  <a:schemeClr val="accent2"/>
                </a:solidFill>
              </a:rPr>
              <a:t>relationship of: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68952"/>
            <a:ext cx="5086928" cy="274743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600" dirty="0" smtClean="0"/>
              <a:t>Estimated &lt;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</a:t>
            </a:r>
            <a:r>
              <a:rPr lang="en-US" sz="3600" dirty="0" smtClean="0"/>
              <a:t>2 True</a:t>
            </a:r>
            <a:endParaRPr lang="en-US" sz="3600" dirty="0"/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</a:t>
            </a:r>
            <a:r>
              <a:rPr lang="en-US" sz="3600" dirty="0" smtClean="0"/>
              <a:t>½ True</a:t>
            </a:r>
            <a:endParaRPr lang="en-US" sz="3600" dirty="0"/>
          </a:p>
          <a:p>
            <a:pPr marL="457200" indent="-457200">
              <a:buFont typeface="+mj-lt"/>
              <a:buAutoNum type="alphaUcPeriod"/>
            </a:pPr>
            <a:r>
              <a:rPr lang="en-US" sz="3600" dirty="0" smtClean="0"/>
              <a:t>Estimated &gt; True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definition of heritability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18828" y="3454903"/>
                <a:ext cx="2794000" cy="952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g-BG" sz="2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i="1"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828" y="3454903"/>
                <a:ext cx="2794000" cy="9528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&quot;No&quot; Symbol 6"/>
          <p:cNvSpPr/>
          <p:nvPr/>
        </p:nvSpPr>
        <p:spPr>
          <a:xfrm>
            <a:off x="457200" y="3582268"/>
            <a:ext cx="457200" cy="457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444500" y="4243536"/>
            <a:ext cx="457200" cy="457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Genetic variance</a:t>
            </a:r>
            <a:endParaRPr lang="en-US" dirty="0">
              <a:latin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9400" y="2019165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 smtClean="0"/>
                  <a:t>Var(</a:t>
                </a:r>
                <a:r>
                  <a:rPr lang="pt-BR" sz="3600" dirty="0" err="1" smtClean="0"/>
                  <a:t>u</a:t>
                </a:r>
                <a:r>
                  <a:rPr lang="pt-BR" sz="3600" dirty="0" smtClean="0"/>
                  <a:t>)=</a:t>
                </a:r>
                <a:r>
                  <a:rPr lang="pt-BR" sz="3600" dirty="0" err="1" smtClean="0"/>
                  <a:t>G</a:t>
                </a:r>
                <a:r>
                  <a:rPr lang="pt-BR" sz="3600" dirty="0" smtClean="0"/>
                  <a:t>=2K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sz="3600" dirty="0" smtClean="0"/>
                  <a:t>=A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pt-BR" sz="3600" dirty="0"/>
                      <m:t>=</m:t>
                    </m:r>
                    <m:r>
                      <a:rPr lang="en-US" sz="3600" b="0" i="1" dirty="0" smtClean="0">
                        <a:latin typeface="Cambria Math" charset="0"/>
                      </a:rPr>
                      <m:t>𝐾</m:t>
                    </m:r>
                    <m:sSubSup>
                      <m:sSub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𝑜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2019165"/>
                <a:ext cx="5081451" cy="553998"/>
              </a:xfrm>
              <a:prstGeom prst="rect">
                <a:avLst/>
              </a:prstGeom>
              <a:blipFill rotWithShape="0">
                <a:blip r:embed="rId2"/>
                <a:stretch>
                  <a:fillRect l="-5522" t="-23077" b="-5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400" y="2839458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 smtClean="0"/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sz="3600" dirty="0" smtClean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𝑜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2839458"/>
                <a:ext cx="5081451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5522" t="-23077" b="-50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9400" y="3659751"/>
                <a:ext cx="8674100" cy="10747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𝑜</m:t>
                        </m:r>
                      </m:sub>
                      <m:sup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sz="3600" i="1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b="0" i="1" smtClean="0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sz="3600" i="1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 =</m:t>
                    </m:r>
                    <m:f>
                      <m:fPr>
                        <m:ctrlPr>
                          <a:rPr lang="bg-BG" sz="3600" i="1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600" dirty="0" smtClean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3600" i="1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bSup>
                      <m:sSubSupPr>
                        <m:ctrlPr>
                          <a:rPr lang="en-US" sz="36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sz="36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b/>
                      <m:sup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3659751"/>
                <a:ext cx="8674100" cy="10747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029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4841662"/>
            <a:ext cx="497164" cy="4819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68952"/>
            <a:ext cx="5086928" cy="274743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600" dirty="0" smtClean="0"/>
              <a:t>Estimated &lt;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</a:t>
            </a:r>
            <a:r>
              <a:rPr lang="en-US" sz="3600" dirty="0" smtClean="0"/>
              <a:t>2 True</a:t>
            </a:r>
            <a:endParaRPr lang="en-US" sz="3600" dirty="0"/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</a:t>
            </a:r>
            <a:r>
              <a:rPr lang="en-US" sz="3600" dirty="0" smtClean="0"/>
              <a:t>½ True</a:t>
            </a:r>
            <a:endParaRPr lang="en-US" sz="3600" dirty="0"/>
          </a:p>
          <a:p>
            <a:pPr marL="457200" indent="-457200">
              <a:buFont typeface="+mj-lt"/>
              <a:buAutoNum type="alphaUcPeriod"/>
            </a:pPr>
            <a:r>
              <a:rPr lang="en-US" sz="3600" dirty="0" smtClean="0"/>
              <a:t>Estimated &gt; True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definition of heritability</a:t>
            </a:r>
            <a:endParaRPr lang="en-US" dirty="0"/>
          </a:p>
        </p:txBody>
      </p:sp>
      <p:sp>
        <p:nvSpPr>
          <p:cNvPr id="7" name="&quot;No&quot; Symbol 6"/>
          <p:cNvSpPr/>
          <p:nvPr/>
        </p:nvSpPr>
        <p:spPr>
          <a:xfrm>
            <a:off x="457200" y="3582268"/>
            <a:ext cx="457200" cy="457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444500" y="4243536"/>
            <a:ext cx="457200" cy="457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5617230"/>
                <a:ext cx="8674100" cy="10747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𝑜</m:t>
                        </m:r>
                      </m:sub>
                      <m:sup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sz="3600" i="1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600" dirty="0" smtClean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3600" i="1">
                            <a:latin typeface="Cambria Math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bSup>
                      <m:sSubSupPr>
                        <m:ctrlPr>
                          <a:rPr lang="en-US" sz="36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sz="36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b/>
                      <m:sup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17230"/>
                <a:ext cx="8674100" cy="10747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6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13" y="2806995"/>
            <a:ext cx="4435687" cy="26474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900" y="338328"/>
            <a:ext cx="89281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'MASS'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sz="1200" dirty="0">
                <a:solidFill>
                  <a:srgbClr val="3E3E3E"/>
                </a:solidFill>
                <a:latin typeface="Candara" charset="0"/>
              </a:rPr>
              <a:t># required for </a:t>
            </a:r>
            <a:r>
              <a:rPr lang="en-US" sz="1200" dirty="0" err="1">
                <a:solidFill>
                  <a:srgbClr val="3E3E3E"/>
                </a:solidFill>
                <a:latin typeface="Candara" charset="0"/>
              </a:rPr>
              <a:t>ginv</a:t>
            </a:r>
            <a:endParaRPr lang="en-US" sz="12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multtest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gplots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sz="1200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sz="1200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sz="12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"scatterplot3d"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emma.txt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"~/Dropbox/GAPIT/Functions/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mdp_numeric.txt"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mdp_SNP_information.txt"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setwd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"~/Dropbox/Current/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ZZLab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WSUCourse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/CROPS545/Demo"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"G2P.R"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sz="1200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]&lt;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6</a:t>
            </a:r>
            <a:endParaRPr lang="pt-BR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 = 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is-IS" sz="1200" dirty="0" smtClean="0">
                <a:solidFill>
                  <a:srgbClr val="060087"/>
                </a:solidFill>
                <a:latin typeface="Candara" charset="0"/>
              </a:rPr>
              <a:t>set.seed(</a:t>
            </a:r>
            <a:r>
              <a:rPr lang="is-IS" sz="1200" dirty="0" smtClean="0">
                <a:solidFill>
                  <a:srgbClr val="0B4213"/>
                </a:solidFill>
                <a:latin typeface="Candara" charset="0"/>
              </a:rPr>
              <a:t>99163</a:t>
            </a:r>
            <a:r>
              <a:rPr lang="is-IS" sz="1200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is-I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=G2P(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h2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.75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alpha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NQTN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distribution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"norm"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setwd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"~/Desktop/temp"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as.data.frame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]),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myGAPIT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=GAPIT(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PCA.total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group.from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1000000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group.to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1000000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group.by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ro-RO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ro-RO" sz="1200" dirty="0">
                <a:solidFill>
                  <a:srgbClr val="000000"/>
                </a:solidFill>
                <a:latin typeface="Candara" charset="0"/>
              </a:rPr>
              <a:t>memo</a:t>
            </a:r>
            <a:r>
              <a:rPr lang="ro-RO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ro-RO" sz="1200" dirty="0">
                <a:solidFill>
                  <a:srgbClr val="9E0003"/>
                </a:solidFill>
                <a:latin typeface="Candara" charset="0"/>
              </a:rPr>
              <a:t>"MLM</a:t>
            </a:r>
            <a:r>
              <a:rPr lang="ro-RO" sz="1200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ro-RO" sz="1200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ro-RO" sz="1200" dirty="0" err="1" smtClean="0">
                <a:solidFill>
                  <a:srgbClr val="060087"/>
                </a:solidFill>
                <a:latin typeface="Candara" charset="0"/>
              </a:rPr>
              <a:t>myGAPIT$kinship</a:t>
            </a:r>
            <a:r>
              <a:rPr lang="ro-RO" sz="1200" dirty="0" smtClean="0">
                <a:solidFill>
                  <a:srgbClr val="060087"/>
                </a:solidFill>
                <a:latin typeface="Candara" charset="0"/>
              </a:rPr>
              <a:t>[1:5,1:6]</a:t>
            </a:r>
            <a:endParaRPr lang="en-US" sz="12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Find out with GAPIT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22" y="5610019"/>
            <a:ext cx="6276078" cy="12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9322" y="1341443"/>
            <a:ext cx="4940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myK</a:t>
            </a:r>
            <a:r>
              <a:rPr lang="en-US" sz="3200" dirty="0"/>
              <a:t>=</a:t>
            </a:r>
            <a:r>
              <a:rPr lang="en-US" sz="3200" dirty="0" err="1"/>
              <a:t>myGAPIT$kinship</a:t>
            </a:r>
            <a:endParaRPr lang="en-US" sz="3200" dirty="0"/>
          </a:p>
          <a:p>
            <a:r>
              <a:rPr lang="es-ES_tradnl" sz="3200" dirty="0" err="1"/>
              <a:t>myK</a:t>
            </a:r>
            <a:r>
              <a:rPr lang="es-ES_tradnl" sz="3200" dirty="0"/>
              <a:t>[,-1]=</a:t>
            </a:r>
            <a:r>
              <a:rPr lang="es-ES_tradnl" sz="3200" dirty="0" err="1"/>
              <a:t>myK</a:t>
            </a:r>
            <a:r>
              <a:rPr lang="es-ES_tradnl" sz="3200" dirty="0"/>
              <a:t>[,-1]/</a:t>
            </a:r>
            <a:r>
              <a:rPr lang="es-ES_tradnl" sz="3200" dirty="0" smtClean="0"/>
              <a:t>2</a:t>
            </a:r>
          </a:p>
          <a:p>
            <a:r>
              <a:rPr lang="ro-RO" sz="3200" dirty="0" err="1" smtClean="0">
                <a:solidFill>
                  <a:srgbClr val="060087"/>
                </a:solidFill>
                <a:latin typeface="Candara" charset="0"/>
              </a:rPr>
              <a:t>myK</a:t>
            </a:r>
            <a:r>
              <a:rPr lang="ro-RO" sz="3200" dirty="0" smtClean="0">
                <a:solidFill>
                  <a:srgbClr val="060087"/>
                </a:solidFill>
                <a:latin typeface="Candara" charset="0"/>
              </a:rPr>
              <a:t>[1:5,1:6]</a:t>
            </a:r>
            <a:endParaRPr lang="en-US" sz="32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06600" y="104340"/>
            <a:ext cx="5130800" cy="1252728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2"/>
                </a:solidFill>
              </a:rPr>
              <a:t>Kinship from GAPIT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163701"/>
            <a:ext cx="88011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30800"/>
            <a:ext cx="89789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96434"/>
            <a:ext cx="4305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myGAPIT2=GAPIT(</a:t>
            </a:r>
          </a:p>
          <a:p>
            <a:r>
              <a:rPr lang="en-US" sz="2800" dirty="0"/>
              <a:t>  Y=</a:t>
            </a:r>
            <a:r>
              <a:rPr lang="en-US" sz="2800" dirty="0" err="1"/>
              <a:t>myY</a:t>
            </a:r>
            <a:r>
              <a:rPr lang="en-US" sz="2800" dirty="0"/>
              <a:t>,</a:t>
            </a:r>
          </a:p>
          <a:p>
            <a:r>
              <a:rPr lang="en-US" sz="2800" dirty="0"/>
              <a:t>  GD=</a:t>
            </a:r>
            <a:r>
              <a:rPr lang="en-US" sz="2800" dirty="0" err="1"/>
              <a:t>myGD</a:t>
            </a:r>
            <a:r>
              <a:rPr lang="en-US" sz="2800" dirty="0"/>
              <a:t>,</a:t>
            </a:r>
          </a:p>
          <a:p>
            <a:r>
              <a:rPr lang="en-US" sz="2800" dirty="0"/>
              <a:t>  GM=</a:t>
            </a:r>
            <a:r>
              <a:rPr lang="en-US" sz="2800" dirty="0" err="1"/>
              <a:t>myGM</a:t>
            </a:r>
            <a:r>
              <a:rPr lang="en-US" sz="2800" dirty="0"/>
              <a:t>,</a:t>
            </a:r>
          </a:p>
          <a:p>
            <a:r>
              <a:rPr lang="cs-CZ" sz="2800" dirty="0"/>
              <a:t>  </a:t>
            </a:r>
            <a:r>
              <a:rPr lang="cs-CZ" sz="2800" dirty="0">
                <a:solidFill>
                  <a:srgbClr val="FF0000"/>
                </a:solidFill>
              </a:rPr>
              <a:t>KI=</a:t>
            </a:r>
            <a:r>
              <a:rPr lang="cs-CZ" sz="2800" dirty="0" err="1">
                <a:solidFill>
                  <a:srgbClr val="FF0000"/>
                </a:solidFill>
              </a:rPr>
              <a:t>myK</a:t>
            </a:r>
            <a:r>
              <a:rPr lang="cs-CZ" sz="2800" dirty="0"/>
              <a:t>,</a:t>
            </a:r>
          </a:p>
          <a:p>
            <a:r>
              <a:rPr lang="cs-CZ" sz="2800" dirty="0" err="1" smtClean="0"/>
              <a:t>QTN.position</a:t>
            </a:r>
            <a:r>
              <a:rPr lang="cs-CZ" sz="2800" dirty="0" smtClean="0"/>
              <a:t>=</a:t>
            </a:r>
            <a:r>
              <a:rPr lang="cs-CZ" sz="2800" dirty="0" err="1" smtClean="0"/>
              <a:t>mySim$QTN.position</a:t>
            </a:r>
            <a:r>
              <a:rPr lang="cs-CZ" sz="2800" dirty="0"/>
              <a:t>,</a:t>
            </a:r>
          </a:p>
          <a:p>
            <a:r>
              <a:rPr lang="cs-CZ" sz="2800" dirty="0"/>
              <a:t>  </a:t>
            </a:r>
            <a:r>
              <a:rPr lang="cs-CZ" sz="2800" dirty="0" err="1"/>
              <a:t>PCA.total</a:t>
            </a:r>
            <a:r>
              <a:rPr lang="cs-CZ" sz="2800" dirty="0"/>
              <a:t>=3,</a:t>
            </a:r>
          </a:p>
          <a:p>
            <a:r>
              <a:rPr lang="en-US" sz="2800" dirty="0"/>
              <a:t>  </a:t>
            </a:r>
            <a:r>
              <a:rPr lang="en-US" sz="2800" dirty="0" err="1"/>
              <a:t>group.from</a:t>
            </a:r>
            <a:r>
              <a:rPr lang="en-US" sz="2800" dirty="0"/>
              <a:t>=1000000,</a:t>
            </a:r>
          </a:p>
          <a:p>
            <a:r>
              <a:rPr lang="en-US" sz="2800" dirty="0"/>
              <a:t>  </a:t>
            </a:r>
            <a:r>
              <a:rPr lang="en-US" sz="2800" dirty="0" err="1"/>
              <a:t>group.to</a:t>
            </a:r>
            <a:r>
              <a:rPr lang="en-US" sz="2800" dirty="0"/>
              <a:t>=1000000,</a:t>
            </a:r>
          </a:p>
          <a:p>
            <a:r>
              <a:rPr lang="en-US" sz="2800" dirty="0"/>
              <a:t>  </a:t>
            </a:r>
            <a:r>
              <a:rPr lang="en-US" sz="2800" dirty="0" err="1"/>
              <a:t>group.by</a:t>
            </a:r>
            <a:r>
              <a:rPr lang="en-US" sz="2800" dirty="0"/>
              <a:t>=10,</a:t>
            </a:r>
          </a:p>
          <a:p>
            <a:r>
              <a:rPr lang="ro-RO" sz="2800" dirty="0"/>
              <a:t>  memo="MLM2")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Using half of relationship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16" y="5651355"/>
            <a:ext cx="6272784" cy="1206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3151475"/>
            <a:ext cx="4434840" cy="24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4, due March 23, Wednesday, 3:10PM</a:t>
            </a:r>
          </a:p>
          <a:p>
            <a:r>
              <a:rPr lang="en-US" dirty="0" smtClean="0"/>
              <a:t>Midterm evaluation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094954"/>
            <a:ext cx="880110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30800"/>
            <a:ext cx="8978900" cy="17272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23412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Full vs. half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1739" y="2323237"/>
            <a:ext cx="18184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chemeClr val="accent1"/>
                </a:solidFill>
              </a:rPr>
              <a:t>.5x</a:t>
            </a:r>
            <a:endParaRPr lang="en-US" sz="10000" dirty="0">
              <a:solidFill>
                <a:schemeClr val="accent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727199" y="4022869"/>
            <a:ext cx="1244600" cy="1062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99" y="946891"/>
            <a:ext cx="4540102" cy="27097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99" y="4283639"/>
            <a:ext cx="4540101" cy="255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 and 2K are the same for P value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153" y="2615528"/>
            <a:ext cx="4413693" cy="42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Complexity of computing time</a:t>
            </a:r>
          </a:p>
          <a:p>
            <a:r>
              <a:rPr lang="en-US" dirty="0" smtClean="0"/>
              <a:t>Idea of P3D</a:t>
            </a:r>
          </a:p>
          <a:p>
            <a:r>
              <a:rPr lang="en-US" dirty="0" smtClean="0"/>
              <a:t>Consideration of heritability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Complexity of computing time</a:t>
            </a:r>
          </a:p>
          <a:p>
            <a:r>
              <a:rPr lang="en-US" dirty="0" smtClean="0"/>
              <a:t>Idea of P3D</a:t>
            </a:r>
          </a:p>
          <a:p>
            <a:r>
              <a:rPr lang="en-US" dirty="0" smtClean="0"/>
              <a:t>Consideration of heritability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time of inverse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6176" y="21917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n=500</a:t>
            </a:r>
          </a:p>
          <a:p>
            <a:r>
              <a:rPr lang="en-US" dirty="0" smtClean="0"/>
              <a:t>a=matrix(sample(100,n*</a:t>
            </a:r>
            <a:r>
              <a:rPr lang="en-US" dirty="0" err="1" smtClean="0"/>
              <a:t>n,replace</a:t>
            </a:r>
            <a:r>
              <a:rPr lang="en-US" dirty="0" smtClean="0"/>
              <a:t>=T</a:t>
            </a:r>
            <a:r>
              <a:rPr lang="en-US" dirty="0"/>
              <a:t>),</a:t>
            </a:r>
            <a:r>
              <a:rPr lang="en-US" dirty="0" err="1"/>
              <a:t>n,n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ptm</a:t>
            </a:r>
            <a:r>
              <a:rPr lang="en-US" dirty="0" smtClean="0"/>
              <a:t> </a:t>
            </a:r>
            <a:r>
              <a:rPr lang="en-US" dirty="0"/>
              <a:t>&lt;- </a:t>
            </a:r>
            <a:r>
              <a:rPr lang="en-US" dirty="0" err="1"/>
              <a:t>proc.time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b=solve(a)</a:t>
            </a:r>
          </a:p>
          <a:p>
            <a:r>
              <a:rPr lang="en-US" dirty="0" err="1" smtClean="0"/>
              <a:t>proc.time</a:t>
            </a:r>
            <a:r>
              <a:rPr lang="en-US" dirty="0"/>
              <a:t>() - </a:t>
            </a:r>
            <a:r>
              <a:rPr lang="en-US" dirty="0" err="1"/>
              <a:t>ptm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48176" y="2468709"/>
            <a:ext cx="2838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proc.time</a:t>
            </a:r>
            <a:r>
              <a:rPr lang="en-US" dirty="0"/>
              <a:t>() - </a:t>
            </a:r>
            <a:r>
              <a:rPr lang="en-US" dirty="0" err="1"/>
              <a:t>ptm</a:t>
            </a:r>
            <a:r>
              <a:rPr lang="en-US" dirty="0"/>
              <a:t>   </a:t>
            </a:r>
            <a:endParaRPr lang="en-US" dirty="0" smtClean="0"/>
          </a:p>
          <a:p>
            <a:r>
              <a:rPr lang="en-US" dirty="0" smtClean="0"/>
              <a:t>user  </a:t>
            </a:r>
            <a:r>
              <a:rPr lang="en-US" dirty="0"/>
              <a:t>system </a:t>
            </a:r>
            <a:r>
              <a:rPr lang="en-US" dirty="0" smtClean="0"/>
              <a:t>elapsed</a:t>
            </a:r>
          </a:p>
          <a:p>
            <a:r>
              <a:rPr lang="en-US" dirty="0" smtClean="0"/>
              <a:t>0.284   </a:t>
            </a:r>
            <a:r>
              <a:rPr lang="en-US" dirty="0"/>
              <a:t>0.004   0.291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647607"/>
              </p:ext>
            </p:extLst>
          </p:nvPr>
        </p:nvGraphicFramePr>
        <p:xfrm>
          <a:off x="878200" y="4034671"/>
          <a:ext cx="74088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1852216"/>
                <a:gridCol w="18522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Ratio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Ratio (Time)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2838892" y="5633020"/>
                <a:ext cx="3466215" cy="10552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Symbol" pitchFamily="18" charset="2"/>
                  <a:buNone/>
                </a:pPr>
                <a:r>
                  <a:rPr lang="en-US" sz="6000" dirty="0" smtClean="0"/>
                  <a:t>T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</m:oMath>
                </a14:m>
                <a:r>
                  <a:rPr lang="en-US" sz="6000" dirty="0" smtClean="0"/>
                  <a:t> n</a:t>
                </a:r>
                <a:r>
                  <a:rPr lang="en-US" sz="6000" baseline="30000" dirty="0" smtClean="0"/>
                  <a:t>3</a:t>
                </a:r>
              </a:p>
            </p:txBody>
          </p:sp>
        </mc:Choice>
        <mc:Fallback xmlns="">
          <p:sp>
            <p:nvSpPr>
              <p:cNvPr id="1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892" y="5633020"/>
                <a:ext cx="3466215" cy="1055285"/>
              </a:xfrm>
              <a:prstGeom prst="rect">
                <a:avLst/>
              </a:prstGeom>
              <a:blipFill rotWithShape="0">
                <a:blip r:embed="rId2"/>
                <a:stretch>
                  <a:fillRect t="-16185" b="-35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69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45343" y="2193251"/>
                <a:ext cx="2194560" cy="10552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6000" dirty="0" smtClean="0"/>
                  <a:t>T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</m:oMath>
                </a14:m>
                <a:r>
                  <a:rPr lang="en-US" sz="6000" dirty="0" smtClean="0"/>
                  <a:t> m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5343" y="2193251"/>
                <a:ext cx="2194560" cy="1055285"/>
              </a:xfrm>
              <a:blipFill rotWithShape="0">
                <a:blip r:embed="rId2"/>
                <a:stretch>
                  <a:fillRect l="-16667" t="-16763" r="-10833" b="-35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time of MLM GWAS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9926" y="3787615"/>
            <a:ext cx="2194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</a:t>
            </a:r>
            <a:r>
              <a:rPr lang="en-US" dirty="0" smtClean="0"/>
              <a:t>umber of markers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07214" y="3787615"/>
            <a:ext cx="2194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</a:t>
            </a:r>
            <a:r>
              <a:rPr lang="en-US" dirty="0" smtClean="0"/>
              <a:t>umber of individuals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89666" y="3787615"/>
            <a:ext cx="2194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Estimation of variances</a:t>
            </a:r>
            <a:endParaRPr lang="en-US" dirty="0"/>
          </a:p>
        </p:txBody>
      </p:sp>
      <p:cxnSp>
        <p:nvCxnSpPr>
          <p:cNvPr id="8" name="Straight Arrow Connector 7"/>
          <p:cNvCxnSpPr>
            <a:endCxn id="4" idx="0"/>
          </p:cNvCxnSpPr>
          <p:nvPr/>
        </p:nvCxnSpPr>
        <p:spPr>
          <a:xfrm flipH="1">
            <a:off x="2357206" y="2948138"/>
            <a:ext cx="1362200" cy="83947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5901774" y="2974363"/>
            <a:ext cx="1585172" cy="81325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0"/>
          </p:cNvCxnSpPr>
          <p:nvPr/>
        </p:nvCxnSpPr>
        <p:spPr>
          <a:xfrm flipH="1">
            <a:off x="4804494" y="3063240"/>
            <a:ext cx="14394" cy="7243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"/>
          <p:cNvSpPr txBox="1">
            <a:spLocks/>
          </p:cNvSpPr>
          <p:nvPr/>
        </p:nvSpPr>
        <p:spPr>
          <a:xfrm>
            <a:off x="4227576" y="2193251"/>
            <a:ext cx="1402926" cy="1055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6000" dirty="0" smtClean="0"/>
              <a:t>n</a:t>
            </a:r>
            <a:r>
              <a:rPr lang="en-US" sz="6000" baseline="30000" dirty="0" smtClean="0"/>
              <a:t>3</a:t>
            </a:r>
            <a:r>
              <a:rPr lang="en-US" sz="6000" dirty="0" smtClean="0"/>
              <a:t> 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5399067" y="2172547"/>
            <a:ext cx="578698" cy="1055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6000" dirty="0" smtClean="0"/>
              <a:t>p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85724" y="5500223"/>
            <a:ext cx="21083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EMMA </a:t>
            </a:r>
          </a:p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Kang, 2008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63424" y="5500223"/>
            <a:ext cx="28470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Literature h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</a:p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 </a:t>
            </a:r>
            <a:r>
              <a:rPr lang="en-US" dirty="0" err="1" smtClean="0">
                <a:solidFill>
                  <a:srgbClr val="000000"/>
                </a:solidFill>
              </a:rPr>
              <a:t>Deckker</a:t>
            </a:r>
            <a:r>
              <a:rPr lang="en-US" dirty="0" smtClean="0">
                <a:solidFill>
                  <a:srgbClr val="000000"/>
                </a:solidFill>
              </a:rPr>
              <a:t>, 2009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>
            <a:endCxn id="27" idx="0"/>
          </p:cNvCxnSpPr>
          <p:nvPr/>
        </p:nvCxnSpPr>
        <p:spPr>
          <a:xfrm flipH="1">
            <a:off x="4639903" y="4618612"/>
            <a:ext cx="1850769" cy="88161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28" idx="0"/>
          </p:cNvCxnSpPr>
          <p:nvPr/>
        </p:nvCxnSpPr>
        <p:spPr>
          <a:xfrm>
            <a:off x="7486946" y="4618612"/>
            <a:ext cx="0" cy="88161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1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18" grpId="0"/>
      <p:bldP spid="19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45343" y="2193251"/>
                <a:ext cx="2194560" cy="10552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6000" dirty="0" smtClean="0"/>
                  <a:t>T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</m:oMath>
                </a14:m>
                <a:r>
                  <a:rPr lang="en-US" sz="6000" dirty="0" smtClean="0"/>
                  <a:t> m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5343" y="2193251"/>
                <a:ext cx="2194560" cy="1055285"/>
              </a:xfrm>
              <a:blipFill rotWithShape="0">
                <a:blip r:embed="rId2"/>
                <a:stretch>
                  <a:fillRect l="-16667" t="-16763" r="-10833" b="-35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time of genetic evaluation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9926" y="3787615"/>
            <a:ext cx="2194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</a:t>
            </a:r>
            <a:r>
              <a:rPr lang="en-US" dirty="0" smtClean="0"/>
              <a:t>umber of markers</a:t>
            </a:r>
          </a:p>
          <a:p>
            <a:pPr algn="ctr" eaLnBrk="1" hangingPunct="1"/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07214" y="3787615"/>
            <a:ext cx="2194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</a:t>
            </a:r>
            <a:r>
              <a:rPr lang="en-US" dirty="0" smtClean="0"/>
              <a:t>umber of individuals</a:t>
            </a:r>
          </a:p>
          <a:p>
            <a:pPr algn="ctr" eaLnBrk="1" hangingPunct="1"/>
            <a:r>
              <a:rPr lang="en-US" dirty="0" smtClean="0"/>
              <a:t>(10M)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89666" y="3787615"/>
            <a:ext cx="2194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Estimation of variances</a:t>
            </a:r>
          </a:p>
          <a:p>
            <a:pPr algn="ctr" eaLnBrk="1" hangingPunct="1"/>
            <a:r>
              <a:rPr lang="en-US" dirty="0" smtClean="0"/>
              <a:t>(1)</a:t>
            </a:r>
            <a:endParaRPr lang="en-US" dirty="0"/>
          </a:p>
        </p:txBody>
      </p:sp>
      <p:cxnSp>
        <p:nvCxnSpPr>
          <p:cNvPr id="8" name="Straight Arrow Connector 7"/>
          <p:cNvCxnSpPr>
            <a:endCxn id="4" idx="0"/>
          </p:cNvCxnSpPr>
          <p:nvPr/>
        </p:nvCxnSpPr>
        <p:spPr>
          <a:xfrm flipH="1">
            <a:off x="2357206" y="2948138"/>
            <a:ext cx="1362200" cy="83947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5901774" y="2974363"/>
            <a:ext cx="1585172" cy="81325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0"/>
          </p:cNvCxnSpPr>
          <p:nvPr/>
        </p:nvCxnSpPr>
        <p:spPr>
          <a:xfrm flipH="1">
            <a:off x="4804494" y="3063240"/>
            <a:ext cx="14394" cy="7243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"/>
          <p:cNvSpPr txBox="1">
            <a:spLocks/>
          </p:cNvSpPr>
          <p:nvPr/>
        </p:nvSpPr>
        <p:spPr>
          <a:xfrm>
            <a:off x="4227576" y="2193251"/>
            <a:ext cx="1402926" cy="1055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6000" dirty="0" smtClean="0"/>
              <a:t>n</a:t>
            </a:r>
            <a:r>
              <a:rPr lang="en-US" sz="6000" baseline="30000" dirty="0" smtClean="0"/>
              <a:t>3</a:t>
            </a:r>
            <a:r>
              <a:rPr lang="en-US" sz="6000" dirty="0" smtClean="0"/>
              <a:t> 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5399067" y="2172547"/>
            <a:ext cx="578698" cy="1055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6000" dirty="0" smtClean="0"/>
              <a:t>p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00017" y="5886345"/>
            <a:ext cx="2194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A</a:t>
            </a:r>
            <a:r>
              <a:rPr lang="en-US" dirty="0" smtClean="0"/>
              <a:t> week!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5" idx="2"/>
            <a:endCxn id="16" idx="0"/>
          </p:cNvCxnSpPr>
          <p:nvPr/>
        </p:nvCxnSpPr>
        <p:spPr>
          <a:xfrm flipH="1">
            <a:off x="4797297" y="4987944"/>
            <a:ext cx="7197" cy="89840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18" grpId="0"/>
      <p:bldP spid="1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genetic </a:t>
            </a:r>
            <a:r>
              <a:rPr lang="en-US" sz="4000" smtClean="0"/>
              <a:t>evaluation strategy </a:t>
            </a:r>
            <a:r>
              <a:rPr lang="en-US" sz="4000" dirty="0" smtClean="0"/>
              <a:t>for GWAS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8167" y="4582633"/>
                <a:ext cx="5507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y = </a:t>
                </a:r>
                <a:r>
                  <a:rPr lang="en-US" sz="3600" dirty="0" err="1" smtClean="0"/>
                  <a:t>Wv</a:t>
                </a:r>
                <a:r>
                  <a:rPr lang="en-US" sz="3600" dirty="0" smtClean="0"/>
                  <a:t> + X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𝑍𝑢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𝑒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67" y="4582633"/>
                <a:ext cx="5507665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18166" y="2763679"/>
                <a:ext cx="5507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y =           X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𝑍𝑢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𝑒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66" y="2763679"/>
                <a:ext cx="5507665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Screen Shot 2015-09-29 at 12.00.2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4" r="10554"/>
          <a:stretch/>
        </p:blipFill>
        <p:spPr>
          <a:xfrm>
            <a:off x="7325831" y="3744526"/>
            <a:ext cx="1201479" cy="6985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915937" y="3138349"/>
            <a:ext cx="10633" cy="657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68634" y="3138349"/>
            <a:ext cx="1057936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868634" y="4905798"/>
            <a:ext cx="10579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3" idx="2"/>
          </p:cNvCxnSpPr>
          <p:nvPr/>
        </p:nvCxnSpPr>
        <p:spPr>
          <a:xfrm flipV="1">
            <a:off x="7926570" y="4443026"/>
            <a:ext cx="1" cy="462772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86105"/>
          </a:xfrm>
        </p:spPr>
        <p:txBody>
          <a:bodyPr>
            <a:normAutofit/>
          </a:bodyPr>
          <a:lstStyle/>
          <a:p>
            <a:r>
              <a:rPr lang="en-US" dirty="0" smtClean="0"/>
              <a:t>Completely different story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8416"/>
            <a:ext cx="2996782" cy="2816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2" y="3328416"/>
            <a:ext cx="3004377" cy="3012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59" y="3283019"/>
            <a:ext cx="2996782" cy="3058119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6650" y="2255454"/>
            <a:ext cx="8950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Full optimization: estimate h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for every SNPs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P3D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Estimate 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without SNP and fix it for testing SNPs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3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338328"/>
            <a:ext cx="8187070" cy="937579"/>
          </a:xfrm>
        </p:spPr>
        <p:txBody>
          <a:bodyPr>
            <a:normAutofit/>
          </a:bodyPr>
          <a:lstStyle/>
          <a:p>
            <a:r>
              <a:rPr lang="en-US" smtClean="0"/>
              <a:t>P3D</a:t>
            </a:r>
            <a:endParaRPr lang="en-US" dirty="0"/>
          </a:p>
        </p:txBody>
      </p:sp>
      <p:pic>
        <p:nvPicPr>
          <p:cNvPr id="15" name="Picture 14" descr="Screen Shot 2015-09-29 at 12.0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57" y="3404284"/>
            <a:ext cx="2921000" cy="698500"/>
          </a:xfrm>
          <a:prstGeom prst="rect">
            <a:avLst/>
          </a:prstGeom>
        </p:spPr>
      </p:pic>
      <p:pic>
        <p:nvPicPr>
          <p:cNvPr id="16" name="Picture 15" descr="Screen Shot 2015-09-29 at 12.00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57" y="4335693"/>
            <a:ext cx="3175000" cy="749300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3234" y="1173793"/>
            <a:ext cx="8242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Population Parameters Previously Determined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1" y="5560680"/>
            <a:ext cx="8242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mtClean="0"/>
              <a:t>C is compression level in CMLM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0450" y="2520109"/>
                <a:ext cx="5507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y = </a:t>
                </a:r>
                <a:r>
                  <a:rPr lang="en-US" sz="3600" dirty="0" err="1" smtClean="0"/>
                  <a:t>Wv</a:t>
                </a:r>
                <a:r>
                  <a:rPr lang="en-US" sz="3600" dirty="0" smtClean="0"/>
                  <a:t> + X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𝑍𝑢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𝑒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450" y="2520109"/>
                <a:ext cx="5507665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1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2291</TotalTime>
  <Words>822</Words>
  <Application>Microsoft Macintosh PowerPoint</Application>
  <PresentationFormat>On-screen Show (4:3)</PresentationFormat>
  <Paragraphs>161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Cambria Math</vt:lpstr>
      <vt:lpstr>Candara</vt:lpstr>
      <vt:lpstr>ＭＳ Ｐゴシック</vt:lpstr>
      <vt:lpstr>Symbol</vt:lpstr>
      <vt:lpstr>Verdana</vt:lpstr>
      <vt:lpstr>Waveform</vt:lpstr>
      <vt:lpstr>Statistical Genomics</vt:lpstr>
      <vt:lpstr>Administration</vt:lpstr>
      <vt:lpstr>Outline</vt:lpstr>
      <vt:lpstr>Computing time of inverse</vt:lpstr>
      <vt:lpstr>Computing time of MLM GWAS</vt:lpstr>
      <vt:lpstr>Computing time of genetic evaluation</vt:lpstr>
      <vt:lpstr>genetic evaluation strategy for GWAS</vt:lpstr>
      <vt:lpstr>Completely different story</vt:lpstr>
      <vt:lpstr>P3D</vt:lpstr>
      <vt:lpstr>Compression + P3D</vt:lpstr>
      <vt:lpstr>P3D/EMMAx</vt:lpstr>
      <vt:lpstr>EMMA kinship</vt:lpstr>
      <vt:lpstr>A kinship matrix was incorrectly used as Numerator Relationship Matrix (NRM), which is twice of kinship matrix, to estimate heritability. In this case, the estimated and true heritabilities have relationship of:</vt:lpstr>
      <vt:lpstr>By definition of heritability</vt:lpstr>
      <vt:lpstr>Genetic variance</vt:lpstr>
      <vt:lpstr>By definition of heritability</vt:lpstr>
      <vt:lpstr>Find out with GAPIT</vt:lpstr>
      <vt:lpstr>Kinship from GAPIT</vt:lpstr>
      <vt:lpstr>Using half of relationship</vt:lpstr>
      <vt:lpstr>Full vs. half</vt:lpstr>
      <vt:lpstr>K and 2K are the same for P value</vt:lpstr>
      <vt:lpstr>Highlight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167</cp:revision>
  <dcterms:created xsi:type="dcterms:W3CDTF">2013-08-24T13:03:35Z</dcterms:created>
  <dcterms:modified xsi:type="dcterms:W3CDTF">2017-03-22T20:51:59Z</dcterms:modified>
</cp:coreProperties>
</file>