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392" r:id="rId2"/>
    <p:sldId id="413" r:id="rId3"/>
    <p:sldId id="372" r:id="rId4"/>
    <p:sldId id="386" r:id="rId5"/>
    <p:sldId id="401" r:id="rId6"/>
    <p:sldId id="403" r:id="rId7"/>
    <p:sldId id="402" r:id="rId8"/>
    <p:sldId id="404" r:id="rId9"/>
    <p:sldId id="387" r:id="rId10"/>
    <p:sldId id="373" r:id="rId11"/>
    <p:sldId id="388" r:id="rId12"/>
    <p:sldId id="389" r:id="rId13"/>
    <p:sldId id="391" r:id="rId14"/>
    <p:sldId id="390" r:id="rId15"/>
    <p:sldId id="370" r:id="rId16"/>
    <p:sldId id="394" r:id="rId17"/>
    <p:sldId id="395" r:id="rId18"/>
    <p:sldId id="396" r:id="rId19"/>
    <p:sldId id="397" r:id="rId20"/>
    <p:sldId id="398" r:id="rId21"/>
    <p:sldId id="399" r:id="rId22"/>
    <p:sldId id="414" r:id="rId23"/>
    <p:sldId id="3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7"/>
    <p:restoredTop sz="97574" autoAdjust="0"/>
  </p:normalViewPr>
  <p:slideViewPr>
    <p:cSldViewPr snapToGrid="0" snapToObjects="1">
      <p:cViewPr>
        <p:scale>
          <a:sx n="157" d="100"/>
          <a:sy n="157" d="100"/>
        </p:scale>
        <p:origin x="2888" y="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20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: MLMM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MLMM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36068" y="1401483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36068" y="3402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</a:t>
            </a:r>
            <a:r>
              <a:rPr lang="en-US" sz="3200" dirty="0" smtClean="0"/>
              <a:t>+ QTN1 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36068" y="54471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</a:t>
            </a:r>
            <a:r>
              <a:rPr lang="en-US" sz="3200" dirty="0" smtClean="0"/>
              <a:t>+ QTN1 + QTN2 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87884" y="238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/>
              <a:t>Most significant SNP as pseudo QTN</a:t>
            </a:r>
            <a:endParaRPr lang="en-US" sz="2000" dirty="0"/>
          </a:p>
        </p:txBody>
      </p:sp>
      <p:cxnSp>
        <p:nvCxnSpPr>
          <p:cNvPr id="13" name="Straight Arrow Connector 32"/>
          <p:cNvCxnSpPr>
            <a:cxnSpLocks noChangeShapeType="1"/>
          </p:cNvCxnSpPr>
          <p:nvPr/>
        </p:nvCxnSpPr>
        <p:spPr bwMode="auto">
          <a:xfrm>
            <a:off x="1638300" y="2786270"/>
            <a:ext cx="1028700" cy="61614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9" name="左大括号 16"/>
          <p:cNvSpPr/>
          <p:nvPr/>
        </p:nvSpPr>
        <p:spPr>
          <a:xfrm rot="16200000">
            <a:off x="1438135" y="1743416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87884" y="441043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/>
              <a:t>Most significant SNP as pseudo QTN</a:t>
            </a:r>
            <a:endParaRPr lang="en-US" sz="2000" dirty="0"/>
          </a:p>
        </p:txBody>
      </p:sp>
      <p:cxnSp>
        <p:nvCxnSpPr>
          <p:cNvPr id="24" name="Straight Arrow Connector 32"/>
          <p:cNvCxnSpPr>
            <a:cxnSpLocks noChangeShapeType="1"/>
          </p:cNvCxnSpPr>
          <p:nvPr/>
        </p:nvCxnSpPr>
        <p:spPr bwMode="auto">
          <a:xfrm>
            <a:off x="1638300" y="4810540"/>
            <a:ext cx="2705100" cy="77746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25" name="左大括号 16"/>
          <p:cNvSpPr/>
          <p:nvPr/>
        </p:nvSpPr>
        <p:spPr>
          <a:xfrm rot="16200000">
            <a:off x="1438135" y="3767686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36068" y="619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So on and so forth until…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1754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3" grpId="0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Forward regression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36068" y="1370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</a:t>
            </a:r>
            <a:r>
              <a:rPr lang="en-US" sz="3200" dirty="0" smtClean="0"/>
              <a:t>+QTN1+QTN2+…+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801468" y="3961217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 smtClean="0"/>
              <a:t>Var</a:t>
            </a:r>
            <a:r>
              <a:rPr lang="en-US" sz="3200" dirty="0" smtClean="0"/>
              <a:t>(y)</a:t>
            </a:r>
            <a:endParaRPr lang="en-US" sz="3200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801468" y="3097617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 smtClean="0"/>
              <a:t>Var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cxnSp>
        <p:nvCxnSpPr>
          <p:cNvPr id="16" name="Straight Arrow Connector 32"/>
          <p:cNvCxnSpPr>
            <a:cxnSpLocks noChangeShapeType="1"/>
          </p:cNvCxnSpPr>
          <p:nvPr/>
        </p:nvCxnSpPr>
        <p:spPr bwMode="auto">
          <a:xfrm>
            <a:off x="3860800" y="3865770"/>
            <a:ext cx="1600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889000" y="5117205"/>
            <a:ext cx="7277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Stop when the ratio close to zero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32"/>
          <p:cNvCxnSpPr>
            <a:cxnSpLocks noChangeShapeType="1"/>
          </p:cNvCxnSpPr>
          <p:nvPr/>
        </p:nvCxnSpPr>
        <p:spPr bwMode="auto">
          <a:xfrm>
            <a:off x="584200" y="1955193"/>
            <a:ext cx="3276600" cy="21850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cxnSp>
        <p:nvCxnSpPr>
          <p:cNvPr id="26" name="Straight Arrow Connector 32"/>
          <p:cNvCxnSpPr>
            <a:cxnSpLocks noChangeShapeType="1"/>
          </p:cNvCxnSpPr>
          <p:nvPr/>
        </p:nvCxnSpPr>
        <p:spPr bwMode="auto">
          <a:xfrm flipH="1">
            <a:off x="5321300" y="1955193"/>
            <a:ext cx="1879600" cy="13976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903675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Backward elimination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137041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</a:t>
            </a:r>
            <a:r>
              <a:rPr lang="en-US" sz="3000" dirty="0" err="1" smtClean="0"/>
              <a:t>QTN</a:t>
            </a:r>
            <a:r>
              <a:rPr lang="en-US" sz="3000" baseline="-25000" dirty="0" err="1" smtClean="0"/>
              <a:t>t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700" y="36449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+…+QTN</a:t>
            </a:r>
            <a:r>
              <a:rPr lang="en-US" sz="3000" baseline="-25000" dirty="0" smtClean="0"/>
              <a:t>t-1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7884" y="2586215"/>
            <a:ext cx="5958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/>
              <a:t>Remove the least significant pseudo QTN</a:t>
            </a:r>
            <a:endParaRPr lang="en-US" sz="2000" dirty="0"/>
          </a:p>
        </p:txBody>
      </p:sp>
      <p:cxnSp>
        <p:nvCxnSpPr>
          <p:cNvPr id="17" name="Straight Arrow Connector 32"/>
          <p:cNvCxnSpPr>
            <a:cxnSpLocks noChangeShapeType="1"/>
          </p:cNvCxnSpPr>
          <p:nvPr/>
        </p:nvCxnSpPr>
        <p:spPr bwMode="auto">
          <a:xfrm>
            <a:off x="2933700" y="3094343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8" name="左大括号 16"/>
          <p:cNvSpPr/>
          <p:nvPr/>
        </p:nvSpPr>
        <p:spPr>
          <a:xfrm rot="16200000">
            <a:off x="2783586" y="115145"/>
            <a:ext cx="376427" cy="4165600"/>
          </a:xfrm>
          <a:prstGeom prst="leftBrace">
            <a:avLst>
              <a:gd name="adj1" fmla="val 62314"/>
              <a:gd name="adj2" fmla="val 50000"/>
            </a:avLst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4384" y="5562600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/>
              <a:t>Until all pseudo QTNs are significant</a:t>
            </a:r>
            <a:endParaRPr lang="en-US" sz="3200" dirty="0"/>
          </a:p>
        </p:txBody>
      </p: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>
            <a:off x="2933700" y="5012043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900076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Final p values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0" y="21463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8884" y="1561524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P</a:t>
            </a:r>
            <a:r>
              <a:rPr lang="en-US" sz="3200" dirty="0" smtClean="0"/>
              <a:t>seudo QTNs:</a:t>
            </a:r>
            <a:endParaRPr lang="en-US" sz="3200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0" y="3763074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SNP +QTN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8884" y="3178298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Other markers: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5628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7552"/>
          </a:xfrm>
        </p:spPr>
        <p:txBody>
          <a:bodyPr/>
          <a:lstStyle/>
          <a:p>
            <a:r>
              <a:rPr lang="en-US" dirty="0" smtClean="0"/>
              <a:t>MLMM R on </a:t>
            </a:r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908"/>
            <a:ext cx="9144000" cy="52970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43971" y="2901329"/>
            <a:ext cx="996902" cy="453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908" y="541223"/>
            <a:ext cx="38609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rm</a:t>
            </a:r>
            <a:r>
              <a:rPr lang="en-US" sz="800" dirty="0"/>
              <a:t>(list=</a:t>
            </a:r>
            <a:r>
              <a:rPr lang="en-US" sz="800" dirty="0" err="1"/>
              <a:t>ls</a:t>
            </a:r>
            <a:r>
              <a:rPr lang="en-US" sz="800" dirty="0"/>
              <a:t>())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('/Users/Zhiwu/Dropbox/Current/</a:t>
            </a:r>
            <a:r>
              <a:rPr lang="en-US" sz="800" dirty="0" err="1"/>
              <a:t>ZZLab</a:t>
            </a:r>
            <a:r>
              <a:rPr lang="en-US" sz="800" dirty="0"/>
              <a:t>/</a:t>
            </a:r>
            <a:r>
              <a:rPr lang="en-US" sz="800" dirty="0" err="1"/>
              <a:t>WSUCourse</a:t>
            </a:r>
            <a:r>
              <a:rPr lang="en-US" sz="800" dirty="0"/>
              <a:t>/CROPS545/</a:t>
            </a:r>
            <a:r>
              <a:rPr lang="en-US" sz="800" dirty="0" err="1"/>
              <a:t>mlmm</a:t>
            </a:r>
            <a:r>
              <a:rPr lang="en-US" sz="800" dirty="0"/>
              <a:t>-master')</a:t>
            </a:r>
          </a:p>
          <a:p>
            <a:r>
              <a:rPr lang="en-US" sz="800" dirty="0"/>
              <a:t>source('</a:t>
            </a:r>
            <a:r>
              <a:rPr lang="en-US" sz="800" dirty="0" err="1"/>
              <a:t>mlmm_cof.r</a:t>
            </a:r>
            <a:r>
              <a:rPr lang="en-US" sz="800" dirty="0"/>
              <a:t>')</a:t>
            </a:r>
          </a:p>
          <a:p>
            <a:endParaRPr lang="en-US" sz="800" dirty="0"/>
          </a:p>
          <a:p>
            <a:r>
              <a:rPr lang="en-US" sz="800" dirty="0"/>
              <a:t>library("MASS") # required for </a:t>
            </a:r>
            <a:r>
              <a:rPr lang="en-US" sz="800" dirty="0" err="1"/>
              <a:t>ginv</a:t>
            </a:r>
            <a:endParaRPr lang="en-US" sz="800" dirty="0"/>
          </a:p>
          <a:p>
            <a:r>
              <a:rPr lang="en-US" sz="800" dirty="0"/>
              <a:t>library(</a:t>
            </a:r>
            <a:r>
              <a:rPr lang="en-US" sz="800" dirty="0" err="1"/>
              <a:t>multtest</a:t>
            </a:r>
            <a:r>
              <a:rPr lang="en-US" sz="800" dirty="0"/>
              <a:t>)</a:t>
            </a:r>
          </a:p>
          <a:p>
            <a:r>
              <a:rPr lang="en-US" sz="800" dirty="0"/>
              <a:t>library(</a:t>
            </a:r>
            <a:r>
              <a:rPr lang="en-US" sz="800" dirty="0" err="1"/>
              <a:t>gplots</a:t>
            </a:r>
            <a:r>
              <a:rPr lang="en-US" sz="800" dirty="0"/>
              <a:t>)</a:t>
            </a:r>
          </a:p>
          <a:p>
            <a:r>
              <a:rPr lang="en-US" sz="800" dirty="0"/>
              <a:t>library(compiler) #required for </a:t>
            </a:r>
            <a:r>
              <a:rPr lang="en-US" sz="800" dirty="0" err="1"/>
              <a:t>cmpfun</a:t>
            </a:r>
            <a:endParaRPr lang="en-US" sz="800" dirty="0"/>
          </a:p>
          <a:p>
            <a:r>
              <a:rPr lang="en-US" sz="800" dirty="0"/>
              <a:t>library("scatterplot3d")</a:t>
            </a:r>
          </a:p>
          <a:p>
            <a:r>
              <a:rPr lang="en-US" sz="800" dirty="0"/>
              <a:t>source("http://</a:t>
            </a:r>
            <a:r>
              <a:rPr lang="en-US" sz="800" dirty="0" err="1"/>
              <a:t>www.zzlab.net</a:t>
            </a:r>
            <a:r>
              <a:rPr lang="en-US" sz="800" dirty="0"/>
              <a:t>/GAPIT/</a:t>
            </a:r>
            <a:r>
              <a:rPr lang="en-US" sz="800" dirty="0" err="1"/>
              <a:t>emma.txt</a:t>
            </a:r>
            <a:r>
              <a:rPr lang="en-US" sz="800" dirty="0"/>
              <a:t>")</a:t>
            </a:r>
          </a:p>
          <a:p>
            <a:r>
              <a:rPr lang="en-US" sz="800" dirty="0"/>
              <a:t>source("http://</a:t>
            </a:r>
            <a:r>
              <a:rPr lang="en-US" sz="800" dirty="0" err="1"/>
              <a:t>www.zzlab.net</a:t>
            </a:r>
            <a:r>
              <a:rPr lang="en-US" sz="800" dirty="0"/>
              <a:t>/GAPIT/</a:t>
            </a:r>
            <a:r>
              <a:rPr lang="en-US" sz="800" dirty="0" err="1"/>
              <a:t>gapit_functions.txt</a:t>
            </a:r>
            <a:r>
              <a:rPr lang="en-US" sz="800" dirty="0"/>
              <a:t>")</a:t>
            </a:r>
          </a:p>
          <a:p>
            <a:r>
              <a:rPr lang="en-US" sz="800" dirty="0"/>
              <a:t>source("/Users/Zhiwu/Dropbox//GAPIT/functions/</a:t>
            </a:r>
            <a:r>
              <a:rPr lang="en-US" sz="800" dirty="0" err="1"/>
              <a:t>gapit_functions.txt</a:t>
            </a:r>
            <a:r>
              <a:rPr lang="en-US" sz="800" dirty="0"/>
              <a:t>")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("/Users/Zhiwu/Dropbox/Current/</a:t>
            </a:r>
            <a:r>
              <a:rPr lang="en-US" sz="800" dirty="0" err="1"/>
              <a:t>ZZLab</a:t>
            </a:r>
            <a:r>
              <a:rPr lang="en-US" sz="800" dirty="0"/>
              <a:t>/</a:t>
            </a:r>
            <a:r>
              <a:rPr lang="en-US" sz="800" dirty="0" err="1"/>
              <a:t>WSUCourse</a:t>
            </a:r>
            <a:r>
              <a:rPr lang="en-US" sz="800" dirty="0"/>
              <a:t>/CROPS512/Demo")</a:t>
            </a:r>
          </a:p>
          <a:p>
            <a:r>
              <a:rPr lang="en-US" sz="800" dirty="0" err="1"/>
              <a:t>myGD</a:t>
            </a:r>
            <a:r>
              <a:rPr lang="en-US" sz="800" dirty="0"/>
              <a:t> &lt;- </a:t>
            </a:r>
            <a:r>
              <a:rPr lang="en-US" sz="800" dirty="0" err="1"/>
              <a:t>read.table</a:t>
            </a:r>
            <a:r>
              <a:rPr lang="en-US" sz="800" dirty="0"/>
              <a:t>("</a:t>
            </a:r>
            <a:r>
              <a:rPr lang="en-US" sz="800" dirty="0" err="1"/>
              <a:t>mdp_numeric.txt</a:t>
            </a:r>
            <a:r>
              <a:rPr lang="en-US" sz="800" dirty="0"/>
              <a:t>", head = TRUE)</a:t>
            </a:r>
          </a:p>
          <a:p>
            <a:r>
              <a:rPr lang="en-US" sz="800" dirty="0" err="1"/>
              <a:t>myGM</a:t>
            </a:r>
            <a:r>
              <a:rPr lang="en-US" sz="800" dirty="0"/>
              <a:t> &lt;- </a:t>
            </a:r>
            <a:r>
              <a:rPr lang="en-US" sz="800" dirty="0" err="1"/>
              <a:t>read.table</a:t>
            </a:r>
            <a:r>
              <a:rPr lang="en-US" sz="800" dirty="0"/>
              <a:t>("</a:t>
            </a:r>
            <a:r>
              <a:rPr lang="en-US" sz="800" dirty="0" err="1"/>
              <a:t>mdp_SNP_information.txt</a:t>
            </a:r>
            <a:r>
              <a:rPr lang="en-US" sz="800" dirty="0"/>
              <a:t>" , head = TRUE)</a:t>
            </a:r>
          </a:p>
          <a:p>
            <a:endParaRPr lang="en-US" sz="800" dirty="0"/>
          </a:p>
          <a:p>
            <a:r>
              <a:rPr lang="en-US" sz="800" dirty="0"/>
              <a:t>#for PC and K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("~/Desktop/temp")</a:t>
            </a:r>
          </a:p>
          <a:p>
            <a:r>
              <a:rPr lang="en-US" sz="800" dirty="0"/>
              <a:t>myGAPIT0=GAPIT(GD=</a:t>
            </a:r>
            <a:r>
              <a:rPr lang="en-US" sz="800" dirty="0" err="1"/>
              <a:t>myGD,GM</a:t>
            </a:r>
            <a:r>
              <a:rPr lang="en-US" sz="800" dirty="0"/>
              <a:t>=</a:t>
            </a:r>
            <a:r>
              <a:rPr lang="en-US" sz="800" dirty="0" err="1"/>
              <a:t>myGM,PCA.total</a:t>
            </a:r>
            <a:r>
              <a:rPr lang="en-US" sz="800" dirty="0"/>
              <a:t>=3,)</a:t>
            </a:r>
          </a:p>
          <a:p>
            <a:r>
              <a:rPr lang="en-US" sz="800" dirty="0" err="1"/>
              <a:t>myPC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(myGAPIT0$PCA[,-1])</a:t>
            </a:r>
          </a:p>
          <a:p>
            <a:r>
              <a:rPr lang="en-US" sz="800" dirty="0" err="1"/>
              <a:t>myK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(myGAPIT0$kinship[,-1])</a:t>
            </a:r>
          </a:p>
          <a:p>
            <a:r>
              <a:rPr lang="en-US" sz="800" dirty="0" err="1"/>
              <a:t>myX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</a:t>
            </a:r>
            <a:r>
              <a:rPr lang="en-US" sz="800" dirty="0" err="1"/>
              <a:t>myGD</a:t>
            </a:r>
            <a:r>
              <a:rPr lang="en-US" sz="800" dirty="0"/>
              <a:t>[,-1])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001359" y="234089"/>
            <a:ext cx="47937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</a:t>
            </a:r>
            <a:r>
              <a:rPr lang="en-US" sz="1200" dirty="0" err="1"/>
              <a:t>Siultate</a:t>
            </a:r>
            <a:r>
              <a:rPr lang="en-US" sz="1200" dirty="0"/>
              <a:t> 10 QTN on the first chromosomes</a:t>
            </a:r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r>
              <a:rPr lang="en-US" sz="1200" dirty="0"/>
              <a:t>taxa=</a:t>
            </a:r>
            <a:r>
              <a:rPr lang="en-US" sz="1200" dirty="0" err="1"/>
              <a:t>myGD</a:t>
            </a:r>
            <a:r>
              <a:rPr lang="en-US" sz="1200" dirty="0"/>
              <a:t>[,1]</a:t>
            </a:r>
          </a:p>
          <a:p>
            <a:r>
              <a:rPr lang="en-US" sz="1200" dirty="0" err="1"/>
              <a:t>set.seed</a:t>
            </a:r>
            <a:r>
              <a:rPr lang="en-US" sz="1200" dirty="0"/>
              <a:t>(99164)</a:t>
            </a:r>
          </a:p>
          <a:p>
            <a:r>
              <a:rPr lang="en-US" sz="1200" dirty="0" err="1"/>
              <a:t>GD.candidate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(taxa,X1to5)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</a:t>
            </a:r>
            <a:r>
              <a:rPr lang="en-US" sz="1200" dirty="0" err="1"/>
              <a:t>GAPIT.Phenotype.Simulation</a:t>
            </a:r>
            <a:r>
              <a:rPr lang="en-US" sz="1200" dirty="0"/>
              <a:t>(GD=</a:t>
            </a:r>
            <a:r>
              <a:rPr lang="en-US" sz="1200" dirty="0" err="1"/>
              <a:t>GD.candidate,GM</a:t>
            </a:r>
            <a:r>
              <a:rPr lang="en-US" sz="1200" dirty="0"/>
              <a:t>=</a:t>
            </a:r>
            <a:r>
              <a:rPr lang="en-US" sz="1200" dirty="0" err="1"/>
              <a:t>myGM</a:t>
            </a:r>
            <a:r>
              <a:rPr lang="en-US" sz="1200" dirty="0"/>
              <a:t>[index1to5,],h2=.5,NQTN=10,QTNDist="norm")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as.numeric</a:t>
            </a:r>
            <a:r>
              <a:rPr lang="en-US" sz="1200" dirty="0"/>
              <a:t>(</a:t>
            </a:r>
            <a:r>
              <a:rPr lang="en-US" sz="1200" dirty="0" err="1"/>
              <a:t>mySim$Y</a:t>
            </a:r>
            <a:r>
              <a:rPr lang="en-US" sz="1200" dirty="0"/>
              <a:t>[,-1</a:t>
            </a:r>
            <a:r>
              <a:rPr lang="en-US" sz="1200" dirty="0" smtClean="0"/>
              <a:t>])</a:t>
            </a:r>
            <a:endParaRPr lang="en-US" sz="1200" dirty="0"/>
          </a:p>
          <a:p>
            <a:r>
              <a:rPr lang="en-US" sz="1200" dirty="0" err="1"/>
              <a:t>myMLMM</a:t>
            </a:r>
            <a:r>
              <a:rPr lang="en-US" sz="1200" dirty="0"/>
              <a:t>&lt;-</a:t>
            </a:r>
            <a:r>
              <a:rPr lang="en-US" sz="1200" dirty="0" err="1"/>
              <a:t>mlmm_cof</a:t>
            </a:r>
            <a:r>
              <a:rPr lang="en-US" sz="1200" dirty="0"/>
              <a:t>(</a:t>
            </a:r>
            <a:r>
              <a:rPr lang="en-US" sz="1200" dirty="0" err="1"/>
              <a:t>myy,myX,myPC</a:t>
            </a:r>
            <a:r>
              <a:rPr lang="en-US" sz="1200" dirty="0"/>
              <a:t>[,1:2],</a:t>
            </a:r>
            <a:r>
              <a:rPr lang="en-US" sz="1200" dirty="0" err="1"/>
              <a:t>myK,nbchunks</a:t>
            </a:r>
            <a:r>
              <a:rPr lang="en-US" sz="1200" dirty="0"/>
              <a:t>=2,maxsteps=20)</a:t>
            </a:r>
          </a:p>
          <a:p>
            <a:r>
              <a:rPr lang="en-US" sz="1200" dirty="0" err="1"/>
              <a:t>myP</a:t>
            </a:r>
            <a:r>
              <a:rPr lang="en-US" sz="1200" dirty="0"/>
              <a:t>=</a:t>
            </a:r>
            <a:r>
              <a:rPr lang="en-US" sz="1200" dirty="0" err="1"/>
              <a:t>myMLMM$pval_step</a:t>
            </a:r>
            <a:r>
              <a:rPr lang="en-US" sz="1200" dirty="0"/>
              <a:t>[[1]]$out[,2]</a:t>
            </a:r>
          </a:p>
          <a:p>
            <a:r>
              <a:rPr lang="en-US" sz="1200" dirty="0" err="1"/>
              <a:t>myGI.MP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myGM</a:t>
            </a:r>
            <a:r>
              <a:rPr lang="en-US" sz="1200" dirty="0"/>
              <a:t>[,-1],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GAPIT.Manhattan</a:t>
            </a:r>
            <a:r>
              <a:rPr lang="en-US" sz="1200" dirty="0"/>
              <a:t>(GI.MP=</a:t>
            </a:r>
            <a:r>
              <a:rPr lang="en-US" sz="1200" dirty="0" err="1"/>
              <a:t>myGI.MP,seqQTN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GAPIT.QQ(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/>
          <a:stretch/>
        </p:blipFill>
        <p:spPr>
          <a:xfrm>
            <a:off x="0" y="3437594"/>
            <a:ext cx="9144000" cy="3420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>
          <a:xfrm>
            <a:off x="7264070" y="3520187"/>
            <a:ext cx="1715807" cy="14094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50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err="1" smtClean="0"/>
              <a:t>GAPIT.FDR.TypeI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527300"/>
            <a:ext cx="840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myGWAS</a:t>
            </a:r>
            <a:r>
              <a:rPr lang="en-US" sz="2400" dirty="0" smtClean="0"/>
              <a:t>=</a:t>
            </a:r>
            <a:r>
              <a:rPr lang="en-US" sz="2400" dirty="0" err="1" smtClean="0"/>
              <a:t>cbind</a:t>
            </a:r>
            <a:r>
              <a:rPr lang="en-US" sz="2400" dirty="0" smtClean="0"/>
              <a:t>(</a:t>
            </a:r>
            <a:r>
              <a:rPr lang="en-US" sz="2400" dirty="0" err="1" smtClean="0"/>
              <a:t>myGM,myP,NA</a:t>
            </a:r>
            <a:r>
              <a:rPr lang="en-US" sz="2400" smtClean="0"/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myStat</a:t>
            </a:r>
            <a:r>
              <a:rPr lang="en-US" sz="2400" dirty="0" smtClean="0"/>
              <a:t>=</a:t>
            </a:r>
            <a:r>
              <a:rPr lang="en-US" sz="2400" dirty="0" err="1" smtClean="0"/>
              <a:t>GAPIT.FDR.TypeI</a:t>
            </a:r>
            <a:r>
              <a:rPr lang="en-US" sz="2400" dirty="0" smtClean="0"/>
              <a:t>(WS=c(1e0,1e3,1e4,1e5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GM=</a:t>
            </a:r>
            <a:r>
              <a:rPr lang="en-US" sz="2400" dirty="0" err="1" smtClean="0"/>
              <a:t>myGM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seqQTN</a:t>
            </a:r>
            <a:r>
              <a:rPr lang="en-US" sz="2400" dirty="0" smtClean="0"/>
              <a:t>=</a:t>
            </a:r>
            <a:r>
              <a:rPr lang="en-US" sz="2400" dirty="0" err="1" smtClean="0"/>
              <a:t>mySim$QTN.position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GWAS=</a:t>
            </a:r>
            <a:r>
              <a:rPr lang="en-US" sz="2400" dirty="0" err="1" smtClean="0"/>
              <a:t>myGWAS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2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6717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(AUC)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c(5,2,5,2))</a:t>
            </a:r>
          </a:p>
          <a:p>
            <a:r>
              <a:rPr lang="pl-PL" sz="2000" dirty="0"/>
              <a:t>plot(</a:t>
            </a:r>
            <a:r>
              <a:rPr lang="pl-PL" sz="2000" dirty="0" err="1"/>
              <a:t>myStat$FDR</a:t>
            </a:r>
            <a:r>
              <a:rPr lang="pl-PL" sz="2000" dirty="0"/>
              <a:t>[,1],</a:t>
            </a:r>
            <a:r>
              <a:rPr lang="pl-PL" sz="2000" dirty="0" err="1"/>
              <a:t>myStat$Power,type</a:t>
            </a:r>
            <a:r>
              <a:rPr lang="pl-PL" sz="2000" dirty="0"/>
              <a:t>="b")</a:t>
            </a:r>
          </a:p>
          <a:p>
            <a:r>
              <a:rPr lang="pl-PL" sz="2000" dirty="0"/>
              <a:t>plot(</a:t>
            </a:r>
            <a:r>
              <a:rPr lang="pl-PL" sz="2000" dirty="0" err="1"/>
              <a:t>myStat$TypeI</a:t>
            </a:r>
            <a:r>
              <a:rPr lang="pl-PL" sz="2000" dirty="0"/>
              <a:t>[,1],</a:t>
            </a:r>
            <a:r>
              <a:rPr lang="pl-PL" sz="2000" dirty="0" err="1"/>
              <a:t>myStat$Power,type</a:t>
            </a:r>
            <a:r>
              <a:rPr lang="pl-PL" sz="2000" dirty="0"/>
              <a:t>="b")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2044700"/>
            <a:ext cx="71501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440120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nrep</a:t>
            </a:r>
            <a:r>
              <a:rPr lang="en-US" sz="2000" dirty="0"/>
              <a:t>=10</a:t>
            </a:r>
          </a:p>
          <a:p>
            <a:r>
              <a:rPr lang="en-US" sz="2000" dirty="0" err="1"/>
              <a:t>set.seed</a:t>
            </a:r>
            <a:r>
              <a:rPr lang="en-US" sz="2000" dirty="0"/>
              <a:t>(99164)</a:t>
            </a:r>
          </a:p>
          <a:p>
            <a:r>
              <a:rPr lang="en-US" sz="2000" dirty="0" err="1"/>
              <a:t>statRep</a:t>
            </a:r>
            <a:r>
              <a:rPr lang="en-US" sz="2000" dirty="0"/>
              <a:t>=replicate(</a:t>
            </a:r>
            <a:r>
              <a:rPr lang="en-US" sz="2000" dirty="0" err="1"/>
              <a:t>nrep</a:t>
            </a:r>
            <a:r>
              <a:rPr lang="en-US" sz="2000" dirty="0"/>
              <a:t>, 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mySim</a:t>
            </a:r>
            <a:r>
              <a:rPr lang="en-US" sz="2000" dirty="0"/>
              <a:t>=</a:t>
            </a:r>
            <a:r>
              <a:rPr lang="en-US" sz="2000" dirty="0" err="1"/>
              <a:t>GAPIT.Phenotype.Simulation</a:t>
            </a:r>
            <a:r>
              <a:rPr lang="en-US" sz="2000" dirty="0"/>
              <a:t>(GD=</a:t>
            </a:r>
            <a:r>
              <a:rPr lang="en-US" sz="2000" dirty="0" err="1"/>
              <a:t>GD.candidate,GM</a:t>
            </a:r>
            <a:r>
              <a:rPr lang="en-US" sz="2000" dirty="0"/>
              <a:t>=</a:t>
            </a:r>
            <a:r>
              <a:rPr lang="en-US" sz="2000" dirty="0" err="1"/>
              <a:t>myGM</a:t>
            </a:r>
            <a:r>
              <a:rPr lang="en-US" sz="2000" dirty="0"/>
              <a:t>[index1to5,],h2=.5,NQTN=10,QTNDist="norm")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myy</a:t>
            </a:r>
            <a:r>
              <a:rPr lang="en-US" sz="2000" dirty="0"/>
              <a:t>=</a:t>
            </a:r>
            <a:r>
              <a:rPr lang="en-US" sz="2000" dirty="0" err="1"/>
              <a:t>as.numeric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[,-1])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myMLMM</a:t>
            </a:r>
            <a:r>
              <a:rPr lang="en-US" sz="2000" dirty="0"/>
              <a:t>&lt;-</a:t>
            </a:r>
            <a:r>
              <a:rPr lang="en-US" sz="2000" dirty="0" err="1"/>
              <a:t>mlmm_cof</a:t>
            </a:r>
            <a:r>
              <a:rPr lang="en-US" sz="2000" dirty="0"/>
              <a:t>(</a:t>
            </a:r>
            <a:r>
              <a:rPr lang="en-US" sz="2000" dirty="0" err="1"/>
              <a:t>myy,myX,myPC</a:t>
            </a:r>
            <a:r>
              <a:rPr lang="en-US" sz="2000" dirty="0"/>
              <a:t>[,1:2],</a:t>
            </a:r>
            <a:r>
              <a:rPr lang="en-US" sz="2000" dirty="0" err="1"/>
              <a:t>myK,nbchunks</a:t>
            </a:r>
            <a:r>
              <a:rPr lang="en-US" sz="2000" dirty="0"/>
              <a:t>=2,maxsteps=20)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myP</a:t>
            </a:r>
            <a:r>
              <a:rPr lang="en-US" sz="2000" dirty="0"/>
              <a:t>=</a:t>
            </a:r>
            <a:r>
              <a:rPr lang="en-US" sz="2000" dirty="0" err="1"/>
              <a:t>myMLMM$pval_step</a:t>
            </a:r>
            <a:r>
              <a:rPr lang="en-US" sz="2000" dirty="0"/>
              <a:t>[[1]]$out[,2]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myGWAS</a:t>
            </a:r>
            <a:r>
              <a:rPr lang="en-US" sz="2000" dirty="0"/>
              <a:t>=</a:t>
            </a:r>
            <a:r>
              <a:rPr lang="en-US" sz="2000" dirty="0" err="1"/>
              <a:t>cbind</a:t>
            </a:r>
            <a:r>
              <a:rPr lang="en-US" sz="2000" dirty="0"/>
              <a:t>(</a:t>
            </a:r>
            <a:r>
              <a:rPr lang="en-US" sz="2000" dirty="0" err="1"/>
              <a:t>myGM,myP,NA</a:t>
            </a:r>
            <a:r>
              <a:rPr lang="en-US" sz="2000" dirty="0"/>
              <a:t>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myStat</a:t>
            </a:r>
            <a:r>
              <a:rPr lang="en-US" sz="2000" dirty="0"/>
              <a:t>=</a:t>
            </a:r>
            <a:r>
              <a:rPr lang="en-US" sz="2000" dirty="0" err="1"/>
              <a:t>GAPIT.FDR.TypeI</a:t>
            </a:r>
            <a:r>
              <a:rPr lang="en-US" sz="2000" dirty="0"/>
              <a:t>(WS=c(1e0,1e3,1e4,1e5),GM=</a:t>
            </a:r>
            <a:r>
              <a:rPr lang="en-US" sz="2000" dirty="0" err="1"/>
              <a:t>myGM,seqQTN</a:t>
            </a:r>
            <a:r>
              <a:rPr lang="en-US" sz="2000" dirty="0"/>
              <a:t>=</a:t>
            </a:r>
            <a:r>
              <a:rPr lang="en-US" sz="2000" dirty="0" err="1"/>
              <a:t>mySim$QTN.position,GWAS</a:t>
            </a:r>
            <a:r>
              <a:rPr lang="en-US" sz="2000" dirty="0"/>
              <a:t>=</a:t>
            </a:r>
            <a:r>
              <a:rPr lang="en-US" sz="2000" dirty="0" err="1"/>
              <a:t>myGWAS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})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8045613" cy="3450696"/>
          </a:xfrm>
        </p:spPr>
        <p:txBody>
          <a:bodyPr/>
          <a:lstStyle/>
          <a:p>
            <a:r>
              <a:rPr lang="en-US" dirty="0" smtClean="0">
                <a:latin typeface="Constantia" charset="0"/>
              </a:rPr>
              <a:t>Stepwise regression</a:t>
            </a:r>
          </a:p>
          <a:p>
            <a:r>
              <a:rPr lang="en-US" dirty="0" smtClean="0">
                <a:latin typeface="Constantia" charset="0"/>
              </a:rPr>
              <a:t>Criteria</a:t>
            </a:r>
          </a:p>
          <a:p>
            <a:r>
              <a:rPr lang="en-US" dirty="0">
                <a:latin typeface="Constantia" charset="0"/>
              </a:rPr>
              <a:t>MLMM</a:t>
            </a:r>
          </a:p>
          <a:p>
            <a:r>
              <a:rPr lang="en-US" dirty="0" smtClean="0">
                <a:latin typeface="Constantia" charset="0"/>
              </a:rPr>
              <a:t>Power vs FDR and Type I error</a:t>
            </a:r>
          </a:p>
          <a:p>
            <a:r>
              <a:rPr lang="en-US" dirty="0" smtClean="0">
                <a:latin typeface="Constantia" charset="0"/>
              </a:rPr>
              <a:t>Replicate and mean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547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str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statRep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31455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5218772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over 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2578868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power=</a:t>
            </a:r>
            <a:r>
              <a:rPr lang="en-US" sz="2000" dirty="0" err="1"/>
              <a:t>statRep</a:t>
            </a:r>
            <a:r>
              <a:rPr lang="en-US" sz="2000" dirty="0"/>
              <a:t>[[2]]</a:t>
            </a:r>
          </a:p>
          <a:p>
            <a:r>
              <a:rPr lang="en-US" sz="2000" dirty="0"/>
              <a:t>#FDR</a:t>
            </a:r>
          </a:p>
          <a:p>
            <a:r>
              <a:rPr lang="en-US" sz="2000" dirty="0" err="1"/>
              <a:t>s.fdr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(3,length(</a:t>
            </a:r>
            <a:r>
              <a:rPr lang="en-US" sz="2000" dirty="0" err="1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 err="1"/>
              <a:t>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fdr.mean</a:t>
            </a:r>
            <a:r>
              <a:rPr lang="en-US" sz="2000" dirty="0"/>
              <a:t>=Reduce ("+", </a:t>
            </a:r>
            <a:r>
              <a:rPr lang="en-US" sz="2000" dirty="0" err="1"/>
              <a:t>fdr</a:t>
            </a:r>
            <a:r>
              <a:rPr lang="en-US" sz="2000" dirty="0"/>
              <a:t>) / length(</a:t>
            </a:r>
            <a:r>
              <a:rPr lang="en-US" sz="2000" dirty="0" err="1"/>
              <a:t>fdr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TypeI</a:t>
            </a:r>
            <a:endParaRPr lang="en-US" sz="2000" dirty="0"/>
          </a:p>
          <a:p>
            <a:r>
              <a:rPr lang="en-US" sz="2000" dirty="0" smtClean="0"/>
              <a:t>s.t1=</a:t>
            </a:r>
            <a:r>
              <a:rPr lang="en-US" sz="2000" dirty="0" err="1" smtClean="0"/>
              <a:t>seq</a:t>
            </a:r>
            <a:r>
              <a:rPr lang="en-US" sz="2000" dirty="0" smtClean="0"/>
              <a:t>(4,length(</a:t>
            </a:r>
            <a:r>
              <a:rPr lang="en-US" sz="2000" dirty="0" err="1" smtClean="0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 smtClean="0"/>
              <a:t>t1=</a:t>
            </a:r>
            <a:r>
              <a:rPr lang="en-US" sz="2000" dirty="0" err="1" smtClean="0"/>
              <a:t>statRep</a:t>
            </a:r>
            <a:r>
              <a:rPr lang="en-US" sz="2000" dirty="0" smtClean="0"/>
              <a:t>[s.t1]</a:t>
            </a:r>
            <a:endParaRPr lang="en-US" sz="2000" dirty="0"/>
          </a:p>
          <a:p>
            <a:r>
              <a:rPr lang="en-US" sz="2000" dirty="0" smtClean="0"/>
              <a:t>t1.mean=Reduce </a:t>
            </a:r>
            <a:r>
              <a:rPr lang="en-US" sz="2000" dirty="0"/>
              <a:t>("+", </a:t>
            </a:r>
            <a:r>
              <a:rPr lang="en-US" sz="2000" dirty="0" smtClean="0"/>
              <a:t>t1) </a:t>
            </a:r>
            <a:r>
              <a:rPr lang="en-US" sz="2000" dirty="0"/>
              <a:t>/ </a:t>
            </a:r>
            <a:r>
              <a:rPr lang="en-US" sz="2000" dirty="0" smtClean="0"/>
              <a:t>length(t1)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(AUC)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c(5,2,5,2))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fdr.mean</a:t>
            </a:r>
            <a:r>
              <a:rPr lang="en-US" sz="2000" dirty="0"/>
              <a:t>[,1],power , type="b")</a:t>
            </a:r>
          </a:p>
          <a:p>
            <a:r>
              <a:rPr lang="en-US" sz="2000" dirty="0" smtClean="0"/>
              <a:t>plot(t1.mean</a:t>
            </a:r>
            <a:r>
              <a:rPr lang="en-US" sz="2000" dirty="0"/>
              <a:t>[,1],power , type="b</a:t>
            </a:r>
            <a:r>
              <a:rPr lang="en-US" sz="2000" dirty="0" smtClean="0"/>
              <a:t>")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1" y="2776049"/>
            <a:ext cx="7695526" cy="40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Stepwise regression</a:t>
            </a:r>
          </a:p>
          <a:p>
            <a:r>
              <a:rPr lang="en-US" dirty="0">
                <a:latin typeface="Constantia" charset="0"/>
              </a:rPr>
              <a:t>Criteria</a:t>
            </a:r>
          </a:p>
          <a:p>
            <a:r>
              <a:rPr lang="en-US" dirty="0">
                <a:latin typeface="Constantia" charset="0"/>
              </a:rPr>
              <a:t>MLMM</a:t>
            </a:r>
          </a:p>
          <a:p>
            <a:r>
              <a:rPr lang="en-US" dirty="0">
                <a:latin typeface="Constantia" charset="0"/>
              </a:rPr>
              <a:t>Power vs FDR and Type I error</a:t>
            </a:r>
          </a:p>
          <a:p>
            <a:r>
              <a:rPr lang="en-US" dirty="0">
                <a:latin typeface="Constantia" charset="0"/>
              </a:rPr>
              <a:t>Replicate and mean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Testing SNPs, one at a time</a:t>
            </a:r>
            <a:endParaRPr lang="en-US" dirty="0">
              <a:latin typeface="Calibri" charset="0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638800" y="25717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5715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304800" y="525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6211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6781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533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1828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362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304800" y="5878513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304800" y="4800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1981200" y="6324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1267422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Hind from MHC (Major </a:t>
            </a:r>
            <a:r>
              <a:rPr lang="en-US" dirty="0"/>
              <a:t>histocompatibility </a:t>
            </a:r>
            <a:r>
              <a:rPr lang="en-US" dirty="0" smtClean="0"/>
              <a:t>complex)</a:t>
            </a:r>
            <a:endParaRPr lang="en-US" dirty="0"/>
          </a:p>
        </p:txBody>
      </p:sp>
      <p:pic>
        <p:nvPicPr>
          <p:cNvPr id="3" name="Picture 2" descr="3015094_ard-70-2-0259-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09800"/>
            <a:ext cx="6502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Stepwise </a:t>
            </a:r>
            <a:r>
              <a:rPr lang="en-US" dirty="0"/>
              <a:t>regression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100" y="2566507"/>
            <a:ext cx="855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Choose m </a:t>
            </a:r>
            <a:r>
              <a:rPr lang="en-US" sz="2800" dirty="0"/>
              <a:t>predictive variables </a:t>
            </a:r>
            <a:r>
              <a:rPr lang="en-US" sz="2800" dirty="0" smtClean="0"/>
              <a:t>from M (M&gt;&gt;m) variables</a:t>
            </a:r>
          </a:p>
          <a:p>
            <a:pPr algn="ctr"/>
            <a:r>
              <a:rPr lang="en-US" sz="2800" dirty="0" smtClean="0"/>
              <a:t>The challenges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3619500"/>
            <a:ext cx="8039100" cy="32385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Choosing m from M is an NP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Option: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Non unique criteria</a:t>
            </a:r>
          </a:p>
        </p:txBody>
      </p:sp>
    </p:spTree>
    <p:extLst>
      <p:ext uri="{BB962C8B-B14F-4D97-AF65-F5344CB8AC3E}">
        <p14:creationId xmlns:p14="http://schemas.microsoft.com/office/powerpoint/2010/main" val="293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1" y="2349500"/>
            <a:ext cx="8039100" cy="3776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sequence of F-tests or t-tests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Adjusted R-square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Akaike</a:t>
            </a:r>
            <a:r>
              <a:rPr lang="en-US" sz="2800" dirty="0"/>
              <a:t> information criterion (AIC)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Bayesian information criterion (BIC)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Mallows's</a:t>
            </a:r>
            <a:r>
              <a:rPr lang="en-US" sz="2800" dirty="0"/>
              <a:t> </a:t>
            </a:r>
            <a:r>
              <a:rPr lang="en-US" sz="2800" dirty="0" err="1"/>
              <a:t>Cp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false discovery rate (FDR)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Stepwise regression procedures 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108700" y="2965317"/>
            <a:ext cx="2743200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so many?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0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tepwise regression</a:t>
            </a:r>
            <a:br>
              <a:rPr lang="en-US" dirty="0" smtClean="0"/>
            </a:br>
            <a:r>
              <a:rPr lang="en-US" dirty="0"/>
              <a:t> Forward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1884248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Test M </a:t>
            </a:r>
            <a:r>
              <a:rPr lang="en-US" sz="2800" dirty="0" smtClean="0"/>
              <a:t>variables one at a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279093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Fit the most significant variable as covariate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0300" y="3697612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Test rest </a:t>
            </a:r>
            <a:r>
              <a:rPr lang="en-US" sz="2800" dirty="0" smtClean="0"/>
              <a:t>variables one at a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3600" y="4590138"/>
            <a:ext cx="309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Is the most </a:t>
            </a:r>
          </a:p>
          <a:p>
            <a:pPr algn="ctr"/>
            <a:r>
              <a:rPr lang="en-US" sz="2800" dirty="0" smtClean="0"/>
              <a:t>influential variable </a:t>
            </a:r>
          </a:p>
          <a:p>
            <a:pPr algn="ctr"/>
            <a:r>
              <a:rPr lang="en-US" sz="2800" dirty="0" smtClean="0"/>
              <a:t>significant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5150" y="634443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4953000" y="2407468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953000" y="3314150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>
            <a:off x="4953000" y="4220832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2" idx="0"/>
          </p:cNvCxnSpPr>
          <p:nvPr/>
        </p:nvCxnSpPr>
        <p:spPr>
          <a:xfrm>
            <a:off x="4953000" y="5975133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965200" y="3052540"/>
            <a:ext cx="482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5200" y="3021590"/>
            <a:ext cx="0" cy="2289096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965200" y="5282635"/>
            <a:ext cx="2438400" cy="1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06550" y="478414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64100" y="5898176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992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Stepwise regression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Backward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81536" y="276730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Test m variables simultaneously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3071" y="3774284"/>
            <a:ext cx="3282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</a:t>
            </a:r>
            <a:r>
              <a:rPr lang="en-US" sz="2800" dirty="0" smtClean="0"/>
              <a:t>least</a:t>
            </a:r>
            <a:endParaRPr lang="en-US" sz="2800" dirty="0"/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5265" y="5688585"/>
            <a:ext cx="505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Remove it and test the rest (m)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8704" y="420517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4734236" y="3290529"/>
            <a:ext cx="0" cy="48375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734236" y="5159279"/>
            <a:ext cx="0" cy="52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 flipV="1">
            <a:off x="6375400" y="4466781"/>
            <a:ext cx="122330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646462" y="3023623"/>
            <a:ext cx="1535074" cy="52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46462" y="3023623"/>
            <a:ext cx="0" cy="294404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1"/>
          </p:cNvCxnSpPr>
          <p:nvPr/>
        </p:nvCxnSpPr>
        <p:spPr>
          <a:xfrm flipV="1">
            <a:off x="646462" y="5950195"/>
            <a:ext cx="1558803" cy="17468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75400" y="3858923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80882" y="515927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595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5"/>
          <a:stretch/>
        </p:blipFill>
        <p:spPr>
          <a:xfrm>
            <a:off x="558800" y="571500"/>
            <a:ext cx="7391400" cy="1981200"/>
          </a:xfrm>
          <a:prstGeom prst="rect">
            <a:avLst/>
          </a:prstGeom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 rot="16200000">
            <a:off x="7785101" y="15366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GLM</a:t>
            </a:r>
            <a:endParaRPr lang="en-US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527300" y="952498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Two QTNs</a:t>
            </a:r>
            <a:endParaRPr lang="en-US" dirty="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 rot="16200000">
            <a:off x="7785102" y="30860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</a:t>
            </a:r>
            <a:r>
              <a:rPr lang="en-US" dirty="0" smtClean="0"/>
              <a:t>LM</a:t>
            </a:r>
            <a:endParaRPr lang="en-US" dirty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16200000">
            <a:off x="7785103" y="50164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MLMM</a:t>
            </a:r>
            <a:endParaRPr lang="en-US" dirty="0"/>
          </a:p>
        </p:txBody>
      </p:sp>
      <p:pic>
        <p:nvPicPr>
          <p:cNvPr id="9" name="Picture 8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37374"/>
          <a:stretch/>
        </p:blipFill>
        <p:spPr>
          <a:xfrm>
            <a:off x="558800" y="2552700"/>
            <a:ext cx="7391400" cy="1968500"/>
          </a:xfrm>
          <a:prstGeom prst="rect">
            <a:avLst/>
          </a:prstGeom>
        </p:spPr>
      </p:pic>
      <p:pic>
        <p:nvPicPr>
          <p:cNvPr id="8" name="Picture 7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0"/>
          <a:stretch/>
        </p:blipFill>
        <p:spPr>
          <a:xfrm>
            <a:off x="558800" y="4455320"/>
            <a:ext cx="7391400" cy="2354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4103" y="158040"/>
            <a:ext cx="676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chemeClr val="accent2"/>
                </a:solidFill>
              </a:rPr>
              <a:t>Nature Genetics, 2012, 44, 825-830 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2196</TotalTime>
  <Words>721</Words>
  <Application>Microsoft Macintosh PowerPoint</Application>
  <PresentationFormat>On-screen Show (4:3)</PresentationFormat>
  <Paragraphs>169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Candara</vt:lpstr>
      <vt:lpstr>Constantia</vt:lpstr>
      <vt:lpstr>ＭＳ Ｐゴシック</vt:lpstr>
      <vt:lpstr>Symbol</vt:lpstr>
      <vt:lpstr>Verdana</vt:lpstr>
      <vt:lpstr>华文楷体</vt:lpstr>
      <vt:lpstr>Waveform</vt:lpstr>
      <vt:lpstr>Statistical Genomics</vt:lpstr>
      <vt:lpstr>Outline</vt:lpstr>
      <vt:lpstr>Testing SNPs, one at a time</vt:lpstr>
      <vt:lpstr>Hind from MHC (Major histocompatibility complex)</vt:lpstr>
      <vt:lpstr>Stepwise regression </vt:lpstr>
      <vt:lpstr>Stepwise regression procedures </vt:lpstr>
      <vt:lpstr>Stepwise regression  Forward </vt:lpstr>
      <vt:lpstr>Stepwise regression  Backward </vt:lpstr>
      <vt:lpstr>PowerPoint Presentation</vt:lpstr>
      <vt:lpstr>MLMM</vt:lpstr>
      <vt:lpstr>Forward regression</vt:lpstr>
      <vt:lpstr>Backward elimination</vt:lpstr>
      <vt:lpstr>Final p values</vt:lpstr>
      <vt:lpstr>MLMM R on GitHub</vt:lpstr>
      <vt:lpstr>PowerPoint Presentation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Area Under Curve (AUC)</vt:lpstr>
      <vt:lpstr>Highlight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204</cp:revision>
  <dcterms:created xsi:type="dcterms:W3CDTF">2013-08-24T13:03:35Z</dcterms:created>
  <dcterms:modified xsi:type="dcterms:W3CDTF">2017-03-24T22:03:09Z</dcterms:modified>
</cp:coreProperties>
</file>