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411" r:id="rId2"/>
    <p:sldId id="420" r:id="rId3"/>
    <p:sldId id="394" r:id="rId4"/>
    <p:sldId id="441" r:id="rId5"/>
    <p:sldId id="449" r:id="rId6"/>
    <p:sldId id="382" r:id="rId7"/>
    <p:sldId id="383" r:id="rId8"/>
    <p:sldId id="384" r:id="rId9"/>
    <p:sldId id="429" r:id="rId10"/>
    <p:sldId id="385" r:id="rId11"/>
    <p:sldId id="437" r:id="rId12"/>
    <p:sldId id="438" r:id="rId13"/>
    <p:sldId id="387" r:id="rId14"/>
    <p:sldId id="434" r:id="rId15"/>
    <p:sldId id="388" r:id="rId16"/>
    <p:sldId id="430" r:id="rId17"/>
    <p:sldId id="389" r:id="rId18"/>
    <p:sldId id="391" r:id="rId19"/>
    <p:sldId id="431" r:id="rId20"/>
    <p:sldId id="432" r:id="rId21"/>
    <p:sldId id="445" r:id="rId22"/>
    <p:sldId id="446" r:id="rId23"/>
    <p:sldId id="451" r:id="rId24"/>
    <p:sldId id="450" r:id="rId25"/>
    <p:sldId id="45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7"/>
    <p:restoredTop sz="95982" autoAdjust="0"/>
  </p:normalViewPr>
  <p:slideViewPr>
    <p:cSldViewPr snapToGrid="0" snapToObjects="1">
      <p:cViewPr>
        <p:scale>
          <a:sx n="107" d="100"/>
          <a:sy n="107" d="100"/>
        </p:scale>
        <p:origin x="-656" y="-7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3/30/17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FARM-CPU (Fixed And</a:t>
            </a:r>
            <a:r>
              <a:rPr lang="en-US" baseline="0" dirty="0" smtClean="0"/>
              <a:t> Random Model Circulative Probability Unification)</a:t>
            </a:r>
          </a:p>
          <a:p>
            <a:endParaRPr lang="en-US" dirty="0" smtClean="0"/>
          </a:p>
          <a:p>
            <a:r>
              <a:rPr lang="en-US" dirty="0" smtClean="0"/>
              <a:t>Keywords: substitution, test, screen, storage, memory, mutation, markers, formula, optimization, processer, unit, background, </a:t>
            </a:r>
          </a:p>
          <a:p>
            <a:endParaRPr lang="en-US" dirty="0" smtClean="0"/>
          </a:p>
          <a:p>
            <a:r>
              <a:rPr lang="en-US" dirty="0" smtClean="0"/>
              <a:t>The shaded area is the storage of p values for markers (dark shaded) and mutations (shadow</a:t>
            </a:r>
            <a:r>
              <a:rPr lang="en-US" baseline="0" dirty="0" smtClean="0"/>
              <a:t> shaded</a:t>
            </a:r>
            <a:r>
              <a:rPr lang="en-US" dirty="0" smtClean="0"/>
              <a:t>). The Manhattan</a:t>
            </a:r>
            <a:r>
              <a:rPr lang="en-US" baseline="0" dirty="0" smtClean="0"/>
              <a:t> plot (with red dots) area is the processer to optimize bin size and the bin selected as pseudo mutations (M) connected by the green wires. The equation is the processer to test marker (m) one at a time with mutation (M) as covariates. The p values of M are processed xx unit (non-shaded area) to  get average P values which are connect by the blue wires to substitute the </a:t>
            </a:r>
            <a:r>
              <a:rPr lang="en-US" baseline="0" dirty="0" err="1" smtClean="0"/>
              <a:t>Nas</a:t>
            </a:r>
            <a:r>
              <a:rPr lang="en-US" baseline="0" dirty="0" smtClean="0"/>
              <a:t> for the corresponding markers which do not have P values in the test as they are confounded to M.</a:t>
            </a:r>
            <a:endParaRPr lang="en-US" dirty="0"/>
          </a:p>
        </p:txBody>
      </p:sp>
      <p:sp>
        <p:nvSpPr>
          <p:cNvPr id="4" name="Slide Number Placeholder 3"/>
          <p:cNvSpPr>
            <a:spLocks noGrp="1"/>
          </p:cNvSpPr>
          <p:nvPr>
            <p:ph type="sldNum" sz="quarter" idx="10"/>
          </p:nvPr>
        </p:nvSpPr>
        <p:spPr/>
        <p:txBody>
          <a:bodyPr/>
          <a:lstStyle/>
          <a:p>
            <a:fld id="{B01AD68F-38F0-9049-9FD5-CDE3DD4B2903}" type="slidenum">
              <a:rPr lang="en-US" smtClean="0"/>
              <a:pPr/>
              <a:t>14</a:t>
            </a:fld>
            <a:endParaRPr lang="en-US"/>
          </a:p>
        </p:txBody>
      </p:sp>
    </p:spTree>
    <p:extLst>
      <p:ext uri="{BB962C8B-B14F-4D97-AF65-F5344CB8AC3E}">
        <p14:creationId xmlns:p14="http://schemas.microsoft.com/office/powerpoint/2010/main" val="98054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3/30/17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jpg"/><Relationship Id="rId13" Type="http://schemas.openxmlformats.org/officeDocument/2006/relationships/image" Target="../media/image18.png"/><Relationship Id="rId14" Type="http://schemas.openxmlformats.org/officeDocument/2006/relationships/image" Target="../media/image19.jpg"/><Relationship Id="rId15" Type="http://schemas.openxmlformats.org/officeDocument/2006/relationships/image" Target="../media/image20.jpeg"/><Relationship Id="rId16" Type="http://schemas.openxmlformats.org/officeDocument/2006/relationships/image" Target="../media/image21.png"/><Relationship Id="rId1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jpg"/><Relationship Id="rId8" Type="http://schemas.openxmlformats.org/officeDocument/2006/relationships/image" Target="../media/image13.jpg"/><Relationship Id="rId9" Type="http://schemas.openxmlformats.org/officeDocument/2006/relationships/image" Target="../media/image14.jpg"/><Relationship Id="rId10"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smtClean="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smtClean="0"/>
              <a:t>Zhiwu Zhang</a:t>
            </a:r>
          </a:p>
          <a:p>
            <a:pPr marL="0" indent="0" algn="ctr">
              <a:buNone/>
            </a:pPr>
            <a:r>
              <a:rPr lang="en-US" sz="2800" dirty="0" smtClean="0"/>
              <a:t>Washington State University</a:t>
            </a:r>
            <a:endParaRPr lang="en-US" sz="2800" dirty="0"/>
          </a:p>
        </p:txBody>
      </p:sp>
      <p:sp>
        <p:nvSpPr>
          <p:cNvPr id="8" name="Title 2"/>
          <p:cNvSpPr txBox="1">
            <a:spLocks/>
          </p:cNvSpPr>
          <p:nvPr/>
        </p:nvSpPr>
        <p:spPr bwMode="auto">
          <a:xfrm>
            <a:off x="894721" y="3597458"/>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smtClean="0">
                <a:solidFill>
                  <a:schemeClr val="bg2">
                    <a:lumMod val="50000"/>
                  </a:schemeClr>
                </a:solidFill>
              </a:rPr>
              <a:t>Lecture 21: FarmCPU</a:t>
            </a:r>
            <a:endParaRPr lang="en-US" sz="2800" b="1" dirty="0">
              <a:solidFill>
                <a:schemeClr val="bg2">
                  <a:lumMod val="50000"/>
                </a:schemeClr>
              </a:solidFill>
            </a:endParaRPr>
          </a:p>
        </p:txBody>
      </p:sp>
    </p:spTree>
    <p:extLst>
      <p:ext uri="{BB962C8B-B14F-4D97-AF65-F5344CB8AC3E}">
        <p14:creationId xmlns:p14="http://schemas.microsoft.com/office/powerpoint/2010/main" val="1839392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t="63835" b="18082"/>
          <a:stretch/>
        </p:blipFill>
        <p:spPr>
          <a:xfrm>
            <a:off x="2773082" y="5568919"/>
            <a:ext cx="3657047" cy="1240117"/>
          </a:xfrm>
          <a:prstGeom prst="rect">
            <a:avLst/>
          </a:prstGeom>
        </p:spPr>
      </p:pic>
      <p:pic>
        <p:nvPicPr>
          <p:cNvPr id="3" name="Picture 2"/>
          <p:cNvPicPr>
            <a:picLocks noChangeAspect="1"/>
          </p:cNvPicPr>
          <p:nvPr/>
        </p:nvPicPr>
        <p:blipFill rotWithShape="1">
          <a:blip r:embed="rId2"/>
          <a:srcRect b="90196"/>
          <a:stretch/>
        </p:blipFill>
        <p:spPr>
          <a:xfrm>
            <a:off x="2773082" y="1105647"/>
            <a:ext cx="3657047" cy="672353"/>
          </a:xfrm>
          <a:prstGeom prst="rect">
            <a:avLst/>
          </a:prstGeom>
        </p:spPr>
      </p:pic>
      <p:sp>
        <p:nvSpPr>
          <p:cNvPr id="8" name="Title 7"/>
          <p:cNvSpPr>
            <a:spLocks noGrp="1"/>
          </p:cNvSpPr>
          <p:nvPr>
            <p:ph type="title"/>
          </p:nvPr>
        </p:nvSpPr>
        <p:spPr>
          <a:xfrm>
            <a:off x="0" y="338328"/>
            <a:ext cx="9144000" cy="767319"/>
          </a:xfrm>
        </p:spPr>
        <p:txBody>
          <a:bodyPr/>
          <a:lstStyle/>
          <a:p>
            <a:r>
              <a:rPr lang="en-US" dirty="0" smtClean="0">
                <a:solidFill>
                  <a:srgbClr val="4584D3"/>
                </a:solidFill>
              </a:rPr>
              <a:t>Model Development</a:t>
            </a:r>
            <a:endParaRPr lang="en-US" dirty="0">
              <a:solidFill>
                <a:srgbClr val="4584D3"/>
              </a:solidFill>
            </a:endParaRPr>
          </a:p>
        </p:txBody>
      </p:sp>
      <p:pic>
        <p:nvPicPr>
          <p:cNvPr id="11" name="Picture 10"/>
          <p:cNvPicPr>
            <a:picLocks noChangeAspect="1"/>
          </p:cNvPicPr>
          <p:nvPr/>
        </p:nvPicPr>
        <p:blipFill rotWithShape="1">
          <a:blip r:embed="rId2"/>
          <a:srcRect t="9542" b="79129"/>
          <a:stretch/>
        </p:blipFill>
        <p:spPr>
          <a:xfrm>
            <a:off x="2773082" y="1778000"/>
            <a:ext cx="3657047" cy="776942"/>
          </a:xfrm>
          <a:prstGeom prst="rect">
            <a:avLst/>
          </a:prstGeom>
        </p:spPr>
      </p:pic>
      <p:pic>
        <p:nvPicPr>
          <p:cNvPr id="13" name="Picture 12"/>
          <p:cNvPicPr>
            <a:picLocks noChangeAspect="1"/>
          </p:cNvPicPr>
          <p:nvPr/>
        </p:nvPicPr>
        <p:blipFill rotWithShape="1">
          <a:blip r:embed="rId2"/>
          <a:srcRect t="32636" b="51678"/>
          <a:stretch/>
        </p:blipFill>
        <p:spPr>
          <a:xfrm>
            <a:off x="2765196" y="3391649"/>
            <a:ext cx="3657047" cy="1075765"/>
          </a:xfrm>
          <a:prstGeom prst="rect">
            <a:avLst/>
          </a:prstGeom>
        </p:spPr>
      </p:pic>
      <p:pic>
        <p:nvPicPr>
          <p:cNvPr id="15" name="Picture 14"/>
          <p:cNvPicPr>
            <a:picLocks noChangeAspect="1"/>
          </p:cNvPicPr>
          <p:nvPr/>
        </p:nvPicPr>
        <p:blipFill rotWithShape="1">
          <a:blip r:embed="rId2"/>
          <a:srcRect t="20479" b="67320"/>
          <a:stretch/>
        </p:blipFill>
        <p:spPr>
          <a:xfrm>
            <a:off x="2773082" y="2554942"/>
            <a:ext cx="3657047" cy="836707"/>
          </a:xfrm>
          <a:prstGeom prst="rect">
            <a:avLst/>
          </a:prstGeom>
        </p:spPr>
      </p:pic>
      <p:sp>
        <p:nvSpPr>
          <p:cNvPr id="17" name="TextBox 16"/>
          <p:cNvSpPr txBox="1"/>
          <p:nvPr/>
        </p:nvSpPr>
        <p:spPr>
          <a:xfrm>
            <a:off x="6825035" y="1869745"/>
            <a:ext cx="2259201" cy="338554"/>
          </a:xfrm>
          <a:prstGeom prst="rect">
            <a:avLst/>
          </a:prstGeom>
          <a:noFill/>
        </p:spPr>
        <p:txBody>
          <a:bodyPr wrap="square" rtlCol="0">
            <a:spAutoFit/>
          </a:bodyPr>
          <a:lstStyle/>
          <a:p>
            <a:r>
              <a:rPr lang="en-US" sz="1600" dirty="0" smtClean="0"/>
              <a:t>Adjustment on marker</a:t>
            </a:r>
            <a:endParaRPr lang="en-US" sz="1600" dirty="0"/>
          </a:p>
        </p:txBody>
      </p:sp>
      <p:cxnSp>
        <p:nvCxnSpPr>
          <p:cNvPr id="18" name="Straight Arrow Connector 17"/>
          <p:cNvCxnSpPr/>
          <p:nvPr/>
        </p:nvCxnSpPr>
        <p:spPr>
          <a:xfrm>
            <a:off x="6422243" y="2055401"/>
            <a:ext cx="402792"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825035" y="3421524"/>
            <a:ext cx="2408613" cy="338554"/>
          </a:xfrm>
          <a:prstGeom prst="rect">
            <a:avLst/>
          </a:prstGeom>
          <a:noFill/>
        </p:spPr>
        <p:txBody>
          <a:bodyPr wrap="square" rtlCol="0">
            <a:spAutoFit/>
          </a:bodyPr>
          <a:lstStyle/>
          <a:p>
            <a:r>
              <a:rPr lang="en-US" sz="1600" dirty="0" smtClean="0"/>
              <a:t>Adjustment on covariates</a:t>
            </a:r>
            <a:endParaRPr lang="en-US" sz="1600" dirty="0"/>
          </a:p>
        </p:txBody>
      </p:sp>
      <p:cxnSp>
        <p:nvCxnSpPr>
          <p:cNvPr id="22" name="Straight Arrow Connector 21"/>
          <p:cNvCxnSpPr/>
          <p:nvPr/>
        </p:nvCxnSpPr>
        <p:spPr>
          <a:xfrm>
            <a:off x="6422243" y="3607180"/>
            <a:ext cx="40279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3788" y="1290027"/>
            <a:ext cx="2259201" cy="338554"/>
          </a:xfrm>
          <a:prstGeom prst="rect">
            <a:avLst/>
          </a:prstGeom>
          <a:noFill/>
        </p:spPr>
        <p:txBody>
          <a:bodyPr wrap="square" rtlCol="0">
            <a:spAutoFit/>
          </a:bodyPr>
          <a:lstStyle/>
          <a:p>
            <a:r>
              <a:rPr lang="en-US" sz="1600" dirty="0" smtClean="0"/>
              <a:t>S</a:t>
            </a:r>
            <a:r>
              <a:rPr lang="en-US" sz="1600" baseline="-25000" dirty="0" smtClean="0"/>
              <a:t>i</a:t>
            </a:r>
            <a:r>
              <a:rPr lang="en-US" sz="1600" dirty="0" smtClean="0"/>
              <a:t>: Testing marker</a:t>
            </a:r>
            <a:endParaRPr lang="en-US" sz="1600" dirty="0"/>
          </a:p>
        </p:txBody>
      </p:sp>
      <p:sp>
        <p:nvSpPr>
          <p:cNvPr id="24" name="TextBox 23"/>
          <p:cNvSpPr txBox="1"/>
          <p:nvPr/>
        </p:nvSpPr>
        <p:spPr>
          <a:xfrm>
            <a:off x="283788" y="2039022"/>
            <a:ext cx="2259201" cy="338554"/>
          </a:xfrm>
          <a:prstGeom prst="rect">
            <a:avLst/>
          </a:prstGeom>
          <a:noFill/>
        </p:spPr>
        <p:txBody>
          <a:bodyPr wrap="square" rtlCol="0">
            <a:spAutoFit/>
          </a:bodyPr>
          <a:lstStyle/>
          <a:p>
            <a:r>
              <a:rPr lang="en-US" sz="1600" dirty="0" smtClean="0"/>
              <a:t>Q: Population structure</a:t>
            </a:r>
            <a:endParaRPr lang="en-US" sz="1600" dirty="0"/>
          </a:p>
        </p:txBody>
      </p:sp>
      <p:sp>
        <p:nvSpPr>
          <p:cNvPr id="25" name="TextBox 24"/>
          <p:cNvSpPr txBox="1"/>
          <p:nvPr/>
        </p:nvSpPr>
        <p:spPr>
          <a:xfrm>
            <a:off x="283788" y="2789070"/>
            <a:ext cx="2259201" cy="338554"/>
          </a:xfrm>
          <a:prstGeom prst="rect">
            <a:avLst/>
          </a:prstGeom>
          <a:noFill/>
        </p:spPr>
        <p:txBody>
          <a:bodyPr wrap="square" rtlCol="0">
            <a:spAutoFit/>
          </a:bodyPr>
          <a:lstStyle/>
          <a:p>
            <a:r>
              <a:rPr lang="en-US" sz="1600" dirty="0"/>
              <a:t>K</a:t>
            </a:r>
            <a:r>
              <a:rPr lang="en-US" sz="1600" dirty="0" smtClean="0"/>
              <a:t>: Kinship</a:t>
            </a:r>
            <a:endParaRPr lang="en-US" sz="1600" dirty="0"/>
          </a:p>
        </p:txBody>
      </p:sp>
      <p:sp>
        <p:nvSpPr>
          <p:cNvPr id="26" name="TextBox 25"/>
          <p:cNvSpPr txBox="1"/>
          <p:nvPr/>
        </p:nvSpPr>
        <p:spPr>
          <a:xfrm>
            <a:off x="283788" y="3590801"/>
            <a:ext cx="2259201" cy="338554"/>
          </a:xfrm>
          <a:prstGeom prst="rect">
            <a:avLst/>
          </a:prstGeom>
          <a:noFill/>
        </p:spPr>
        <p:txBody>
          <a:bodyPr wrap="square" rtlCol="0">
            <a:spAutoFit/>
          </a:bodyPr>
          <a:lstStyle/>
          <a:p>
            <a:r>
              <a:rPr lang="en-US" sz="1600" dirty="0"/>
              <a:t>S</a:t>
            </a:r>
            <a:r>
              <a:rPr lang="en-US" sz="1600" dirty="0" smtClean="0"/>
              <a:t>: Pseudo QTNs</a:t>
            </a:r>
            <a:endParaRPr lang="en-US" sz="1600" dirty="0"/>
          </a:p>
        </p:txBody>
      </p:sp>
      <p:pic>
        <p:nvPicPr>
          <p:cNvPr id="2" name="Picture 1"/>
          <p:cNvPicPr>
            <a:picLocks noChangeAspect="1"/>
          </p:cNvPicPr>
          <p:nvPr/>
        </p:nvPicPr>
        <p:blipFill rotWithShape="1">
          <a:blip r:embed="rId2"/>
          <a:srcRect t="47930" b="36844"/>
          <a:stretch/>
        </p:blipFill>
        <p:spPr>
          <a:xfrm>
            <a:off x="2790492" y="4467414"/>
            <a:ext cx="3657047" cy="1044095"/>
          </a:xfrm>
          <a:prstGeom prst="rect">
            <a:avLst/>
          </a:prstGeom>
        </p:spPr>
      </p:pic>
    </p:spTree>
    <p:extLst>
      <p:ext uri="{BB962C8B-B14F-4D97-AF65-F5344CB8AC3E}">
        <p14:creationId xmlns:p14="http://schemas.microsoft.com/office/powerpoint/2010/main" val="382947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SUPER algorithm</a:t>
            </a:r>
            <a:endParaRPr lang="en-US" dirty="0"/>
          </a:p>
        </p:txBody>
      </p:sp>
      <p:sp>
        <p:nvSpPr>
          <p:cNvPr id="7" name="TextBox 6"/>
          <p:cNvSpPr txBox="1"/>
          <p:nvPr/>
        </p:nvSpPr>
        <p:spPr>
          <a:xfrm>
            <a:off x="3356517" y="2285194"/>
            <a:ext cx="3679902" cy="646331"/>
          </a:xfrm>
          <a:prstGeom prst="rect">
            <a:avLst/>
          </a:prstGeom>
          <a:noFill/>
        </p:spPr>
        <p:txBody>
          <a:bodyPr wrap="square" rtlCol="0">
            <a:spAutoFit/>
          </a:bodyPr>
          <a:lstStyle/>
          <a:p>
            <a:r>
              <a:rPr lang="en-US" sz="3600" dirty="0" smtClean="0"/>
              <a:t>y = PC + SNP + e</a:t>
            </a:r>
            <a:endParaRPr lang="en-US" sz="3600" dirty="0"/>
          </a:p>
        </p:txBody>
      </p:sp>
      <p:sp>
        <p:nvSpPr>
          <p:cNvPr id="8" name="TextBox 7"/>
          <p:cNvSpPr txBox="1"/>
          <p:nvPr/>
        </p:nvSpPr>
        <p:spPr>
          <a:xfrm>
            <a:off x="3356517" y="5793609"/>
            <a:ext cx="5062654" cy="646331"/>
          </a:xfrm>
          <a:prstGeom prst="rect">
            <a:avLst/>
          </a:prstGeom>
          <a:noFill/>
        </p:spPr>
        <p:txBody>
          <a:bodyPr wrap="square" rtlCol="0">
            <a:spAutoFit/>
          </a:bodyPr>
          <a:lstStyle/>
          <a:p>
            <a:r>
              <a:rPr lang="en-US" sz="3600" dirty="0" smtClean="0"/>
              <a:t>y = PC + Kinship + SNP + e</a:t>
            </a:r>
            <a:endParaRPr lang="en-US" sz="3600" dirty="0"/>
          </a:p>
        </p:txBody>
      </p:sp>
      <p:sp>
        <p:nvSpPr>
          <p:cNvPr id="9" name="TextBox 8"/>
          <p:cNvSpPr txBox="1"/>
          <p:nvPr/>
        </p:nvSpPr>
        <p:spPr>
          <a:xfrm rot="16200000">
            <a:off x="431836" y="4184770"/>
            <a:ext cx="3864009" cy="646331"/>
          </a:xfrm>
          <a:prstGeom prst="rect">
            <a:avLst/>
          </a:prstGeom>
          <a:noFill/>
        </p:spPr>
        <p:txBody>
          <a:bodyPr wrap="square" rtlCol="0">
            <a:spAutoFit/>
          </a:bodyPr>
          <a:lstStyle/>
          <a:p>
            <a:pPr algn="ctr"/>
            <a:r>
              <a:rPr lang="en-US" sz="3600" dirty="0" smtClean="0"/>
              <a:t>y = PC + Kinship + e</a:t>
            </a:r>
            <a:endParaRPr lang="en-US" sz="3600" dirty="0"/>
          </a:p>
        </p:txBody>
      </p:sp>
      <p:sp>
        <p:nvSpPr>
          <p:cNvPr id="10" name="TextBox 9"/>
          <p:cNvSpPr txBox="1"/>
          <p:nvPr/>
        </p:nvSpPr>
        <p:spPr>
          <a:xfrm>
            <a:off x="4269058" y="3861604"/>
            <a:ext cx="2033239" cy="646331"/>
          </a:xfrm>
          <a:prstGeom prst="rect">
            <a:avLst/>
          </a:prstGeom>
          <a:noFill/>
        </p:spPr>
        <p:txBody>
          <a:bodyPr wrap="square" rtlCol="0">
            <a:spAutoFit/>
          </a:bodyPr>
          <a:lstStyle/>
          <a:p>
            <a:pPr algn="ctr"/>
            <a:r>
              <a:rPr lang="en-US" sz="3600" smtClean="0"/>
              <a:t>QTNs</a:t>
            </a:r>
            <a:endParaRPr lang="en-US" sz="3600" dirty="0"/>
          </a:p>
        </p:txBody>
      </p:sp>
      <p:cxnSp>
        <p:nvCxnSpPr>
          <p:cNvPr id="12" name="Straight Arrow Connector 11"/>
          <p:cNvCxnSpPr/>
          <p:nvPr/>
        </p:nvCxnSpPr>
        <p:spPr>
          <a:xfrm flipH="1">
            <a:off x="5285678" y="2983016"/>
            <a:ext cx="11150" cy="8115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296828" y="4808544"/>
            <a:ext cx="11152" cy="98506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87844" y="4574995"/>
            <a:ext cx="925551" cy="96716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09669" y="4204392"/>
            <a:ext cx="1762330" cy="2936"/>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33493" y="3407756"/>
            <a:ext cx="1135565" cy="646331"/>
          </a:xfrm>
          <a:prstGeom prst="rect">
            <a:avLst/>
          </a:prstGeom>
          <a:noFill/>
        </p:spPr>
        <p:txBody>
          <a:bodyPr wrap="square" rtlCol="0">
            <a:spAutoFit/>
          </a:bodyPr>
          <a:lstStyle/>
          <a:p>
            <a:pPr algn="ctr"/>
            <a:r>
              <a:rPr lang="en-US" sz="3600" smtClean="0"/>
              <a:t>-2LL</a:t>
            </a:r>
            <a:endParaRPr lang="en-US" sz="3600" dirty="0"/>
          </a:p>
        </p:txBody>
      </p:sp>
      <p:sp>
        <p:nvSpPr>
          <p:cNvPr id="25" name="TextBox 24"/>
          <p:cNvSpPr txBox="1"/>
          <p:nvPr/>
        </p:nvSpPr>
        <p:spPr>
          <a:xfrm>
            <a:off x="5215054" y="2998585"/>
            <a:ext cx="1135565" cy="646331"/>
          </a:xfrm>
          <a:prstGeom prst="rect">
            <a:avLst/>
          </a:prstGeom>
          <a:noFill/>
        </p:spPr>
        <p:txBody>
          <a:bodyPr wrap="square" rtlCol="0">
            <a:spAutoFit/>
          </a:bodyPr>
          <a:lstStyle/>
          <a:p>
            <a:pPr algn="ctr"/>
            <a:r>
              <a:rPr lang="en-US" sz="3600" dirty="0" smtClean="0"/>
              <a:t>Bins</a:t>
            </a:r>
            <a:endParaRPr lang="en-US" sz="3600" dirty="0"/>
          </a:p>
        </p:txBody>
      </p:sp>
    </p:spTree>
    <p:extLst>
      <p:ext uri="{BB962C8B-B14F-4D97-AF65-F5344CB8AC3E}">
        <p14:creationId xmlns:p14="http://schemas.microsoft.com/office/powerpoint/2010/main" val="1504381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FarmCPU algorithm</a:t>
            </a:r>
            <a:endParaRPr lang="en-US" dirty="0"/>
          </a:p>
        </p:txBody>
      </p:sp>
      <p:sp>
        <p:nvSpPr>
          <p:cNvPr id="8" name="TextBox 7"/>
          <p:cNvSpPr txBox="1"/>
          <p:nvPr/>
        </p:nvSpPr>
        <p:spPr>
          <a:xfrm>
            <a:off x="3356517" y="5793609"/>
            <a:ext cx="5062654" cy="646331"/>
          </a:xfrm>
          <a:prstGeom prst="rect">
            <a:avLst/>
          </a:prstGeom>
          <a:noFill/>
        </p:spPr>
        <p:txBody>
          <a:bodyPr wrap="square" rtlCol="0">
            <a:spAutoFit/>
          </a:bodyPr>
          <a:lstStyle/>
          <a:p>
            <a:r>
              <a:rPr lang="en-US" sz="3600" dirty="0" smtClean="0"/>
              <a:t>y = PC + QTNs    + SNP + e</a:t>
            </a:r>
            <a:endParaRPr lang="en-US" sz="3600" dirty="0"/>
          </a:p>
        </p:txBody>
      </p:sp>
      <p:sp>
        <p:nvSpPr>
          <p:cNvPr id="9" name="TextBox 8"/>
          <p:cNvSpPr txBox="1"/>
          <p:nvPr/>
        </p:nvSpPr>
        <p:spPr>
          <a:xfrm rot="16200000">
            <a:off x="431836" y="4184770"/>
            <a:ext cx="3864009" cy="646331"/>
          </a:xfrm>
          <a:prstGeom prst="rect">
            <a:avLst/>
          </a:prstGeom>
          <a:noFill/>
        </p:spPr>
        <p:txBody>
          <a:bodyPr wrap="square" rtlCol="0">
            <a:spAutoFit/>
          </a:bodyPr>
          <a:lstStyle/>
          <a:p>
            <a:pPr algn="ctr"/>
            <a:r>
              <a:rPr lang="en-US" sz="3600" dirty="0" smtClean="0"/>
              <a:t>y = PC + Kinship + e</a:t>
            </a:r>
            <a:endParaRPr lang="en-US" sz="3600" dirty="0"/>
          </a:p>
        </p:txBody>
      </p:sp>
      <p:sp>
        <p:nvSpPr>
          <p:cNvPr id="10" name="TextBox 9"/>
          <p:cNvSpPr txBox="1"/>
          <p:nvPr/>
        </p:nvSpPr>
        <p:spPr>
          <a:xfrm>
            <a:off x="4269058" y="3861604"/>
            <a:ext cx="2033239" cy="646331"/>
          </a:xfrm>
          <a:prstGeom prst="rect">
            <a:avLst/>
          </a:prstGeom>
          <a:noFill/>
        </p:spPr>
        <p:txBody>
          <a:bodyPr wrap="square" rtlCol="0">
            <a:spAutoFit/>
          </a:bodyPr>
          <a:lstStyle/>
          <a:p>
            <a:pPr algn="ctr"/>
            <a:r>
              <a:rPr lang="en-US" sz="3600" smtClean="0"/>
              <a:t>QTNs</a:t>
            </a:r>
            <a:endParaRPr lang="en-US" sz="3600" dirty="0"/>
          </a:p>
        </p:txBody>
      </p:sp>
      <p:cxnSp>
        <p:nvCxnSpPr>
          <p:cNvPr id="14" name="Straight Arrow Connector 13"/>
          <p:cNvCxnSpPr/>
          <p:nvPr/>
        </p:nvCxnSpPr>
        <p:spPr>
          <a:xfrm flipH="1">
            <a:off x="5296828" y="4808544"/>
            <a:ext cx="11152" cy="98506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87844" y="4574995"/>
            <a:ext cx="925551" cy="967161"/>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09669" y="4204392"/>
            <a:ext cx="1762330" cy="2936"/>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33493" y="3407756"/>
            <a:ext cx="1135565" cy="646331"/>
          </a:xfrm>
          <a:prstGeom prst="rect">
            <a:avLst/>
          </a:prstGeom>
          <a:noFill/>
        </p:spPr>
        <p:txBody>
          <a:bodyPr wrap="square" rtlCol="0">
            <a:spAutoFit/>
          </a:bodyPr>
          <a:lstStyle/>
          <a:p>
            <a:pPr algn="ctr"/>
            <a:r>
              <a:rPr lang="en-US" sz="3600" smtClean="0"/>
              <a:t>-2LL</a:t>
            </a:r>
            <a:endParaRPr lang="en-US" sz="3600" dirty="0"/>
          </a:p>
        </p:txBody>
      </p:sp>
      <p:sp>
        <p:nvSpPr>
          <p:cNvPr id="13" name="TextBox 12"/>
          <p:cNvSpPr txBox="1"/>
          <p:nvPr/>
        </p:nvSpPr>
        <p:spPr>
          <a:xfrm>
            <a:off x="3356517" y="2285194"/>
            <a:ext cx="3679902" cy="646331"/>
          </a:xfrm>
          <a:prstGeom prst="rect">
            <a:avLst/>
          </a:prstGeom>
          <a:noFill/>
        </p:spPr>
        <p:txBody>
          <a:bodyPr wrap="square" rtlCol="0">
            <a:spAutoFit/>
          </a:bodyPr>
          <a:lstStyle/>
          <a:p>
            <a:r>
              <a:rPr lang="en-US" sz="3600" dirty="0" smtClean="0"/>
              <a:t>y = PC + SNP + e</a:t>
            </a:r>
            <a:endParaRPr lang="en-US" sz="3600" dirty="0"/>
          </a:p>
        </p:txBody>
      </p:sp>
      <p:cxnSp>
        <p:nvCxnSpPr>
          <p:cNvPr id="16" name="Straight Arrow Connector 15"/>
          <p:cNvCxnSpPr/>
          <p:nvPr/>
        </p:nvCxnSpPr>
        <p:spPr>
          <a:xfrm flipH="1">
            <a:off x="5285678" y="2983016"/>
            <a:ext cx="11150" cy="8115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15054" y="2998585"/>
            <a:ext cx="1135565" cy="646331"/>
          </a:xfrm>
          <a:prstGeom prst="rect">
            <a:avLst/>
          </a:prstGeom>
          <a:noFill/>
        </p:spPr>
        <p:txBody>
          <a:bodyPr wrap="square" rtlCol="0">
            <a:spAutoFit/>
          </a:bodyPr>
          <a:lstStyle/>
          <a:p>
            <a:pPr algn="ctr"/>
            <a:r>
              <a:rPr lang="en-US" sz="3600" dirty="0" smtClean="0"/>
              <a:t>Bins</a:t>
            </a:r>
            <a:endParaRPr lang="en-US" sz="3600" dirty="0"/>
          </a:p>
        </p:txBody>
      </p:sp>
    </p:spTree>
    <p:extLst>
      <p:ext uri="{BB962C8B-B14F-4D97-AF65-F5344CB8AC3E}">
        <p14:creationId xmlns:p14="http://schemas.microsoft.com/office/powerpoint/2010/main" val="1635765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a:xfrm>
            <a:off x="4617514" y="450741"/>
            <a:ext cx="2733608" cy="5580267"/>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191230" y="448968"/>
            <a:ext cx="2401625" cy="5580267"/>
          </a:xfrm>
          <a:prstGeom prst="rect">
            <a:avLst/>
          </a:prstGeom>
          <a:solidFill>
            <a:srgbClr val="3366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654293" y="6062696"/>
            <a:ext cx="8364622"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654293" y="474624"/>
            <a:ext cx="0" cy="558807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6200000">
            <a:off x="-1414652" y="2397474"/>
            <a:ext cx="3445723" cy="584776"/>
          </a:xfrm>
          <a:prstGeom prst="rect">
            <a:avLst/>
          </a:prstGeom>
          <a:noFill/>
        </p:spPr>
        <p:txBody>
          <a:bodyPr wrap="square" rtlCol="0">
            <a:spAutoFit/>
          </a:bodyPr>
          <a:lstStyle/>
          <a:p>
            <a:r>
              <a:rPr lang="en-US" sz="3200" dirty="0" smtClean="0"/>
              <a:t>Computing speed</a:t>
            </a:r>
            <a:endParaRPr lang="en-US" sz="3200" dirty="0"/>
          </a:p>
        </p:txBody>
      </p:sp>
      <p:sp>
        <p:nvSpPr>
          <p:cNvPr id="13" name="TextBox 12"/>
          <p:cNvSpPr txBox="1"/>
          <p:nvPr/>
        </p:nvSpPr>
        <p:spPr>
          <a:xfrm>
            <a:off x="3143663" y="6054891"/>
            <a:ext cx="3851398" cy="584776"/>
          </a:xfrm>
          <a:prstGeom prst="rect">
            <a:avLst/>
          </a:prstGeom>
          <a:noFill/>
        </p:spPr>
        <p:txBody>
          <a:bodyPr wrap="square" rtlCol="0">
            <a:spAutoFit/>
          </a:bodyPr>
          <a:lstStyle/>
          <a:p>
            <a:r>
              <a:rPr lang="en-US" sz="3200" dirty="0" smtClean="0"/>
              <a:t>Power | type I error</a:t>
            </a:r>
            <a:endParaRPr lang="en-US" sz="3200" dirty="0"/>
          </a:p>
        </p:txBody>
      </p:sp>
      <p:sp>
        <p:nvSpPr>
          <p:cNvPr id="14" name="TextBox 13"/>
          <p:cNvSpPr txBox="1"/>
          <p:nvPr/>
        </p:nvSpPr>
        <p:spPr>
          <a:xfrm>
            <a:off x="1194676" y="1061085"/>
            <a:ext cx="1026333" cy="523220"/>
          </a:xfrm>
          <a:prstGeom prst="rect">
            <a:avLst/>
          </a:prstGeom>
          <a:noFill/>
        </p:spPr>
        <p:txBody>
          <a:bodyPr wrap="square" rtlCol="0">
            <a:spAutoFit/>
          </a:bodyPr>
          <a:lstStyle/>
          <a:p>
            <a:pPr algn="ctr"/>
            <a:r>
              <a:rPr lang="en-US" sz="2800" dirty="0" smtClean="0"/>
              <a:t>GLM</a:t>
            </a:r>
            <a:endParaRPr lang="en-US" sz="2800" dirty="0"/>
          </a:p>
        </p:txBody>
      </p:sp>
      <p:sp>
        <p:nvSpPr>
          <p:cNvPr id="15" name="TextBox 14"/>
          <p:cNvSpPr txBox="1"/>
          <p:nvPr/>
        </p:nvSpPr>
        <p:spPr>
          <a:xfrm>
            <a:off x="654293" y="474624"/>
            <a:ext cx="1133084" cy="584776"/>
          </a:xfrm>
          <a:prstGeom prst="rect">
            <a:avLst/>
          </a:prstGeom>
          <a:noFill/>
        </p:spPr>
        <p:txBody>
          <a:bodyPr wrap="square" rtlCol="0">
            <a:spAutoFit/>
          </a:bodyPr>
          <a:lstStyle/>
          <a:p>
            <a:pPr algn="ctr"/>
            <a:r>
              <a:rPr lang="en-US" sz="3200" dirty="0"/>
              <a:t>t</a:t>
            </a:r>
            <a:r>
              <a:rPr lang="en-US" sz="3200" dirty="0" smtClean="0"/>
              <a:t> test</a:t>
            </a:r>
            <a:endParaRPr lang="en-US" sz="3200" dirty="0"/>
          </a:p>
        </p:txBody>
      </p:sp>
      <p:sp>
        <p:nvSpPr>
          <p:cNvPr id="16" name="TextBox 15"/>
          <p:cNvSpPr txBox="1"/>
          <p:nvPr/>
        </p:nvSpPr>
        <p:spPr>
          <a:xfrm>
            <a:off x="2643333" y="5362471"/>
            <a:ext cx="1133084" cy="523220"/>
          </a:xfrm>
          <a:prstGeom prst="rect">
            <a:avLst/>
          </a:prstGeom>
          <a:noFill/>
        </p:spPr>
        <p:txBody>
          <a:bodyPr wrap="square" rtlCol="0">
            <a:spAutoFit/>
          </a:bodyPr>
          <a:lstStyle/>
          <a:p>
            <a:pPr algn="ctr"/>
            <a:r>
              <a:rPr lang="en-US" sz="2800" dirty="0"/>
              <a:t>M</a:t>
            </a:r>
            <a:r>
              <a:rPr lang="en-US" sz="2800" dirty="0" smtClean="0"/>
              <a:t>LM</a:t>
            </a:r>
            <a:endParaRPr lang="en-US" sz="2800" dirty="0"/>
          </a:p>
        </p:txBody>
      </p:sp>
      <p:sp>
        <p:nvSpPr>
          <p:cNvPr id="17" name="TextBox 16"/>
          <p:cNvSpPr txBox="1"/>
          <p:nvPr/>
        </p:nvSpPr>
        <p:spPr>
          <a:xfrm>
            <a:off x="7351122" y="2197093"/>
            <a:ext cx="1792879" cy="523220"/>
          </a:xfrm>
          <a:prstGeom prst="rect">
            <a:avLst/>
          </a:prstGeom>
          <a:noFill/>
        </p:spPr>
        <p:txBody>
          <a:bodyPr wrap="square" rtlCol="0">
            <a:spAutoFit/>
          </a:bodyPr>
          <a:lstStyle/>
          <a:p>
            <a:pPr algn="ctr"/>
            <a:r>
              <a:rPr lang="en-US" sz="2800" dirty="0" smtClean="0"/>
              <a:t>FarmCPU</a:t>
            </a:r>
            <a:endParaRPr lang="en-US" sz="2800" dirty="0"/>
          </a:p>
        </p:txBody>
      </p:sp>
      <p:sp>
        <p:nvSpPr>
          <p:cNvPr id="18" name="TextBox 17"/>
          <p:cNvSpPr txBox="1"/>
          <p:nvPr/>
        </p:nvSpPr>
        <p:spPr>
          <a:xfrm>
            <a:off x="2425237" y="4777695"/>
            <a:ext cx="1582613" cy="523220"/>
          </a:xfrm>
          <a:prstGeom prst="rect">
            <a:avLst/>
          </a:prstGeom>
          <a:noFill/>
        </p:spPr>
        <p:txBody>
          <a:bodyPr wrap="square" rtlCol="0">
            <a:spAutoFit/>
          </a:bodyPr>
          <a:lstStyle/>
          <a:p>
            <a:pPr algn="ctr"/>
            <a:r>
              <a:rPr lang="en-US" sz="2800" dirty="0" smtClean="0"/>
              <a:t>EMMA</a:t>
            </a:r>
            <a:endParaRPr lang="en-US" sz="2800" dirty="0"/>
          </a:p>
        </p:txBody>
      </p:sp>
      <p:sp>
        <p:nvSpPr>
          <p:cNvPr id="20" name="TextBox 19"/>
          <p:cNvSpPr txBox="1"/>
          <p:nvPr/>
        </p:nvSpPr>
        <p:spPr>
          <a:xfrm>
            <a:off x="2191230" y="4192919"/>
            <a:ext cx="2361582" cy="523220"/>
          </a:xfrm>
          <a:prstGeom prst="rect">
            <a:avLst/>
          </a:prstGeom>
          <a:noFill/>
        </p:spPr>
        <p:txBody>
          <a:bodyPr wrap="square" rtlCol="0">
            <a:spAutoFit/>
          </a:bodyPr>
          <a:lstStyle/>
          <a:p>
            <a:pPr algn="ctr"/>
            <a:r>
              <a:rPr lang="en-US" sz="2800" dirty="0" smtClean="0"/>
              <a:t>P3D/EMMAX</a:t>
            </a:r>
            <a:endParaRPr lang="en-US" sz="2800" dirty="0"/>
          </a:p>
        </p:txBody>
      </p:sp>
      <p:sp>
        <p:nvSpPr>
          <p:cNvPr id="22" name="TextBox 21"/>
          <p:cNvSpPr txBox="1"/>
          <p:nvPr/>
        </p:nvSpPr>
        <p:spPr>
          <a:xfrm>
            <a:off x="2425237" y="3551334"/>
            <a:ext cx="1713469" cy="523220"/>
          </a:xfrm>
          <a:prstGeom prst="rect">
            <a:avLst/>
          </a:prstGeom>
          <a:noFill/>
        </p:spPr>
        <p:txBody>
          <a:bodyPr wrap="square" rtlCol="0">
            <a:spAutoFit/>
          </a:bodyPr>
          <a:lstStyle/>
          <a:p>
            <a:pPr algn="ctr"/>
            <a:r>
              <a:rPr lang="en-US" sz="2800" dirty="0" smtClean="0"/>
              <a:t>GEMMA</a:t>
            </a:r>
            <a:endParaRPr lang="en-US" sz="2800" dirty="0"/>
          </a:p>
        </p:txBody>
      </p:sp>
      <p:sp>
        <p:nvSpPr>
          <p:cNvPr id="24" name="TextBox 23"/>
          <p:cNvSpPr txBox="1"/>
          <p:nvPr/>
        </p:nvSpPr>
        <p:spPr>
          <a:xfrm>
            <a:off x="2191230" y="2405572"/>
            <a:ext cx="2361582" cy="523220"/>
          </a:xfrm>
          <a:prstGeom prst="rect">
            <a:avLst/>
          </a:prstGeom>
          <a:noFill/>
        </p:spPr>
        <p:txBody>
          <a:bodyPr wrap="square" rtlCol="0">
            <a:spAutoFit/>
          </a:bodyPr>
          <a:lstStyle/>
          <a:p>
            <a:pPr algn="ctr"/>
            <a:r>
              <a:rPr lang="en-US" sz="2800" dirty="0" err="1" smtClean="0"/>
              <a:t>FaST</a:t>
            </a:r>
            <a:r>
              <a:rPr lang="en-US" sz="2800" dirty="0" smtClean="0"/>
              <a:t>-LMM</a:t>
            </a:r>
            <a:endParaRPr lang="en-US" sz="2800" dirty="0"/>
          </a:p>
        </p:txBody>
      </p:sp>
      <p:sp>
        <p:nvSpPr>
          <p:cNvPr id="25" name="TextBox 24"/>
          <p:cNvSpPr txBox="1"/>
          <p:nvPr/>
        </p:nvSpPr>
        <p:spPr>
          <a:xfrm>
            <a:off x="2425237" y="1604552"/>
            <a:ext cx="1893440" cy="523220"/>
          </a:xfrm>
          <a:prstGeom prst="rect">
            <a:avLst/>
          </a:prstGeom>
          <a:noFill/>
        </p:spPr>
        <p:txBody>
          <a:bodyPr wrap="square" rtlCol="0">
            <a:spAutoFit/>
          </a:bodyPr>
          <a:lstStyle/>
          <a:p>
            <a:pPr algn="ctr"/>
            <a:r>
              <a:rPr lang="en-US" sz="2800" dirty="0" err="1" smtClean="0"/>
              <a:t>GenABEL</a:t>
            </a:r>
            <a:endParaRPr lang="en-US" sz="2800" dirty="0"/>
          </a:p>
        </p:txBody>
      </p:sp>
      <p:sp>
        <p:nvSpPr>
          <p:cNvPr id="26" name="TextBox 25"/>
          <p:cNvSpPr txBox="1"/>
          <p:nvPr/>
        </p:nvSpPr>
        <p:spPr>
          <a:xfrm>
            <a:off x="4527153" y="2871791"/>
            <a:ext cx="1297459" cy="523220"/>
          </a:xfrm>
          <a:prstGeom prst="rect">
            <a:avLst/>
          </a:prstGeom>
          <a:noFill/>
        </p:spPr>
        <p:txBody>
          <a:bodyPr wrap="square" rtlCol="0">
            <a:spAutoFit/>
          </a:bodyPr>
          <a:lstStyle/>
          <a:p>
            <a:pPr algn="ctr"/>
            <a:r>
              <a:rPr lang="en-US" sz="2800" dirty="0" smtClean="0"/>
              <a:t>CMLM</a:t>
            </a:r>
            <a:endParaRPr lang="en-US" sz="2800" dirty="0"/>
          </a:p>
        </p:txBody>
      </p:sp>
      <p:sp>
        <p:nvSpPr>
          <p:cNvPr id="27" name="TextBox 26"/>
          <p:cNvSpPr txBox="1"/>
          <p:nvPr/>
        </p:nvSpPr>
        <p:spPr>
          <a:xfrm>
            <a:off x="5930292" y="4782258"/>
            <a:ext cx="1558746" cy="523220"/>
          </a:xfrm>
          <a:prstGeom prst="rect">
            <a:avLst/>
          </a:prstGeom>
          <a:noFill/>
        </p:spPr>
        <p:txBody>
          <a:bodyPr wrap="square" rtlCol="0">
            <a:spAutoFit/>
          </a:bodyPr>
          <a:lstStyle/>
          <a:p>
            <a:pPr algn="ctr"/>
            <a:r>
              <a:rPr lang="en-US" sz="2800" dirty="0" smtClean="0"/>
              <a:t>MLMM</a:t>
            </a:r>
            <a:endParaRPr lang="en-US" sz="2800" dirty="0"/>
          </a:p>
        </p:txBody>
      </p:sp>
      <p:sp>
        <p:nvSpPr>
          <p:cNvPr id="19" name="TextBox 18"/>
          <p:cNvSpPr txBox="1"/>
          <p:nvPr/>
        </p:nvSpPr>
        <p:spPr>
          <a:xfrm>
            <a:off x="4821631" y="3366773"/>
            <a:ext cx="1742801" cy="523220"/>
          </a:xfrm>
          <a:prstGeom prst="rect">
            <a:avLst/>
          </a:prstGeom>
          <a:noFill/>
        </p:spPr>
        <p:txBody>
          <a:bodyPr wrap="square" rtlCol="0">
            <a:spAutoFit/>
          </a:bodyPr>
          <a:lstStyle/>
          <a:p>
            <a:pPr algn="ctr"/>
            <a:r>
              <a:rPr lang="en-US" sz="2800" dirty="0" smtClean="0"/>
              <a:t>ECMLM</a:t>
            </a:r>
            <a:endParaRPr lang="en-US" sz="2800" dirty="0"/>
          </a:p>
        </p:txBody>
      </p:sp>
      <p:sp>
        <p:nvSpPr>
          <p:cNvPr id="21" name="TextBox 20"/>
          <p:cNvSpPr txBox="1"/>
          <p:nvPr/>
        </p:nvSpPr>
        <p:spPr>
          <a:xfrm>
            <a:off x="5084791" y="3887407"/>
            <a:ext cx="1479642" cy="523220"/>
          </a:xfrm>
          <a:prstGeom prst="rect">
            <a:avLst/>
          </a:prstGeom>
          <a:noFill/>
        </p:spPr>
        <p:txBody>
          <a:bodyPr wrap="square" rtlCol="0">
            <a:spAutoFit/>
          </a:bodyPr>
          <a:lstStyle/>
          <a:p>
            <a:pPr algn="ctr"/>
            <a:r>
              <a:rPr lang="en-US" sz="2800" dirty="0" smtClean="0"/>
              <a:t>Select</a:t>
            </a:r>
            <a:endParaRPr lang="en-US" sz="2800" dirty="0"/>
          </a:p>
        </p:txBody>
      </p:sp>
      <p:sp>
        <p:nvSpPr>
          <p:cNvPr id="23" name="TextBox 22"/>
          <p:cNvSpPr txBox="1"/>
          <p:nvPr/>
        </p:nvSpPr>
        <p:spPr>
          <a:xfrm>
            <a:off x="5451274" y="4350496"/>
            <a:ext cx="1479642" cy="523220"/>
          </a:xfrm>
          <a:prstGeom prst="rect">
            <a:avLst/>
          </a:prstGeom>
          <a:noFill/>
        </p:spPr>
        <p:txBody>
          <a:bodyPr wrap="square" rtlCol="0">
            <a:spAutoFit/>
          </a:bodyPr>
          <a:lstStyle/>
          <a:p>
            <a:pPr algn="ctr"/>
            <a:r>
              <a:rPr lang="en-US" sz="2800" dirty="0" smtClean="0"/>
              <a:t>SUPER</a:t>
            </a:r>
            <a:endParaRPr lang="en-US" sz="2800" dirty="0"/>
          </a:p>
        </p:txBody>
      </p:sp>
      <p:sp>
        <p:nvSpPr>
          <p:cNvPr id="29" name="TextBox 28"/>
          <p:cNvSpPr txBox="1"/>
          <p:nvPr/>
        </p:nvSpPr>
        <p:spPr>
          <a:xfrm>
            <a:off x="2221009" y="447358"/>
            <a:ext cx="2371845" cy="830997"/>
          </a:xfrm>
          <a:prstGeom prst="rect">
            <a:avLst/>
          </a:prstGeom>
          <a:noFill/>
        </p:spPr>
        <p:txBody>
          <a:bodyPr wrap="square" rtlCol="0">
            <a:spAutoFit/>
          </a:bodyPr>
          <a:lstStyle/>
          <a:p>
            <a:pPr algn="ctr"/>
            <a:r>
              <a:rPr lang="en-US" sz="2400" dirty="0" smtClean="0">
                <a:solidFill>
                  <a:schemeClr val="bg1"/>
                </a:solidFill>
              </a:rPr>
              <a:t>Speed improvement</a:t>
            </a:r>
            <a:endParaRPr lang="en-US" sz="2400" dirty="0">
              <a:solidFill>
                <a:schemeClr val="bg1"/>
              </a:solidFill>
            </a:endParaRPr>
          </a:p>
        </p:txBody>
      </p:sp>
      <p:sp>
        <p:nvSpPr>
          <p:cNvPr id="30" name="TextBox 29"/>
          <p:cNvSpPr txBox="1"/>
          <p:nvPr/>
        </p:nvSpPr>
        <p:spPr>
          <a:xfrm>
            <a:off x="4592855" y="450741"/>
            <a:ext cx="2758266" cy="830997"/>
          </a:xfrm>
          <a:prstGeom prst="rect">
            <a:avLst/>
          </a:prstGeom>
          <a:noFill/>
        </p:spPr>
        <p:txBody>
          <a:bodyPr wrap="square" rtlCol="0">
            <a:spAutoFit/>
          </a:bodyPr>
          <a:lstStyle/>
          <a:p>
            <a:pPr algn="ctr"/>
            <a:r>
              <a:rPr lang="en-US" sz="2400" dirty="0" smtClean="0">
                <a:solidFill>
                  <a:schemeClr val="bg1"/>
                </a:solidFill>
              </a:rPr>
              <a:t>Power </a:t>
            </a:r>
          </a:p>
          <a:p>
            <a:pPr algn="ctr"/>
            <a:r>
              <a:rPr lang="en-US" sz="2400" dirty="0" smtClean="0">
                <a:solidFill>
                  <a:schemeClr val="bg1"/>
                </a:solidFill>
              </a:rPr>
              <a:t>improvement</a:t>
            </a:r>
            <a:endParaRPr lang="en-US" sz="2400" dirty="0">
              <a:solidFill>
                <a:schemeClr val="bg1"/>
              </a:solidFill>
            </a:endParaRPr>
          </a:p>
        </p:txBody>
      </p:sp>
      <p:sp>
        <p:nvSpPr>
          <p:cNvPr id="31" name="TextBox 30"/>
          <p:cNvSpPr txBox="1"/>
          <p:nvPr/>
        </p:nvSpPr>
        <p:spPr>
          <a:xfrm>
            <a:off x="7351122" y="1706736"/>
            <a:ext cx="1792879" cy="523220"/>
          </a:xfrm>
          <a:prstGeom prst="rect">
            <a:avLst/>
          </a:prstGeom>
          <a:noFill/>
        </p:spPr>
        <p:txBody>
          <a:bodyPr wrap="square" rtlCol="0">
            <a:spAutoFit/>
          </a:bodyPr>
          <a:lstStyle/>
          <a:p>
            <a:pPr algn="ctr"/>
            <a:r>
              <a:rPr lang="en-US" sz="2800" dirty="0" smtClean="0"/>
              <a:t>BLINK</a:t>
            </a:r>
            <a:endParaRPr lang="en-US" sz="2800" dirty="0"/>
          </a:p>
        </p:txBody>
      </p:sp>
      <p:sp>
        <p:nvSpPr>
          <p:cNvPr id="3" name="Oval 2"/>
          <p:cNvSpPr/>
          <p:nvPr/>
        </p:nvSpPr>
        <p:spPr>
          <a:xfrm>
            <a:off x="7351122" y="1628021"/>
            <a:ext cx="1792879" cy="136232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348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22" t="27785" r="1575" b="10160"/>
          <a:stretch/>
        </p:blipFill>
        <p:spPr bwMode="auto">
          <a:xfrm>
            <a:off x="1722772" y="4790298"/>
            <a:ext cx="5284404" cy="1346648"/>
          </a:xfrm>
          <a:prstGeom prst="rect">
            <a:avLst/>
          </a:prstGeom>
          <a:noFill/>
          <a:ln>
            <a:noFill/>
          </a:ln>
          <a:effectLst>
            <a:glow rad="38100">
              <a:schemeClr val="tx1"/>
            </a:glow>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nvPr>
        </p:nvGraphicFramePr>
        <p:xfrm>
          <a:off x="881864" y="2452030"/>
          <a:ext cx="6617680" cy="2225040"/>
        </p:xfrm>
        <a:graphic>
          <a:graphicData uri="http://schemas.openxmlformats.org/drawingml/2006/table">
            <a:tbl>
              <a:tblPr firstRow="1" bandRow="1">
                <a:tableStyleId>{5C22544A-7EE6-4342-B048-85BDC9FD1C3A}</a:tableStyleId>
              </a:tblPr>
              <a:tblGrid>
                <a:gridCol w="827210"/>
                <a:gridCol w="827210"/>
                <a:gridCol w="672615"/>
                <a:gridCol w="888023"/>
                <a:gridCol w="756138"/>
                <a:gridCol w="888023"/>
                <a:gridCol w="501162"/>
                <a:gridCol w="703385"/>
                <a:gridCol w="553914"/>
              </a:tblGrid>
              <a:tr h="370840">
                <a:tc>
                  <a:txBody>
                    <a:bodyPr/>
                    <a:lstStyle/>
                    <a:p>
                      <a:pPr algn="ctr"/>
                      <a:r>
                        <a:rPr lang="en-US" dirty="0" smtClean="0">
                          <a:solidFill>
                            <a:schemeClr val="tx1"/>
                          </a:solidFill>
                        </a:rPr>
                        <a:t>SNP</a:t>
                      </a:r>
                      <a:endParaRPr lang="en-US" dirty="0">
                        <a:solidFill>
                          <a:schemeClr val="tx1"/>
                        </a:solidFill>
                      </a:endParaRPr>
                    </a:p>
                  </a:txBody>
                  <a:tcPr anchor="ctr">
                    <a:noFill/>
                  </a:tcPr>
                </a:tc>
                <a:tc>
                  <a:txBody>
                    <a:bodyPr/>
                    <a:lstStyle/>
                    <a:p>
                      <a:pPr algn="ctr"/>
                      <a:r>
                        <a:rPr lang="en-US" b="0" dirty="0" smtClean="0">
                          <a:solidFill>
                            <a:schemeClr val="bg1"/>
                          </a:solidFill>
                        </a:rPr>
                        <a:t>p</a:t>
                      </a:r>
                      <a:r>
                        <a:rPr lang="en-US" b="0" baseline="-25000" dirty="0" smtClean="0">
                          <a:solidFill>
                            <a:schemeClr val="bg1"/>
                          </a:solidFill>
                        </a:rPr>
                        <a:t>1</a:t>
                      </a:r>
                      <a:endParaRPr lang="en-US" b="0" baseline="-25000" dirty="0">
                        <a:solidFill>
                          <a:schemeClr val="bg1"/>
                        </a:solidFill>
                      </a:endParaRPr>
                    </a:p>
                  </a:txBody>
                  <a:tcPr anchor="ctr">
                    <a:solidFill>
                      <a:srgbClr val="006600"/>
                    </a:solidFill>
                  </a:tcPr>
                </a:tc>
                <a:tc>
                  <a:txBody>
                    <a:bodyPr/>
                    <a:lstStyle/>
                    <a:p>
                      <a:pPr algn="ctr"/>
                      <a:r>
                        <a:rPr lang="en-US" b="0" dirty="0" smtClean="0">
                          <a:solidFill>
                            <a:schemeClr val="bg1"/>
                          </a:solidFill>
                        </a:rPr>
                        <a:t>…</a:t>
                      </a:r>
                      <a:endParaRPr lang="en-US" b="0" dirty="0">
                        <a:solidFill>
                          <a:schemeClr val="bg1"/>
                        </a:solidFill>
                      </a:endParaRPr>
                    </a:p>
                  </a:txBody>
                  <a:tcPr anchor="ctr">
                    <a:solidFill>
                      <a:srgbClr val="006600"/>
                    </a:solidFill>
                  </a:tcPr>
                </a:tc>
                <a:tc>
                  <a:txBody>
                    <a:bodyPr/>
                    <a:lstStyle/>
                    <a:p>
                      <a:pPr algn="ctr"/>
                      <a:r>
                        <a:rPr lang="en-US" b="0" dirty="0" smtClean="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smtClean="0">
                          <a:solidFill>
                            <a:schemeClr val="bg1"/>
                          </a:solidFill>
                        </a:rPr>
                        <a:t>…</a:t>
                      </a:r>
                      <a:endParaRPr lang="en-US" b="0" dirty="0">
                        <a:solidFill>
                          <a:schemeClr val="bg1"/>
                        </a:solidFill>
                      </a:endParaRPr>
                    </a:p>
                  </a:txBody>
                  <a:tcPr anchor="ctr">
                    <a:solidFill>
                      <a:srgbClr val="006600"/>
                    </a:solidFill>
                  </a:tcPr>
                </a:tc>
                <a:tc>
                  <a:txBody>
                    <a:bodyPr/>
                    <a:lstStyle/>
                    <a:p>
                      <a:pPr algn="ctr"/>
                      <a:r>
                        <a:rPr lang="en-US" b="0" dirty="0" smtClean="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smtClean="0">
                          <a:solidFill>
                            <a:schemeClr val="bg1"/>
                          </a:solidFill>
                        </a:rPr>
                        <a:t>…</a:t>
                      </a:r>
                      <a:endParaRPr lang="en-US" b="0" dirty="0">
                        <a:solidFill>
                          <a:schemeClr val="bg1"/>
                        </a:solidFill>
                      </a:endParaRPr>
                    </a:p>
                  </a:txBody>
                  <a:tcPr anchor="ctr">
                    <a:solidFill>
                      <a:srgbClr val="006600"/>
                    </a:solidFill>
                  </a:tcPr>
                </a:tc>
                <a:tc>
                  <a:txBody>
                    <a:bodyPr/>
                    <a:lstStyle/>
                    <a:p>
                      <a:pPr algn="ctr"/>
                      <a:r>
                        <a:rPr lang="en-US" b="0" dirty="0" err="1" smtClean="0">
                          <a:solidFill>
                            <a:schemeClr val="bg1"/>
                          </a:solidFill>
                        </a:rPr>
                        <a:t>p</a:t>
                      </a:r>
                      <a:r>
                        <a:rPr lang="en-US" b="0" baseline="-25000" dirty="0" err="1" smtClean="0">
                          <a:solidFill>
                            <a:schemeClr val="bg1"/>
                          </a:solidFill>
                        </a:rPr>
                        <a:t>l</a:t>
                      </a:r>
                      <a:endParaRPr lang="en-US" b="0" baseline="-25000" dirty="0">
                        <a:solidFill>
                          <a:schemeClr val="bg1"/>
                        </a:solidFill>
                      </a:endParaRPr>
                    </a:p>
                  </a:txBody>
                  <a:tcPr anchor="ctr">
                    <a:solidFill>
                      <a:srgbClr val="006600"/>
                    </a:solidFill>
                  </a:tcPr>
                </a:tc>
                <a:tc>
                  <a:txBody>
                    <a:bodyPr/>
                    <a:lstStyle/>
                    <a:p>
                      <a:pPr algn="ctr"/>
                      <a:endParaRPr lang="en-US" dirty="0">
                        <a:solidFill>
                          <a:schemeClr val="tx1"/>
                        </a:solidFill>
                      </a:endParaRPr>
                    </a:p>
                  </a:txBody>
                  <a:tcPr anchor="ctr">
                    <a:lnB w="12700" cap="flat" cmpd="sng" algn="ctr">
                      <a:solidFill>
                        <a:scrgbClr r="0" g="0" b="0"/>
                      </a:solidFill>
                      <a:prstDash val="solid"/>
                      <a:round/>
                      <a:headEnd type="none" w="med" len="med"/>
                      <a:tailEnd type="none" w="med" len="med"/>
                    </a:lnB>
                    <a:noFill/>
                  </a:tcPr>
                </a:tc>
              </a:tr>
              <a:tr h="370840">
                <a:tc>
                  <a:txBody>
                    <a:bodyPr/>
                    <a:lstStyle/>
                    <a:p>
                      <a:pPr algn="ctr"/>
                      <a:r>
                        <a:rPr lang="en-US" b="1" dirty="0" smtClean="0">
                          <a:solidFill>
                            <a:schemeClr val="tx1"/>
                          </a:solidFill>
                        </a:rPr>
                        <a:t>M</a:t>
                      </a:r>
                      <a:r>
                        <a:rPr lang="en-US" b="1" baseline="-25000" dirty="0" smtClean="0">
                          <a:solidFill>
                            <a:schemeClr val="tx1"/>
                          </a:solidFill>
                        </a:rPr>
                        <a:t>t</a:t>
                      </a:r>
                      <a:endParaRPr lang="en-US" b="1" baseline="-25000" dirty="0">
                        <a:solidFill>
                          <a:schemeClr val="tx1"/>
                        </a:solidFill>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a:t>
                      </a:r>
                      <a:r>
                        <a:rPr lang="en-US" baseline="-25000" dirty="0" smtClean="0">
                          <a:solidFill>
                            <a:schemeClr val="tx1"/>
                          </a:solidFill>
                        </a:rPr>
                        <a:t>t1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P</a:t>
                      </a:r>
                      <a:r>
                        <a:rPr lang="en-US" baseline="-25000" dirty="0" err="1" smtClean="0">
                          <a:solidFill>
                            <a:schemeClr val="tx1"/>
                          </a:solidFill>
                        </a:rPr>
                        <a:t>tj</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P</a:t>
                      </a:r>
                      <a:r>
                        <a:rPr lang="en-US" baseline="-25000" dirty="0" err="1" smtClean="0">
                          <a:solidFill>
                            <a:schemeClr val="tx1"/>
                          </a:solidFill>
                        </a:rPr>
                        <a:t>tk</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P</a:t>
                      </a:r>
                      <a:r>
                        <a:rPr lang="en-US" baseline="-25000" dirty="0" err="1" smtClean="0">
                          <a:solidFill>
                            <a:schemeClr val="tx1"/>
                          </a:solidFill>
                        </a:rPr>
                        <a:t>tl</a:t>
                      </a:r>
                      <a:endParaRPr lang="en-US" baseline="-25000" dirty="0" smtClean="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P</a:t>
                      </a:r>
                      <a:r>
                        <a:rPr lang="en-US" baseline="-25000" dirty="0" err="1" smtClean="0">
                          <a:solidFill>
                            <a:schemeClr val="tx1"/>
                          </a:solidFill>
                        </a:rPr>
                        <a:t>t</a:t>
                      </a:r>
                      <a:endParaRPr lang="en-US" baseline="-25000" dirty="0" smtClean="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r>
              <a:tr h="370840">
                <a:tc>
                  <a:txBody>
                    <a:bodyPr/>
                    <a:lstStyle/>
                    <a:p>
                      <a:pPr algn="ctr"/>
                      <a:r>
                        <a:rPr lang="en-US" b="1" dirty="0" smtClean="0">
                          <a:solidFill>
                            <a:schemeClr val="tx1"/>
                          </a:solidFill>
                        </a:rPr>
                        <a:t>…</a:t>
                      </a:r>
                      <a:endParaRPr lang="en-US" b="1" dirty="0">
                        <a:solidFill>
                          <a:schemeClr val="tx1"/>
                        </a:solidFill>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algn="ctr"/>
                      <a:r>
                        <a:rPr lang="en-US" dirty="0" smtClean="0">
                          <a:solidFill>
                            <a:schemeClr val="tx1"/>
                          </a:solidFill>
                        </a:rPr>
                        <a:t>…</a:t>
                      </a:r>
                      <a:endParaRPr lang="en-US"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tr>
              <a:tr h="370840">
                <a:tc>
                  <a:txBody>
                    <a:bodyPr/>
                    <a:lstStyle/>
                    <a:p>
                      <a:pPr algn="ctr"/>
                      <a:r>
                        <a:rPr lang="en-US" b="1" dirty="0" smtClean="0">
                          <a:solidFill>
                            <a:schemeClr val="tx1"/>
                          </a:solidFill>
                        </a:rPr>
                        <a:t>M</a:t>
                      </a:r>
                      <a:r>
                        <a:rPr lang="en-US" b="1" baseline="-25000" dirty="0" smtClean="0">
                          <a:solidFill>
                            <a:schemeClr val="tx1"/>
                          </a:solidFill>
                        </a:rPr>
                        <a:t>2</a:t>
                      </a:r>
                      <a:endParaRPr lang="en-US" b="1" dirty="0">
                        <a:solidFill>
                          <a:schemeClr val="tx1"/>
                        </a:solidFill>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a:t>
                      </a:r>
                      <a:r>
                        <a:rPr lang="en-US" baseline="-25000" dirty="0" smtClean="0">
                          <a:solidFill>
                            <a:schemeClr val="tx1"/>
                          </a:solidFill>
                        </a:rPr>
                        <a:t>21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a:t>
                      </a:r>
                      <a:r>
                        <a:rPr lang="en-US" baseline="-25000" dirty="0" smtClean="0">
                          <a:solidFill>
                            <a:schemeClr val="tx1"/>
                          </a:solidFill>
                        </a:rPr>
                        <a:t>2j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a:t>
                      </a:r>
                      <a:r>
                        <a:rPr lang="en-US" baseline="-25000" dirty="0" smtClean="0">
                          <a:solidFill>
                            <a:schemeClr val="tx1"/>
                          </a:solidFill>
                        </a:rPr>
                        <a:t>2k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a:t>
                      </a:r>
                      <a:r>
                        <a:rPr lang="en-US" baseline="-25000" dirty="0" smtClean="0">
                          <a:solidFill>
                            <a:schemeClr val="tx1"/>
                          </a:solidFill>
                        </a:rPr>
                        <a:t>2l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a:t>
                      </a:r>
                      <a:r>
                        <a:rPr lang="en-US" baseline="-25000" dirty="0" smtClean="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M</a:t>
                      </a:r>
                      <a:r>
                        <a:rPr lang="en-US" b="1" baseline="-25000" dirty="0" smtClean="0">
                          <a:solidFill>
                            <a:schemeClr val="tx1"/>
                          </a:solidFill>
                        </a:rPr>
                        <a:t>1</a:t>
                      </a:r>
                      <a:endParaRPr lang="en-US" b="1" dirty="0" smtClean="0">
                        <a:solidFill>
                          <a:schemeClr val="tx1"/>
                        </a:solidFill>
                      </a:endParaRPr>
                    </a:p>
                  </a:txBody>
                  <a:tcPr anchor="ctr">
                    <a:noFill/>
                  </a:tcPr>
                </a:tc>
                <a:tc>
                  <a:txBody>
                    <a:bodyPr/>
                    <a:lstStyle/>
                    <a:p>
                      <a:pPr algn="ctr"/>
                      <a:r>
                        <a:rPr lang="en-US" dirty="0" smtClean="0">
                          <a:solidFill>
                            <a:schemeClr val="tx1"/>
                          </a:solidFill>
                        </a:rPr>
                        <a:t>P</a:t>
                      </a:r>
                      <a:r>
                        <a:rPr lang="en-US" baseline="-25000" dirty="0" smtClean="0">
                          <a:solidFill>
                            <a:schemeClr val="tx1"/>
                          </a:solidFill>
                        </a:rPr>
                        <a:t>11</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algn="ctr"/>
                      <a:r>
                        <a:rPr lang="en-US" dirty="0" smtClean="0">
                          <a:solidFill>
                            <a:schemeClr val="tx1"/>
                          </a:solidFill>
                        </a:rPr>
                        <a:t>P</a:t>
                      </a:r>
                      <a:r>
                        <a:rPr lang="en-US" baseline="-25000" dirty="0" smtClean="0">
                          <a:solidFill>
                            <a:schemeClr val="tx1"/>
                          </a:solidFill>
                        </a:rPr>
                        <a:t>1j</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algn="ctr"/>
                      <a:r>
                        <a:rPr lang="en-US" dirty="0" smtClean="0">
                          <a:solidFill>
                            <a:schemeClr val="tx1"/>
                          </a:solidFill>
                        </a:rPr>
                        <a:t>P</a:t>
                      </a:r>
                      <a:r>
                        <a:rPr lang="en-US" baseline="-25000" dirty="0" smtClean="0">
                          <a:solidFill>
                            <a:schemeClr val="tx1"/>
                          </a:solidFill>
                        </a:rPr>
                        <a:t>1k</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a:t>
                      </a:r>
                      <a:endParaRPr lang="en-US" baseline="-25000" dirty="0" smtClean="0">
                        <a:solidFill>
                          <a:schemeClr val="tx1"/>
                        </a:solidFill>
                      </a:endParaRPr>
                    </a:p>
                  </a:txBody>
                  <a:tcPr anchor="ctr">
                    <a:solidFill>
                      <a:srgbClr val="339966"/>
                    </a:solidFill>
                  </a:tcPr>
                </a:tc>
                <a:tc>
                  <a:txBody>
                    <a:bodyPr/>
                    <a:lstStyle/>
                    <a:p>
                      <a:pPr algn="ctr"/>
                      <a:r>
                        <a:rPr lang="en-US" dirty="0" smtClean="0">
                          <a:solidFill>
                            <a:schemeClr val="tx1"/>
                          </a:solidFill>
                        </a:rPr>
                        <a:t>P</a:t>
                      </a:r>
                      <a:r>
                        <a:rPr lang="en-US" baseline="-25000" dirty="0" smtClean="0">
                          <a:solidFill>
                            <a:schemeClr val="tx1"/>
                          </a:solidFill>
                        </a:rPr>
                        <a:t>1l</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a:t>
                      </a:r>
                      <a:r>
                        <a:rPr lang="en-US" baseline="-25000" dirty="0" smtClean="0">
                          <a:solidFill>
                            <a:schemeClr val="tx1"/>
                          </a:solidFill>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r>
              <a:tr h="370840">
                <a:tc>
                  <a:txBody>
                    <a:bodyPr/>
                    <a:lstStyle/>
                    <a:p>
                      <a:pPr algn="ctr"/>
                      <a:endParaRPr lang="en-US" dirty="0">
                        <a:solidFill>
                          <a:schemeClr val="tx1"/>
                        </a:solidFill>
                      </a:endParaRPr>
                    </a:p>
                  </a:txBody>
                  <a:tcPr anchor="ctr">
                    <a:noFill/>
                  </a:tcPr>
                </a:tc>
                <a:tc>
                  <a:txBody>
                    <a:bodyPr/>
                    <a:lstStyle/>
                    <a:p>
                      <a:pPr algn="ctr"/>
                      <a:r>
                        <a:rPr lang="en-US" b="1" dirty="0" smtClean="0">
                          <a:solidFill>
                            <a:schemeClr val="tx1"/>
                          </a:solidFill>
                        </a:rPr>
                        <a:t>m</a:t>
                      </a:r>
                      <a:r>
                        <a:rPr lang="en-US" b="1" baseline="-25000" dirty="0" smtClean="0">
                          <a:solidFill>
                            <a:schemeClr val="tx1"/>
                          </a:solidFill>
                        </a:rPr>
                        <a:t>1</a:t>
                      </a:r>
                      <a:endParaRPr lang="en-US" b="1" dirty="0">
                        <a:solidFill>
                          <a:schemeClr val="tx1"/>
                        </a:solidFill>
                      </a:endParaRPr>
                    </a:p>
                  </a:txBody>
                  <a:tcPr anchor="ctr">
                    <a:noFill/>
                  </a:tcPr>
                </a:tc>
                <a:tc>
                  <a:txBody>
                    <a:bodyPr/>
                    <a:lstStyle/>
                    <a:p>
                      <a:pPr algn="ctr"/>
                      <a:r>
                        <a:rPr lang="en-US" b="1" dirty="0" smtClean="0">
                          <a:solidFill>
                            <a:schemeClr val="tx1"/>
                          </a:solidFill>
                        </a:rPr>
                        <a:t>…</a:t>
                      </a:r>
                      <a:endParaRPr lang="en-US" b="1" dirty="0">
                        <a:solidFill>
                          <a:schemeClr val="tx1"/>
                        </a:solidFill>
                      </a:endParaRPr>
                    </a:p>
                  </a:txBody>
                  <a:tcPr anchor="ctr">
                    <a:noFill/>
                  </a:tcPr>
                </a:tc>
                <a:tc>
                  <a:txBody>
                    <a:bodyPr/>
                    <a:lstStyle/>
                    <a:p>
                      <a:pPr algn="ctr"/>
                      <a:r>
                        <a:rPr lang="en-US" b="1" dirty="0" err="1" smtClean="0">
                          <a:solidFill>
                            <a:schemeClr val="tx1"/>
                          </a:solidFill>
                        </a:rPr>
                        <a:t>m</a:t>
                      </a:r>
                      <a:r>
                        <a:rPr lang="en-US" b="1" baseline="-25000" dirty="0" err="1" smtClean="0">
                          <a:solidFill>
                            <a:schemeClr val="tx1"/>
                          </a:solidFill>
                        </a:rPr>
                        <a:t>j</a:t>
                      </a:r>
                      <a:endParaRPr lang="en-US" b="1" dirty="0">
                        <a:solidFill>
                          <a:schemeClr val="tx1"/>
                        </a:solidFill>
                      </a:endParaRPr>
                    </a:p>
                  </a:txBody>
                  <a:tcPr anchor="ctr">
                    <a:noFill/>
                  </a:tcPr>
                </a:tc>
                <a:tc>
                  <a:txBody>
                    <a:bodyPr/>
                    <a:lstStyle/>
                    <a:p>
                      <a:pPr algn="ctr"/>
                      <a:r>
                        <a:rPr lang="en-US" b="1" dirty="0" smtClean="0">
                          <a:solidFill>
                            <a:schemeClr val="tx1"/>
                          </a:solidFill>
                        </a:rPr>
                        <a:t>…</a:t>
                      </a:r>
                      <a:endParaRPr lang="en-US" b="1" dirty="0">
                        <a:solidFill>
                          <a:schemeClr val="tx1"/>
                        </a:solidFill>
                      </a:endParaRPr>
                    </a:p>
                  </a:txBody>
                  <a:tcPr anchor="ctr">
                    <a:noFill/>
                  </a:tcPr>
                </a:tc>
                <a:tc>
                  <a:txBody>
                    <a:bodyPr/>
                    <a:lstStyle/>
                    <a:p>
                      <a:pPr algn="ctr"/>
                      <a:r>
                        <a:rPr lang="en-US" b="1" dirty="0" err="1" smtClean="0">
                          <a:solidFill>
                            <a:schemeClr val="tx1"/>
                          </a:solidFill>
                        </a:rPr>
                        <a:t>m</a:t>
                      </a:r>
                      <a:r>
                        <a:rPr lang="en-US" b="1" baseline="-25000" dirty="0" err="1" smtClean="0">
                          <a:solidFill>
                            <a:schemeClr val="tx1"/>
                          </a:solidFill>
                        </a:rPr>
                        <a:t>k</a:t>
                      </a:r>
                      <a:endParaRPr lang="en-US" b="1" dirty="0">
                        <a:solidFill>
                          <a:schemeClr val="tx1"/>
                        </a:solidFill>
                      </a:endParaRPr>
                    </a:p>
                  </a:txBody>
                  <a:tcPr anchor="ctr">
                    <a:noFill/>
                  </a:tcPr>
                </a:tc>
                <a:tc>
                  <a:txBody>
                    <a:bodyPr/>
                    <a:lstStyle/>
                    <a:p>
                      <a:pPr algn="ctr"/>
                      <a:r>
                        <a:rPr lang="en-US" b="1" dirty="0" smtClean="0">
                          <a:solidFill>
                            <a:schemeClr val="tx1"/>
                          </a:solidFill>
                        </a:rPr>
                        <a:t>…</a:t>
                      </a:r>
                      <a:endParaRPr lang="en-US" b="1" dirty="0">
                        <a:solidFill>
                          <a:schemeClr val="tx1"/>
                        </a:solidFill>
                      </a:endParaRPr>
                    </a:p>
                  </a:txBody>
                  <a:tcPr anchor="ctr">
                    <a:noFill/>
                  </a:tcPr>
                </a:tc>
                <a:tc>
                  <a:txBody>
                    <a:bodyPr/>
                    <a:lstStyle/>
                    <a:p>
                      <a:pPr algn="ctr"/>
                      <a:r>
                        <a:rPr lang="en-US" b="1" dirty="0" smtClean="0">
                          <a:solidFill>
                            <a:schemeClr val="tx1"/>
                          </a:solidFill>
                        </a:rPr>
                        <a:t>m</a:t>
                      </a:r>
                      <a:r>
                        <a:rPr lang="en-US" b="1" baseline="-25000" dirty="0" smtClean="0">
                          <a:solidFill>
                            <a:schemeClr val="tx1"/>
                          </a:solidFill>
                        </a:rPr>
                        <a:t>l</a:t>
                      </a:r>
                      <a:endParaRPr lang="en-US" b="1" dirty="0">
                        <a:solidFill>
                          <a:schemeClr val="tx1"/>
                        </a:solidFill>
                      </a:endParaRPr>
                    </a:p>
                  </a:txBody>
                  <a:tcPr anchor="ctr">
                    <a:noFill/>
                  </a:tcPr>
                </a:tc>
                <a:tc>
                  <a:txBody>
                    <a:bodyPr/>
                    <a:lstStyle/>
                    <a:p>
                      <a:pPr algn="ctr"/>
                      <a:endParaRPr lang="en-US" dirty="0">
                        <a:solidFill>
                          <a:schemeClr val="tx1"/>
                        </a:solidFill>
                      </a:endParaRPr>
                    </a:p>
                  </a:txBody>
                  <a:tcPr anchor="ctr">
                    <a:lnT w="12700" cap="flat" cmpd="sng" algn="ctr">
                      <a:solidFill>
                        <a:scrgbClr r="0" g="0" b="0"/>
                      </a:solidFill>
                      <a:prstDash val="solid"/>
                      <a:round/>
                      <a:headEnd type="none" w="med" len="med"/>
                      <a:tailEnd type="none" w="med" len="med"/>
                    </a:lnT>
                    <a:noFill/>
                  </a:tcPr>
                </a:tc>
              </a:tr>
            </a:tbl>
          </a:graphicData>
        </a:graphic>
      </p:graphicFrame>
      <p:cxnSp>
        <p:nvCxnSpPr>
          <p:cNvPr id="7" name="Straight Connector 6"/>
          <p:cNvCxnSpPr/>
          <p:nvPr/>
        </p:nvCxnSpPr>
        <p:spPr>
          <a:xfrm>
            <a:off x="7499544" y="2962961"/>
            <a:ext cx="3077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807276" y="2248509"/>
            <a:ext cx="0" cy="714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16121" y="2248509"/>
            <a:ext cx="25058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307330" y="2248509"/>
            <a:ext cx="8791" cy="203522"/>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8091560" y="1888916"/>
            <a:ext cx="0" cy="2208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625068" y="1888916"/>
            <a:ext cx="0" cy="563115"/>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99544" y="4108892"/>
            <a:ext cx="5920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625068" y="1888916"/>
            <a:ext cx="44664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44533" y="2991536"/>
            <a:ext cx="583519" cy="9527"/>
          </a:xfrm>
          <a:prstGeom prst="line">
            <a:avLst/>
          </a:prstGeom>
          <a:ln>
            <a:solidFill>
              <a:srgbClr val="FF0000"/>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821932" y="4118417"/>
            <a:ext cx="306120" cy="0"/>
          </a:xfrm>
          <a:prstGeom prst="line">
            <a:avLst/>
          </a:prstGeom>
          <a:ln>
            <a:solidFill>
              <a:srgbClr val="FF0000"/>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821932" y="4108893"/>
            <a:ext cx="0" cy="22155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44533" y="2982011"/>
            <a:ext cx="0" cy="34832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54374" y="6175085"/>
            <a:ext cx="0" cy="1493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307329" y="6175085"/>
            <a:ext cx="0" cy="2901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21932" y="6324450"/>
            <a:ext cx="2832442"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44533" y="6465231"/>
            <a:ext cx="4771588" cy="87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951598" y="5577339"/>
            <a:ext cx="4914899" cy="0"/>
          </a:xfrm>
          <a:prstGeom prst="line">
            <a:avLst/>
          </a:prstGeom>
          <a:ln>
            <a:solidFill>
              <a:srgbClr val="FF0000">
                <a:alpha val="55000"/>
              </a:srgbClr>
            </a:solidFill>
            <a:prstDash val="solid"/>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39675" y="1682589"/>
            <a:ext cx="3223845" cy="769441"/>
          </a:xfrm>
          <a:prstGeom prst="rect">
            <a:avLst/>
          </a:prstGeom>
          <a:noFill/>
        </p:spPr>
        <p:txBody>
          <a:bodyPr wrap="square" rtlCol="0">
            <a:spAutoFit/>
          </a:bodyPr>
          <a:lstStyle/>
          <a:p>
            <a:pPr algn="ctr"/>
            <a:r>
              <a:rPr lang="en-US" sz="2200" dirty="0" smtClean="0"/>
              <a:t>Fixed model</a:t>
            </a:r>
          </a:p>
          <a:p>
            <a:pPr algn="ctr"/>
            <a:r>
              <a:rPr lang="en-US" sz="2200" dirty="0" smtClean="0"/>
              <a:t>y = M</a:t>
            </a:r>
            <a:r>
              <a:rPr lang="en-US" sz="2200" baseline="-25000" dirty="0" smtClean="0"/>
              <a:t>1</a:t>
            </a:r>
            <a:r>
              <a:rPr lang="en-US" sz="2200" dirty="0" smtClean="0"/>
              <a:t> + … + M</a:t>
            </a:r>
            <a:r>
              <a:rPr lang="en-US" sz="2200" baseline="-25000" dirty="0" smtClean="0"/>
              <a:t>t</a:t>
            </a:r>
            <a:r>
              <a:rPr lang="en-US" sz="2200" dirty="0" smtClean="0"/>
              <a:t> + m</a:t>
            </a:r>
            <a:r>
              <a:rPr lang="en-US" sz="2200" baseline="-25000" dirty="0" smtClean="0"/>
              <a:t>i</a:t>
            </a:r>
            <a:r>
              <a:rPr lang="en-US" sz="2200" dirty="0" smtClean="0"/>
              <a:t> + e</a:t>
            </a:r>
            <a:endParaRPr lang="en-US" sz="2200" dirty="0"/>
          </a:p>
        </p:txBody>
      </p:sp>
      <p:sp>
        <p:nvSpPr>
          <p:cNvPr id="28" name="TextBox 27"/>
          <p:cNvSpPr txBox="1"/>
          <p:nvPr/>
        </p:nvSpPr>
        <p:spPr>
          <a:xfrm rot="16200000">
            <a:off x="7151218" y="2722972"/>
            <a:ext cx="2360001" cy="430887"/>
          </a:xfrm>
          <a:prstGeom prst="rect">
            <a:avLst/>
          </a:prstGeom>
          <a:noFill/>
        </p:spPr>
        <p:txBody>
          <a:bodyPr wrap="square" rtlCol="0">
            <a:spAutoFit/>
          </a:bodyPr>
          <a:lstStyle/>
          <a:p>
            <a:pPr algn="ctr"/>
            <a:r>
              <a:rPr lang="en-US" sz="2200" dirty="0" smtClean="0"/>
              <a:t>Substitution</a:t>
            </a:r>
            <a:endParaRPr lang="en-US" sz="2200" dirty="0"/>
          </a:p>
        </p:txBody>
      </p:sp>
      <p:cxnSp>
        <p:nvCxnSpPr>
          <p:cNvPr id="24" name="Straight Connector 23"/>
          <p:cNvCxnSpPr/>
          <p:nvPr/>
        </p:nvCxnSpPr>
        <p:spPr>
          <a:xfrm flipV="1">
            <a:off x="5307330" y="2837671"/>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625068" y="2837671"/>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1520043" y="3001063"/>
            <a:ext cx="5610228" cy="0"/>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1520043" y="4113105"/>
            <a:ext cx="5610229" cy="5312"/>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21867" y="4677069"/>
            <a:ext cx="8424182" cy="0"/>
          </a:xfrm>
          <a:prstGeom prst="line">
            <a:avLst/>
          </a:prstGeom>
          <a:ln>
            <a:solidFill>
              <a:schemeClr val="tx1">
                <a:alpha val="45000"/>
              </a:schemeClr>
            </a:solidFill>
            <a:prstDash val="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866497" y="4836728"/>
            <a:ext cx="2277503" cy="1015663"/>
          </a:xfrm>
          <a:prstGeom prst="rect">
            <a:avLst/>
          </a:prstGeom>
          <a:noFill/>
        </p:spPr>
        <p:txBody>
          <a:bodyPr wrap="square" rtlCol="0">
            <a:spAutoFit/>
          </a:bodyPr>
          <a:lstStyle/>
          <a:p>
            <a:pPr algn="ctr"/>
            <a:r>
              <a:rPr lang="en-US" sz="2000" dirty="0" smtClean="0"/>
              <a:t>Random model</a:t>
            </a:r>
          </a:p>
          <a:p>
            <a:pPr algn="ctr"/>
            <a:r>
              <a:rPr lang="en-US" sz="2000" dirty="0" smtClean="0"/>
              <a:t>y = u + e with</a:t>
            </a:r>
          </a:p>
          <a:p>
            <a:pPr algn="ctr"/>
            <a:r>
              <a:rPr lang="en-US" sz="2000" dirty="0" err="1" smtClean="0"/>
              <a:t>Var</a:t>
            </a:r>
            <a:r>
              <a:rPr lang="en-US" sz="2000" dirty="0" smtClean="0"/>
              <a:t>(u)∝SVD(M)</a:t>
            </a:r>
            <a:endParaRPr lang="en-US" sz="2000" dirty="0"/>
          </a:p>
        </p:txBody>
      </p:sp>
      <p:sp>
        <p:nvSpPr>
          <p:cNvPr id="42" name="TextBox 41"/>
          <p:cNvSpPr txBox="1"/>
          <p:nvPr/>
        </p:nvSpPr>
        <p:spPr>
          <a:xfrm rot="16200000">
            <a:off x="429539" y="5300704"/>
            <a:ext cx="1647381" cy="400110"/>
          </a:xfrm>
          <a:prstGeom prst="rect">
            <a:avLst/>
          </a:prstGeom>
          <a:noFill/>
        </p:spPr>
        <p:txBody>
          <a:bodyPr wrap="square" rtlCol="0">
            <a:spAutoFit/>
          </a:bodyPr>
          <a:lstStyle/>
          <a:p>
            <a:pPr algn="ctr"/>
            <a:r>
              <a:rPr lang="en-US" sz="2000" dirty="0" smtClean="0"/>
              <a:t>Optimization</a:t>
            </a:r>
            <a:endParaRPr lang="en-US" sz="2000" dirty="0"/>
          </a:p>
        </p:txBody>
      </p:sp>
      <p:sp>
        <p:nvSpPr>
          <p:cNvPr id="4" name="Title 3"/>
          <p:cNvSpPr>
            <a:spLocks noGrp="1"/>
          </p:cNvSpPr>
          <p:nvPr>
            <p:ph type="title"/>
          </p:nvPr>
        </p:nvSpPr>
        <p:spPr/>
        <p:txBody>
          <a:bodyPr>
            <a:normAutofit fontScale="90000"/>
          </a:bodyPr>
          <a:lstStyle/>
          <a:p>
            <a:r>
              <a:rPr lang="en-US" dirty="0">
                <a:solidFill>
                  <a:srgbClr val="5BBAF6"/>
                </a:solidFill>
              </a:rPr>
              <a:t>FARM-CPU </a:t>
            </a:r>
            <a:r>
              <a:rPr lang="en-US" dirty="0" smtClean="0">
                <a:solidFill>
                  <a:srgbClr val="5BBAF6"/>
                </a:solidFill>
              </a:rPr>
              <a:t/>
            </a:r>
            <a:br>
              <a:rPr lang="en-US" dirty="0" smtClean="0">
                <a:solidFill>
                  <a:srgbClr val="5BBAF6"/>
                </a:solidFill>
              </a:rPr>
            </a:br>
            <a:r>
              <a:rPr lang="en-US" sz="2700" dirty="0" smtClean="0">
                <a:solidFill>
                  <a:srgbClr val="5BBAF6"/>
                </a:solidFill>
              </a:rPr>
              <a:t>(</a:t>
            </a:r>
            <a:r>
              <a:rPr lang="en-US" sz="2700" dirty="0">
                <a:solidFill>
                  <a:srgbClr val="5BBAF6"/>
                </a:solidFill>
              </a:rPr>
              <a:t>Fixed And Random Model </a:t>
            </a:r>
            <a:r>
              <a:rPr lang="en-US" sz="2700" dirty="0" smtClean="0">
                <a:solidFill>
                  <a:srgbClr val="5BBAF6"/>
                </a:solidFill>
              </a:rPr>
              <a:t>Circuitous </a:t>
            </a:r>
            <a:r>
              <a:rPr lang="en-US" sz="2700" dirty="0">
                <a:solidFill>
                  <a:srgbClr val="5BBAF6"/>
                </a:solidFill>
              </a:rPr>
              <a:t>Probability Unification</a:t>
            </a:r>
            <a:r>
              <a:rPr lang="en-US" sz="2700" dirty="0" smtClean="0">
                <a:solidFill>
                  <a:srgbClr val="5BBAF6"/>
                </a:solidFill>
              </a:rPr>
              <a:t>)</a:t>
            </a:r>
            <a:endParaRPr lang="en-US" dirty="0">
              <a:solidFill>
                <a:srgbClr val="5BBAF6"/>
              </a:solidFill>
            </a:endParaRPr>
          </a:p>
        </p:txBody>
      </p:sp>
    </p:spTree>
    <p:extLst>
      <p:ext uri="{BB962C8B-B14F-4D97-AF65-F5344CB8AC3E}">
        <p14:creationId xmlns:p14="http://schemas.microsoft.com/office/powerpoint/2010/main" val="4849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0"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igure 2.jpg"/>
          <p:cNvPicPr>
            <a:picLocks noChangeAspect="1"/>
          </p:cNvPicPr>
          <p:nvPr/>
        </p:nvPicPr>
        <p:blipFill rotWithShape="1">
          <a:blip r:embed="rId2" cstate="print">
            <a:extLst>
              <a:ext uri="{28A0092B-C50C-407E-A947-70E740481C1C}">
                <a14:useLocalDpi xmlns:a14="http://schemas.microsoft.com/office/drawing/2010/main" val="0"/>
              </a:ext>
            </a:extLst>
          </a:blip>
          <a:srcRect b="39310"/>
          <a:stretch/>
        </p:blipFill>
        <p:spPr>
          <a:xfrm>
            <a:off x="1222857" y="2544942"/>
            <a:ext cx="6866819" cy="4092456"/>
          </a:xfrm>
          <a:prstGeom prst="rect">
            <a:avLst/>
          </a:prstGeom>
        </p:spPr>
      </p:pic>
      <p:sp>
        <p:nvSpPr>
          <p:cNvPr id="5" name="Title 4"/>
          <p:cNvSpPr>
            <a:spLocks noGrp="1"/>
          </p:cNvSpPr>
          <p:nvPr>
            <p:ph type="title"/>
          </p:nvPr>
        </p:nvSpPr>
        <p:spPr/>
        <p:txBody>
          <a:bodyPr>
            <a:normAutofit/>
          </a:bodyPr>
          <a:lstStyle/>
          <a:p>
            <a:r>
              <a:rPr lang="en-US" dirty="0" smtClean="0">
                <a:solidFill>
                  <a:schemeClr val="accent2"/>
                </a:solidFill>
              </a:rPr>
              <a:t>Re-analysis of </a:t>
            </a:r>
            <a:r>
              <a:rPr lang="en-US" i="1" dirty="0" smtClean="0">
                <a:solidFill>
                  <a:schemeClr val="accent2"/>
                </a:solidFill>
              </a:rPr>
              <a:t>Arabidopsis</a:t>
            </a:r>
            <a:r>
              <a:rPr lang="en-US" dirty="0" smtClean="0">
                <a:solidFill>
                  <a:schemeClr val="accent2"/>
                </a:solidFill>
              </a:rPr>
              <a:t> data</a:t>
            </a:r>
            <a:endParaRPr lang="en-US" dirty="0">
              <a:solidFill>
                <a:schemeClr val="accent2"/>
              </a:solidFill>
            </a:endParaRPr>
          </a:p>
        </p:txBody>
      </p:sp>
      <p:sp>
        <p:nvSpPr>
          <p:cNvPr id="2" name="Rectangle 1"/>
          <p:cNvSpPr/>
          <p:nvPr/>
        </p:nvSpPr>
        <p:spPr>
          <a:xfrm>
            <a:off x="7828606" y="2676548"/>
            <a:ext cx="522139" cy="325385"/>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Xiaolei Liu.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5140" y="4500821"/>
            <a:ext cx="1359375" cy="1828800"/>
          </a:xfrm>
          <a:prstGeom prst="rect">
            <a:avLst/>
          </a:prstGeom>
        </p:spPr>
      </p:pic>
      <p:sp>
        <p:nvSpPr>
          <p:cNvPr id="7" name="TextBox 6"/>
          <p:cNvSpPr txBox="1"/>
          <p:nvPr/>
        </p:nvSpPr>
        <p:spPr>
          <a:xfrm>
            <a:off x="190515" y="6329621"/>
            <a:ext cx="1600199" cy="307777"/>
          </a:xfrm>
          <a:prstGeom prst="rect">
            <a:avLst/>
          </a:prstGeom>
          <a:noFill/>
        </p:spPr>
        <p:txBody>
          <a:bodyPr wrap="square" rtlCol="0">
            <a:spAutoFit/>
          </a:bodyPr>
          <a:lstStyle/>
          <a:p>
            <a:pPr algn="ctr"/>
            <a:r>
              <a:rPr lang="en-US" sz="1400" b="1" dirty="0" err="1" smtClean="0"/>
              <a:t>Xiaolei</a:t>
            </a:r>
            <a:r>
              <a:rPr lang="en-US" sz="1400" b="1" dirty="0" smtClean="0"/>
              <a:t> Liu</a:t>
            </a:r>
          </a:p>
        </p:txBody>
      </p:sp>
    </p:spTree>
    <p:extLst>
      <p:ext uri="{BB962C8B-B14F-4D97-AF65-F5344CB8AC3E}">
        <p14:creationId xmlns:p14="http://schemas.microsoft.com/office/powerpoint/2010/main" val="1844336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01600"/>
            <a:ext cx="9144000" cy="6653012"/>
          </a:xfrm>
          <a:prstGeom prst="rect">
            <a:avLst/>
          </a:prstGeom>
        </p:spPr>
      </p:pic>
      <p:sp>
        <p:nvSpPr>
          <p:cNvPr id="2" name="Title 1"/>
          <p:cNvSpPr>
            <a:spLocks noGrp="1"/>
          </p:cNvSpPr>
          <p:nvPr>
            <p:ph type="title"/>
          </p:nvPr>
        </p:nvSpPr>
        <p:spPr>
          <a:xfrm>
            <a:off x="914400" y="33528"/>
            <a:ext cx="8229600" cy="1252728"/>
          </a:xfrm>
        </p:spPr>
        <p:txBody>
          <a:bodyPr/>
          <a:lstStyle/>
          <a:p>
            <a:r>
              <a:rPr lang="en-US" dirty="0" smtClean="0">
                <a:solidFill>
                  <a:schemeClr val="accent2"/>
                </a:solidFill>
              </a:rPr>
              <a:t>Flowering time genes enriched</a:t>
            </a:r>
            <a:endParaRPr lang="en-US" dirty="0">
              <a:solidFill>
                <a:schemeClr val="accent2"/>
              </a:solidFill>
            </a:endParaRPr>
          </a:p>
        </p:txBody>
      </p:sp>
    </p:spTree>
    <p:extLst>
      <p:ext uri="{BB962C8B-B14F-4D97-AF65-F5344CB8AC3E}">
        <p14:creationId xmlns:p14="http://schemas.microsoft.com/office/powerpoint/2010/main" val="821323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igure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801" y="0"/>
            <a:ext cx="6858000" cy="6858000"/>
          </a:xfrm>
          <a:prstGeom prst="rect">
            <a:avLst/>
          </a:prstGeom>
        </p:spPr>
      </p:pic>
      <p:sp>
        <p:nvSpPr>
          <p:cNvPr id="3" name="Title 4"/>
          <p:cNvSpPr>
            <a:spLocks noGrp="1"/>
          </p:cNvSpPr>
          <p:nvPr>
            <p:ph type="title"/>
          </p:nvPr>
        </p:nvSpPr>
        <p:spPr>
          <a:xfrm rot="16200000">
            <a:off x="-2802636" y="2802636"/>
            <a:ext cx="6858000" cy="1252728"/>
          </a:xfrm>
        </p:spPr>
        <p:txBody>
          <a:bodyPr>
            <a:normAutofit/>
          </a:bodyPr>
          <a:lstStyle/>
          <a:p>
            <a:r>
              <a:rPr lang="en-US" sz="3600" dirty="0" smtClean="0">
                <a:solidFill>
                  <a:srgbClr val="4584D3"/>
                </a:solidFill>
              </a:rPr>
              <a:t>Associations on flowering time</a:t>
            </a:r>
            <a:endParaRPr lang="en-US" sz="3600" dirty="0">
              <a:solidFill>
                <a:srgbClr val="4584D3"/>
              </a:solidFill>
            </a:endParaRPr>
          </a:p>
        </p:txBody>
      </p:sp>
    </p:spTree>
    <p:extLst>
      <p:ext uri="{BB962C8B-B14F-4D97-AF65-F5344CB8AC3E}">
        <p14:creationId xmlns:p14="http://schemas.microsoft.com/office/powerpoint/2010/main" val="190053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FarmCPU vs GLM &amp; MLM.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349" y="1260020"/>
            <a:ext cx="6400800" cy="5600700"/>
          </a:xfrm>
          <a:prstGeom prst="rect">
            <a:avLst/>
          </a:prstGeom>
        </p:spPr>
      </p:pic>
      <p:sp>
        <p:nvSpPr>
          <p:cNvPr id="3" name="Title 2"/>
          <p:cNvSpPr>
            <a:spLocks noGrp="1"/>
          </p:cNvSpPr>
          <p:nvPr>
            <p:ph type="title"/>
          </p:nvPr>
        </p:nvSpPr>
        <p:spPr>
          <a:xfrm>
            <a:off x="104588" y="37174"/>
            <a:ext cx="9039412" cy="1252728"/>
          </a:xfrm>
        </p:spPr>
        <p:txBody>
          <a:bodyPr>
            <a:normAutofit fontScale="90000"/>
          </a:bodyPr>
          <a:lstStyle/>
          <a:p>
            <a:r>
              <a:rPr lang="en-US" dirty="0" smtClean="0">
                <a:solidFill>
                  <a:schemeClr val="accent2"/>
                </a:solidFill>
              </a:rPr>
              <a:t>It is time for human geneticists </a:t>
            </a:r>
            <a:br>
              <a:rPr lang="en-US" dirty="0" smtClean="0">
                <a:solidFill>
                  <a:schemeClr val="accent2"/>
                </a:solidFill>
              </a:rPr>
            </a:br>
            <a:r>
              <a:rPr lang="en-US" dirty="0" smtClean="0">
                <a:solidFill>
                  <a:schemeClr val="accent2"/>
                </a:solidFill>
              </a:rPr>
              <a:t>to move forward</a:t>
            </a:r>
            <a:endParaRPr lang="en-US" dirty="0">
              <a:solidFill>
                <a:schemeClr val="accent2"/>
              </a:solidFill>
            </a:endParaRPr>
          </a:p>
        </p:txBody>
      </p:sp>
    </p:spTree>
    <p:extLst>
      <p:ext uri="{BB962C8B-B14F-4D97-AF65-F5344CB8AC3E}">
        <p14:creationId xmlns:p14="http://schemas.microsoft.com/office/powerpoint/2010/main" val="3842612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3300" y="0"/>
            <a:ext cx="7119613" cy="6858000"/>
          </a:xfrm>
          <a:prstGeom prst="rect">
            <a:avLst/>
          </a:prstGeom>
        </p:spPr>
      </p:pic>
      <p:sp>
        <p:nvSpPr>
          <p:cNvPr id="3" name="Title 2"/>
          <p:cNvSpPr>
            <a:spLocks noGrp="1"/>
          </p:cNvSpPr>
          <p:nvPr>
            <p:ph type="title"/>
          </p:nvPr>
        </p:nvSpPr>
        <p:spPr>
          <a:xfrm rot="16200000">
            <a:off x="-2859786" y="2994914"/>
            <a:ext cx="6858000" cy="868172"/>
          </a:xfrm>
        </p:spPr>
        <p:txBody>
          <a:bodyPr>
            <a:normAutofit/>
          </a:bodyPr>
          <a:lstStyle/>
          <a:p>
            <a:r>
              <a:rPr lang="en-US" sz="3600" dirty="0" smtClean="0">
                <a:solidFill>
                  <a:schemeClr val="accent2"/>
                </a:solidFill>
              </a:rPr>
              <a:t>Substitution makes difference</a:t>
            </a:r>
            <a:endParaRPr lang="en-US" sz="3600" dirty="0">
              <a:solidFill>
                <a:schemeClr val="accent2"/>
              </a:solidFill>
            </a:endParaRPr>
          </a:p>
        </p:txBody>
      </p:sp>
    </p:spTree>
    <p:extLst>
      <p:ext uri="{BB962C8B-B14F-4D97-AF65-F5344CB8AC3E}">
        <p14:creationId xmlns:p14="http://schemas.microsoft.com/office/powerpoint/2010/main" val="89719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Homework </a:t>
            </a:r>
            <a:r>
              <a:rPr lang="en-US" dirty="0"/>
              <a:t>5, due April </a:t>
            </a:r>
            <a:r>
              <a:rPr lang="en-US" dirty="0" smtClean="0"/>
              <a:t>12, </a:t>
            </a:r>
            <a:r>
              <a:rPr lang="en-US" dirty="0"/>
              <a:t>Wednesday, </a:t>
            </a:r>
            <a:r>
              <a:rPr lang="en-US" dirty="0" smtClean="0"/>
              <a:t>3:10PM</a:t>
            </a:r>
          </a:p>
          <a:p>
            <a:r>
              <a:rPr lang="en-US" dirty="0"/>
              <a:t>Final exam: May </a:t>
            </a:r>
            <a:r>
              <a:rPr lang="en-US" dirty="0" smtClean="0"/>
              <a:t>4 (Thursday), </a:t>
            </a:r>
            <a:r>
              <a:rPr lang="en-US" dirty="0"/>
              <a:t>120 minutes (3:10-5:10PM), </a:t>
            </a:r>
            <a:r>
              <a:rPr lang="en-US" dirty="0" smtClean="0"/>
              <a:t>50</a:t>
            </a:r>
          </a:p>
          <a:p>
            <a:endParaRPr lang="en-US" dirty="0"/>
          </a:p>
          <a:p>
            <a:endParaRPr lang="en-US" dirty="0" smtClean="0"/>
          </a:p>
        </p:txBody>
      </p:sp>
      <p:sp>
        <p:nvSpPr>
          <p:cNvPr id="3" name="Title 2"/>
          <p:cNvSpPr>
            <a:spLocks noGrp="1"/>
          </p:cNvSpPr>
          <p:nvPr>
            <p:ph type="title"/>
          </p:nvPr>
        </p:nvSpPr>
        <p:spPr/>
        <p:txBody>
          <a:bodyPr/>
          <a:lstStyle/>
          <a:p>
            <a:r>
              <a:rPr lang="en-US" dirty="0" smtClean="0"/>
              <a:t>Administration</a:t>
            </a:r>
            <a:endParaRPr lang="en-US" dirty="0"/>
          </a:p>
        </p:txBody>
      </p:sp>
    </p:spTree>
    <p:extLst>
      <p:ext uri="{BB962C8B-B14F-4D97-AF65-F5344CB8AC3E}">
        <p14:creationId xmlns:p14="http://schemas.microsoft.com/office/powerpoint/2010/main" val="15501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600"/>
            <a:ext cx="9144000" cy="6398381"/>
          </a:xfrm>
          <a:prstGeom prst="rect">
            <a:avLst/>
          </a:prstGeom>
        </p:spPr>
      </p:pic>
      <p:sp>
        <p:nvSpPr>
          <p:cNvPr id="3" name="Title 2"/>
          <p:cNvSpPr>
            <a:spLocks noGrp="1"/>
          </p:cNvSpPr>
          <p:nvPr>
            <p:ph type="title"/>
          </p:nvPr>
        </p:nvSpPr>
        <p:spPr>
          <a:xfrm>
            <a:off x="457200" y="160528"/>
            <a:ext cx="8229600" cy="868172"/>
          </a:xfrm>
        </p:spPr>
        <p:txBody>
          <a:bodyPr/>
          <a:lstStyle/>
          <a:p>
            <a:r>
              <a:rPr lang="en-US" dirty="0" smtClean="0">
                <a:solidFill>
                  <a:schemeClr val="accent2"/>
                </a:solidFill>
              </a:rPr>
              <a:t>Converge fast</a:t>
            </a:r>
            <a:endParaRPr lang="en-US" dirty="0">
              <a:solidFill>
                <a:schemeClr val="accent2"/>
              </a:solidFill>
            </a:endParaRPr>
          </a:p>
        </p:txBody>
      </p:sp>
    </p:spTree>
    <p:extLst>
      <p:ext uri="{BB962C8B-B14F-4D97-AF65-F5344CB8AC3E}">
        <p14:creationId xmlns:p14="http://schemas.microsoft.com/office/powerpoint/2010/main" val="564802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528"/>
            <a:ext cx="8229600" cy="868172"/>
          </a:xfrm>
        </p:spPr>
        <p:txBody>
          <a:bodyPr/>
          <a:lstStyle/>
          <a:p>
            <a:r>
              <a:rPr lang="en-US" dirty="0" smtClean="0">
                <a:solidFill>
                  <a:schemeClr val="accent2"/>
                </a:solidFill>
              </a:rPr>
              <a:t>FarmCPU is computing efficient</a:t>
            </a:r>
            <a:endParaRPr lang="en-US" dirty="0">
              <a:solidFill>
                <a:schemeClr val="accent2"/>
              </a:solidFill>
            </a:endParaRPr>
          </a:p>
        </p:txBody>
      </p:sp>
      <p:pic>
        <p:nvPicPr>
          <p:cNvPr id="6" name="Picture 5"/>
          <p:cNvPicPr>
            <a:picLocks noChangeAspect="1"/>
          </p:cNvPicPr>
          <p:nvPr/>
        </p:nvPicPr>
        <p:blipFill>
          <a:blip r:embed="rId2"/>
          <a:stretch>
            <a:fillRect/>
          </a:stretch>
        </p:blipFill>
        <p:spPr>
          <a:xfrm>
            <a:off x="0" y="1549400"/>
            <a:ext cx="9144000" cy="4935415"/>
          </a:xfrm>
          <a:prstGeom prst="rect">
            <a:avLst/>
          </a:prstGeom>
        </p:spPr>
      </p:pic>
      <p:sp>
        <p:nvSpPr>
          <p:cNvPr id="7" name="TextBox 6"/>
          <p:cNvSpPr txBox="1"/>
          <p:nvPr/>
        </p:nvSpPr>
        <p:spPr>
          <a:xfrm>
            <a:off x="5676567" y="1859044"/>
            <a:ext cx="2259201" cy="400110"/>
          </a:xfrm>
          <a:prstGeom prst="rect">
            <a:avLst/>
          </a:prstGeom>
          <a:noFill/>
        </p:spPr>
        <p:txBody>
          <a:bodyPr wrap="square" rtlCol="0">
            <a:spAutoFit/>
          </a:bodyPr>
          <a:lstStyle/>
          <a:p>
            <a:pPr algn="ctr"/>
            <a:r>
              <a:rPr lang="en-US" sz="2000" dirty="0" smtClean="0"/>
              <a:t>Testing 60K SNPs</a:t>
            </a:r>
            <a:endParaRPr lang="en-US" sz="2000" dirty="0"/>
          </a:p>
        </p:txBody>
      </p:sp>
    </p:spTree>
    <p:extLst>
      <p:ext uri="{BB962C8B-B14F-4D97-AF65-F5344CB8AC3E}">
        <p14:creationId xmlns:p14="http://schemas.microsoft.com/office/powerpoint/2010/main" val="1413931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nclude_plink1.9.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00" y="965200"/>
            <a:ext cx="8318500" cy="4991100"/>
          </a:xfrm>
          <a:prstGeom prst="rect">
            <a:avLst/>
          </a:prstGeom>
        </p:spPr>
      </p:pic>
      <p:sp>
        <p:nvSpPr>
          <p:cNvPr id="3" name="Title 2"/>
          <p:cNvSpPr>
            <a:spLocks noGrp="1"/>
          </p:cNvSpPr>
          <p:nvPr>
            <p:ph type="title"/>
          </p:nvPr>
        </p:nvSpPr>
        <p:spPr>
          <a:xfrm>
            <a:off x="0" y="160528"/>
            <a:ext cx="9144000" cy="1325372"/>
          </a:xfrm>
        </p:spPr>
        <p:txBody>
          <a:bodyPr>
            <a:normAutofit fontScale="90000"/>
          </a:bodyPr>
          <a:lstStyle/>
          <a:p>
            <a:r>
              <a:rPr lang="en-US" dirty="0">
                <a:solidFill>
                  <a:schemeClr val="accent2"/>
                </a:solidFill>
              </a:rPr>
              <a:t>Half million individuals, half million </a:t>
            </a:r>
            <a:r>
              <a:rPr lang="en-US" dirty="0" smtClean="0">
                <a:solidFill>
                  <a:schemeClr val="accent2"/>
                </a:solidFill>
              </a:rPr>
              <a:t>SNPs </a:t>
            </a:r>
            <a:r>
              <a:rPr lang="en-US" dirty="0">
                <a:solidFill>
                  <a:schemeClr val="accent2"/>
                </a:solidFill>
              </a:rPr>
              <a:t>three </a:t>
            </a:r>
            <a:r>
              <a:rPr lang="en-US" dirty="0" smtClean="0">
                <a:solidFill>
                  <a:schemeClr val="accent2"/>
                </a:solidFill>
              </a:rPr>
              <a:t>days</a:t>
            </a:r>
            <a:endParaRPr lang="en-US" dirty="0">
              <a:solidFill>
                <a:schemeClr val="accent2"/>
              </a:solidFill>
            </a:endParaRPr>
          </a:p>
        </p:txBody>
      </p:sp>
      <p:sp>
        <p:nvSpPr>
          <p:cNvPr id="8" name="TextBox 7"/>
          <p:cNvSpPr txBox="1"/>
          <p:nvPr/>
        </p:nvSpPr>
        <p:spPr>
          <a:xfrm>
            <a:off x="0" y="6141915"/>
            <a:ext cx="9144000" cy="523220"/>
          </a:xfrm>
          <a:prstGeom prst="rect">
            <a:avLst/>
          </a:prstGeom>
          <a:noFill/>
        </p:spPr>
        <p:txBody>
          <a:bodyPr wrap="square" rtlCol="0">
            <a:spAutoFit/>
          </a:bodyPr>
          <a:lstStyle/>
          <a:p>
            <a:pPr algn="ctr"/>
            <a:r>
              <a:rPr lang="en-US" sz="2800" dirty="0" smtClean="0">
                <a:solidFill>
                  <a:srgbClr val="FF0000"/>
                </a:solidFill>
              </a:rPr>
              <a:t>But, PINK new version is faster </a:t>
            </a:r>
            <a:endParaRPr lang="en-US" sz="2800" dirty="0">
              <a:solidFill>
                <a:srgbClr val="FF0000"/>
              </a:solidFill>
            </a:endParaRPr>
          </a:p>
        </p:txBody>
      </p:sp>
    </p:spTree>
    <p:extLst>
      <p:ext uri="{BB962C8B-B14F-4D97-AF65-F5344CB8AC3E}">
        <p14:creationId xmlns:p14="http://schemas.microsoft.com/office/powerpoint/2010/main" val="2042368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0"/>
            <a:ext cx="9144000" cy="6858000"/>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6" idx="6"/>
            <a:endCxn id="8" idx="2"/>
          </p:cNvCxnSpPr>
          <p:nvPr/>
        </p:nvCxnSpPr>
        <p:spPr>
          <a:xfrm>
            <a:off x="1163548" y="953023"/>
            <a:ext cx="791346" cy="0"/>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5" idx="4"/>
            <a:endCxn id="9" idx="0"/>
          </p:cNvCxnSpPr>
          <p:nvPr/>
        </p:nvCxnSpPr>
        <p:spPr>
          <a:xfrm>
            <a:off x="894848" y="2500984"/>
            <a:ext cx="19088" cy="674976"/>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4"/>
            <a:endCxn id="5" idx="0"/>
          </p:cNvCxnSpPr>
          <p:nvPr/>
        </p:nvCxnSpPr>
        <p:spPr>
          <a:xfrm>
            <a:off x="889228" y="1227343"/>
            <a:ext cx="5620" cy="542121"/>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5" idx="6"/>
            <a:endCxn id="37" idx="2"/>
          </p:cNvCxnSpPr>
          <p:nvPr/>
        </p:nvCxnSpPr>
        <p:spPr>
          <a:xfrm flipV="1">
            <a:off x="1260608" y="2134740"/>
            <a:ext cx="572366" cy="484"/>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6" idx="4"/>
            <a:endCxn id="27" idx="0"/>
          </p:cNvCxnSpPr>
          <p:nvPr/>
        </p:nvCxnSpPr>
        <p:spPr>
          <a:xfrm>
            <a:off x="3136749" y="1265507"/>
            <a:ext cx="7129" cy="544798"/>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7" idx="5"/>
            <a:endCxn id="17" idx="0"/>
          </p:cNvCxnSpPr>
          <p:nvPr/>
        </p:nvCxnSpPr>
        <p:spPr>
          <a:xfrm>
            <a:off x="3402509" y="2434696"/>
            <a:ext cx="604022" cy="726074"/>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7" idx="3"/>
            <a:endCxn id="18" idx="0"/>
          </p:cNvCxnSpPr>
          <p:nvPr/>
        </p:nvCxnSpPr>
        <p:spPr>
          <a:xfrm flipH="1">
            <a:off x="2249756" y="2434696"/>
            <a:ext cx="635491" cy="751033"/>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4" idx="6"/>
            <a:endCxn id="13" idx="2"/>
          </p:cNvCxnSpPr>
          <p:nvPr/>
        </p:nvCxnSpPr>
        <p:spPr>
          <a:xfrm>
            <a:off x="4937797" y="966374"/>
            <a:ext cx="748494" cy="7081"/>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82" idx="4"/>
            <a:endCxn id="84" idx="0"/>
          </p:cNvCxnSpPr>
          <p:nvPr/>
        </p:nvCxnSpPr>
        <p:spPr>
          <a:xfrm>
            <a:off x="8263236" y="1252188"/>
            <a:ext cx="9769" cy="1883856"/>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83" idx="4"/>
            <a:endCxn id="85" idx="0"/>
          </p:cNvCxnSpPr>
          <p:nvPr/>
        </p:nvCxnSpPr>
        <p:spPr>
          <a:xfrm>
            <a:off x="6633765" y="1226431"/>
            <a:ext cx="42891" cy="1897993"/>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97" idx="4"/>
            <a:endCxn id="96" idx="0"/>
          </p:cNvCxnSpPr>
          <p:nvPr/>
        </p:nvCxnSpPr>
        <p:spPr>
          <a:xfrm>
            <a:off x="8273005" y="4340969"/>
            <a:ext cx="0" cy="1410357"/>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82" idx="3"/>
            <a:endCxn id="81" idx="7"/>
          </p:cNvCxnSpPr>
          <p:nvPr/>
        </p:nvCxnSpPr>
        <p:spPr>
          <a:xfrm flipH="1">
            <a:off x="7680331" y="1171842"/>
            <a:ext cx="388931" cy="754778"/>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83" idx="5"/>
            <a:endCxn id="81" idx="1"/>
          </p:cNvCxnSpPr>
          <p:nvPr/>
        </p:nvCxnSpPr>
        <p:spPr>
          <a:xfrm>
            <a:off x="6827739" y="1146085"/>
            <a:ext cx="464644" cy="780535"/>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26" idx="5"/>
            <a:endCxn id="11" idx="1"/>
          </p:cNvCxnSpPr>
          <p:nvPr/>
        </p:nvCxnSpPr>
        <p:spPr>
          <a:xfrm>
            <a:off x="4919549" y="2396211"/>
            <a:ext cx="824009" cy="805366"/>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26" idx="4"/>
            <a:endCxn id="15" idx="0"/>
          </p:cNvCxnSpPr>
          <p:nvPr/>
        </p:nvCxnSpPr>
        <p:spPr>
          <a:xfrm>
            <a:off x="4660918" y="2503340"/>
            <a:ext cx="0" cy="660851"/>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13" idx="4"/>
            <a:endCxn id="12" idx="0"/>
          </p:cNvCxnSpPr>
          <p:nvPr/>
        </p:nvCxnSpPr>
        <p:spPr>
          <a:xfrm>
            <a:off x="5960611" y="1247775"/>
            <a:ext cx="0" cy="612731"/>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6" idx="6"/>
            <a:endCxn id="12" idx="2"/>
          </p:cNvCxnSpPr>
          <p:nvPr/>
        </p:nvCxnSpPr>
        <p:spPr>
          <a:xfrm flipV="1">
            <a:off x="5026678" y="2134826"/>
            <a:ext cx="659613" cy="2754"/>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26" idx="0"/>
            <a:endCxn id="14" idx="4"/>
          </p:cNvCxnSpPr>
          <p:nvPr/>
        </p:nvCxnSpPr>
        <p:spPr>
          <a:xfrm flipV="1">
            <a:off x="4660918" y="1240694"/>
            <a:ext cx="2559" cy="531126"/>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94" idx="6"/>
            <a:endCxn id="96" idx="2"/>
          </p:cNvCxnSpPr>
          <p:nvPr/>
        </p:nvCxnSpPr>
        <p:spPr>
          <a:xfrm>
            <a:off x="6520953" y="6025646"/>
            <a:ext cx="1477732" cy="0"/>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95" idx="4"/>
            <a:endCxn id="94" idx="0"/>
          </p:cNvCxnSpPr>
          <p:nvPr/>
        </p:nvCxnSpPr>
        <p:spPr>
          <a:xfrm>
            <a:off x="6241882" y="4332970"/>
            <a:ext cx="4751" cy="1418356"/>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79" idx="4"/>
          </p:cNvCxnSpPr>
          <p:nvPr/>
        </p:nvCxnSpPr>
        <p:spPr>
          <a:xfrm>
            <a:off x="913936" y="4340380"/>
            <a:ext cx="0" cy="1301204"/>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99" idx="6"/>
            <a:endCxn id="98" idx="2"/>
          </p:cNvCxnSpPr>
          <p:nvPr/>
        </p:nvCxnSpPr>
        <p:spPr>
          <a:xfrm>
            <a:off x="1188256" y="5915904"/>
            <a:ext cx="1285660" cy="0"/>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79" idx="6"/>
            <a:endCxn id="80" idx="2"/>
          </p:cNvCxnSpPr>
          <p:nvPr/>
        </p:nvCxnSpPr>
        <p:spPr>
          <a:xfrm flipV="1">
            <a:off x="1188256" y="4057464"/>
            <a:ext cx="1285660" cy="8596"/>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a:endCxn id="124" idx="0"/>
          </p:cNvCxnSpPr>
          <p:nvPr/>
        </p:nvCxnSpPr>
        <p:spPr>
          <a:xfrm>
            <a:off x="3392160" y="5376700"/>
            <a:ext cx="1472" cy="279166"/>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125" idx="4"/>
          </p:cNvCxnSpPr>
          <p:nvPr/>
        </p:nvCxnSpPr>
        <p:spPr>
          <a:xfrm>
            <a:off x="3389487" y="4330301"/>
            <a:ext cx="2673" cy="314879"/>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23" idx="4"/>
            <a:endCxn id="122" idx="0"/>
          </p:cNvCxnSpPr>
          <p:nvPr/>
        </p:nvCxnSpPr>
        <p:spPr>
          <a:xfrm>
            <a:off x="5623686" y="4331784"/>
            <a:ext cx="0" cy="414313"/>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25" idx="6"/>
            <a:endCxn id="122" idx="2"/>
          </p:cNvCxnSpPr>
          <p:nvPr/>
        </p:nvCxnSpPr>
        <p:spPr>
          <a:xfrm>
            <a:off x="3877448" y="5010940"/>
            <a:ext cx="1471918" cy="9477"/>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125" idx="6"/>
            <a:endCxn id="123" idx="2"/>
          </p:cNvCxnSpPr>
          <p:nvPr/>
        </p:nvCxnSpPr>
        <p:spPr>
          <a:xfrm>
            <a:off x="3663807" y="4055981"/>
            <a:ext cx="1685559" cy="1483"/>
          </a:xfrm>
          <a:prstGeom prst="line">
            <a:avLst/>
          </a:prstGeom>
          <a:ln w="254000">
            <a:solidFill>
              <a:srgbClr val="FFFF00"/>
            </a:solidFill>
          </a:ln>
        </p:spPr>
        <p:style>
          <a:lnRef idx="2">
            <a:schemeClr val="accent1"/>
          </a:lnRef>
          <a:fillRef idx="0">
            <a:schemeClr val="accent1"/>
          </a:fillRef>
          <a:effectRef idx="1">
            <a:schemeClr val="accent1"/>
          </a:effectRef>
          <a:fontRef idx="minor">
            <a:schemeClr val="tx1"/>
          </a:fontRef>
        </p:style>
      </p:cxnSp>
      <p:sp>
        <p:nvSpPr>
          <p:cNvPr id="5" name="Donut 4"/>
          <p:cNvSpPr/>
          <p:nvPr/>
        </p:nvSpPr>
        <p:spPr>
          <a:xfrm>
            <a:off x="529088" y="1769464"/>
            <a:ext cx="731520" cy="73152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614908" y="678703"/>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1954894" y="678703"/>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639616" y="3175960"/>
            <a:ext cx="548640" cy="527102"/>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5663212" y="3121231"/>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5686291" y="1860506"/>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5686291" y="699135"/>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4389157" y="692054"/>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4386598" y="3164191"/>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2862429" y="716867"/>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3732211" y="3160770"/>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1975436" y="3185729"/>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3145928" y="4645180"/>
            <a:ext cx="731520" cy="73152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4295158" y="1771820"/>
            <a:ext cx="731520" cy="73152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2778118" y="1810305"/>
            <a:ext cx="731520" cy="73152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832974" y="1860420"/>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a:off x="639616" y="3791740"/>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2473916" y="3783144"/>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7212037" y="1846274"/>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7988916" y="703548"/>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a:off x="6359445" y="677791"/>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7998685" y="3136044"/>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a:off x="6402336" y="3124424"/>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5972313" y="5751326"/>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5967562" y="3784330"/>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a:off x="7998685" y="5751326"/>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a:off x="7998685" y="3792329"/>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8" name="Donut 97"/>
          <p:cNvSpPr/>
          <p:nvPr/>
        </p:nvSpPr>
        <p:spPr>
          <a:xfrm>
            <a:off x="2473916" y="5641584"/>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a:off x="639616" y="5641584"/>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2" name="Donut 121"/>
          <p:cNvSpPr/>
          <p:nvPr/>
        </p:nvSpPr>
        <p:spPr>
          <a:xfrm>
            <a:off x="5349366" y="4746097"/>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5349366" y="3783144"/>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3119312" y="5655866"/>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3115167" y="3781661"/>
            <a:ext cx="548640" cy="548640"/>
          </a:xfrm>
          <a:prstGeom prst="donu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194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500"/>
            <a:ext cx="9144000" cy="6207071"/>
          </a:xfrm>
          <a:prstGeom prst="rect">
            <a:avLst/>
          </a:prstGeom>
        </p:spPr>
      </p:pic>
      <p:sp>
        <p:nvSpPr>
          <p:cNvPr id="17" name="内容占位符 3"/>
          <p:cNvSpPr>
            <a:spLocks noGrp="1"/>
          </p:cNvSpPr>
          <p:nvPr>
            <p:ph idx="1"/>
          </p:nvPr>
        </p:nvSpPr>
        <p:spPr>
          <a:xfrm>
            <a:off x="3041417" y="2119624"/>
            <a:ext cx="2694365" cy="729539"/>
          </a:xfrm>
          <a:solidFill>
            <a:schemeClr val="bg1"/>
          </a:solidFill>
        </p:spPr>
        <p:txBody>
          <a:bodyPr>
            <a:normAutofit/>
          </a:bodyPr>
          <a:lstStyle/>
          <a:p>
            <a:pPr marL="0" indent="0" algn="ctr">
              <a:buNone/>
            </a:pPr>
            <a:r>
              <a:rPr kumimoji="1" lang="en-US" altLang="zh-CN" sz="3200" dirty="0" err="1" smtClean="0"/>
              <a:t>ZZLab.Net</a:t>
            </a:r>
            <a:endParaRPr kumimoji="1" lang="zh-CN" altLang="en-US" sz="3200" dirty="0"/>
          </a:p>
        </p:txBody>
      </p:sp>
    </p:spTree>
    <p:extLst>
      <p:ext uri="{BB962C8B-B14F-4D97-AF65-F5344CB8AC3E}">
        <p14:creationId xmlns:p14="http://schemas.microsoft.com/office/powerpoint/2010/main" val="179676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latin typeface="Calibri" charset="0"/>
              </a:rPr>
              <a:t>Summary</a:t>
            </a:r>
            <a:endParaRPr lang="en-US" dirty="0">
              <a:latin typeface="Calibri" charset="0"/>
            </a:endParaRPr>
          </a:p>
        </p:txBody>
      </p:sp>
      <p:sp>
        <p:nvSpPr>
          <p:cNvPr id="3" name="Content Placeholder 2"/>
          <p:cNvSpPr>
            <a:spLocks noGrp="1"/>
          </p:cNvSpPr>
          <p:nvPr>
            <p:ph idx="1"/>
          </p:nvPr>
        </p:nvSpPr>
        <p:spPr/>
        <p:txBody>
          <a:bodyPr/>
          <a:lstStyle/>
          <a:p>
            <a:r>
              <a:rPr lang="en-US" dirty="0" smtClean="0">
                <a:latin typeface="Constantia" charset="0"/>
              </a:rPr>
              <a:t>History of method and software development</a:t>
            </a:r>
          </a:p>
          <a:p>
            <a:r>
              <a:rPr lang="en-US" dirty="0" smtClean="0">
                <a:latin typeface="Constantia" charset="0"/>
              </a:rPr>
              <a:t>FarmCPU</a:t>
            </a:r>
          </a:p>
        </p:txBody>
      </p:sp>
    </p:spTree>
    <p:extLst>
      <p:ext uri="{BB962C8B-B14F-4D97-AF65-F5344CB8AC3E}">
        <p14:creationId xmlns:p14="http://schemas.microsoft.com/office/powerpoint/2010/main" val="75227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latin typeface="Calibri" charset="0"/>
              </a:rPr>
              <a:t>Outline</a:t>
            </a:r>
            <a:endParaRPr lang="en-US" dirty="0">
              <a:latin typeface="Calibri" charset="0"/>
            </a:endParaRPr>
          </a:p>
        </p:txBody>
      </p:sp>
      <p:sp>
        <p:nvSpPr>
          <p:cNvPr id="3" name="Content Placeholder 2"/>
          <p:cNvSpPr>
            <a:spLocks noGrp="1"/>
          </p:cNvSpPr>
          <p:nvPr>
            <p:ph idx="1"/>
          </p:nvPr>
        </p:nvSpPr>
        <p:spPr/>
        <p:txBody>
          <a:bodyPr/>
          <a:lstStyle/>
          <a:p>
            <a:r>
              <a:rPr lang="en-US" dirty="0" smtClean="0">
                <a:latin typeface="Constantia" charset="0"/>
              </a:rPr>
              <a:t>History of method and software development</a:t>
            </a:r>
          </a:p>
          <a:p>
            <a:r>
              <a:rPr lang="en-US" dirty="0" smtClean="0">
                <a:latin typeface="Constantia" charset="0"/>
              </a:rPr>
              <a:t>FarmCPU</a:t>
            </a:r>
            <a:endParaRPr lang="en-US" dirty="0">
              <a:latin typeface="Constantia" charset="0"/>
            </a:endParaRPr>
          </a:p>
        </p:txBody>
      </p:sp>
    </p:spTree>
    <p:extLst>
      <p:ext uri="{BB962C8B-B14F-4D97-AF65-F5344CB8AC3E}">
        <p14:creationId xmlns:p14="http://schemas.microsoft.com/office/powerpoint/2010/main" val="435684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Lst>
          </a:blip>
          <a:stretch>
            <a:fillRect/>
          </a:stretch>
        </p:blipFill>
        <p:spPr>
          <a:xfrm>
            <a:off x="0" y="0"/>
            <a:ext cx="9144000" cy="6858000"/>
          </a:xfrm>
          <a:prstGeom prst="rect">
            <a:avLst/>
          </a:prstGeom>
        </p:spPr>
      </p:pic>
      <p:sp>
        <p:nvSpPr>
          <p:cNvPr id="2" name="Content Placeholder 1"/>
          <p:cNvSpPr>
            <a:spLocks noGrp="1"/>
          </p:cNvSpPr>
          <p:nvPr>
            <p:ph idx="1"/>
          </p:nvPr>
        </p:nvSpPr>
        <p:spPr>
          <a:xfrm>
            <a:off x="270233" y="1783807"/>
            <a:ext cx="8763883" cy="3795811"/>
          </a:xfrm>
        </p:spPr>
        <p:txBody>
          <a:bodyPr>
            <a:noAutofit/>
          </a:bodyPr>
          <a:lstStyle/>
          <a:p>
            <a:r>
              <a:rPr lang="en-US" sz="3200" dirty="0">
                <a:solidFill>
                  <a:schemeClr val="bg1"/>
                </a:solidFill>
              </a:rPr>
              <a:t>Computing difficulties: millions of markers, individuals, and traits</a:t>
            </a:r>
          </a:p>
          <a:p>
            <a:r>
              <a:rPr lang="en-US" sz="3200" dirty="0" smtClean="0">
                <a:solidFill>
                  <a:schemeClr val="bg1"/>
                </a:solidFill>
              </a:rPr>
              <a:t>False </a:t>
            </a:r>
            <a:r>
              <a:rPr lang="en-US" sz="3200" dirty="0">
                <a:solidFill>
                  <a:schemeClr val="bg1"/>
                </a:solidFill>
              </a:rPr>
              <a:t>positives, ex: “Amgen scientists tried to replicate </a:t>
            </a:r>
            <a:r>
              <a:rPr lang="en-US" sz="3200" dirty="0">
                <a:solidFill>
                  <a:srgbClr val="FFFF00"/>
                </a:solidFill>
              </a:rPr>
              <a:t>53</a:t>
            </a:r>
            <a:r>
              <a:rPr lang="en-US" sz="3200" dirty="0">
                <a:solidFill>
                  <a:schemeClr val="bg1"/>
                </a:solidFill>
              </a:rPr>
              <a:t> high-profile cancer research findings, but could only replicate </a:t>
            </a:r>
            <a:r>
              <a:rPr lang="en-US" sz="3200" dirty="0">
                <a:solidFill>
                  <a:srgbClr val="FFFF00"/>
                </a:solidFill>
              </a:rPr>
              <a:t>6</a:t>
            </a:r>
            <a:r>
              <a:rPr lang="en-US" sz="3200" dirty="0">
                <a:solidFill>
                  <a:schemeClr val="bg1"/>
                </a:solidFill>
              </a:rPr>
              <a:t>”, Nature, 2012, 483: 531</a:t>
            </a:r>
          </a:p>
          <a:p>
            <a:r>
              <a:rPr lang="en-US" sz="3200" dirty="0" smtClean="0">
                <a:solidFill>
                  <a:schemeClr val="bg1"/>
                </a:solidFill>
              </a:rPr>
              <a:t>False negatives</a:t>
            </a:r>
          </a:p>
        </p:txBody>
      </p:sp>
      <p:sp>
        <p:nvSpPr>
          <p:cNvPr id="3" name="Title 2"/>
          <p:cNvSpPr>
            <a:spLocks noGrp="1"/>
          </p:cNvSpPr>
          <p:nvPr>
            <p:ph type="title"/>
          </p:nvPr>
        </p:nvSpPr>
        <p:spPr/>
        <p:txBody>
          <a:bodyPr/>
          <a:lstStyle/>
          <a:p>
            <a:r>
              <a:rPr lang="en-US" dirty="0" smtClean="0">
                <a:solidFill>
                  <a:srgbClr val="FFFF00"/>
                </a:solidFill>
              </a:rPr>
              <a:t>Problems in GWAS</a:t>
            </a:r>
            <a:endParaRPr lang="en-US" dirty="0">
              <a:solidFill>
                <a:srgbClr val="FFFF00"/>
              </a:solidFill>
            </a:endParaRPr>
          </a:p>
        </p:txBody>
      </p:sp>
      <p:pic>
        <p:nvPicPr>
          <p:cNvPr id="5" name="Picture 4" descr="Screen Shot 2015-11-17 at 3.14.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983" y="5579618"/>
            <a:ext cx="7315200" cy="1121009"/>
          </a:xfrm>
          <a:prstGeom prst="rect">
            <a:avLst/>
          </a:prstGeom>
        </p:spPr>
      </p:pic>
      <p:pic>
        <p:nvPicPr>
          <p:cNvPr id="6" name="Picture 5" descr="Screen Shot 2015-11-17 at 3.21.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983" y="5530675"/>
            <a:ext cx="7315200" cy="1327325"/>
          </a:xfrm>
          <a:prstGeom prst="rect">
            <a:avLst/>
          </a:prstGeom>
        </p:spPr>
      </p:pic>
    </p:spTree>
    <p:extLst>
      <p:ext uri="{BB962C8B-B14F-4D97-AF65-F5344CB8AC3E}">
        <p14:creationId xmlns:p14="http://schemas.microsoft.com/office/powerpoint/2010/main" val="146677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river-geography-vector-stencils-library.png"/>
          <p:cNvPicPr>
            <a:picLocks noChangeAspect="1"/>
          </p:cNvPicPr>
          <p:nvPr/>
        </p:nvPicPr>
        <p:blipFill rotWithShape="1">
          <a:blip r:embed="rId2">
            <a:extLst>
              <a:ext uri="{28A0092B-C50C-407E-A947-70E740481C1C}">
                <a14:useLocalDpi xmlns:a14="http://schemas.microsoft.com/office/drawing/2010/main" val="0"/>
              </a:ext>
            </a:extLst>
          </a:blip>
          <a:srcRect l="16732" t="11777" r="16589" b="10501"/>
          <a:stretch/>
        </p:blipFill>
        <p:spPr>
          <a:xfrm>
            <a:off x="1094443" y="-17470"/>
            <a:ext cx="7650458" cy="6857998"/>
          </a:xfrm>
          <a:prstGeom prst="rect">
            <a:avLst/>
          </a:prstGeom>
        </p:spPr>
      </p:pic>
      <p:sp>
        <p:nvSpPr>
          <p:cNvPr id="34" name="TextBox 4"/>
          <p:cNvSpPr txBox="1">
            <a:spLocks noChangeArrowheads="1"/>
          </p:cNvSpPr>
          <p:nvPr/>
        </p:nvSpPr>
        <p:spPr bwMode="auto">
          <a:xfrm>
            <a:off x="3178472" y="2878622"/>
            <a:ext cx="579311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6000" dirty="0" smtClean="0">
                <a:solidFill>
                  <a:schemeClr val="accent2"/>
                </a:solidFill>
              </a:rPr>
              <a:t>GWAS Stream</a:t>
            </a:r>
            <a:endParaRPr lang="en-US" sz="6000" dirty="0">
              <a:solidFill>
                <a:schemeClr val="accent2"/>
              </a:solidFill>
            </a:endParaRPr>
          </a:p>
        </p:txBody>
      </p:sp>
      <p:pic>
        <p:nvPicPr>
          <p:cNvPr id="17" name="Picture 16" descr="Screen Shot 2015-11-14 at 6.34.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246" y="3423469"/>
            <a:ext cx="1371600" cy="1708879"/>
          </a:xfrm>
          <a:prstGeom prst="rect">
            <a:avLst/>
          </a:prstGeom>
        </p:spPr>
      </p:pic>
      <p:sp>
        <p:nvSpPr>
          <p:cNvPr id="40" name="TextBox 4"/>
          <p:cNvSpPr txBox="1">
            <a:spLocks noChangeArrowheads="1"/>
          </p:cNvSpPr>
          <p:nvPr/>
        </p:nvSpPr>
        <p:spPr bwMode="auto">
          <a:xfrm>
            <a:off x="3687197" y="4638955"/>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GCTA</a:t>
            </a:r>
            <a:endParaRPr lang="en-US" dirty="0">
              <a:solidFill>
                <a:srgbClr val="FF0000"/>
              </a:solidFill>
            </a:endParaRPr>
          </a:p>
        </p:txBody>
      </p:sp>
      <p:pic>
        <p:nvPicPr>
          <p:cNvPr id="5" name="Picture 4" descr="Alkes Price.jpeg"/>
          <p:cNvPicPr>
            <a:picLocks noChangeAspect="1"/>
          </p:cNvPicPr>
          <p:nvPr/>
        </p:nvPicPr>
        <p:blipFill rotWithShape="1">
          <a:blip r:embed="rId4">
            <a:extLst>
              <a:ext uri="{28A0092B-C50C-407E-A947-70E740481C1C}">
                <a14:useLocalDpi xmlns:a14="http://schemas.microsoft.com/office/drawing/2010/main" val="0"/>
              </a:ext>
            </a:extLst>
          </a:blip>
          <a:srcRect l="13308" t="23406" r="59430" b="30054"/>
          <a:stretch/>
        </p:blipFill>
        <p:spPr>
          <a:xfrm>
            <a:off x="4549537" y="-17470"/>
            <a:ext cx="1371600" cy="1756099"/>
          </a:xfrm>
          <a:prstGeom prst="rect">
            <a:avLst/>
          </a:prstGeom>
        </p:spPr>
      </p:pic>
      <p:pic>
        <p:nvPicPr>
          <p:cNvPr id="2" name="Picture 1" descr="Gulnara R Svishcheva.jpg"/>
          <p:cNvPicPr>
            <a:picLocks noChangeAspect="1"/>
          </p:cNvPicPr>
          <p:nvPr/>
        </p:nvPicPr>
        <p:blipFill rotWithShape="1">
          <a:blip r:embed="rId5">
            <a:extLst>
              <a:ext uri="{28A0092B-C50C-407E-A947-70E740481C1C}">
                <a14:useLocalDpi xmlns:a14="http://schemas.microsoft.com/office/drawing/2010/main" val="0"/>
              </a:ext>
            </a:extLst>
          </a:blip>
          <a:srcRect l="-1" t="1055" r="47671" b="32181"/>
          <a:stretch/>
        </p:blipFill>
        <p:spPr>
          <a:xfrm>
            <a:off x="2746483" y="5108110"/>
            <a:ext cx="1371600" cy="1749890"/>
          </a:xfrm>
          <a:prstGeom prst="rect">
            <a:avLst/>
          </a:prstGeom>
        </p:spPr>
      </p:pic>
      <p:pic>
        <p:nvPicPr>
          <p:cNvPr id="3" name="Picture 2" descr="Christoph Lipper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75" y="4130163"/>
            <a:ext cx="1371600" cy="1371600"/>
          </a:xfrm>
          <a:prstGeom prst="rect">
            <a:avLst/>
          </a:prstGeom>
        </p:spPr>
      </p:pic>
      <p:pic>
        <p:nvPicPr>
          <p:cNvPr id="6" name="Picture 5" descr="Hyun Min Kang, Ph.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898" y="258638"/>
            <a:ext cx="1371600" cy="1647825"/>
          </a:xfrm>
          <a:prstGeom prst="rect">
            <a:avLst/>
          </a:prstGeom>
        </p:spPr>
      </p:pic>
      <p:pic>
        <p:nvPicPr>
          <p:cNvPr id="8" name="Picture 7" descr="Jennifer Listgarten.jpg"/>
          <p:cNvPicPr>
            <a:picLocks noChangeAspect="1"/>
          </p:cNvPicPr>
          <p:nvPr/>
        </p:nvPicPr>
        <p:blipFill rotWithShape="1">
          <a:blip r:embed="rId8">
            <a:extLst>
              <a:ext uri="{28A0092B-C50C-407E-A947-70E740481C1C}">
                <a14:useLocalDpi xmlns:a14="http://schemas.microsoft.com/office/drawing/2010/main" val="0"/>
              </a:ext>
            </a:extLst>
          </a:blip>
          <a:srcRect l="12215" t="5122" r="17844" b="4261"/>
          <a:stretch/>
        </p:blipFill>
        <p:spPr>
          <a:xfrm>
            <a:off x="2078244" y="2269915"/>
            <a:ext cx="1371600" cy="1777066"/>
          </a:xfrm>
          <a:prstGeom prst="rect">
            <a:avLst/>
          </a:prstGeom>
        </p:spPr>
      </p:pic>
      <p:pic>
        <p:nvPicPr>
          <p:cNvPr id="10" name="Picture 9" descr="Keyan Zhao.jpg"/>
          <p:cNvPicPr>
            <a:picLocks noChangeAspect="1"/>
          </p:cNvPicPr>
          <p:nvPr/>
        </p:nvPicPr>
        <p:blipFill rotWithShape="1">
          <a:blip r:embed="rId9">
            <a:extLst>
              <a:ext uri="{28A0092B-C50C-407E-A947-70E740481C1C}">
                <a14:useLocalDpi xmlns:a14="http://schemas.microsoft.com/office/drawing/2010/main" val="0"/>
              </a:ext>
            </a:extLst>
          </a:blip>
          <a:srcRect l="9851" b="12072"/>
          <a:stretch/>
        </p:blipFill>
        <p:spPr>
          <a:xfrm>
            <a:off x="2823738" y="-17470"/>
            <a:ext cx="1236484" cy="1809036"/>
          </a:xfrm>
          <a:prstGeom prst="rect">
            <a:avLst/>
          </a:prstGeom>
        </p:spPr>
      </p:pic>
      <p:pic>
        <p:nvPicPr>
          <p:cNvPr id="11" name="Picture 10" descr="Xiang Zhou.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7525" y="4560869"/>
            <a:ext cx="1371600" cy="1775637"/>
          </a:xfrm>
          <a:prstGeom prst="rect">
            <a:avLst/>
          </a:prstGeom>
        </p:spPr>
      </p:pic>
      <p:pic>
        <p:nvPicPr>
          <p:cNvPr id="16" name="Picture 15" descr="Hyun Min Kang, Ph.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76" y="720303"/>
            <a:ext cx="1371600" cy="1647825"/>
          </a:xfrm>
          <a:prstGeom prst="rect">
            <a:avLst/>
          </a:prstGeom>
        </p:spPr>
      </p:pic>
      <p:sp>
        <p:nvSpPr>
          <p:cNvPr id="21" name="TextBox 4"/>
          <p:cNvSpPr txBox="1">
            <a:spLocks noChangeArrowheads="1"/>
          </p:cNvSpPr>
          <p:nvPr/>
        </p:nvSpPr>
        <p:spPr bwMode="auto">
          <a:xfrm>
            <a:off x="4707766" y="1276964"/>
            <a:ext cx="100439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PC</a:t>
            </a:r>
            <a:endParaRPr lang="en-US" dirty="0">
              <a:solidFill>
                <a:srgbClr val="FF0000"/>
              </a:solidFill>
            </a:endParaRPr>
          </a:p>
        </p:txBody>
      </p:sp>
      <p:sp>
        <p:nvSpPr>
          <p:cNvPr id="22" name="TextBox 4"/>
          <p:cNvSpPr txBox="1">
            <a:spLocks noChangeArrowheads="1"/>
          </p:cNvSpPr>
          <p:nvPr/>
        </p:nvSpPr>
        <p:spPr bwMode="auto">
          <a:xfrm>
            <a:off x="2872294" y="1329901"/>
            <a:ext cx="11879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PC+K</a:t>
            </a:r>
            <a:endParaRPr lang="en-US" dirty="0">
              <a:solidFill>
                <a:srgbClr val="FF0000"/>
              </a:solidFill>
            </a:endParaRPr>
          </a:p>
        </p:txBody>
      </p:sp>
      <p:sp>
        <p:nvSpPr>
          <p:cNvPr id="27" name="TextBox 4"/>
          <p:cNvSpPr txBox="1">
            <a:spLocks noChangeArrowheads="1"/>
          </p:cNvSpPr>
          <p:nvPr/>
        </p:nvSpPr>
        <p:spPr bwMode="auto">
          <a:xfrm>
            <a:off x="2154793" y="3597338"/>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SELECT</a:t>
            </a:r>
            <a:endParaRPr lang="en-US" dirty="0">
              <a:solidFill>
                <a:srgbClr val="FF0000"/>
              </a:solidFill>
            </a:endParaRPr>
          </a:p>
        </p:txBody>
      </p:sp>
      <p:sp>
        <p:nvSpPr>
          <p:cNvPr id="28" name="TextBox 4"/>
          <p:cNvSpPr txBox="1">
            <a:spLocks noChangeArrowheads="1"/>
          </p:cNvSpPr>
          <p:nvPr/>
        </p:nvSpPr>
        <p:spPr bwMode="auto">
          <a:xfrm>
            <a:off x="1432898" y="1399405"/>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EMMA</a:t>
            </a:r>
            <a:endParaRPr lang="en-US" dirty="0">
              <a:solidFill>
                <a:srgbClr val="FF0000"/>
              </a:solidFill>
            </a:endParaRPr>
          </a:p>
        </p:txBody>
      </p:sp>
      <p:sp>
        <p:nvSpPr>
          <p:cNvPr id="29" name="TextBox 4"/>
          <p:cNvSpPr txBox="1">
            <a:spLocks noChangeArrowheads="1"/>
          </p:cNvSpPr>
          <p:nvPr/>
        </p:nvSpPr>
        <p:spPr bwMode="auto">
          <a:xfrm>
            <a:off x="-292527" y="5448688"/>
            <a:ext cx="172290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r>
              <a:rPr lang="en-US" dirty="0" smtClean="0">
                <a:solidFill>
                  <a:srgbClr val="FF0000"/>
                </a:solidFill>
              </a:rPr>
              <a:t>FST-LMM</a:t>
            </a:r>
            <a:endParaRPr lang="en-US" dirty="0">
              <a:solidFill>
                <a:srgbClr val="FF0000"/>
              </a:solidFill>
            </a:endParaRPr>
          </a:p>
        </p:txBody>
      </p:sp>
      <p:sp>
        <p:nvSpPr>
          <p:cNvPr id="30" name="TextBox 4"/>
          <p:cNvSpPr txBox="1">
            <a:spLocks noChangeArrowheads="1"/>
          </p:cNvSpPr>
          <p:nvPr/>
        </p:nvSpPr>
        <p:spPr bwMode="auto">
          <a:xfrm>
            <a:off x="148965" y="1906463"/>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err="1" smtClean="0">
                <a:solidFill>
                  <a:srgbClr val="FF0000"/>
                </a:solidFill>
              </a:rPr>
              <a:t>EMMAx</a:t>
            </a:r>
            <a:endParaRPr lang="en-US" dirty="0">
              <a:solidFill>
                <a:srgbClr val="FF0000"/>
              </a:solidFill>
            </a:endParaRPr>
          </a:p>
        </p:txBody>
      </p:sp>
      <p:sp>
        <p:nvSpPr>
          <p:cNvPr id="32" name="TextBox 4"/>
          <p:cNvSpPr txBox="1">
            <a:spLocks noChangeArrowheads="1"/>
          </p:cNvSpPr>
          <p:nvPr/>
        </p:nvSpPr>
        <p:spPr bwMode="auto">
          <a:xfrm>
            <a:off x="1378524" y="5874841"/>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GEMMA</a:t>
            </a:r>
            <a:endParaRPr lang="en-US" dirty="0">
              <a:solidFill>
                <a:srgbClr val="FF0000"/>
              </a:solidFill>
            </a:endParaRPr>
          </a:p>
        </p:txBody>
      </p:sp>
      <p:sp>
        <p:nvSpPr>
          <p:cNvPr id="33" name="TextBox 4"/>
          <p:cNvSpPr txBox="1">
            <a:spLocks noChangeArrowheads="1"/>
          </p:cNvSpPr>
          <p:nvPr/>
        </p:nvSpPr>
        <p:spPr bwMode="auto">
          <a:xfrm>
            <a:off x="2661019" y="6396576"/>
            <a:ext cx="15545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err="1" smtClean="0">
                <a:solidFill>
                  <a:srgbClr val="FF0000"/>
                </a:solidFill>
              </a:rPr>
              <a:t>GenAbel</a:t>
            </a:r>
            <a:endParaRPr lang="en-US" dirty="0">
              <a:solidFill>
                <a:srgbClr val="FF0000"/>
              </a:solidFill>
            </a:endParaRPr>
          </a:p>
        </p:txBody>
      </p:sp>
      <p:pic>
        <p:nvPicPr>
          <p:cNvPr id="12" name="Picture 11" descr="DSC_8602.jpg"/>
          <p:cNvPicPr>
            <a:picLocks noChangeAspect="1"/>
          </p:cNvPicPr>
          <p:nvPr/>
        </p:nvPicPr>
        <p:blipFill rotWithShape="1">
          <a:blip r:embed="rId11" cstate="print">
            <a:extLst>
              <a:ext uri="{28A0092B-C50C-407E-A947-70E740481C1C}">
                <a14:useLocalDpi xmlns:a14="http://schemas.microsoft.com/office/drawing/2010/main" val="0"/>
              </a:ext>
            </a:extLst>
          </a:blip>
          <a:srcRect l="33542" t="16310" r="31277" b="15587"/>
          <a:stretch/>
        </p:blipFill>
        <p:spPr>
          <a:xfrm>
            <a:off x="77776" y="2368128"/>
            <a:ext cx="1371600" cy="1765437"/>
          </a:xfrm>
          <a:prstGeom prst="rect">
            <a:avLst/>
          </a:prstGeom>
        </p:spPr>
      </p:pic>
      <p:sp>
        <p:nvSpPr>
          <p:cNvPr id="31" name="TextBox 4"/>
          <p:cNvSpPr txBox="1">
            <a:spLocks noChangeArrowheads="1"/>
          </p:cNvSpPr>
          <p:nvPr/>
        </p:nvSpPr>
        <p:spPr bwMode="auto">
          <a:xfrm>
            <a:off x="71189" y="3720551"/>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P3D</a:t>
            </a:r>
            <a:endParaRPr lang="en-US" dirty="0">
              <a:solidFill>
                <a:srgbClr val="FF0000"/>
              </a:solidFill>
            </a:endParaRPr>
          </a:p>
        </p:txBody>
      </p:sp>
      <p:pic>
        <p:nvPicPr>
          <p:cNvPr id="18" name="Picture 17" descr="Vincent Segura.jpg"/>
          <p:cNvPicPr>
            <a:picLocks noChangeAspect="1"/>
          </p:cNvPicPr>
          <p:nvPr/>
        </p:nvPicPr>
        <p:blipFill rotWithShape="1">
          <a:blip r:embed="rId12">
            <a:extLst>
              <a:ext uri="{28A0092B-C50C-407E-A947-70E740481C1C}">
                <a14:useLocalDpi xmlns:a14="http://schemas.microsoft.com/office/drawing/2010/main" val="0"/>
              </a:ext>
            </a:extLst>
          </a:blip>
          <a:srcRect t="10663"/>
          <a:stretch/>
        </p:blipFill>
        <p:spPr>
          <a:xfrm>
            <a:off x="3449844" y="1738629"/>
            <a:ext cx="1371600" cy="1636710"/>
          </a:xfrm>
          <a:prstGeom prst="rect">
            <a:avLst/>
          </a:prstGeom>
        </p:spPr>
      </p:pic>
      <p:sp>
        <p:nvSpPr>
          <p:cNvPr id="25" name="TextBox 4"/>
          <p:cNvSpPr txBox="1">
            <a:spLocks noChangeArrowheads="1"/>
          </p:cNvSpPr>
          <p:nvPr/>
        </p:nvSpPr>
        <p:spPr bwMode="auto">
          <a:xfrm>
            <a:off x="3510814" y="2911526"/>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MLMM</a:t>
            </a:r>
            <a:endParaRPr lang="en-US" dirty="0">
              <a:solidFill>
                <a:srgbClr val="FF0000"/>
              </a:solidFill>
            </a:endParaRPr>
          </a:p>
        </p:txBody>
      </p:sp>
      <p:pic>
        <p:nvPicPr>
          <p:cNvPr id="7" name="Picture 6" descr="Image.ashx.png"/>
          <p:cNvPicPr>
            <a:picLocks noChangeAspect="1"/>
          </p:cNvPicPr>
          <p:nvPr/>
        </p:nvPicPr>
        <p:blipFill rotWithShape="1">
          <a:blip r:embed="rId13">
            <a:extLst>
              <a:ext uri="{28A0092B-C50C-407E-A947-70E740481C1C}">
                <a14:useLocalDpi xmlns:a14="http://schemas.microsoft.com/office/drawing/2010/main" val="0"/>
              </a:ext>
            </a:extLst>
          </a:blip>
          <a:srcRect l="21061" r="25743" b="46261"/>
          <a:stretch/>
        </p:blipFill>
        <p:spPr>
          <a:xfrm>
            <a:off x="6149737" y="1039075"/>
            <a:ext cx="1371600" cy="1734776"/>
          </a:xfrm>
          <a:prstGeom prst="rect">
            <a:avLst/>
          </a:prstGeom>
        </p:spPr>
      </p:pic>
      <p:pic>
        <p:nvPicPr>
          <p:cNvPr id="9" name="Picture 8" descr="Jonathan Pritchard.jpg"/>
          <p:cNvPicPr>
            <a:picLocks noChangeAspect="1"/>
          </p:cNvPicPr>
          <p:nvPr/>
        </p:nvPicPr>
        <p:blipFill rotWithShape="1">
          <a:blip r:embed="rId14">
            <a:extLst>
              <a:ext uri="{28A0092B-C50C-407E-A947-70E740481C1C}">
                <a14:useLocalDpi xmlns:a14="http://schemas.microsoft.com/office/drawing/2010/main" val="0"/>
              </a:ext>
            </a:extLst>
          </a:blip>
          <a:srcRect l="30292" t="6196" r="10481" b="20953"/>
          <a:stretch/>
        </p:blipFill>
        <p:spPr>
          <a:xfrm>
            <a:off x="7521337" y="-41699"/>
            <a:ext cx="1671219" cy="1371600"/>
          </a:xfrm>
          <a:prstGeom prst="rect">
            <a:avLst/>
          </a:prstGeom>
        </p:spPr>
      </p:pic>
      <p:sp>
        <p:nvSpPr>
          <p:cNvPr id="19" name="TextBox 4"/>
          <p:cNvSpPr txBox="1">
            <a:spLocks noChangeArrowheads="1"/>
          </p:cNvSpPr>
          <p:nvPr/>
        </p:nvSpPr>
        <p:spPr bwMode="auto">
          <a:xfrm>
            <a:off x="8120494" y="892465"/>
            <a:ext cx="100439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Q</a:t>
            </a:r>
            <a:endParaRPr lang="en-US" dirty="0">
              <a:solidFill>
                <a:srgbClr val="FF0000"/>
              </a:solidFill>
            </a:endParaRPr>
          </a:p>
        </p:txBody>
      </p:sp>
      <p:sp>
        <p:nvSpPr>
          <p:cNvPr id="20" name="TextBox 4"/>
          <p:cNvSpPr txBox="1">
            <a:spLocks noChangeArrowheads="1"/>
          </p:cNvSpPr>
          <p:nvPr/>
        </p:nvSpPr>
        <p:spPr bwMode="auto">
          <a:xfrm>
            <a:off x="6516944" y="2292089"/>
            <a:ext cx="100439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Q+K</a:t>
            </a:r>
            <a:endParaRPr lang="en-US" dirty="0">
              <a:solidFill>
                <a:srgbClr val="FF0000"/>
              </a:solidFill>
            </a:endParaRPr>
          </a:p>
        </p:txBody>
      </p:sp>
      <p:pic>
        <p:nvPicPr>
          <p:cNvPr id="35" name="Picture 34" descr="DSC_8602.jpg"/>
          <p:cNvPicPr>
            <a:picLocks noChangeAspect="1"/>
          </p:cNvPicPr>
          <p:nvPr/>
        </p:nvPicPr>
        <p:blipFill rotWithShape="1">
          <a:blip r:embed="rId11" cstate="print">
            <a:extLst>
              <a:ext uri="{28A0092B-C50C-407E-A947-70E740481C1C}">
                <a14:useLocalDpi xmlns:a14="http://schemas.microsoft.com/office/drawing/2010/main" val="0"/>
              </a:ext>
            </a:extLst>
          </a:blip>
          <a:srcRect l="33542" t="16311" r="31277" b="19260"/>
          <a:stretch/>
        </p:blipFill>
        <p:spPr>
          <a:xfrm>
            <a:off x="4826525" y="1738629"/>
            <a:ext cx="1371600" cy="1670195"/>
          </a:xfrm>
          <a:prstGeom prst="rect">
            <a:avLst/>
          </a:prstGeom>
        </p:spPr>
      </p:pic>
      <p:sp>
        <p:nvSpPr>
          <p:cNvPr id="23" name="TextBox 4"/>
          <p:cNvSpPr txBox="1">
            <a:spLocks noChangeArrowheads="1"/>
          </p:cNvSpPr>
          <p:nvPr/>
        </p:nvSpPr>
        <p:spPr bwMode="auto">
          <a:xfrm>
            <a:off x="4918361" y="2947159"/>
            <a:ext cx="11879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CMLM</a:t>
            </a:r>
            <a:endParaRPr lang="en-US" dirty="0">
              <a:solidFill>
                <a:srgbClr val="FF0000"/>
              </a:solidFill>
            </a:endParaRPr>
          </a:p>
        </p:txBody>
      </p:sp>
      <p:pic>
        <p:nvPicPr>
          <p:cNvPr id="14" name="Picture 2" descr="20081107-PB020037x"/>
          <p:cNvPicPr>
            <a:picLocks noChangeAspect="1" noChangeArrowheads="1"/>
          </p:cNvPicPr>
          <p:nvPr/>
        </p:nvPicPr>
        <p:blipFill>
          <a:blip r:embed="rId15" cstate="print"/>
          <a:srcRect/>
          <a:stretch>
            <a:fillRect/>
          </a:stretch>
        </p:blipFill>
        <p:spPr bwMode="auto">
          <a:xfrm>
            <a:off x="5028381" y="3513595"/>
            <a:ext cx="1299838" cy="1828800"/>
          </a:xfrm>
          <a:prstGeom prst="rect">
            <a:avLst/>
          </a:prstGeom>
          <a:noFill/>
          <a:ln w="9525">
            <a:noFill/>
            <a:miter lim="800000"/>
            <a:headEnd/>
            <a:tailEnd/>
          </a:ln>
        </p:spPr>
      </p:pic>
      <p:sp>
        <p:nvSpPr>
          <p:cNvPr id="24" name="TextBox 4"/>
          <p:cNvSpPr txBox="1">
            <a:spLocks noChangeArrowheads="1"/>
          </p:cNvSpPr>
          <p:nvPr/>
        </p:nvSpPr>
        <p:spPr bwMode="auto">
          <a:xfrm>
            <a:off x="5028381" y="4866073"/>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ECMLM</a:t>
            </a:r>
            <a:endParaRPr lang="en-US" dirty="0">
              <a:solidFill>
                <a:srgbClr val="FF0000"/>
              </a:solidFill>
            </a:endParaRPr>
          </a:p>
        </p:txBody>
      </p:sp>
      <p:pic>
        <p:nvPicPr>
          <p:cNvPr id="13" name="Picture 12"/>
          <p:cNvPicPr>
            <a:picLocks noChangeAspect="1"/>
          </p:cNvPicPr>
          <p:nvPr/>
        </p:nvPicPr>
        <p:blipFill>
          <a:blip r:embed="rId16"/>
          <a:stretch>
            <a:fillRect/>
          </a:stretch>
        </p:blipFill>
        <p:spPr>
          <a:xfrm>
            <a:off x="7772400" y="5050342"/>
            <a:ext cx="1371600" cy="1807658"/>
          </a:xfrm>
          <a:prstGeom prst="rect">
            <a:avLst/>
          </a:prstGeom>
        </p:spPr>
      </p:pic>
      <p:sp>
        <p:nvSpPr>
          <p:cNvPr id="38" name="TextBox 4"/>
          <p:cNvSpPr txBox="1">
            <a:spLocks noChangeArrowheads="1"/>
          </p:cNvSpPr>
          <p:nvPr/>
        </p:nvSpPr>
        <p:spPr bwMode="auto">
          <a:xfrm>
            <a:off x="7772400" y="6455764"/>
            <a:ext cx="13701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BLINK</a:t>
            </a:r>
            <a:endParaRPr lang="en-US" dirty="0">
              <a:solidFill>
                <a:srgbClr val="FF0000"/>
              </a:solidFill>
            </a:endParaRPr>
          </a:p>
        </p:txBody>
      </p:sp>
      <p:sp>
        <p:nvSpPr>
          <p:cNvPr id="39" name="Rectangle 38"/>
          <p:cNvSpPr/>
          <p:nvPr/>
        </p:nvSpPr>
        <p:spPr>
          <a:xfrm>
            <a:off x="-10661" y="-41699"/>
            <a:ext cx="9192556" cy="6893214"/>
          </a:xfrm>
          <a:prstGeom prst="rect">
            <a:avLst/>
          </a:prstGeom>
          <a:solidFill>
            <a:schemeClr val="bg1">
              <a:alpha val="72000"/>
            </a:schemeClr>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Xiaolei Liu.jp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392027" y="4707795"/>
            <a:ext cx="1359375" cy="1828800"/>
          </a:xfrm>
          <a:prstGeom prst="rect">
            <a:avLst/>
          </a:prstGeom>
        </p:spPr>
      </p:pic>
      <p:sp>
        <p:nvSpPr>
          <p:cNvPr id="37" name="TextBox 4"/>
          <p:cNvSpPr txBox="1">
            <a:spLocks noChangeArrowheads="1"/>
          </p:cNvSpPr>
          <p:nvPr/>
        </p:nvSpPr>
        <p:spPr bwMode="auto">
          <a:xfrm>
            <a:off x="6223038" y="6086026"/>
            <a:ext cx="16788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smtClean="0">
                <a:solidFill>
                  <a:srgbClr val="FF0000"/>
                </a:solidFill>
              </a:rPr>
              <a:t>FarmCPU</a:t>
            </a:r>
            <a:endParaRPr lang="en-US" dirty="0">
              <a:solidFill>
                <a:srgbClr val="FF0000"/>
              </a:solidFill>
            </a:endParaRPr>
          </a:p>
        </p:txBody>
      </p:sp>
    </p:spTree>
    <p:extLst>
      <p:ext uri="{BB962C8B-B14F-4D97-AF65-F5344CB8AC3E}">
        <p14:creationId xmlns:p14="http://schemas.microsoft.com/office/powerpoint/2010/main" val="10321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1" grpId="0"/>
      <p:bldP spid="22" grpId="0"/>
      <p:bldP spid="27" grpId="0"/>
      <p:bldP spid="28" grpId="0"/>
      <p:bldP spid="29" grpId="0"/>
      <p:bldP spid="30" grpId="0"/>
      <p:bldP spid="32" grpId="0"/>
      <p:bldP spid="33" grpId="0"/>
      <p:bldP spid="31" grpId="0"/>
      <p:bldP spid="25" grpId="0"/>
      <p:bldP spid="20" grpId="0"/>
      <p:bldP spid="23" grpId="0"/>
      <p:bldP spid="24" grpId="0"/>
      <p:bldP spid="38" grpId="0"/>
      <p:bldP spid="39"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a:xfrm>
            <a:off x="4617514" y="450741"/>
            <a:ext cx="2733608" cy="5580267"/>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191230" y="448968"/>
            <a:ext cx="2401625" cy="5580267"/>
          </a:xfrm>
          <a:prstGeom prst="rect">
            <a:avLst/>
          </a:prstGeom>
          <a:solidFill>
            <a:srgbClr val="3366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654293" y="6062696"/>
            <a:ext cx="8364622"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654293" y="474624"/>
            <a:ext cx="0" cy="558807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6200000">
            <a:off x="-1414652" y="2397474"/>
            <a:ext cx="3445723" cy="584776"/>
          </a:xfrm>
          <a:prstGeom prst="rect">
            <a:avLst/>
          </a:prstGeom>
          <a:noFill/>
        </p:spPr>
        <p:txBody>
          <a:bodyPr wrap="square" rtlCol="0">
            <a:spAutoFit/>
          </a:bodyPr>
          <a:lstStyle/>
          <a:p>
            <a:r>
              <a:rPr lang="en-US" sz="3200" dirty="0" smtClean="0"/>
              <a:t>Computing speed</a:t>
            </a:r>
            <a:endParaRPr lang="en-US" sz="3200" dirty="0"/>
          </a:p>
        </p:txBody>
      </p:sp>
      <p:sp>
        <p:nvSpPr>
          <p:cNvPr id="13" name="TextBox 12"/>
          <p:cNvSpPr txBox="1"/>
          <p:nvPr/>
        </p:nvSpPr>
        <p:spPr>
          <a:xfrm>
            <a:off x="3143663" y="6054891"/>
            <a:ext cx="3851398" cy="584776"/>
          </a:xfrm>
          <a:prstGeom prst="rect">
            <a:avLst/>
          </a:prstGeom>
          <a:noFill/>
        </p:spPr>
        <p:txBody>
          <a:bodyPr wrap="square" rtlCol="0">
            <a:spAutoFit/>
          </a:bodyPr>
          <a:lstStyle/>
          <a:p>
            <a:r>
              <a:rPr lang="en-US" sz="3200" dirty="0" smtClean="0"/>
              <a:t>Power | type I error</a:t>
            </a:r>
            <a:endParaRPr lang="en-US" sz="3200" dirty="0"/>
          </a:p>
        </p:txBody>
      </p:sp>
      <p:sp>
        <p:nvSpPr>
          <p:cNvPr id="14" name="TextBox 13"/>
          <p:cNvSpPr txBox="1"/>
          <p:nvPr/>
        </p:nvSpPr>
        <p:spPr>
          <a:xfrm>
            <a:off x="1194676" y="1061085"/>
            <a:ext cx="1026333" cy="523220"/>
          </a:xfrm>
          <a:prstGeom prst="rect">
            <a:avLst/>
          </a:prstGeom>
          <a:noFill/>
        </p:spPr>
        <p:txBody>
          <a:bodyPr wrap="square" rtlCol="0">
            <a:spAutoFit/>
          </a:bodyPr>
          <a:lstStyle/>
          <a:p>
            <a:pPr algn="ctr"/>
            <a:r>
              <a:rPr lang="en-US" sz="2800" dirty="0" smtClean="0"/>
              <a:t>GLM</a:t>
            </a:r>
            <a:endParaRPr lang="en-US" sz="2800" dirty="0"/>
          </a:p>
        </p:txBody>
      </p:sp>
      <p:sp>
        <p:nvSpPr>
          <p:cNvPr id="15" name="TextBox 14"/>
          <p:cNvSpPr txBox="1"/>
          <p:nvPr/>
        </p:nvSpPr>
        <p:spPr>
          <a:xfrm>
            <a:off x="654293" y="474624"/>
            <a:ext cx="1133084" cy="584776"/>
          </a:xfrm>
          <a:prstGeom prst="rect">
            <a:avLst/>
          </a:prstGeom>
          <a:noFill/>
        </p:spPr>
        <p:txBody>
          <a:bodyPr wrap="square" rtlCol="0">
            <a:spAutoFit/>
          </a:bodyPr>
          <a:lstStyle/>
          <a:p>
            <a:pPr algn="ctr"/>
            <a:r>
              <a:rPr lang="en-US" sz="3200" dirty="0"/>
              <a:t>t</a:t>
            </a:r>
            <a:r>
              <a:rPr lang="en-US" sz="3200" dirty="0" smtClean="0"/>
              <a:t> test</a:t>
            </a:r>
            <a:endParaRPr lang="en-US" sz="3200" dirty="0"/>
          </a:p>
        </p:txBody>
      </p:sp>
      <p:sp>
        <p:nvSpPr>
          <p:cNvPr id="16" name="TextBox 15"/>
          <p:cNvSpPr txBox="1"/>
          <p:nvPr/>
        </p:nvSpPr>
        <p:spPr>
          <a:xfrm>
            <a:off x="2643333" y="5362471"/>
            <a:ext cx="1133084" cy="523220"/>
          </a:xfrm>
          <a:prstGeom prst="rect">
            <a:avLst/>
          </a:prstGeom>
          <a:noFill/>
        </p:spPr>
        <p:txBody>
          <a:bodyPr wrap="square" rtlCol="0">
            <a:spAutoFit/>
          </a:bodyPr>
          <a:lstStyle/>
          <a:p>
            <a:pPr algn="ctr"/>
            <a:r>
              <a:rPr lang="en-US" sz="2800" dirty="0"/>
              <a:t>M</a:t>
            </a:r>
            <a:r>
              <a:rPr lang="en-US" sz="2800" dirty="0" smtClean="0"/>
              <a:t>LM</a:t>
            </a:r>
            <a:endParaRPr lang="en-US" sz="2800" dirty="0"/>
          </a:p>
        </p:txBody>
      </p:sp>
      <p:sp>
        <p:nvSpPr>
          <p:cNvPr id="18" name="TextBox 17"/>
          <p:cNvSpPr txBox="1"/>
          <p:nvPr/>
        </p:nvSpPr>
        <p:spPr>
          <a:xfrm>
            <a:off x="2425237" y="4777695"/>
            <a:ext cx="1582613" cy="523220"/>
          </a:xfrm>
          <a:prstGeom prst="rect">
            <a:avLst/>
          </a:prstGeom>
          <a:noFill/>
        </p:spPr>
        <p:txBody>
          <a:bodyPr wrap="square" rtlCol="0">
            <a:spAutoFit/>
          </a:bodyPr>
          <a:lstStyle/>
          <a:p>
            <a:pPr algn="ctr"/>
            <a:r>
              <a:rPr lang="en-US" sz="2800" dirty="0" smtClean="0"/>
              <a:t>EMMA</a:t>
            </a:r>
            <a:endParaRPr lang="en-US" sz="2800" dirty="0"/>
          </a:p>
        </p:txBody>
      </p:sp>
      <p:sp>
        <p:nvSpPr>
          <p:cNvPr id="20" name="TextBox 19"/>
          <p:cNvSpPr txBox="1"/>
          <p:nvPr/>
        </p:nvSpPr>
        <p:spPr>
          <a:xfrm>
            <a:off x="2191230" y="4192919"/>
            <a:ext cx="2361582" cy="523220"/>
          </a:xfrm>
          <a:prstGeom prst="rect">
            <a:avLst/>
          </a:prstGeom>
          <a:noFill/>
        </p:spPr>
        <p:txBody>
          <a:bodyPr wrap="square" rtlCol="0">
            <a:spAutoFit/>
          </a:bodyPr>
          <a:lstStyle/>
          <a:p>
            <a:pPr algn="ctr"/>
            <a:r>
              <a:rPr lang="en-US" sz="2800" dirty="0" smtClean="0"/>
              <a:t>P3D/EMMAX</a:t>
            </a:r>
            <a:endParaRPr lang="en-US" sz="2800" dirty="0"/>
          </a:p>
        </p:txBody>
      </p:sp>
      <p:sp>
        <p:nvSpPr>
          <p:cNvPr id="22" name="TextBox 21"/>
          <p:cNvSpPr txBox="1"/>
          <p:nvPr/>
        </p:nvSpPr>
        <p:spPr>
          <a:xfrm>
            <a:off x="2425237" y="3551334"/>
            <a:ext cx="1713469" cy="523220"/>
          </a:xfrm>
          <a:prstGeom prst="rect">
            <a:avLst/>
          </a:prstGeom>
          <a:noFill/>
        </p:spPr>
        <p:txBody>
          <a:bodyPr wrap="square" rtlCol="0">
            <a:spAutoFit/>
          </a:bodyPr>
          <a:lstStyle/>
          <a:p>
            <a:pPr algn="ctr"/>
            <a:r>
              <a:rPr lang="en-US" sz="2800" dirty="0" smtClean="0"/>
              <a:t>GEMMA</a:t>
            </a:r>
            <a:endParaRPr lang="en-US" sz="2800" dirty="0"/>
          </a:p>
        </p:txBody>
      </p:sp>
      <p:sp>
        <p:nvSpPr>
          <p:cNvPr id="24" name="TextBox 23"/>
          <p:cNvSpPr txBox="1"/>
          <p:nvPr/>
        </p:nvSpPr>
        <p:spPr>
          <a:xfrm>
            <a:off x="2191230" y="2405572"/>
            <a:ext cx="2361582" cy="523220"/>
          </a:xfrm>
          <a:prstGeom prst="rect">
            <a:avLst/>
          </a:prstGeom>
          <a:noFill/>
        </p:spPr>
        <p:txBody>
          <a:bodyPr wrap="square" rtlCol="0">
            <a:spAutoFit/>
          </a:bodyPr>
          <a:lstStyle/>
          <a:p>
            <a:pPr algn="ctr"/>
            <a:r>
              <a:rPr lang="en-US" sz="2800" dirty="0" err="1" smtClean="0"/>
              <a:t>FaST</a:t>
            </a:r>
            <a:r>
              <a:rPr lang="en-US" sz="2800" dirty="0" smtClean="0"/>
              <a:t>-LMM</a:t>
            </a:r>
            <a:endParaRPr lang="en-US" sz="2800" dirty="0"/>
          </a:p>
        </p:txBody>
      </p:sp>
      <p:sp>
        <p:nvSpPr>
          <p:cNvPr id="25" name="TextBox 24"/>
          <p:cNvSpPr txBox="1"/>
          <p:nvPr/>
        </p:nvSpPr>
        <p:spPr>
          <a:xfrm>
            <a:off x="2425237" y="1604552"/>
            <a:ext cx="1893440" cy="523220"/>
          </a:xfrm>
          <a:prstGeom prst="rect">
            <a:avLst/>
          </a:prstGeom>
          <a:noFill/>
        </p:spPr>
        <p:txBody>
          <a:bodyPr wrap="square" rtlCol="0">
            <a:spAutoFit/>
          </a:bodyPr>
          <a:lstStyle/>
          <a:p>
            <a:pPr algn="ctr"/>
            <a:r>
              <a:rPr lang="en-US" sz="2800" dirty="0" err="1" smtClean="0"/>
              <a:t>GenABEL</a:t>
            </a:r>
            <a:endParaRPr lang="en-US" sz="2800" dirty="0"/>
          </a:p>
        </p:txBody>
      </p:sp>
      <p:sp>
        <p:nvSpPr>
          <p:cNvPr id="26" name="TextBox 25"/>
          <p:cNvSpPr txBox="1"/>
          <p:nvPr/>
        </p:nvSpPr>
        <p:spPr>
          <a:xfrm>
            <a:off x="4527153" y="2871791"/>
            <a:ext cx="1297459" cy="523220"/>
          </a:xfrm>
          <a:prstGeom prst="rect">
            <a:avLst/>
          </a:prstGeom>
          <a:noFill/>
        </p:spPr>
        <p:txBody>
          <a:bodyPr wrap="square" rtlCol="0">
            <a:spAutoFit/>
          </a:bodyPr>
          <a:lstStyle/>
          <a:p>
            <a:pPr algn="ctr"/>
            <a:r>
              <a:rPr lang="en-US" sz="2800" dirty="0" smtClean="0"/>
              <a:t>CMLM</a:t>
            </a:r>
            <a:endParaRPr lang="en-US" sz="2800" dirty="0"/>
          </a:p>
        </p:txBody>
      </p:sp>
      <p:sp>
        <p:nvSpPr>
          <p:cNvPr id="27" name="TextBox 26"/>
          <p:cNvSpPr txBox="1"/>
          <p:nvPr/>
        </p:nvSpPr>
        <p:spPr>
          <a:xfrm>
            <a:off x="5930292" y="4782258"/>
            <a:ext cx="1558746" cy="523220"/>
          </a:xfrm>
          <a:prstGeom prst="rect">
            <a:avLst/>
          </a:prstGeom>
          <a:noFill/>
        </p:spPr>
        <p:txBody>
          <a:bodyPr wrap="square" rtlCol="0">
            <a:spAutoFit/>
          </a:bodyPr>
          <a:lstStyle/>
          <a:p>
            <a:pPr algn="ctr"/>
            <a:r>
              <a:rPr lang="en-US" sz="2800" dirty="0" smtClean="0"/>
              <a:t>MLMM</a:t>
            </a:r>
            <a:endParaRPr lang="en-US" sz="2800" dirty="0"/>
          </a:p>
        </p:txBody>
      </p:sp>
      <p:sp>
        <p:nvSpPr>
          <p:cNvPr id="19" name="TextBox 18"/>
          <p:cNvSpPr txBox="1"/>
          <p:nvPr/>
        </p:nvSpPr>
        <p:spPr>
          <a:xfrm>
            <a:off x="4821631" y="3366773"/>
            <a:ext cx="1742801" cy="523220"/>
          </a:xfrm>
          <a:prstGeom prst="rect">
            <a:avLst/>
          </a:prstGeom>
          <a:noFill/>
        </p:spPr>
        <p:txBody>
          <a:bodyPr wrap="square" rtlCol="0">
            <a:spAutoFit/>
          </a:bodyPr>
          <a:lstStyle/>
          <a:p>
            <a:pPr algn="ctr"/>
            <a:r>
              <a:rPr lang="en-US" sz="2800" dirty="0" smtClean="0"/>
              <a:t>ECMLM</a:t>
            </a:r>
            <a:endParaRPr lang="en-US" sz="2800" dirty="0"/>
          </a:p>
        </p:txBody>
      </p:sp>
      <p:sp>
        <p:nvSpPr>
          <p:cNvPr id="21" name="TextBox 20"/>
          <p:cNvSpPr txBox="1"/>
          <p:nvPr/>
        </p:nvSpPr>
        <p:spPr>
          <a:xfrm>
            <a:off x="5084791" y="3887407"/>
            <a:ext cx="1479642" cy="523220"/>
          </a:xfrm>
          <a:prstGeom prst="rect">
            <a:avLst/>
          </a:prstGeom>
          <a:noFill/>
        </p:spPr>
        <p:txBody>
          <a:bodyPr wrap="square" rtlCol="0">
            <a:spAutoFit/>
          </a:bodyPr>
          <a:lstStyle/>
          <a:p>
            <a:pPr algn="ctr"/>
            <a:r>
              <a:rPr lang="en-US" sz="2800" dirty="0" smtClean="0"/>
              <a:t>Select</a:t>
            </a:r>
            <a:endParaRPr lang="en-US" sz="2800" dirty="0"/>
          </a:p>
        </p:txBody>
      </p:sp>
      <p:sp>
        <p:nvSpPr>
          <p:cNvPr id="23" name="TextBox 22"/>
          <p:cNvSpPr txBox="1"/>
          <p:nvPr/>
        </p:nvSpPr>
        <p:spPr>
          <a:xfrm>
            <a:off x="5451274" y="4350496"/>
            <a:ext cx="1479642" cy="523220"/>
          </a:xfrm>
          <a:prstGeom prst="rect">
            <a:avLst/>
          </a:prstGeom>
          <a:noFill/>
        </p:spPr>
        <p:txBody>
          <a:bodyPr wrap="square" rtlCol="0">
            <a:spAutoFit/>
          </a:bodyPr>
          <a:lstStyle/>
          <a:p>
            <a:pPr algn="ctr"/>
            <a:r>
              <a:rPr lang="en-US" sz="2800" dirty="0" smtClean="0"/>
              <a:t>SUPER</a:t>
            </a:r>
            <a:endParaRPr lang="en-US" sz="2800" dirty="0"/>
          </a:p>
        </p:txBody>
      </p:sp>
      <p:sp>
        <p:nvSpPr>
          <p:cNvPr id="29" name="TextBox 28"/>
          <p:cNvSpPr txBox="1"/>
          <p:nvPr/>
        </p:nvSpPr>
        <p:spPr>
          <a:xfrm>
            <a:off x="2221009" y="447358"/>
            <a:ext cx="2371845" cy="830997"/>
          </a:xfrm>
          <a:prstGeom prst="rect">
            <a:avLst/>
          </a:prstGeom>
          <a:noFill/>
        </p:spPr>
        <p:txBody>
          <a:bodyPr wrap="square" rtlCol="0">
            <a:spAutoFit/>
          </a:bodyPr>
          <a:lstStyle/>
          <a:p>
            <a:pPr algn="ctr"/>
            <a:r>
              <a:rPr lang="en-US" sz="2400" dirty="0" smtClean="0">
                <a:solidFill>
                  <a:schemeClr val="bg1"/>
                </a:solidFill>
              </a:rPr>
              <a:t>Speed improvement</a:t>
            </a:r>
            <a:endParaRPr lang="en-US" sz="2400" dirty="0">
              <a:solidFill>
                <a:schemeClr val="bg1"/>
              </a:solidFill>
            </a:endParaRPr>
          </a:p>
        </p:txBody>
      </p:sp>
      <p:sp>
        <p:nvSpPr>
          <p:cNvPr id="30" name="TextBox 29"/>
          <p:cNvSpPr txBox="1"/>
          <p:nvPr/>
        </p:nvSpPr>
        <p:spPr>
          <a:xfrm>
            <a:off x="4592855" y="450741"/>
            <a:ext cx="2758266" cy="830997"/>
          </a:xfrm>
          <a:prstGeom prst="rect">
            <a:avLst/>
          </a:prstGeom>
          <a:noFill/>
        </p:spPr>
        <p:txBody>
          <a:bodyPr wrap="square" rtlCol="0">
            <a:spAutoFit/>
          </a:bodyPr>
          <a:lstStyle/>
          <a:p>
            <a:pPr algn="ctr"/>
            <a:r>
              <a:rPr lang="en-US" sz="2400" dirty="0" smtClean="0">
                <a:solidFill>
                  <a:schemeClr val="bg1"/>
                </a:solidFill>
              </a:rPr>
              <a:t>Power </a:t>
            </a:r>
          </a:p>
          <a:p>
            <a:pPr algn="ctr"/>
            <a:r>
              <a:rPr lang="en-US" sz="2400" dirty="0" smtClean="0">
                <a:solidFill>
                  <a:schemeClr val="bg1"/>
                </a:solidFill>
              </a:rPr>
              <a:t>improvement</a:t>
            </a:r>
            <a:endParaRPr lang="en-US" sz="2400" dirty="0">
              <a:solidFill>
                <a:schemeClr val="bg1"/>
              </a:solidFill>
            </a:endParaRPr>
          </a:p>
        </p:txBody>
      </p:sp>
    </p:spTree>
    <p:extLst>
      <p:ext uri="{BB962C8B-B14F-4D97-AF65-F5344CB8AC3E}">
        <p14:creationId xmlns:p14="http://schemas.microsoft.com/office/powerpoint/2010/main" val="9870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14" grpId="0"/>
      <p:bldP spid="15" grpId="0"/>
      <p:bldP spid="16" grpId="0"/>
      <p:bldP spid="18" grpId="0"/>
      <p:bldP spid="20" grpId="0"/>
      <p:bldP spid="22" grpId="0"/>
      <p:bldP spid="24" grpId="0"/>
      <p:bldP spid="25" grpId="0"/>
      <p:bldP spid="26" grpId="0"/>
      <p:bldP spid="27" grpId="0"/>
      <p:bldP spid="19" grpId="0"/>
      <p:bldP spid="21" grpId="0"/>
      <p:bldP spid="23"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3857"/>
            <a:ext cx="8229600" cy="871907"/>
          </a:xfrm>
        </p:spPr>
        <p:txBody>
          <a:bodyPr/>
          <a:lstStyle/>
          <a:p>
            <a:r>
              <a:rPr lang="en-US" dirty="0" smtClean="0">
                <a:solidFill>
                  <a:schemeClr val="accent2"/>
                </a:solidFill>
              </a:rPr>
              <a:t>Usage of Software Packages</a:t>
            </a:r>
            <a:endParaRPr lang="en-US" dirty="0">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52294210"/>
              </p:ext>
            </p:extLst>
          </p:nvPr>
        </p:nvGraphicFramePr>
        <p:xfrm>
          <a:off x="224119" y="1210235"/>
          <a:ext cx="8606115" cy="5190732"/>
        </p:xfrm>
        <a:graphic>
          <a:graphicData uri="http://schemas.openxmlformats.org/drawingml/2006/table">
            <a:tbl>
              <a:tblPr/>
              <a:tblGrid>
                <a:gridCol w="1038669"/>
                <a:gridCol w="2473022"/>
                <a:gridCol w="2473022"/>
                <a:gridCol w="939748"/>
                <a:gridCol w="890287"/>
                <a:gridCol w="791367"/>
              </a:tblGrid>
              <a:tr h="337530">
                <a:tc>
                  <a:txBody>
                    <a:bodyPr/>
                    <a:lstStyle/>
                    <a:p>
                      <a:pPr algn="ctr" fontAlgn="ctr"/>
                      <a:r>
                        <a:rPr lang="en-US" sz="1600" b="1" i="0" u="none" strike="noStrike" dirty="0">
                          <a:solidFill>
                            <a:srgbClr val="000000"/>
                          </a:solidFill>
                          <a:effectLst/>
                          <a:latin typeface="Times New Roman"/>
                        </a:rPr>
                        <a:t>Software</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just" fontAlgn="ctr"/>
                      <a:r>
                        <a:rPr lang="en-US" sz="1600" b="1" i="0" u="none" strike="noStrike" dirty="0">
                          <a:solidFill>
                            <a:srgbClr val="000000"/>
                          </a:solidFill>
                          <a:effectLst/>
                          <a:latin typeface="Times New Roman"/>
                        </a:rPr>
                        <a:t>Leading Authors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just" fontAlgn="ctr"/>
                      <a:r>
                        <a:rPr lang="en-US" sz="1600" b="1" i="0" u="none" strike="noStrike">
                          <a:solidFill>
                            <a:srgbClr val="000000"/>
                          </a:solidFill>
                          <a:effectLst/>
                          <a:latin typeface="Times New Roman"/>
                        </a:rPr>
                        <a:t>Corresponding authors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Times New Roman"/>
                        </a:rPr>
                        <a:t>Language</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Times New Roman"/>
                        </a:rPr>
                        <a:t>Released</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Times New Roman"/>
                        </a:rPr>
                        <a:t>Citation</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7530">
                <a:tc>
                  <a:txBody>
                    <a:bodyPr/>
                    <a:lstStyle/>
                    <a:p>
                      <a:pPr algn="ctr" fontAlgn="ctr"/>
                      <a:r>
                        <a:rPr lang="en-US" sz="1600" b="0" i="0" u="none" strike="noStrike" smtClean="0">
                          <a:solidFill>
                            <a:srgbClr val="000000"/>
                          </a:solidFill>
                          <a:effectLst/>
                          <a:latin typeface="Times New Roman"/>
                        </a:rPr>
                        <a:t>PUMA</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just" fontAlgn="ctr"/>
                      <a:r>
                        <a:rPr lang="en-US" sz="1600" b="0" i="0" u="none" strike="noStrike" smtClean="0">
                          <a:solidFill>
                            <a:srgbClr val="000000"/>
                          </a:solidFill>
                          <a:effectLst/>
                          <a:latin typeface="Times New Roman"/>
                        </a:rPr>
                        <a:t>Gabriel E. Hoffman</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just" fontAlgn="ctr"/>
                      <a:r>
                        <a:rPr lang="en-US" sz="1600" b="0" i="0" u="none" strike="noStrike" smtClean="0">
                          <a:solidFill>
                            <a:srgbClr val="000000"/>
                          </a:solidFill>
                          <a:effectLst/>
                          <a:latin typeface="Times New Roman"/>
                        </a:rPr>
                        <a:t>Jason G. Mezey</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600" b="0" i="0" u="none" strike="noStrike" smtClean="0">
                          <a:solidFill>
                            <a:srgbClr val="000000"/>
                          </a:solidFill>
                          <a:effectLst/>
                          <a:latin typeface="Times New Roman"/>
                        </a:rPr>
                        <a:t>C++</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r" fontAlgn="ctr"/>
                      <a:r>
                        <a:rPr lang="en-US" sz="1600" b="0" i="0" u="none" strike="noStrike" smtClean="0">
                          <a:solidFill>
                            <a:srgbClr val="000000"/>
                          </a:solidFill>
                          <a:effectLst/>
                          <a:latin typeface="Times New Roman"/>
                        </a:rPr>
                        <a:t>2013</a:t>
                      </a:r>
                      <a:endParaRPr lang="en-US" sz="1600" b="0" i="0" u="none" strike="noStrike">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r" fontAlgn="ctr"/>
                      <a:r>
                        <a:rPr lang="en-US" sz="1600" b="0" i="0" u="none" strike="noStrike" smtClean="0">
                          <a:solidFill>
                            <a:srgbClr val="000000"/>
                          </a:solidFill>
                          <a:effectLst/>
                          <a:latin typeface="Times New Roman"/>
                        </a:rPr>
                        <a:t>27</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r>
              <a:tr h="657526">
                <a:tc>
                  <a:txBody>
                    <a:bodyPr/>
                    <a:lstStyle/>
                    <a:p>
                      <a:pPr algn="ctr" fontAlgn="ctr"/>
                      <a:r>
                        <a:rPr lang="en-US" sz="1600" b="0" i="0" u="none" strike="noStrike" smtClean="0">
                          <a:solidFill>
                            <a:srgbClr val="000000"/>
                          </a:solidFill>
                          <a:effectLst/>
                          <a:latin typeface="Times New Roman"/>
                        </a:rPr>
                        <a:t>TATES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Sophie van der Sluis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Sophie van der Sluis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smtClean="0">
                          <a:solidFill>
                            <a:srgbClr val="000000"/>
                          </a:solidFill>
                          <a:effectLst/>
                          <a:latin typeface="Times New Roman"/>
                        </a:rPr>
                        <a:t>Fortran</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2013</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76</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r>
              <a:tr h="337530">
                <a:tc>
                  <a:txBody>
                    <a:bodyPr/>
                    <a:lstStyle/>
                    <a:p>
                      <a:pPr algn="ctr" fontAlgn="ctr"/>
                      <a:r>
                        <a:rPr lang="en-US" sz="1600" b="0" i="0" u="none" strike="noStrike" smtClean="0">
                          <a:solidFill>
                            <a:srgbClr val="000000"/>
                          </a:solidFill>
                          <a:effectLst/>
                          <a:latin typeface="Times New Roman"/>
                        </a:rPr>
                        <a:t>GAPIT</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smtClean="0">
                          <a:solidFill>
                            <a:srgbClr val="000000"/>
                          </a:solidFill>
                          <a:effectLst/>
                          <a:latin typeface="Times New Roman"/>
                        </a:rPr>
                        <a:t>Lipka AE</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smtClean="0">
                          <a:solidFill>
                            <a:srgbClr val="000000"/>
                          </a:solidFill>
                          <a:effectLst/>
                          <a:latin typeface="Times New Roman"/>
                        </a:rPr>
                        <a:t>Zhang Z</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ctr" fontAlgn="ctr"/>
                      <a:r>
                        <a:rPr lang="en-US" sz="1600" b="0" i="0" u="none" strike="noStrike" smtClean="0">
                          <a:solidFill>
                            <a:srgbClr val="000000"/>
                          </a:solidFill>
                          <a:effectLst/>
                          <a:latin typeface="Times New Roman"/>
                        </a:rPr>
                        <a:t>R</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r" fontAlgn="ctr"/>
                      <a:r>
                        <a:rPr lang="en-US" sz="1600" b="0" i="0" u="none" strike="noStrike" smtClean="0">
                          <a:solidFill>
                            <a:srgbClr val="000000"/>
                          </a:solidFill>
                          <a:effectLst/>
                          <a:latin typeface="Times New Roman"/>
                        </a:rPr>
                        <a:t>2012</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r" fontAlgn="ctr"/>
                      <a:r>
                        <a:rPr lang="en-US" sz="1600" b="0" i="0" u="none" strike="noStrike" smtClean="0">
                          <a:solidFill>
                            <a:srgbClr val="000000"/>
                          </a:solidFill>
                          <a:effectLst/>
                          <a:latin typeface="Times New Roman"/>
                        </a:rPr>
                        <a:t>284</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r>
              <a:tr h="337530">
                <a:tc>
                  <a:txBody>
                    <a:bodyPr/>
                    <a:lstStyle/>
                    <a:p>
                      <a:pPr algn="ctr" fontAlgn="ctr"/>
                      <a:r>
                        <a:rPr lang="en-US" sz="1600" b="0" i="0" u="none" strike="noStrike" smtClean="0">
                          <a:solidFill>
                            <a:srgbClr val="000000"/>
                          </a:solidFill>
                          <a:effectLst/>
                          <a:latin typeface="Times New Roman"/>
                        </a:rPr>
                        <a:t>MLMM</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Vincent 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Nordborg M</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smtClean="0">
                          <a:solidFill>
                            <a:srgbClr val="000000"/>
                          </a:solidFill>
                          <a:effectLst/>
                          <a:latin typeface="Times New Roman"/>
                        </a:rPr>
                        <a:t>R/python</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2012</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226</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r>
              <a:tr h="337530">
                <a:tc>
                  <a:txBody>
                    <a:bodyPr/>
                    <a:lstStyle/>
                    <a:p>
                      <a:pPr algn="ctr" fontAlgn="ctr"/>
                      <a:r>
                        <a:rPr lang="en-US" sz="1600" b="0" i="0" u="none" strike="noStrike" smtClean="0">
                          <a:solidFill>
                            <a:srgbClr val="000000"/>
                          </a:solidFill>
                          <a:effectLst/>
                          <a:latin typeface="Times New Roman"/>
                        </a:rPr>
                        <a:t>GEMMA</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smtClean="0">
                          <a:solidFill>
                            <a:srgbClr val="000000"/>
                          </a:solidFill>
                          <a:effectLst/>
                          <a:latin typeface="Times New Roman"/>
                        </a:rPr>
                        <a:t>Zhou X</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smtClean="0">
                          <a:solidFill>
                            <a:srgbClr val="000000"/>
                          </a:solidFill>
                          <a:effectLst/>
                          <a:latin typeface="Times New Roman"/>
                        </a:rPr>
                        <a:t>Stephens M</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ctr" fontAlgn="ctr"/>
                      <a:r>
                        <a:rPr lang="en-US" sz="1600" b="0" i="0" u="none" strike="noStrike" smtClean="0">
                          <a:solidFill>
                            <a:srgbClr val="000000"/>
                          </a:solidFill>
                          <a:effectLst/>
                          <a:latin typeface="Times New Roman"/>
                        </a:rPr>
                        <a:t>C++</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r" fontAlgn="ctr"/>
                      <a:r>
                        <a:rPr lang="en-US" sz="1600" b="0" i="0" u="none" strike="noStrike" smtClean="0">
                          <a:solidFill>
                            <a:srgbClr val="000000"/>
                          </a:solidFill>
                          <a:effectLst/>
                          <a:latin typeface="Times New Roman"/>
                        </a:rPr>
                        <a:t>2012</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r" fontAlgn="ctr"/>
                      <a:r>
                        <a:rPr lang="en-US" sz="1600" b="0" i="0" u="none" strike="noStrike" smtClean="0">
                          <a:solidFill>
                            <a:srgbClr val="000000"/>
                          </a:solidFill>
                          <a:effectLst/>
                          <a:latin typeface="Times New Roman"/>
                        </a:rPr>
                        <a:t>445</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r>
              <a:tr h="337530">
                <a:tc>
                  <a:txBody>
                    <a:bodyPr/>
                    <a:lstStyle/>
                    <a:p>
                      <a:pPr algn="ctr" fontAlgn="ctr"/>
                      <a:r>
                        <a:rPr lang="en-US" sz="1600" b="0" i="0" u="none" strike="noStrike" smtClean="0">
                          <a:solidFill>
                            <a:srgbClr val="000000"/>
                          </a:solidFill>
                          <a:effectLst/>
                          <a:latin typeface="Times New Roman"/>
                        </a:rPr>
                        <a:t>FastLMM</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Christoph L, Listgarten J, Heckerman D</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Christoph L, Listgarten J, Heckerman D</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smtClean="0">
                          <a:solidFill>
                            <a:srgbClr val="000000"/>
                          </a:solidFill>
                          <a:effectLst/>
                          <a:latin typeface="Times New Roman"/>
                        </a:rPr>
                        <a:t>C++</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2011</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348</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r>
              <a:tr h="657526">
                <a:tc>
                  <a:txBody>
                    <a:bodyPr/>
                    <a:lstStyle/>
                    <a:p>
                      <a:pPr algn="ctr" fontAlgn="ctr"/>
                      <a:r>
                        <a:rPr lang="en-US" sz="1600" b="0" i="0" u="none" strike="noStrike" smtClean="0">
                          <a:solidFill>
                            <a:srgbClr val="000000"/>
                          </a:solidFill>
                          <a:effectLst/>
                          <a:latin typeface="Times New Roman"/>
                        </a:rPr>
                        <a:t>Qxpak</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smtClean="0">
                          <a:solidFill>
                            <a:srgbClr val="000000"/>
                          </a:solidFill>
                          <a:effectLst/>
                          <a:latin typeface="Times New Roman"/>
                        </a:rPr>
                        <a:t>M. Pérez-Enciso</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smtClean="0">
                          <a:solidFill>
                            <a:srgbClr val="000000"/>
                          </a:solidFill>
                          <a:effectLst/>
                          <a:latin typeface="Times New Roman"/>
                        </a:rPr>
                        <a:t>M. Pérez-Enciso</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ctr" fontAlgn="ctr"/>
                      <a:r>
                        <a:rPr lang="en-US" sz="1600" b="0" i="0" u="none" strike="noStrike" smtClean="0">
                          <a:solidFill>
                            <a:srgbClr val="000000"/>
                          </a:solidFill>
                          <a:effectLst/>
                          <a:latin typeface="Times New Roman"/>
                        </a:rPr>
                        <a:t>Fortran</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r" fontAlgn="ctr"/>
                      <a:r>
                        <a:rPr lang="en-US" sz="1600" b="0" i="0" u="none" strike="noStrike" smtClean="0">
                          <a:solidFill>
                            <a:srgbClr val="000000"/>
                          </a:solidFill>
                          <a:effectLst/>
                          <a:latin typeface="Times New Roman"/>
                        </a:rPr>
                        <a:t>2004</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r" fontAlgn="ctr"/>
                      <a:r>
                        <a:rPr lang="en-US" sz="1600" b="0" i="0" u="none" strike="noStrike" smtClean="0">
                          <a:solidFill>
                            <a:srgbClr val="000000"/>
                          </a:solidFill>
                          <a:effectLst/>
                          <a:latin typeface="Times New Roman"/>
                        </a:rPr>
                        <a:t>141</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r>
              <a:tr h="337530">
                <a:tc>
                  <a:txBody>
                    <a:bodyPr/>
                    <a:lstStyle/>
                    <a:p>
                      <a:pPr algn="ctr" fontAlgn="ctr"/>
                      <a:r>
                        <a:rPr lang="en-US" sz="1600" b="0" i="0" u="none" strike="noStrike" smtClean="0">
                          <a:solidFill>
                            <a:srgbClr val="000000"/>
                          </a:solidFill>
                          <a:effectLst/>
                          <a:latin typeface="Times New Roman"/>
                        </a:rPr>
                        <a:t>EMMAX</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Kang HM</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Sabatti C &amp; Eskin E</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smtClean="0">
                          <a:solidFill>
                            <a:srgbClr val="000000"/>
                          </a:solidFill>
                          <a:effectLst/>
                          <a:latin typeface="Times New Roman"/>
                        </a:rPr>
                        <a:t>C++</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2010</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813</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r>
              <a:tr h="337530">
                <a:tc>
                  <a:txBody>
                    <a:bodyPr/>
                    <a:lstStyle/>
                    <a:p>
                      <a:pPr algn="ctr" fontAlgn="ctr"/>
                      <a:r>
                        <a:rPr lang="en-US" sz="1600" b="0" i="0" u="none" strike="noStrike" smtClean="0">
                          <a:solidFill>
                            <a:srgbClr val="000000"/>
                          </a:solidFill>
                          <a:effectLst/>
                          <a:latin typeface="Times New Roman"/>
                        </a:rPr>
                        <a:t>GCTA</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smtClean="0">
                          <a:solidFill>
                            <a:srgbClr val="000000"/>
                          </a:solidFill>
                          <a:effectLst/>
                          <a:latin typeface="Times New Roman"/>
                        </a:rPr>
                        <a:t>Jian Y</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smtClean="0">
                          <a:solidFill>
                            <a:srgbClr val="000000"/>
                          </a:solidFill>
                          <a:effectLst/>
                          <a:latin typeface="Times New Roman"/>
                        </a:rPr>
                        <a:t>Jian Y</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ctr" fontAlgn="ctr"/>
                      <a:r>
                        <a:rPr lang="en-US" sz="1600" b="0" i="0" u="none" strike="noStrike" smtClean="0">
                          <a:solidFill>
                            <a:srgbClr val="000000"/>
                          </a:solidFill>
                          <a:effectLst/>
                          <a:latin typeface="Times New Roman"/>
                        </a:rPr>
                        <a:t>C++</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r" fontAlgn="ctr"/>
                      <a:r>
                        <a:rPr lang="en-US" sz="1600" b="0" i="0" u="none" strike="noStrike" smtClean="0">
                          <a:solidFill>
                            <a:srgbClr val="000000"/>
                          </a:solidFill>
                          <a:effectLst/>
                          <a:latin typeface="Times New Roman"/>
                        </a:rPr>
                        <a:t>2011</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r" fontAlgn="ctr"/>
                      <a:r>
                        <a:rPr lang="en-US" sz="1600" b="0" i="0" u="none" strike="noStrike" smtClean="0">
                          <a:solidFill>
                            <a:srgbClr val="000000"/>
                          </a:solidFill>
                          <a:effectLst/>
                          <a:latin typeface="Times New Roman"/>
                        </a:rPr>
                        <a:t>1338</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r>
              <a:tr h="337530">
                <a:tc>
                  <a:txBody>
                    <a:bodyPr/>
                    <a:lstStyle/>
                    <a:p>
                      <a:pPr algn="ctr" fontAlgn="ctr"/>
                      <a:r>
                        <a:rPr lang="en-US" sz="1600" b="0" i="0" u="none" strike="noStrike" smtClean="0">
                          <a:solidFill>
                            <a:srgbClr val="000000"/>
                          </a:solidFill>
                          <a:effectLst/>
                          <a:latin typeface="Times New Roman"/>
                        </a:rPr>
                        <a:t>GenABEL</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Aulchenko YS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Aulchenko YS</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smtClean="0">
                          <a:solidFill>
                            <a:srgbClr val="000000"/>
                          </a:solidFill>
                          <a:effectLst/>
                          <a:latin typeface="Times New Roman"/>
                        </a:rPr>
                        <a:t>R</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2007</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990</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r>
              <a:tr h="337530">
                <a:tc>
                  <a:txBody>
                    <a:bodyPr/>
                    <a:lstStyle/>
                    <a:p>
                      <a:pPr algn="ctr" fontAlgn="ctr"/>
                      <a:r>
                        <a:rPr lang="en-US" sz="1600" b="0" i="0" u="none" strike="noStrike" smtClean="0">
                          <a:solidFill>
                            <a:srgbClr val="000000"/>
                          </a:solidFill>
                          <a:effectLst/>
                          <a:latin typeface="Times New Roman"/>
                        </a:rPr>
                        <a:t>TASSEL</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smtClean="0">
                          <a:solidFill>
                            <a:srgbClr val="000000"/>
                          </a:solidFill>
                          <a:effectLst/>
                          <a:latin typeface="Times New Roman"/>
                        </a:rPr>
                        <a:t>Bradbury, Zhang, and Kroon</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smtClean="0">
                          <a:solidFill>
                            <a:srgbClr val="000000"/>
                          </a:solidFill>
                          <a:effectLst/>
                          <a:latin typeface="Times New Roman"/>
                        </a:rPr>
                        <a:t>Bradbury PJ</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ctr" fontAlgn="ctr"/>
                      <a:r>
                        <a:rPr lang="en-US" sz="1600" b="0" i="0" u="none" strike="noStrike" smtClean="0">
                          <a:solidFill>
                            <a:srgbClr val="000000"/>
                          </a:solidFill>
                          <a:effectLst/>
                          <a:latin typeface="Times New Roman"/>
                        </a:rPr>
                        <a:t>Java</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r" fontAlgn="ctr"/>
                      <a:r>
                        <a:rPr lang="en-US" sz="1600" b="0" i="0" u="none" strike="noStrike" smtClean="0">
                          <a:solidFill>
                            <a:srgbClr val="000000"/>
                          </a:solidFill>
                          <a:effectLst/>
                          <a:latin typeface="Times New Roman"/>
                        </a:rPr>
                        <a:t>2006</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r" fontAlgn="ctr"/>
                      <a:r>
                        <a:rPr lang="en-US" sz="1600" b="0" i="0" u="none" strike="noStrike" smtClean="0">
                          <a:solidFill>
                            <a:srgbClr val="000000"/>
                          </a:solidFill>
                          <a:effectLst/>
                          <a:latin typeface="Times New Roman"/>
                        </a:rPr>
                        <a:t>1596</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r>
              <a:tr h="337530">
                <a:tc>
                  <a:txBody>
                    <a:bodyPr/>
                    <a:lstStyle/>
                    <a:p>
                      <a:pPr algn="ctr" fontAlgn="ctr"/>
                      <a:r>
                        <a:rPr lang="en-US" sz="1600" b="0" i="0" u="none" strike="noStrike" smtClean="0">
                          <a:solidFill>
                            <a:srgbClr val="000000"/>
                          </a:solidFill>
                          <a:effectLst/>
                          <a:latin typeface="Times New Roman"/>
                        </a:rPr>
                        <a:t>PLINK</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Purcell S</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smtClean="0">
                          <a:solidFill>
                            <a:srgbClr val="000000"/>
                          </a:solidFill>
                          <a:effectLst/>
                          <a:latin typeface="Times New Roman"/>
                        </a:rPr>
                        <a:t>Purcell S</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smtClean="0">
                          <a:solidFill>
                            <a:srgbClr val="000000"/>
                          </a:solidFill>
                          <a:effectLst/>
                          <a:latin typeface="Times New Roman"/>
                        </a:rPr>
                        <a:t>C++</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smtClean="0">
                          <a:solidFill>
                            <a:srgbClr val="000000"/>
                          </a:solidFill>
                          <a:effectLst/>
                          <a:latin typeface="Times New Roman"/>
                        </a:rPr>
                        <a:t>2007</a:t>
                      </a:r>
                      <a:endParaRPr lang="en-US" sz="1600" b="0" i="0" u="none" strike="noStrike">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dirty="0" smtClean="0">
                          <a:solidFill>
                            <a:srgbClr val="000000"/>
                          </a:solidFill>
                          <a:effectLst/>
                          <a:latin typeface="Times New Roman"/>
                        </a:rPr>
                        <a:t>12111</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r>
            </a:tbl>
          </a:graphicData>
        </a:graphic>
      </p:graphicFrame>
      <p:sp>
        <p:nvSpPr>
          <p:cNvPr id="5" name="Rectangle 4"/>
          <p:cNvSpPr/>
          <p:nvPr/>
        </p:nvSpPr>
        <p:spPr>
          <a:xfrm>
            <a:off x="0" y="6057319"/>
            <a:ext cx="9144000" cy="687294"/>
          </a:xfrm>
          <a:prstGeom prst="rect">
            <a:avLst/>
          </a:prstGeom>
          <a:solidFill>
            <a:schemeClr val="bg1"/>
          </a:solidFill>
          <a:ln>
            <a:noFill/>
          </a:ln>
          <a:effectLst/>
          <a:scene3d>
            <a:camera prst="orthographicFront">
              <a:rot lat="0" lon="0" rev="0"/>
            </a:camera>
            <a:lightRig rig="flat" dir="tl">
              <a:rot lat="0" lon="0" rev="6360000"/>
            </a:lightRig>
          </a:scene3d>
          <a:sp3d prstMaterial="flat">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113059" y="6179679"/>
            <a:ext cx="941294" cy="393111"/>
          </a:xfrm>
          <a:prstGeom prst="rect">
            <a:avLst/>
          </a:prstGeom>
          <a:solidFill>
            <a:schemeClr val="bg1"/>
          </a:solidFill>
          <a:ln>
            <a:noFill/>
          </a:ln>
          <a:effectLst/>
          <a:scene3d>
            <a:camera prst="orthographicFront">
              <a:rot lat="0" lon="0" rev="0"/>
            </a:camera>
            <a:lightRig rig="flat" dir="tl">
              <a:rot lat="0" lon="0" rev="6360000"/>
            </a:lightRig>
          </a:scene3d>
          <a:sp3d prstMaterial="flat">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latin typeface="Arial"/>
                <a:cs typeface="Arial"/>
              </a:rPr>
              <a:t>65%</a:t>
            </a:r>
            <a:endParaRPr lang="en-US" sz="2400" dirty="0">
              <a:solidFill>
                <a:srgbClr val="FF0000"/>
              </a:solidFill>
              <a:latin typeface="Arial"/>
              <a:cs typeface="Arial"/>
            </a:endParaRPr>
          </a:p>
        </p:txBody>
      </p:sp>
    </p:spTree>
    <p:extLst>
      <p:ext uri="{BB962C8B-B14F-4D97-AF65-F5344CB8AC3E}">
        <p14:creationId xmlns:p14="http://schemas.microsoft.com/office/powerpoint/2010/main" val="8346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LM vs GLM.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349" y="1257300"/>
            <a:ext cx="6400800" cy="5600700"/>
          </a:xfrm>
          <a:prstGeom prst="rect">
            <a:avLst/>
          </a:prstGeom>
        </p:spPr>
      </p:pic>
      <p:sp>
        <p:nvSpPr>
          <p:cNvPr id="3" name="Title 2"/>
          <p:cNvSpPr>
            <a:spLocks noGrp="1"/>
          </p:cNvSpPr>
          <p:nvPr>
            <p:ph type="title"/>
          </p:nvPr>
        </p:nvSpPr>
        <p:spPr>
          <a:xfrm>
            <a:off x="104588" y="37174"/>
            <a:ext cx="9039412" cy="1252728"/>
          </a:xfrm>
        </p:spPr>
        <p:txBody>
          <a:bodyPr>
            <a:normAutofit fontScale="90000"/>
          </a:bodyPr>
          <a:lstStyle/>
          <a:p>
            <a:r>
              <a:rPr lang="en-US" dirty="0" smtClean="0">
                <a:solidFill>
                  <a:schemeClr val="accent2"/>
                </a:solidFill>
              </a:rPr>
              <a:t>Why human geneticists </a:t>
            </a:r>
            <a:br>
              <a:rPr lang="en-US" dirty="0" smtClean="0">
                <a:solidFill>
                  <a:schemeClr val="accent2"/>
                </a:solidFill>
              </a:rPr>
            </a:br>
            <a:r>
              <a:rPr lang="en-US" dirty="0" smtClean="0">
                <a:solidFill>
                  <a:schemeClr val="accent2"/>
                </a:solidFill>
              </a:rPr>
              <a:t>not go beyond PLINK?</a:t>
            </a:r>
            <a:endParaRPr lang="en-US" dirty="0">
              <a:solidFill>
                <a:schemeClr val="accent2"/>
              </a:solidFill>
            </a:endParaRPr>
          </a:p>
        </p:txBody>
      </p:sp>
    </p:spTree>
    <p:extLst>
      <p:ext uri="{BB962C8B-B14F-4D97-AF65-F5344CB8AC3E}">
        <p14:creationId xmlns:p14="http://schemas.microsoft.com/office/powerpoint/2010/main" val="95387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01600"/>
            <a:ext cx="9144000" cy="6653012"/>
          </a:xfrm>
          <a:prstGeom prst="rect">
            <a:avLst/>
          </a:prstGeom>
        </p:spPr>
      </p:pic>
      <p:sp>
        <p:nvSpPr>
          <p:cNvPr id="2" name="Title 1"/>
          <p:cNvSpPr>
            <a:spLocks noGrp="1"/>
          </p:cNvSpPr>
          <p:nvPr>
            <p:ph type="title"/>
          </p:nvPr>
        </p:nvSpPr>
        <p:spPr>
          <a:xfrm>
            <a:off x="1231900" y="33528"/>
            <a:ext cx="7912100" cy="1252728"/>
          </a:xfrm>
        </p:spPr>
        <p:txBody>
          <a:bodyPr>
            <a:normAutofit fontScale="90000"/>
          </a:bodyPr>
          <a:lstStyle/>
          <a:p>
            <a:r>
              <a:rPr lang="en-US" dirty="0" smtClean="0">
                <a:solidFill>
                  <a:schemeClr val="accent2"/>
                </a:solidFill>
              </a:rPr>
              <a:t>MLM was more enriched on Flowering time genes</a:t>
            </a:r>
            <a:endParaRPr lang="en-US" dirty="0">
              <a:solidFill>
                <a:schemeClr val="accent2"/>
              </a:solidFill>
            </a:endParaRPr>
          </a:p>
        </p:txBody>
      </p:sp>
    </p:spTree>
    <p:extLst>
      <p:ext uri="{BB962C8B-B14F-4D97-AF65-F5344CB8AC3E}">
        <p14:creationId xmlns:p14="http://schemas.microsoft.com/office/powerpoint/2010/main" val="1597852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3541</TotalTime>
  <Words>697</Words>
  <Application>Microsoft Macintosh PowerPoint</Application>
  <PresentationFormat>On-screen Show (4:3)</PresentationFormat>
  <Paragraphs>253</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Calibri</vt:lpstr>
      <vt:lpstr>Candara</vt:lpstr>
      <vt:lpstr>Constantia</vt:lpstr>
      <vt:lpstr>ＭＳ Ｐゴシック</vt:lpstr>
      <vt:lpstr>Symbol</vt:lpstr>
      <vt:lpstr>Times New Roman</vt:lpstr>
      <vt:lpstr>Verdana</vt:lpstr>
      <vt:lpstr>华文楷体</vt:lpstr>
      <vt:lpstr>Arial</vt:lpstr>
      <vt:lpstr>Waveform</vt:lpstr>
      <vt:lpstr>Statistical Genomics</vt:lpstr>
      <vt:lpstr>Administration</vt:lpstr>
      <vt:lpstr>Outline</vt:lpstr>
      <vt:lpstr>Problems in GWAS</vt:lpstr>
      <vt:lpstr>PowerPoint Presentation</vt:lpstr>
      <vt:lpstr>PowerPoint Presentation</vt:lpstr>
      <vt:lpstr>Usage of Software Packages</vt:lpstr>
      <vt:lpstr>Why human geneticists  not go beyond PLINK?</vt:lpstr>
      <vt:lpstr>MLM was more enriched on Flowering time genes</vt:lpstr>
      <vt:lpstr>Model Development</vt:lpstr>
      <vt:lpstr>SUPER algorithm</vt:lpstr>
      <vt:lpstr>FarmCPU algorithm</vt:lpstr>
      <vt:lpstr>PowerPoint Presentation</vt:lpstr>
      <vt:lpstr>FARM-CPU  (Fixed And Random Model Circuitous Probability Unification)</vt:lpstr>
      <vt:lpstr>Re-analysis of Arabidopsis data</vt:lpstr>
      <vt:lpstr>Flowering time genes enriched</vt:lpstr>
      <vt:lpstr>Associations on flowering time</vt:lpstr>
      <vt:lpstr>It is time for human geneticists  to move forward</vt:lpstr>
      <vt:lpstr>Substitution makes difference</vt:lpstr>
      <vt:lpstr>Converge fast</vt:lpstr>
      <vt:lpstr>FarmCPU is computing efficient</vt:lpstr>
      <vt:lpstr>Half million individuals, half million SNPs three days</vt:lpstr>
      <vt:lpstr>PowerPoint Presentation</vt:lpstr>
      <vt:lpstr>PowerPoint Presentation</vt:lpstr>
      <vt:lpstr>Summary</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Zhiwu Zhang</cp:lastModifiedBy>
  <cp:revision>313</cp:revision>
  <cp:lastPrinted>2015-09-01T19:21:20Z</cp:lastPrinted>
  <dcterms:created xsi:type="dcterms:W3CDTF">2013-08-24T13:03:35Z</dcterms:created>
  <dcterms:modified xsi:type="dcterms:W3CDTF">2017-03-30T21:17:49Z</dcterms:modified>
</cp:coreProperties>
</file>