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381" r:id="rId2"/>
    <p:sldId id="412" r:id="rId3"/>
    <p:sldId id="385" r:id="rId4"/>
    <p:sldId id="387" r:id="rId5"/>
    <p:sldId id="393" r:id="rId6"/>
    <p:sldId id="395" r:id="rId7"/>
    <p:sldId id="394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11" r:id="rId17"/>
    <p:sldId id="413" r:id="rId18"/>
    <p:sldId id="384" r:id="rId19"/>
    <p:sldId id="410" r:id="rId20"/>
    <p:sldId id="356" r:id="rId21"/>
    <p:sldId id="366" r:id="rId22"/>
    <p:sldId id="389" r:id="rId23"/>
    <p:sldId id="390" r:id="rId24"/>
    <p:sldId id="386" r:id="rId25"/>
    <p:sldId id="404" r:id="rId26"/>
    <p:sldId id="368" r:id="rId27"/>
    <p:sldId id="406" r:id="rId28"/>
    <p:sldId id="407" r:id="rId29"/>
    <p:sldId id="405" r:id="rId30"/>
    <p:sldId id="408" r:id="rId31"/>
    <p:sldId id="409" r:id="rId32"/>
    <p:sldId id="3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23"/>
    <p:restoredTop sz="95882"/>
  </p:normalViewPr>
  <p:slideViewPr>
    <p:cSldViewPr snapToGrid="0" snapToObjects="1">
      <p:cViewPr>
        <p:scale>
          <a:sx n="180" d="100"/>
          <a:sy n="180" d="100"/>
        </p:scale>
        <p:origin x="144" y="-2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7/29/17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7/29/17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jpg"/><Relationship Id="rId7" Type="http://schemas.openxmlformats.org/officeDocument/2006/relationships/image" Target="../media/image15.tiff"/><Relationship Id="rId8" Type="http://schemas.openxmlformats.org/officeDocument/2006/relationships/image" Target="../media/image16.tiff"/><Relationship Id="rId9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7.tiff"/><Relationship Id="rId5" Type="http://schemas.openxmlformats.org/officeDocument/2006/relationships/image" Target="../media/image21.tiff"/><Relationship Id="rId6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hyperlink" Target="ftp://aipl.arsusda.gov/pub/outgoing/mtdfreml/msf51fix.exe" TargetMode="External"/><Relationship Id="rId12" Type="http://schemas.openxmlformats.org/officeDocument/2006/relationships/image" Target="../media/image23.tiff"/><Relationship Id="rId13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lvanvleck@unlnotes.unl.edu" TargetMode="External"/><Relationship Id="rId3" Type="http://schemas.openxmlformats.org/officeDocument/2006/relationships/hyperlink" Target="mailto:lkriese@ag.auburn.edu" TargetMode="External"/><Relationship Id="rId4" Type="http://schemas.openxmlformats.org/officeDocument/2006/relationships/hyperlink" Target="mailto:curtvt@aipl.arsusda.gov" TargetMode="External"/><Relationship Id="rId5" Type="http://schemas.openxmlformats.org/officeDocument/2006/relationships/hyperlink" Target="http://aipl.arsusda.gov/curtvt/programs.html" TargetMode="External"/><Relationship Id="rId6" Type="http://schemas.openxmlformats.org/officeDocument/2006/relationships/hyperlink" Target="http://aipl.arsusda.gov/curtvt/remlman.html" TargetMode="External"/><Relationship Id="rId7" Type="http://schemas.openxmlformats.org/officeDocument/2006/relationships/hyperlink" Target="http://aipl.arsusda.gov/curtvt/sample.html" TargetMode="External"/><Relationship Id="rId8" Type="http://schemas.openxmlformats.org/officeDocument/2006/relationships/hyperlink" Target="http://aipl.arsusda.gov/curtvt/remluser.html" TargetMode="External"/><Relationship Id="rId9" Type="http://schemas.openxmlformats.org/officeDocument/2006/relationships/hyperlink" Target="ftp://aipl.arsusda.gov/pub/outgoing/mtdfreml/userinfo.txt" TargetMode="External"/><Relationship Id="rId10" Type="http://schemas.openxmlformats.org/officeDocument/2006/relationships/hyperlink" Target="ftp://aipl.arsusda.gov/pub/outgoing/mtdfreml/fpsfix95.ex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18.wmf"/><Relationship Id="rId5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smtClean="0">
                <a:solidFill>
                  <a:schemeClr val="bg2">
                    <a:lumMod val="50000"/>
                  </a:schemeClr>
                </a:solidFill>
              </a:rPr>
              <a:t>Lecture 24: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gBLUP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Top five SNPs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46" y="1458226"/>
            <a:ext cx="577630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ntop</a:t>
            </a:r>
            <a:r>
              <a:rPr lang="en-US" dirty="0">
                <a:solidFill>
                  <a:srgbClr val="FF0000"/>
                </a:solidFill>
              </a:rPr>
              <a:t>=5</a:t>
            </a:r>
          </a:p>
          <a:p>
            <a:r>
              <a:rPr lang="en-US" dirty="0">
                <a:solidFill>
                  <a:srgbClr val="FF0000"/>
                </a:solidFill>
              </a:rPr>
              <a:t>index=order(</a:t>
            </a:r>
            <a:r>
              <a:rPr lang="en-US" dirty="0" err="1">
                <a:solidFill>
                  <a:srgbClr val="FF0000"/>
                </a:solidFill>
              </a:rPr>
              <a:t>myGAPIT$P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myGAPIT$PCA</a:t>
            </a:r>
            <a:r>
              <a:rPr lang="en-US" dirty="0">
                <a:solidFill>
                  <a:srgbClr val="FF0000"/>
                </a:solidFill>
              </a:rPr>
              <a:t>[,1:4], </a:t>
            </a:r>
            <a:r>
              <a:rPr lang="en-US" dirty="0" err="1">
                <a:solidFill>
                  <a:srgbClr val="FF0000"/>
                </a:solidFill>
              </a:rPr>
              <a:t>myCV</a:t>
            </a:r>
            <a:r>
              <a:rPr lang="en-US" dirty="0">
                <a:solidFill>
                  <a:srgbClr val="FF0000"/>
                </a:solidFill>
              </a:rPr>
              <a:t>[,2:3],</a:t>
            </a:r>
            <a:r>
              <a:rPr lang="en-US" dirty="0" err="1">
                <a:solidFill>
                  <a:srgbClr val="FF0000"/>
                </a:solidFill>
              </a:rPr>
              <a:t>myGD</a:t>
            </a:r>
            <a:r>
              <a:rPr lang="en-US" dirty="0">
                <a:solidFill>
                  <a:srgbClr val="FF0000"/>
                </a:solidFill>
              </a:rPr>
              <a:t>[,c(top+1)])</a:t>
            </a:r>
          </a:p>
          <a:p>
            <a:endParaRPr lang="en-US" dirty="0"/>
          </a:p>
          <a:p>
            <a:r>
              <a:rPr lang="en-US" dirty="0"/>
              <a:t>myGAPIT2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CV=</a:t>
            </a:r>
            <a:r>
              <a:rPr lang="en-US" dirty="0" err="1" smtClean="0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 err="1">
                <a:solidFill>
                  <a:srgbClr val="FF0000"/>
                </a:solidFill>
              </a:rPr>
              <a:t>SNP.test</a:t>
            </a:r>
            <a:r>
              <a:rPr lang="en-US" dirty="0">
                <a:solidFill>
                  <a:srgbClr val="FF0000"/>
                </a:solidFill>
              </a:rPr>
              <a:t>=FALSE,</a:t>
            </a:r>
          </a:p>
          <a:p>
            <a:r>
              <a:rPr lang="en-US" dirty="0"/>
              <a:t>memo="GLM+QTN",</a:t>
            </a:r>
          </a:p>
          <a:p>
            <a:r>
              <a:rPr lang="is-IS" dirty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Validation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46" y="948690"/>
            <a:ext cx="61833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#Real Cross validation</a:t>
            </a:r>
          </a:p>
          <a:p>
            <a:r>
              <a:rPr lang="is-IS" dirty="0"/>
              <a:t>set.seed(99164)</a:t>
            </a:r>
          </a:p>
          <a:p>
            <a:r>
              <a:rPr lang="en-US" dirty="0">
                <a:solidFill>
                  <a:srgbClr val="FF0000"/>
                </a:solidFill>
              </a:rPr>
              <a:t>n=</a:t>
            </a:r>
            <a:r>
              <a:rPr lang="en-US" dirty="0" err="1">
                <a:solidFill>
                  <a:srgbClr val="FF0000"/>
                </a:solidFill>
              </a:rPr>
              <a:t>nrow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testing=sample(</a:t>
            </a:r>
            <a:r>
              <a:rPr lang="en-US" dirty="0" err="1">
                <a:solidFill>
                  <a:srgbClr val="FF0000"/>
                </a:solidFill>
              </a:rPr>
              <a:t>n,round</a:t>
            </a:r>
            <a:r>
              <a:rPr lang="en-US" dirty="0">
                <a:solidFill>
                  <a:srgbClr val="FF0000"/>
                </a:solidFill>
              </a:rPr>
              <a:t>(n/5),replace=F)</a:t>
            </a:r>
          </a:p>
          <a:p>
            <a:r>
              <a:rPr lang="en-US" dirty="0">
                <a:solidFill>
                  <a:srgbClr val="FF0000"/>
                </a:solidFill>
              </a:rPr>
              <a:t>training=-testing</a:t>
            </a:r>
          </a:p>
          <a:p>
            <a:endParaRPr lang="en-US" dirty="0"/>
          </a:p>
          <a:p>
            <a:r>
              <a:rPr lang="en-US" dirty="0"/>
              <a:t>myGAPIT3 &lt;- GAPIT(</a:t>
            </a:r>
          </a:p>
          <a:p>
            <a:r>
              <a:rPr lang="en-US" dirty="0">
                <a:solidFill>
                  <a:srgbClr val="FF0000"/>
                </a:solidFill>
              </a:rPr>
              <a:t>Y=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[training</a:t>
            </a:r>
            <a:r>
              <a:rPr lang="en-US" dirty="0"/>
              <a:t>,],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=10,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#</a:t>
            </a:r>
            <a:r>
              <a:rPr lang="en-US" dirty="0" err="1"/>
              <a:t>SNP.test</a:t>
            </a:r>
            <a:r>
              <a:rPr lang="en-US" dirty="0"/>
              <a:t>=FALSE,</a:t>
            </a:r>
          </a:p>
          <a:p>
            <a:r>
              <a:rPr lang="en-US" dirty="0"/>
              <a:t>memo</a:t>
            </a:r>
            <a:r>
              <a:rPr lang="en-US" dirty="0" smtClean="0"/>
              <a:t>="GWAS",</a:t>
            </a:r>
            <a:endParaRPr lang="en-US" dirty="0"/>
          </a:p>
          <a:p>
            <a:r>
              <a:rPr lang="is-I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91440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Estimate QTN effects in training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941" y="1413764"/>
            <a:ext cx="79051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ntop</a:t>
            </a:r>
            <a:r>
              <a:rPr lang="en-US" dirty="0" smtClean="0"/>
              <a:t>=5</a:t>
            </a:r>
            <a:endParaRPr lang="en-US" dirty="0"/>
          </a:p>
          <a:p>
            <a:r>
              <a:rPr lang="en-US" dirty="0"/>
              <a:t>index=order(myGAPIT3$P)</a:t>
            </a:r>
          </a:p>
          <a:p>
            <a:r>
              <a:rPr lang="en-US" dirty="0"/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(myGAPIT3$PCA[,1:4], </a:t>
            </a:r>
            <a:r>
              <a:rPr lang="en-US" dirty="0" err="1">
                <a:solidFill>
                  <a:srgbClr val="FF0000"/>
                </a:solidFill>
              </a:rPr>
              <a:t>myCV</a:t>
            </a:r>
            <a:r>
              <a:rPr lang="en-US" dirty="0">
                <a:solidFill>
                  <a:srgbClr val="FF0000"/>
                </a:solidFill>
              </a:rPr>
              <a:t>[,2:3],</a:t>
            </a:r>
            <a:r>
              <a:rPr lang="en-US" dirty="0" err="1">
                <a:solidFill>
                  <a:srgbClr val="FF0000"/>
                </a:solidFill>
              </a:rPr>
              <a:t>myGD</a:t>
            </a:r>
            <a:r>
              <a:rPr lang="en-US" dirty="0">
                <a:solidFill>
                  <a:srgbClr val="FF0000"/>
                </a:solidFill>
              </a:rPr>
              <a:t>[,c(top+1</a:t>
            </a:r>
            <a:r>
              <a:rPr lang="en-US" dirty="0" smtClean="0">
                <a:solidFill>
                  <a:srgbClr val="FF0000"/>
                </a:solidFill>
              </a:rPr>
              <a:t>)])</a:t>
            </a:r>
          </a:p>
          <a:p>
            <a:endParaRPr lang="en-US" dirty="0"/>
          </a:p>
          <a:p>
            <a:r>
              <a:rPr lang="en-US" dirty="0"/>
              <a:t>myGAPIT4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[training,],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CV=</a:t>
            </a:r>
            <a:r>
              <a:rPr lang="en-US" dirty="0" err="1" smtClean="0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</a:p>
          <a:p>
            <a:r>
              <a:rPr lang="en-US" dirty="0" err="1"/>
              <a:t>group.from</a:t>
            </a:r>
            <a:r>
              <a:rPr lang="en-US" dirty="0"/>
              <a:t>=1,</a:t>
            </a:r>
          </a:p>
          <a:p>
            <a:r>
              <a:rPr lang="en-US" dirty="0" err="1"/>
              <a:t>group.to</a:t>
            </a:r>
            <a:r>
              <a:rPr lang="en-US" dirty="0"/>
              <a:t>=1,</a:t>
            </a:r>
          </a:p>
          <a:p>
            <a:r>
              <a:rPr lang="en-US" dirty="0" err="1"/>
              <a:t>group.by</a:t>
            </a:r>
            <a:r>
              <a:rPr lang="en-US" dirty="0"/>
              <a:t>=1,</a:t>
            </a:r>
          </a:p>
          <a:p>
            <a:r>
              <a:rPr lang="en-US" dirty="0" err="1" smtClean="0"/>
              <a:t>SNP.test</a:t>
            </a:r>
            <a:r>
              <a:rPr lang="en-US" dirty="0" smtClean="0"/>
              <a:t>=FALSE</a:t>
            </a:r>
            <a:r>
              <a:rPr lang="en-US" dirty="0"/>
              <a:t>,</a:t>
            </a:r>
          </a:p>
          <a:p>
            <a:r>
              <a:rPr lang="en-US" dirty="0"/>
              <a:t>memo="GLM+QTN</a:t>
            </a:r>
            <a:r>
              <a:rPr lang="en-US" dirty="0" smtClean="0"/>
              <a:t>",</a:t>
            </a:r>
            <a:r>
              <a:rPr lang="is-I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Model fit in </a:t>
            </a:r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raining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46" y="2668538"/>
            <a:ext cx="6183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(myGAPIT4$Pred[training,8],</a:t>
            </a:r>
            <a:r>
              <a:rPr lang="en-US" dirty="0" err="1"/>
              <a:t>mySim$Y</a:t>
            </a:r>
            <a:r>
              <a:rPr lang="en-US" dirty="0"/>
              <a:t>[training,2])^2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(myGAPIT4$Pred[training,8],</a:t>
            </a:r>
            <a:r>
              <a:rPr lang="en-US" dirty="0" err="1"/>
              <a:t>mySim$u</a:t>
            </a:r>
            <a:r>
              <a:rPr lang="en-US" dirty="0"/>
              <a:t>[training])^2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plot(myGAPIT4$Pred[training,8],</a:t>
            </a:r>
            <a:r>
              <a:rPr lang="en-US" dirty="0" err="1"/>
              <a:t>mySim$Y</a:t>
            </a:r>
            <a:r>
              <a:rPr lang="en-US" dirty="0"/>
              <a:t>[training,2])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plot(myGAPIT4$Pred[training,8],</a:t>
            </a:r>
            <a:r>
              <a:rPr lang="en-US" dirty="0" err="1"/>
              <a:t>mySim$u</a:t>
            </a:r>
            <a:r>
              <a:rPr lang="en-US" dirty="0"/>
              <a:t>[training])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255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Accuracy in testing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185" y="1680396"/>
            <a:ext cx="61833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#Testing</a:t>
            </a:r>
          </a:p>
          <a:p>
            <a:r>
              <a:rPr lang="en-US" dirty="0"/>
              <a:t>#calculate prediction</a:t>
            </a:r>
          </a:p>
          <a:p>
            <a:r>
              <a:rPr lang="en-US" dirty="0">
                <a:solidFill>
                  <a:srgbClr val="FF0000"/>
                </a:solidFill>
              </a:rPr>
              <a:t>effect=myGAPIT4$effect.cv</a:t>
            </a:r>
          </a:p>
          <a:p>
            <a:r>
              <a:rPr lang="en-US" dirty="0">
                <a:solidFill>
                  <a:srgbClr val="FF0000"/>
                </a:solidFill>
              </a:rPr>
              <a:t>X=</a:t>
            </a:r>
            <a:r>
              <a:rPr lang="en-US" dirty="0" err="1">
                <a:solidFill>
                  <a:srgbClr val="FF0000"/>
                </a:solidFill>
              </a:rPr>
              <a:t>as.matrix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(1, 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[,-1]))</a:t>
            </a:r>
          </a:p>
          <a:p>
            <a:r>
              <a:rPr lang="en-US" dirty="0" err="1">
                <a:solidFill>
                  <a:srgbClr val="FF0000"/>
                </a:solidFill>
              </a:rPr>
              <a:t>Pred</a:t>
            </a:r>
            <a:r>
              <a:rPr lang="en-US" dirty="0">
                <a:solidFill>
                  <a:srgbClr val="FF0000"/>
                </a:solidFill>
              </a:rPr>
              <a:t>=X%*%effect</a:t>
            </a:r>
          </a:p>
          <a:p>
            <a:endParaRPr lang="en-U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mySim$Y</a:t>
            </a:r>
            <a:r>
              <a:rPr lang="en-US" dirty="0"/>
              <a:t>[testing,2])^2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mySim$u</a:t>
            </a:r>
            <a:r>
              <a:rPr lang="en-US" dirty="0"/>
              <a:t>[testing])^2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mySim$Y</a:t>
            </a:r>
            <a:r>
              <a:rPr lang="en-US" dirty="0"/>
              <a:t>[testing,2])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</a:t>
            </a:r>
            <a:r>
              <a:rPr lang="en-US" dirty="0"/>
              <a:t>[testing],</a:t>
            </a:r>
            <a:r>
              <a:rPr lang="en-US" dirty="0" err="1"/>
              <a:t>mySim$u</a:t>
            </a:r>
            <a:r>
              <a:rPr lang="en-US" dirty="0"/>
              <a:t>[testing])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3750" y="6209071"/>
            <a:ext cx="3551570" cy="64892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2 QTNs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019550" y="6209071"/>
            <a:ext cx="5124450" cy="648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chemeClr val="accent2"/>
                </a:solidFill>
              </a:rPr>
              <a:t>20 QTNs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86" y="847214"/>
            <a:ext cx="2915367" cy="548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58" y="847214"/>
            <a:ext cx="2859578" cy="548640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9144000" cy="722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accent2"/>
                </a:solidFill>
              </a:rPr>
              <a:t>MAS works for </a:t>
            </a:r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n-US" dirty="0" smtClean="0">
                <a:solidFill>
                  <a:schemeClr val="accent2"/>
                </a:solidFill>
              </a:rPr>
              <a:t>endelian traits, not polygenic traits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--river-geography-vector-stencils-libr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1777" r="16589" b="10501"/>
          <a:stretch/>
        </p:blipFill>
        <p:spPr>
          <a:xfrm>
            <a:off x="1213389" y="2"/>
            <a:ext cx="7650458" cy="6857998"/>
          </a:xfrm>
          <a:prstGeom prst="rect">
            <a:avLst/>
          </a:prstGeom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8049490" y="-683"/>
            <a:ext cx="1094509" cy="5847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MAS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4139981" y="6412529"/>
            <a:ext cx="3171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mtClean="0">
                <a:latin typeface="Arial" charset="0"/>
                <a:ea typeface="Arial" charset="0"/>
                <a:cs typeface="Arial" charset="0"/>
              </a:rPr>
              <a:t>Genomic prediction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15714" t="16939" r="23827" b="23252"/>
          <a:stretch/>
        </p:blipFill>
        <p:spPr>
          <a:xfrm>
            <a:off x="253918" y="234492"/>
            <a:ext cx="1039889" cy="1371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454783" y="216153"/>
            <a:ext cx="5285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Prediction of maize single-cross performance using RFLPs and information related hybrids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Science,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1994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Citation: 171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38351" y="486202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gBLUP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6179" y="1288486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R. Bernardo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r="5199"/>
          <a:stretch/>
        </p:blipFill>
        <p:spPr>
          <a:xfrm>
            <a:off x="261458" y="3502587"/>
            <a:ext cx="1137757" cy="13716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48" y="5118253"/>
            <a:ext cx="1020536" cy="1371600"/>
          </a:xfrm>
          <a:prstGeom prst="rect">
            <a:avLst/>
          </a:prstGeom>
        </p:spPr>
      </p:pic>
      <p:pic>
        <p:nvPicPr>
          <p:cNvPr id="53" name="Picture 52" descr="Theo_Meuwiss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07" y="2805597"/>
            <a:ext cx="102870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/>
          <a:srcRect l="841" t="1388" r="9259" b="4514"/>
          <a:stretch/>
        </p:blipFill>
        <p:spPr>
          <a:xfrm>
            <a:off x="7458623" y="2822562"/>
            <a:ext cx="1083109" cy="1371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6685" y="2822562"/>
            <a:ext cx="1097280" cy="1371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5055143" y="1861112"/>
            <a:ext cx="3808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Prediction of total genetic value using genome wide dense marker maps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Genetics, 2001,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Citation: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1711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170807" y="5574715"/>
            <a:ext cx="2350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Bayes A, B,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Cpi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mr-IN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273132" y="1606092"/>
            <a:ext cx="2824528" cy="314432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99215" y="3253402"/>
            <a:ext cx="2527766" cy="165947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410585" y="4874187"/>
            <a:ext cx="2547820" cy="20433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1301960" y="5269513"/>
            <a:ext cx="2785133" cy="53454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367791" y="4022084"/>
            <a:ext cx="4831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Efficient kinship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J. Dairy Science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2008</a:t>
            </a: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Citation: 1331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67791" y="5374667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Pedigree &amp; Marker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ingle step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GES, 2011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367790" y="2094300"/>
            <a:ext cx="3271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Use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of Marker Based Relationships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with 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MTDFREML</a:t>
            </a:r>
          </a:p>
          <a:p>
            <a:r>
              <a:rPr lang="is-IS" sz="1600" dirty="0">
                <a:latin typeface="Arial" charset="0"/>
                <a:ea typeface="Arial" charset="0"/>
                <a:cs typeface="Arial" charset="0"/>
              </a:rPr>
              <a:t>J. Animal Sci., 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2007</a:t>
            </a:r>
            <a:endParaRPr lang="is-I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35788" y="4547230"/>
            <a:ext cx="1214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P.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VanRaden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24800" y="6195096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 </a:t>
            </a:r>
            <a:r>
              <a:rPr lang="en-US" sz="14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Misztal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081240" y="3907573"/>
            <a:ext cx="1288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>
                <a:solidFill>
                  <a:schemeClr val="bg1"/>
                </a:solidFill>
              </a:rPr>
              <a:t>T. </a:t>
            </a:r>
            <a:r>
              <a:rPr lang="en-US" sz="1400" dirty="0" err="1" smtClean="0">
                <a:solidFill>
                  <a:schemeClr val="bg1"/>
                </a:solidFill>
              </a:rPr>
              <a:t>Meuwissen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369275" y="3918773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B. Hayes</a:t>
            </a:r>
            <a:endParaRPr lang="en-US" sz="1400" dirty="0"/>
          </a:p>
        </p:txBody>
      </p:sp>
      <p:sp>
        <p:nvSpPr>
          <p:cNvPr id="75" name="Rectangle 74"/>
          <p:cNvSpPr/>
          <p:nvPr/>
        </p:nvSpPr>
        <p:spPr>
          <a:xfrm>
            <a:off x="7433552" y="3929252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M. Goddard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6302097" y="4474268"/>
            <a:ext cx="449996" cy="11377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281" y="1881802"/>
            <a:ext cx="907576" cy="1371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0" name="Rectangle 69"/>
          <p:cNvSpPr/>
          <p:nvPr/>
        </p:nvSpPr>
        <p:spPr>
          <a:xfrm>
            <a:off x="206766" y="3012226"/>
            <a:ext cx="1061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D. Van </a:t>
            </a:r>
            <a:r>
              <a:rPr lang="en-US" sz="1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Vleck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9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4" grpId="0"/>
      <p:bldP spid="46" grpId="0"/>
      <p:bldP spid="41" grpId="0"/>
      <p:bldP spid="56" grpId="0"/>
      <p:bldP spid="57" grpId="0"/>
      <p:bldP spid="49" grpId="0"/>
      <p:bldP spid="51" grpId="0"/>
      <p:bldP spid="48" grpId="0"/>
      <p:bldP spid="71" grpId="0"/>
      <p:bldP spid="72" grpId="0"/>
      <p:bldP spid="73" grpId="0"/>
      <p:bldP spid="74" grpId="0"/>
      <p:bldP spid="75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5661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2"/>
                </a:solidFill>
              </a:rPr>
              <a:t>gBLUP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5714" t="16939" r="23827" b="23252"/>
          <a:stretch/>
        </p:blipFill>
        <p:spPr>
          <a:xfrm>
            <a:off x="1288820" y="2156728"/>
            <a:ext cx="1039889" cy="1371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89685" y="2138389"/>
            <a:ext cx="5285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Prediction of maize single-cross performance using RFLPs and information related hybrids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Rex Bernardo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Science,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1994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2267" y="3638627"/>
            <a:ext cx="312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= C V</a:t>
            </a:r>
            <a:r>
              <a:rPr lang="pl-PL" sz="3600" baseline="30000" dirty="0">
                <a:solidFill>
                  <a:srgbClr val="111111"/>
                </a:solidFill>
                <a:latin typeface="Arial" charset="0"/>
              </a:rPr>
              <a:t>−1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</a:t>
            </a:r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pl-PL" sz="3600" i="1" dirty="0" err="1" smtClean="0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 err="1" smtClean="0">
                <a:solidFill>
                  <a:srgbClr val="111111"/>
                </a:solidFill>
                <a:latin typeface="Arial" charset="0"/>
              </a:rPr>
              <a:t>p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18977" y="4468335"/>
            <a:ext cx="8825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 smtClean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 1 vector of predicted yields of missing </a:t>
            </a:r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single 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crosses; </a:t>
            </a:r>
            <a:endParaRPr lang="en-US" dirty="0" smtClean="0">
              <a:solidFill>
                <a:srgbClr val="111111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C 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genetic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between the missing and predictor hybrids; </a:t>
            </a:r>
            <a:endParaRPr lang="en-US" dirty="0" smtClean="0">
              <a:solidFill>
                <a:srgbClr val="111111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111111"/>
                </a:solidFill>
                <a:latin typeface="Arial" charset="0"/>
              </a:rPr>
              <a:t>V 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phenotypic variances and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among predictor hybrids;  </a:t>
            </a:r>
            <a:endParaRPr lang="en-US" dirty="0" smtClean="0">
              <a:solidFill>
                <a:srgbClr val="111111"/>
              </a:solidFill>
              <a:latin typeface="Arial" charset="0"/>
            </a:endParaRPr>
          </a:p>
          <a:p>
            <a:r>
              <a:rPr lang="en-US" i="1" dirty="0" err="1" smtClean="0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 smtClean="0">
                <a:solidFill>
                  <a:srgbClr val="111111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× 1 vector of predictor hybrid yields corrected for trial effects. </a:t>
            </a:r>
            <a:endParaRPr lang="en-US" dirty="0"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737225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77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02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144000" cy="4276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85661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2"/>
                </a:solidFill>
              </a:rPr>
              <a:t>gBLUP</a:t>
            </a:r>
            <a:r>
              <a:rPr lang="en-US" sz="3600" dirty="0" smtClean="0">
                <a:solidFill>
                  <a:schemeClr val="accent2"/>
                </a:solidFill>
              </a:rPr>
              <a:t> reinvent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0752" y="483902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09" y="4431574"/>
            <a:ext cx="1213805" cy="18288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099" y="4431574"/>
            <a:ext cx="1210101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056" r="5188"/>
          <a:stretch/>
        </p:blipFill>
        <p:spPr>
          <a:xfrm>
            <a:off x="3147237" y="4431574"/>
            <a:ext cx="1254642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2418" r="13826"/>
          <a:stretch/>
        </p:blipFill>
        <p:spPr>
          <a:xfrm>
            <a:off x="5066124" y="4431574"/>
            <a:ext cx="13488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890" y="179249"/>
            <a:ext cx="865526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-Roman" charset="0"/>
              </a:rPr>
              <a:t>Multiple Trait Derivative Free REML </a:t>
            </a:r>
            <a:r>
              <a:rPr lang="en-US" sz="2800" b="1" dirty="0" smtClean="0">
                <a:solidFill>
                  <a:prstClr val="black"/>
                </a:solidFill>
                <a:latin typeface="Times-Roman" charset="0"/>
              </a:rPr>
              <a:t>(MTDFREML)</a:t>
            </a:r>
            <a:endParaRPr lang="en-US" sz="2800" b="1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 smtClean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Times-Roman" charset="0"/>
              </a:rPr>
              <a:t>Welcome </a:t>
            </a:r>
            <a:r>
              <a:rPr lang="en-US" dirty="0">
                <a:solidFill>
                  <a:prstClr val="black"/>
                </a:solidFill>
                <a:latin typeface="Times-Roman" charset="0"/>
              </a:rPr>
              <a:t>to the Multiple Trait Derivative Free REML (MTDFREML) home page. The programs were developed by Keith </a:t>
            </a:r>
            <a:r>
              <a:rPr lang="en-US" dirty="0" err="1">
                <a:solidFill>
                  <a:prstClr val="black"/>
                </a:solidFill>
                <a:latin typeface="Times-Roman" charset="0"/>
              </a:rPr>
              <a:t>Boldman</a:t>
            </a:r>
            <a:r>
              <a:rPr lang="en-US" dirty="0">
                <a:solidFill>
                  <a:prstClr val="black"/>
                </a:solidFill>
                <a:latin typeface="Times-Roman" charset="0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Evolutionary development and debugging support have also been provided by by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3"/>
              </a:rPr>
              <a:t>Lisa Kriese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3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Please contact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 (e-mail curtvt@aipl.arsusda.gov) or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(e-mail lvanvleck@unlnotes.unl.edu) with any problems with the programs or discovered bugs.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5"/>
              </a:rPr>
              <a:t> Obtaining the MTDFREML programs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5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6"/>
              </a:rPr>
              <a:t> Get the manual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6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7"/>
              </a:rPr>
              <a:t> Sample analyses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7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8"/>
              </a:rPr>
              <a:t> Enter user information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8"/>
              </a:rPr>
              <a:t> using web browser that handles forms </a:t>
            </a: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9"/>
              </a:rPr>
              <a:t> FTP the userinfo.txt file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9"/>
              </a:rPr>
              <a:t> to enter user information (then mail completed form)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0"/>
              </a:rPr>
              <a:t> Get the Microsoft Powerstation fix for Windows 95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0"/>
              </a:rPr>
              <a:t> (compressed)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1"/>
              </a:rPr>
              <a:t> Get the Microsoft 5.1 fix for insufficient file handles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1"/>
              </a:rPr>
              <a:t> (compressed)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72695" y="778558"/>
            <a:ext cx="204716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6126" y="778558"/>
            <a:ext cx="100643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r>
              <a:rPr lang="en-US" dirty="0"/>
              <a:t>5, due April </a:t>
            </a:r>
            <a:r>
              <a:rPr lang="en-US" dirty="0" smtClean="0"/>
              <a:t>12, </a:t>
            </a:r>
            <a:r>
              <a:rPr lang="en-US" dirty="0"/>
              <a:t>Wednesday, </a:t>
            </a:r>
            <a:r>
              <a:rPr lang="en-US" dirty="0" smtClean="0"/>
              <a:t>3:10PM</a:t>
            </a:r>
          </a:p>
          <a:p>
            <a:r>
              <a:rPr lang="en-US" dirty="0"/>
              <a:t>Final exam: May </a:t>
            </a:r>
            <a:r>
              <a:rPr lang="en-US" dirty="0" smtClean="0"/>
              <a:t>4 (Thursday), </a:t>
            </a:r>
            <a:r>
              <a:rPr lang="en-US" dirty="0"/>
              <a:t>120 minutes (3:10-5:10PM), </a:t>
            </a:r>
            <a:r>
              <a:rPr lang="en-US" dirty="0" smtClean="0"/>
              <a:t>50</a:t>
            </a:r>
          </a:p>
          <a:p>
            <a:r>
              <a:rPr lang="en-US" dirty="0" smtClean="0"/>
              <a:t>Party: April 28, Friday, 4:30-7:30 (food at 5:00), 130 Johnson Hall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3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8980" y="5444359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MTDF-RUN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88980" y="3920359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MTDF-PREP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07375" y="2243959"/>
            <a:ext cx="1600200" cy="816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MTDF-NRM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64775" y="2243959"/>
            <a:ext cx="1458410" cy="8169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MTDF-ARM</a:t>
            </a:r>
            <a:endParaRPr lang="en-US" dirty="0"/>
          </a:p>
        </p:txBody>
      </p:sp>
      <p:cxnSp>
        <p:nvCxnSpPr>
          <p:cNvPr id="10" name="Straight Arrow Connector 9"/>
          <p:cNvCxnSpPr>
            <a:stCxn id="11" idx="2"/>
            <a:endCxn id="8" idx="0"/>
          </p:cNvCxnSpPr>
          <p:nvPr/>
        </p:nvCxnSpPr>
        <p:spPr>
          <a:xfrm flipH="1">
            <a:off x="4741480" y="3060940"/>
            <a:ext cx="952500" cy="85941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8" idx="0"/>
          </p:cNvCxnSpPr>
          <p:nvPr/>
        </p:nvCxnSpPr>
        <p:spPr>
          <a:xfrm>
            <a:off x="3707475" y="3060940"/>
            <a:ext cx="1034005" cy="8594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5" idx="0"/>
          </p:cNvCxnSpPr>
          <p:nvPr/>
        </p:nvCxnSpPr>
        <p:spPr>
          <a:xfrm>
            <a:off x="4741480" y="4737340"/>
            <a:ext cx="0" cy="7070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907375" y="187462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Pedigree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93880" y="18423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Marker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825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2"/>
                </a:solidFill>
              </a:rPr>
              <a:t>Marker based kinship in MTDFREML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6486922"/>
            <a:ext cx="395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Zhang</a:t>
            </a:r>
            <a:r>
              <a:rPr lang="en-US" dirty="0" smtClean="0"/>
              <a:t> et al., J. </a:t>
            </a:r>
            <a:r>
              <a:rPr lang="en-US" dirty="0" err="1" smtClean="0"/>
              <a:t>Anim</a:t>
            </a:r>
            <a:r>
              <a:rPr lang="en-US" dirty="0" smtClean="0"/>
              <a:t> Sci., 2007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0580" y="24725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kinship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50580" y="43013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50580" y="559675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BLUP and variance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252188" y="2243959"/>
            <a:ext cx="1587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Arbitrary </a:t>
            </a:r>
          </a:p>
          <a:p>
            <a:r>
              <a:rPr lang="en-US" b="1" dirty="0" smtClean="0"/>
              <a:t>Relationship </a:t>
            </a:r>
          </a:p>
          <a:p>
            <a:r>
              <a:rPr lang="en-US" b="1" dirty="0" smtClean="0"/>
              <a:t>Matrix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549259" y="2660597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57" y="4647612"/>
            <a:ext cx="1213805" cy="18288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5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13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Linear </a:t>
            </a:r>
            <a:r>
              <a:rPr lang="en-US" dirty="0"/>
              <a:t>M</a:t>
            </a:r>
            <a:r>
              <a:rPr lang="en-US" dirty="0" smtClean="0"/>
              <a:t>odel (MLM)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26" r="26621"/>
          <a:stretch/>
        </p:blipFill>
        <p:spPr>
          <a:xfrm>
            <a:off x="1441449" y="2590800"/>
            <a:ext cx="58578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4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Z matrix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" y="2542726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9939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9657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1</a:t>
            </a:r>
            <a:endParaRPr lang="pt-BR" sz="2400" dirty="0"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036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x1</a:t>
            </a:r>
            <a:endParaRPr lang="pt-BR" sz="2400" dirty="0"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8830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x2</a:t>
            </a:r>
            <a:endParaRPr lang="pt-BR" sz="2400" dirty="0"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7520" y="1663610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 smtClean="0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614" y="166361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smtClean="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0559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PC2</a:t>
            </a:r>
            <a:endParaRPr lang="pt-BR" sz="2400" dirty="0">
              <a:latin typeface="Candara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4197" y="166361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SNP</a:t>
            </a:r>
            <a:endParaRPr lang="pt-BR" sz="2400" dirty="0">
              <a:latin typeface="Candara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7296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33412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9630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=</a:t>
            </a:r>
            <a:r>
              <a:rPr lang="pt-BR" sz="2400" dirty="0" err="1" smtClean="0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593" y="2128391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b0</a:t>
            </a:r>
            <a:endParaRPr lang="pt-BR" sz="2400" dirty="0">
              <a:latin typeface="Candara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0559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b1</a:t>
            </a:r>
            <a:endParaRPr lang="pt-BR" sz="2400" dirty="0">
              <a:latin typeface="Candara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24197" y="209839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b2</a:t>
            </a:r>
            <a:endParaRPr lang="pt-BR" sz="2400" dirty="0">
              <a:latin typeface="Candar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40611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58719" y="207794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2310" y="208078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b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475487" y="6374519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y</a:t>
            </a:r>
            <a:r>
              <a:rPr lang="pt-BR" sz="2400" dirty="0" smtClean="0">
                <a:latin typeface="Candara" charset="0"/>
              </a:rPr>
              <a:t> = </a:t>
            </a:r>
            <a:r>
              <a:rPr lang="pt-BR" sz="2400" dirty="0" err="1" smtClean="0">
                <a:latin typeface="Candara" charset="0"/>
              </a:rPr>
              <a:t>Xb</a:t>
            </a:r>
            <a:r>
              <a:rPr lang="pt-BR" sz="2400" dirty="0" smtClean="0">
                <a:latin typeface="Candara" charset="0"/>
              </a:rPr>
              <a:t> + </a:t>
            </a:r>
            <a:r>
              <a:rPr lang="pt-BR" sz="2400" dirty="0" err="1" smtClean="0">
                <a:latin typeface="Candara" charset="0"/>
              </a:rPr>
              <a:t>Zu</a:t>
            </a:r>
            <a:r>
              <a:rPr lang="pt-BR" sz="2400" dirty="0" smtClean="0">
                <a:latin typeface="Candara" charset="0"/>
              </a:rPr>
              <a:t> +e </a:t>
            </a:r>
            <a:endParaRPr lang="pt-BR" sz="2400" dirty="0">
              <a:latin typeface="Candara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412680" y="166361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716991"/>
                <a:gridCol w="716991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6737241" y="575387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 smtClean="0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5935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3651" y="2009361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619918" y="200032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412680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97634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12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66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25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894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4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Generic Z matrix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960107"/>
              </p:ext>
            </p:extLst>
          </p:nvPr>
        </p:nvGraphicFramePr>
        <p:xfrm>
          <a:off x="990452" y="1852797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716991"/>
                <a:gridCol w="716991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373707" y="218951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 smtClean="0">
                <a:latin typeface="Candara" charset="0"/>
              </a:rPr>
              <a:t>=</a:t>
            </a:r>
            <a:endParaRPr lang="pt-BR" sz="2400" dirty="0">
              <a:latin typeface="Candar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1423" y="219854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97690" y="218951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990452" y="2779242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5406" y="2746229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990451" y="277924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443988" y="274566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03368" y="578332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72403" y="5734255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97352"/>
              </p:ext>
            </p:extLst>
          </p:nvPr>
        </p:nvGraphicFramePr>
        <p:xfrm>
          <a:off x="4953123" y="1862001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/>
                <a:gridCol w="716991"/>
                <a:gridCol w="716991"/>
                <a:gridCol w="716991"/>
                <a:gridCol w="716991"/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Ind11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Ind12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Ind19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Ind20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u11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 smtClean="0">
                          <a:effectLst/>
                        </a:rPr>
                        <a:t>u12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u19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u20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8160361" y="223173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538077" y="278844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406659" y="278788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435074" y="577647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444121" y="6064225"/>
            <a:ext cx="67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Z</a:t>
            </a:r>
            <a:r>
              <a:rPr lang="pt-BR" sz="2400" baseline="-25000" dirty="0" smtClean="0">
                <a:latin typeface="Candara" charset="0"/>
              </a:rPr>
              <a:t>R</a:t>
            </a:r>
            <a:endParaRPr lang="pt-BR" sz="2400" baseline="-25000" dirty="0">
              <a:latin typeface="Candara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06792" y="6064225"/>
            <a:ext cx="67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latin typeface="Candara" charset="0"/>
              </a:rPr>
              <a:t>Z</a:t>
            </a:r>
            <a:r>
              <a:rPr lang="pt-BR" sz="2400" baseline="-25000" dirty="0" smtClean="0">
                <a:latin typeface="Candara" charset="0"/>
              </a:rPr>
              <a:t>I</a:t>
            </a:r>
            <a:endParaRPr lang="pt-BR" sz="2400" baseline="-25000" dirty="0"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43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8364" y="1935949"/>
            <a:ext cx="3834091" cy="2592569"/>
          </a:xfrm>
        </p:spPr>
        <p:txBody>
          <a:bodyPr/>
          <a:lstStyle/>
          <a:p>
            <a:r>
              <a:rPr lang="en-US" dirty="0" smtClean="0"/>
              <a:t>M: n individual by m SNPs</a:t>
            </a:r>
          </a:p>
          <a:p>
            <a:r>
              <a:rPr lang="en-US" dirty="0" smtClean="0"/>
              <a:t>M: -1, 0 and 1</a:t>
            </a:r>
          </a:p>
          <a:p>
            <a:r>
              <a:rPr lang="en-US" dirty="0" smtClean="0"/>
              <a:t>Pi: frequency of 2</a:t>
            </a:r>
            <a:r>
              <a:rPr lang="en-US" baseline="30000" dirty="0" smtClean="0"/>
              <a:t>nd</a:t>
            </a:r>
            <a:r>
              <a:rPr lang="en-US" dirty="0" smtClean="0"/>
              <a:t> allele for SNP </a:t>
            </a:r>
            <a:r>
              <a:rPr lang="en-US" dirty="0" err="1" smtClean="0"/>
              <a:t>i</a:t>
            </a:r>
            <a:endParaRPr lang="en-US" dirty="0" smtClean="0"/>
          </a:p>
          <a:p>
            <a:r>
              <a:rPr lang="en-US" dirty="0" smtClean="0"/>
              <a:t>P: Column of </a:t>
            </a:r>
            <a:r>
              <a:rPr lang="en-US" dirty="0" err="1" smtClean="0"/>
              <a:t>i</a:t>
            </a:r>
            <a:r>
              <a:rPr lang="en-US" dirty="0" smtClean="0"/>
              <a:t> is 2(pi-.5)</a:t>
            </a:r>
          </a:p>
          <a:p>
            <a:r>
              <a:rPr lang="en-US" dirty="0" smtClean="0"/>
              <a:t>Z=M-P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kinship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232233"/>
            <a:ext cx="4953000" cy="3281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84700" y="6113485"/>
            <a:ext cx="455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Paul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VanRaden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Image Number K7168-6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2647458"/>
            <a:ext cx="481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J. Dairy Sci. 2008. </a:t>
            </a:r>
            <a:r>
              <a:rPr lang="en-US" sz="1600" dirty="0" smtClean="0"/>
              <a:t>91 (11) 4414-4423</a:t>
            </a:r>
            <a:r>
              <a:rPr lang="en-US" sz="1600" dirty="0"/>
              <a:t>. </a:t>
            </a:r>
            <a:r>
              <a:rPr lang="en-US" sz="1600" dirty="0" smtClean="0"/>
              <a:t>Efficient </a:t>
            </a:r>
            <a:r>
              <a:rPr lang="en-US" sz="1600" dirty="0"/>
              <a:t>Methods to Compute Genomic </a:t>
            </a:r>
            <a:r>
              <a:rPr lang="en-US" sz="1600" dirty="0" smtClean="0"/>
              <a:t>Predictions P</a:t>
            </a:r>
            <a:r>
              <a:rPr lang="en-US" sz="1600" dirty="0"/>
              <a:t>. M. </a:t>
            </a:r>
            <a:r>
              <a:rPr lang="en-US" sz="1600" dirty="0" err="1" smtClean="0"/>
              <a:t>VanRaden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28518"/>
            <a:ext cx="2984500" cy="1117600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218364" y="5646118"/>
            <a:ext cx="3834091" cy="1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MM</a:t>
            </a:r>
            <a:r>
              <a:rPr lang="en-US" baseline="30000" smtClean="0"/>
              <a:t>t</a:t>
            </a:r>
            <a:r>
              <a:rPr lang="en-US" smtClean="0"/>
              <a:t>, Efficient</a:t>
            </a:r>
          </a:p>
          <a:p>
            <a:r>
              <a:rPr lang="en-US" smtClean="0"/>
              <a:t>gBLUP=Ridge Regression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5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 + Marker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799"/>
            <a:ext cx="15875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117"/>
            <a:ext cx="9144000" cy="365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Henderson's formula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679" y="2511424"/>
            <a:ext cx="3550024" cy="1828800"/>
          </a:xfrm>
          <a:prstGeom prst="rect">
            <a:avLst/>
          </a:prstGeom>
        </p:spPr>
      </p:pic>
      <p:pic>
        <p:nvPicPr>
          <p:cNvPr id="1025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4521200"/>
            <a:ext cx="53671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jec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5737225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13397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gBLUP</a:t>
            </a:r>
            <a:r>
              <a:rPr lang="en-US" dirty="0" smtClean="0"/>
              <a:t> by GAPIT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2357041"/>
            <a:ext cx="64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&lt;- GAPIT(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PCA.total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group.from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=1000,</a:t>
            </a:r>
          </a:p>
          <a:p>
            <a:r>
              <a:rPr lang="en-US" dirty="0">
                <a:solidFill>
                  <a:srgbClr val="FF0000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group.to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=1000,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group.by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,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SNP.test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FALSE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memo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 smtClean="0">
                <a:solidFill>
                  <a:srgbClr val="9E0003"/>
                </a:solidFill>
                <a:latin typeface="Candara" charset="0"/>
              </a:rPr>
              <a:t>gBLUP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,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0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822063"/>
            <a:ext cx="881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28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48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phenotype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51211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True BV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192069" y="1783275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 smtClean="0"/>
              <a:t>phenotype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192069" y="4639378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 smtClean="0"/>
              <a:t>BV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48" y="850392"/>
            <a:ext cx="6713602" cy="6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Outline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265" y="15161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MAS</a:t>
            </a:r>
            <a:endParaRPr lang="en-US" sz="2800" baseline="-12000" dirty="0"/>
          </a:p>
        </p:txBody>
      </p:sp>
      <p:sp>
        <p:nvSpPr>
          <p:cNvPr id="5" name="TextBox 4"/>
          <p:cNvSpPr txBox="1"/>
          <p:nvPr/>
        </p:nvSpPr>
        <p:spPr>
          <a:xfrm>
            <a:off x="3635265" y="2245626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Over-fit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3635264" y="2975134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>
            <a:off x="6151176" y="1593062"/>
            <a:ext cx="274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works for a </a:t>
            </a:r>
            <a:r>
              <a:rPr lang="en-US" smtClean="0"/>
              <a:t>few genes</a:t>
            </a:r>
            <a:endParaRPr lang="en-US" baseline="-12000" dirty="0"/>
          </a:p>
        </p:txBody>
      </p:sp>
      <p:sp>
        <p:nvSpPr>
          <p:cNvPr id="8" name="TextBox 7"/>
          <p:cNvSpPr txBox="1"/>
          <p:nvPr/>
        </p:nvSpPr>
        <p:spPr>
          <a:xfrm>
            <a:off x="3635263" y="3704642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Inaccurate</a:t>
            </a:r>
            <a:endParaRPr lang="en-US" sz="2800" baseline="-12000" dirty="0"/>
          </a:p>
        </p:txBody>
      </p:sp>
      <p:sp>
        <p:nvSpPr>
          <p:cNvPr id="9" name="TextBox 8"/>
          <p:cNvSpPr txBox="1"/>
          <p:nvPr/>
        </p:nvSpPr>
        <p:spPr>
          <a:xfrm>
            <a:off x="6151176" y="3643086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</a:t>
            </a:r>
            <a:r>
              <a:rPr lang="en-US" dirty="0" smtClean="0"/>
              <a:t>oes not works </a:t>
            </a:r>
            <a:r>
              <a:rPr lang="en-US" smtClean="0"/>
              <a:t>for polygenes</a:t>
            </a:r>
            <a:endParaRPr lang="en-US" baseline="-1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44407" y="4434150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Whole genome</a:t>
            </a:r>
            <a:endParaRPr lang="en-US" sz="2800" baseline="-1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51175" y="4315079"/>
            <a:ext cx="2749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Concept in 1990s implement in 2000s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9766" y="5163658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RR and Bayes</a:t>
            </a:r>
            <a:endParaRPr lang="en-US" sz="2800" baseline="-1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42889" y="5200234"/>
            <a:ext cx="2655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gBLUP</a:t>
            </a:r>
            <a:endParaRPr lang="en-US" sz="2800" baseline="-1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98570" y="6118882"/>
            <a:ext cx="114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=RR</a:t>
            </a:r>
            <a:endParaRPr lang="en-US" sz="2800" baseline="-1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1842" y="6099266"/>
            <a:ext cx="309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>
                    <a:lumMod val="50000"/>
                  </a:schemeClr>
                </a:solidFill>
              </a:rPr>
              <a:t>Pedigree+Marker</a:t>
            </a:r>
            <a:endParaRPr lang="en-US" sz="2800" baseline="-1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8069" y="6099266"/>
            <a:ext cx="2245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cBLUP</a:t>
            </a:r>
            <a:r>
              <a:rPr lang="en-US" sz="2800" dirty="0" smtClean="0"/>
              <a:t>/</a:t>
            </a:r>
            <a:r>
              <a:rPr lang="en-US" sz="2800" dirty="0" err="1" smtClean="0"/>
              <a:t>sBLUP</a:t>
            </a:r>
            <a:endParaRPr lang="en-US" sz="2800" baseline="-12000" dirty="0"/>
          </a:p>
        </p:txBody>
      </p:sp>
      <p:cxnSp>
        <p:nvCxnSpPr>
          <p:cNvPr id="17" name="Straight Arrow Connector 16"/>
          <p:cNvCxnSpPr>
            <a:stCxn id="4" idx="2"/>
            <a:endCxn id="5" idx="0"/>
          </p:cNvCxnSpPr>
          <p:nvPr/>
        </p:nvCxnSpPr>
        <p:spPr>
          <a:xfrm>
            <a:off x="4572000" y="2039338"/>
            <a:ext cx="0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6" idx="0"/>
          </p:cNvCxnSpPr>
          <p:nvPr/>
        </p:nvCxnSpPr>
        <p:spPr>
          <a:xfrm flipH="1">
            <a:off x="4571999" y="2768846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571996" y="351664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571995" y="4227862"/>
            <a:ext cx="1" cy="20628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555124" y="4957370"/>
            <a:ext cx="228600" cy="319808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018870" y="4936661"/>
            <a:ext cx="228477" cy="300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995606" y="5740122"/>
            <a:ext cx="849096" cy="40830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2"/>
            <a:endCxn id="15" idx="0"/>
          </p:cNvCxnSpPr>
          <p:nvPr/>
        </p:nvCxnSpPr>
        <p:spPr>
          <a:xfrm>
            <a:off x="5570479" y="5723454"/>
            <a:ext cx="0" cy="37581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392917" y="5686878"/>
            <a:ext cx="788276" cy="432004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" idx="1"/>
            <a:endCxn id="4" idx="3"/>
          </p:cNvCxnSpPr>
          <p:nvPr/>
        </p:nvCxnSpPr>
        <p:spPr>
          <a:xfrm flipH="1">
            <a:off x="5508734" y="1777728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640768" y="3966251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829954" y="4695760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0200" y="1845056"/>
            <a:ext cx="881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smtClean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])^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mar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Y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ry2.blup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Pred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u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testing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(paste(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"R square="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ru2.blup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sep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side 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50" y="850900"/>
            <a:ext cx="6692900" cy="600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48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phenotype</a:t>
            </a:r>
            <a:endParaRPr lang="en-US" sz="2800" baseline="-12000" dirty="0"/>
          </a:p>
        </p:txBody>
      </p:sp>
      <p:sp>
        <p:nvSpPr>
          <p:cNvPr id="6" name="TextBox 5"/>
          <p:cNvSpPr txBox="1"/>
          <p:nvPr/>
        </p:nvSpPr>
        <p:spPr>
          <a:xfrm>
            <a:off x="5121165" y="169918"/>
            <a:ext cx="187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True BV</a:t>
            </a:r>
            <a:endParaRPr lang="en-US" sz="2800" baseline="-120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7192069" y="1783275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 smtClean="0"/>
              <a:t>phenotype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192069" y="4639378"/>
            <a:ext cx="187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predicted</a:t>
            </a:r>
            <a:endParaRPr lang="en-US" sz="2800" baseline="-12000" dirty="0"/>
          </a:p>
          <a:p>
            <a:pPr algn="ctr"/>
            <a:r>
              <a:rPr lang="en-US" sz="2800" dirty="0" smtClean="0"/>
              <a:t>BV</a:t>
            </a:r>
          </a:p>
        </p:txBody>
      </p:sp>
    </p:spTree>
    <p:extLst>
      <p:ext uri="{BB962C8B-B14F-4D97-AF65-F5344CB8AC3E}">
        <p14:creationId xmlns:p14="http://schemas.microsoft.com/office/powerpoint/2010/main" val="16861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Highlight</a:t>
            </a:r>
            <a:endParaRPr lang="en-US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nstantia" charset="0"/>
              </a:rPr>
              <a:t>The power of molecular breeding</a:t>
            </a:r>
          </a:p>
          <a:p>
            <a:r>
              <a:rPr lang="en-US" dirty="0">
                <a:latin typeface="Constantia" charset="0"/>
              </a:rPr>
              <a:t>M</a:t>
            </a:r>
            <a:r>
              <a:rPr lang="en-US" dirty="0" smtClean="0">
                <a:latin typeface="Constantia" charset="0"/>
              </a:rPr>
              <a:t>ethod development</a:t>
            </a:r>
          </a:p>
          <a:p>
            <a:r>
              <a:rPr lang="en-US" dirty="0" err="1" smtClean="0">
                <a:latin typeface="Constantia" charset="0"/>
              </a:rPr>
              <a:t>gBLUP</a:t>
            </a:r>
            <a:endParaRPr lang="en-US" dirty="0" smtClean="0">
              <a:latin typeface="Constantia" charset="0"/>
            </a:endParaRPr>
          </a:p>
          <a:p>
            <a:r>
              <a:rPr lang="en-US" dirty="0" smtClean="0">
                <a:latin typeface="Constantia" charset="0"/>
              </a:rPr>
              <a:t>Prediction of individuals without phenotypes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8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GAPIT</a:t>
            </a:r>
          </a:p>
          <a:p>
            <a:r>
              <a:rPr lang="en-US" dirty="0" smtClean="0"/>
              <a:t>Import data</a:t>
            </a:r>
          </a:p>
          <a:p>
            <a:r>
              <a:rPr lang="en-US" dirty="0" smtClean="0"/>
              <a:t>Simulate phenotype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 by GAPIT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GAPIT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31075" y="2275198"/>
            <a:ext cx="88129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www.bioconductor.org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biocLite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("scatterplot3d")#The downloaded link at: 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cran.r-project.org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/package=scatterplot3d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'MASS'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 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ginv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multtest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gplots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"scatterplot3d"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emma.txt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 smtClean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smtClean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mdp_env.txt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19445"/>
              </p:ext>
            </p:extLst>
          </p:nvPr>
        </p:nvGraphicFramePr>
        <p:xfrm>
          <a:off x="1023445" y="1778867"/>
          <a:ext cx="7537230" cy="476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205"/>
                <a:gridCol w="1256205"/>
                <a:gridCol w="1256205"/>
                <a:gridCol w="1256205"/>
                <a:gridCol w="1256205"/>
                <a:gridCol w="1256205"/>
              </a:tblGrid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Taxa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Tropical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Early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Block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33-16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0.972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38-11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4226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4722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0.854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A188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0.013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0.982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A214N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0.762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0.221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A239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A272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>
                          <a:effectLst/>
                        </a:rPr>
                        <a:t>0.122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0.859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>
                          <a:effectLst/>
                        </a:rPr>
                        <a:t>A441-5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0.531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0.464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0.979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0.994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A632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9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data and simulate phenotype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65537" y="2056686"/>
            <a:ext cx="881292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[,-1]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index1to5=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[,2]&lt;6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X1to5 =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[,index1to5]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taxa=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[,1]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set.seed(99164)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(taxa,X1to5)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GAPIT.Phenotype.Simulation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(GD=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GD.candidate,GM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[index1to5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,],h2=.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5,NQTN=</a:t>
            </a:r>
            <a:r>
              <a:rPr lang="en-US" sz="3200" dirty="0" smtClean="0">
                <a:solidFill>
                  <a:srgbClr val="FF0000"/>
                </a:solidFill>
                <a:latin typeface="Candara" charset="0"/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=.95,QTNDist="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normal",CV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myCV,cveff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(.01,.01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))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1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434" y="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GWAS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834" y="1613209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/>
              <a:t>myGAPIT</a:t>
            </a:r>
            <a:r>
              <a:rPr lang="fi-FI" sz="2400" dirty="0"/>
              <a:t> &lt;- </a:t>
            </a:r>
            <a:r>
              <a:rPr lang="fi-FI" sz="2400" dirty="0" smtClean="0"/>
              <a:t>GAPIT(Y=</a:t>
            </a:r>
            <a:r>
              <a:rPr lang="fi-FI" sz="2400" dirty="0" err="1" smtClean="0"/>
              <a:t>mySim$Y,GD</a:t>
            </a:r>
            <a:r>
              <a:rPr lang="fi-FI" sz="2400" dirty="0" smtClean="0"/>
              <a:t>=</a:t>
            </a:r>
            <a:r>
              <a:rPr lang="fi-FI" sz="2400" dirty="0" err="1" smtClean="0"/>
              <a:t>myGD,GM</a:t>
            </a:r>
            <a:r>
              <a:rPr lang="fi-FI" sz="2400" dirty="0" smtClean="0"/>
              <a:t>=</a:t>
            </a:r>
            <a:r>
              <a:rPr lang="fi-FI" sz="2400" dirty="0" err="1" smtClean="0"/>
              <a:t>myGM</a:t>
            </a:r>
            <a:r>
              <a:rPr lang="fi-FI" sz="2400" dirty="0" smtClean="0"/>
              <a:t>, </a:t>
            </a:r>
            <a:r>
              <a:rPr lang="fi-FI" sz="2400" dirty="0" err="1" smtClean="0">
                <a:solidFill>
                  <a:srgbClr val="FF0000"/>
                </a:solidFill>
              </a:rPr>
              <a:t>PCA.total</a:t>
            </a:r>
            <a:r>
              <a:rPr lang="fi-FI" sz="2400" dirty="0" smtClean="0">
                <a:solidFill>
                  <a:srgbClr val="FF0000"/>
                </a:solidFill>
              </a:rPr>
              <a:t>=3</a:t>
            </a:r>
            <a:r>
              <a:rPr lang="fi-FI" sz="2400" dirty="0" smtClean="0"/>
              <a:t>,</a:t>
            </a:r>
            <a:r>
              <a:rPr lang="fi-FI" sz="2400" dirty="0" smtClean="0">
                <a:solidFill>
                  <a:srgbClr val="FF0000"/>
                </a:solidFill>
              </a:rPr>
              <a:t>CV=</a:t>
            </a:r>
            <a:r>
              <a:rPr lang="fi-FI" sz="2400" dirty="0" err="1" smtClean="0">
                <a:solidFill>
                  <a:srgbClr val="FF0000"/>
                </a:solidFill>
              </a:rPr>
              <a:t>myCV</a:t>
            </a:r>
            <a:r>
              <a:rPr lang="fi-FI" sz="2400" dirty="0" err="1" smtClean="0"/>
              <a:t>,group.from</a:t>
            </a:r>
            <a:r>
              <a:rPr lang="fi-FI" sz="2400" dirty="0" smtClean="0"/>
              <a:t>=</a:t>
            </a:r>
            <a:r>
              <a:rPr lang="fi-FI" sz="2400" dirty="0" smtClean="0">
                <a:solidFill>
                  <a:srgbClr val="FF0000"/>
                </a:solidFill>
              </a:rPr>
              <a:t>1</a:t>
            </a:r>
            <a:r>
              <a:rPr lang="fi-FI" sz="2400" dirty="0" smtClean="0"/>
              <a:t>,group.to=</a:t>
            </a:r>
            <a:r>
              <a:rPr lang="fi-FI" sz="2400" dirty="0" smtClean="0">
                <a:solidFill>
                  <a:srgbClr val="FF0000"/>
                </a:solidFill>
              </a:rPr>
              <a:t>1</a:t>
            </a:r>
            <a:r>
              <a:rPr lang="fi-FI" sz="2400" dirty="0" smtClean="0"/>
              <a:t>,group.by=10,QTN.position=</a:t>
            </a:r>
            <a:r>
              <a:rPr lang="fi-FI" sz="2400" dirty="0" err="1" smtClean="0"/>
              <a:t>mySim$QTN.position,memo</a:t>
            </a:r>
            <a:r>
              <a:rPr lang="fi-FI" sz="2400" dirty="0"/>
              <a:t>="GLM",)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3538"/>
            <a:ext cx="9144000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61036"/>
            <a:ext cx="6254334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Prediction with PC and ENV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1891" y="2807037"/>
            <a:ext cx="57763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00" y="787400"/>
            <a:ext cx="32258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1702</TotalTime>
  <Words>1427</Words>
  <Application>Microsoft Macintosh PowerPoint</Application>
  <PresentationFormat>On-screen Show (4:3)</PresentationFormat>
  <Paragraphs>496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Candara</vt:lpstr>
      <vt:lpstr>Constantia</vt:lpstr>
      <vt:lpstr>Symbol</vt:lpstr>
      <vt:lpstr>Times-Roman</vt:lpstr>
      <vt:lpstr>Arial</vt:lpstr>
      <vt:lpstr>Waveform</vt:lpstr>
      <vt:lpstr>Statistical Genomics</vt:lpstr>
      <vt:lpstr>Administration</vt:lpstr>
      <vt:lpstr>Outline</vt:lpstr>
      <vt:lpstr>MAS by GAPIT</vt:lpstr>
      <vt:lpstr>Setup GAPIT</vt:lpstr>
      <vt:lpstr>mdp_env.txt</vt:lpstr>
      <vt:lpstr>Import data and simulate phenotype</vt:lpstr>
      <vt:lpstr>GWAS</vt:lpstr>
      <vt:lpstr>Prediction with PC and ENV</vt:lpstr>
      <vt:lpstr>Top five SNPs</vt:lpstr>
      <vt:lpstr>Validation</vt:lpstr>
      <vt:lpstr>Estimate QTN effects in training</vt:lpstr>
      <vt:lpstr>Model fit in training</vt:lpstr>
      <vt:lpstr>Accuracy in testing</vt:lpstr>
      <vt:lpstr>2 QTNs</vt:lpstr>
      <vt:lpstr>PowerPoint Presentation</vt:lpstr>
      <vt:lpstr>gBLUP</vt:lpstr>
      <vt:lpstr>gBLUP reinvent</vt:lpstr>
      <vt:lpstr>PowerPoint Presentation</vt:lpstr>
      <vt:lpstr>Marker based kinship in MTDFREML</vt:lpstr>
      <vt:lpstr>Mixed Linear Model (MLM)</vt:lpstr>
      <vt:lpstr>Z matrix</vt:lpstr>
      <vt:lpstr>Generic Z matrix</vt:lpstr>
      <vt:lpstr>Efficient kinship algorithm</vt:lpstr>
      <vt:lpstr>Pedigree + Marker</vt:lpstr>
      <vt:lpstr>Henderson's formula</vt:lpstr>
      <vt:lpstr>gBLUP by GAPIT</vt:lpstr>
      <vt:lpstr>Training</vt:lpstr>
      <vt:lpstr>PowerPoint Presentation</vt:lpstr>
      <vt:lpstr>Testing</vt:lpstr>
      <vt:lpstr>PowerPoint Presentation</vt:lpstr>
      <vt:lpstr>Highlight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Zhang, Zhiwu</cp:lastModifiedBy>
  <cp:revision>178</cp:revision>
  <dcterms:created xsi:type="dcterms:W3CDTF">2013-08-24T13:03:35Z</dcterms:created>
  <dcterms:modified xsi:type="dcterms:W3CDTF">2017-07-30T03:24:10Z</dcterms:modified>
</cp:coreProperties>
</file>