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379" r:id="rId2"/>
    <p:sldId id="418" r:id="rId3"/>
    <p:sldId id="336" r:id="rId4"/>
    <p:sldId id="382" r:id="rId5"/>
    <p:sldId id="390" r:id="rId6"/>
    <p:sldId id="365" r:id="rId7"/>
    <p:sldId id="371" r:id="rId8"/>
    <p:sldId id="373" r:id="rId9"/>
    <p:sldId id="375" r:id="rId10"/>
    <p:sldId id="374" r:id="rId11"/>
    <p:sldId id="391" r:id="rId12"/>
    <p:sldId id="376" r:id="rId13"/>
    <p:sldId id="385" r:id="rId14"/>
    <p:sldId id="372" r:id="rId15"/>
    <p:sldId id="395" r:id="rId16"/>
    <p:sldId id="400" r:id="rId17"/>
    <p:sldId id="410" r:id="rId18"/>
    <p:sldId id="412" r:id="rId19"/>
    <p:sldId id="411" r:id="rId20"/>
    <p:sldId id="398" r:id="rId21"/>
    <p:sldId id="399" r:id="rId22"/>
    <p:sldId id="419" r:id="rId23"/>
    <p:sldId id="4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/>
    <p:restoredTop sz="96047"/>
  </p:normalViewPr>
  <p:slideViewPr>
    <p:cSldViewPr snapToGrid="0" snapToObjects="1">
      <p:cViewPr>
        <p:scale>
          <a:sx n="126" d="100"/>
          <a:sy n="126" d="100"/>
        </p:scale>
        <p:origin x="5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26: Bayesian theory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071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</a:t>
            </a:r>
            <a:r>
              <a:rPr lang="en-US" sz="3200" dirty="0" smtClean="0"/>
              <a:t>by 60</a:t>
            </a:r>
            <a:r>
              <a:rPr lang="en-US" sz="3200" dirty="0"/>
              <a:t>% boys and 40% girls</a:t>
            </a:r>
            <a:r>
              <a:rPr lang="en-US" sz="3200" dirty="0" smtClean="0"/>
              <a:t>. All boy wear pants. Half girls wear pants and half wear skirt.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554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a student with pants. What is the probability the student is a boy?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0834" y="5941882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60%*100+40%50%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834" y="5400937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161" y="5632365"/>
            <a:ext cx="1097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</a:t>
            </a:r>
            <a:r>
              <a:rPr lang="en-US" sz="3200" smtClean="0"/>
              <a:t>75%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381036" y="5939553"/>
            <a:ext cx="332987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0530" y="4523707"/>
            <a:ext cx="3732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P(Boy | Pants)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Boy|Pants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4023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P(Boy) </a:t>
            </a:r>
            <a:r>
              <a:rPr lang="en-US" sz="3200" dirty="0" smtClean="0"/>
              <a:t>+ P(Pants | Girl</a:t>
            </a:r>
            <a:r>
              <a:rPr lang="en-US" sz="3200" dirty="0"/>
              <a:t>) P(Girl</a:t>
            </a:r>
            <a:r>
              <a:rPr lang="en-US" sz="3200" dirty="0" smtClean="0"/>
              <a:t>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089" y="2628469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60%*100+40%50%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089" y="2189124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3452" y="2481512"/>
            <a:ext cx="2028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    75%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24291" y="2758220"/>
            <a:ext cx="332987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1133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P(Boy)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4932" y="4196111"/>
            <a:ext cx="7755331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72504" y="6061768"/>
            <a:ext cx="2692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4230" y="5405258"/>
            <a:ext cx="41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Boy) P(Boy)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680036" y="6017647"/>
            <a:ext cx="320040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theorem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57873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P(</a:t>
            </a:r>
            <a:r>
              <a:rPr lang="en-US" sz="3600" dirty="0" err="1" smtClean="0"/>
              <a:t>Boy|Pants</a:t>
            </a:r>
            <a:r>
              <a:rPr lang="en-US" sz="3600" dirty="0" smtClean="0"/>
              <a:t>)P(Pants)=P(</a:t>
            </a:r>
            <a:r>
              <a:rPr lang="en-US" sz="3600" dirty="0" err="1" smtClean="0"/>
              <a:t>Pants|Boy</a:t>
            </a:r>
            <a:r>
              <a:rPr lang="en-US" sz="3600" dirty="0" smtClean="0"/>
              <a:t>)P(Boy)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004" y="51924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y(data)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29640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101762" y="4225067"/>
            <a:ext cx="1358" cy="9673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49680" y="2611387"/>
            <a:ext cx="0" cy="10289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3117071"/>
            <a:ext cx="114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Bayesian transformation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 smtClean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</a:t>
            </a:r>
            <a:r>
              <a:rPr lang="en-US" sz="3200" dirty="0" smtClean="0"/>
              <a:t>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y(data)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P(</a:t>
            </a:r>
            <a:r>
              <a:rPr lang="en-US" sz="3200" dirty="0" err="1" smtClean="0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Distribution of parameters (prior)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Posterior distribution of 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03998"/>
            <a:ext cx="325542" cy="3009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for hard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public school containing 60% males and 40% females. What is the probability to draw four males?   -- </a:t>
            </a:r>
            <a:r>
              <a:rPr lang="en-US" sz="3200" dirty="0" smtClean="0">
                <a:solidFill>
                  <a:schemeClr val="accent2"/>
                </a:solidFill>
              </a:rPr>
              <a:t>Probability (0.6^</a:t>
            </a:r>
            <a:r>
              <a:rPr lang="en-US" sz="3200" baseline="30000" dirty="0" smtClean="0">
                <a:solidFill>
                  <a:schemeClr val="accent2"/>
                </a:solidFill>
              </a:rPr>
              <a:t>4</a:t>
            </a:r>
            <a:r>
              <a:rPr lang="en-US" sz="3200" dirty="0" smtClean="0">
                <a:solidFill>
                  <a:schemeClr val="accent2"/>
                </a:solidFill>
              </a:rPr>
              <a:t>=12.96%)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434684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males were draw from a </a:t>
            </a:r>
            <a:r>
              <a:rPr lang="en-US" sz="3200" dirty="0" smtClean="0">
                <a:solidFill>
                  <a:srgbClr val="FF0000"/>
                </a:solidFill>
              </a:rPr>
              <a:t>public</a:t>
            </a:r>
            <a:r>
              <a:rPr lang="en-US" sz="3200" dirty="0" smtClean="0"/>
              <a:t> schoo</a:t>
            </a:r>
            <a:r>
              <a:rPr lang="en-US" sz="3200" dirty="0"/>
              <a:t>l</a:t>
            </a:r>
            <a:r>
              <a:rPr lang="en-US" sz="3200" dirty="0" smtClean="0"/>
              <a:t>. What are </a:t>
            </a:r>
            <a:r>
              <a:rPr lang="en-US" sz="3200" dirty="0"/>
              <a:t>the </a:t>
            </a:r>
            <a:r>
              <a:rPr lang="en-US" sz="3200" dirty="0" smtClean="0"/>
              <a:t>male proportion?   -- </a:t>
            </a:r>
            <a:r>
              <a:rPr lang="en-US" sz="3200" dirty="0" smtClean="0">
                <a:solidFill>
                  <a:schemeClr val="accent2"/>
                </a:solidFill>
              </a:rPr>
              <a:t>Inverse  </a:t>
            </a:r>
            <a:r>
              <a:rPr lang="en-US" sz="3200" dirty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robability (?)</a:t>
            </a:r>
          </a:p>
        </p:txBody>
      </p:sp>
    </p:spTree>
    <p:extLst>
      <p:ext uri="{BB962C8B-B14F-4D97-AF65-F5344CB8AC3E}">
        <p14:creationId xmlns:p14="http://schemas.microsoft.com/office/powerpoint/2010/main" val="429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Prior knowledge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2" t="19922" r="11556" b="29766"/>
          <a:stretch/>
        </p:blipFill>
        <p:spPr>
          <a:xfrm>
            <a:off x="3842360" y="1524381"/>
            <a:ext cx="1557472" cy="15654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8503" y="155377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99958" y="3062531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>
            <a:off x="2248711" y="1568943"/>
            <a:ext cx="1596002" cy="15108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415253" y="3515115"/>
            <a:ext cx="1859395" cy="181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27037" y="4169262"/>
            <a:ext cx="123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 smtClean="0"/>
              <a:t>nsure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47508" y="3462937"/>
            <a:ext cx="2024184" cy="1921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23488" y="4249271"/>
            <a:ext cx="134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Reject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694314" y="3481748"/>
            <a:ext cx="20980" cy="1903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915805" y="3481748"/>
            <a:ext cx="1042572" cy="18405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51231" y="3398280"/>
            <a:ext cx="1019909" cy="1986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0749" y="2088235"/>
            <a:ext cx="134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100% male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74648" y="994734"/>
            <a:ext cx="26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</a:t>
            </a:r>
            <a:r>
              <a:rPr lang="en-US" sz="2000" dirty="0" smtClean="0"/>
              <a:t>ender distribution</a:t>
            </a:r>
            <a:endParaRPr lang="en-US" sz="2000" baseline="30000" dirty="0" smtClean="0"/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 flipH="1">
            <a:off x="5276209" y="1582354"/>
            <a:ext cx="1600200" cy="151083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593680" y="158339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993481" y="3078573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74113" y="2077122"/>
            <a:ext cx="134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100% female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8829" y="3664287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unlikely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108921" y="3729524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</a:t>
            </a:r>
            <a:r>
              <a:rPr lang="en-US" sz="2000" dirty="0" smtClean="0"/>
              <a:t>ikely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4547438" y="3592023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Safe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62928" y="5332686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males were draw from a </a:t>
            </a:r>
            <a:r>
              <a:rPr lang="en-US" sz="3200" dirty="0" smtClean="0">
                <a:solidFill>
                  <a:srgbClr val="FF0000"/>
                </a:solidFill>
              </a:rPr>
              <a:t>public</a:t>
            </a:r>
            <a:r>
              <a:rPr lang="en-US" sz="3200" dirty="0" smtClean="0"/>
              <a:t> schoo</a:t>
            </a:r>
            <a:r>
              <a:rPr lang="en-US" sz="3200" dirty="0"/>
              <a:t>l</a:t>
            </a:r>
            <a:r>
              <a:rPr lang="en-US" sz="3200" dirty="0" smtClean="0"/>
              <a:t>. What are </a:t>
            </a:r>
            <a:r>
              <a:rPr lang="en-US" sz="3200" dirty="0"/>
              <a:t>the </a:t>
            </a:r>
            <a:r>
              <a:rPr lang="en-US" sz="3200" dirty="0" smtClean="0"/>
              <a:t>gender proportions?   -- </a:t>
            </a:r>
            <a:r>
              <a:rPr lang="en-US" sz="3200" dirty="0" smtClean="0">
                <a:solidFill>
                  <a:schemeClr val="accent2"/>
                </a:solidFill>
              </a:rPr>
              <a:t>Inverse  </a:t>
            </a:r>
            <a:r>
              <a:rPr lang="en-US" sz="3200" dirty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robability (?)</a:t>
            </a:r>
          </a:p>
        </p:txBody>
      </p:sp>
    </p:spTree>
    <p:extLst>
      <p:ext uri="{BB962C8B-B14F-4D97-AF65-F5344CB8AC3E}">
        <p14:creationId xmlns:p14="http://schemas.microsoft.com/office/powerpoint/2010/main" val="1063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  <p:bldP spid="26" grpId="0"/>
      <p:bldP spid="28" grpId="0"/>
      <p:bldP spid="3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8318"/>
            <a:ext cx="3048000" cy="125272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</a:rPr>
              <a:t>P(</a:t>
            </a:r>
            <a:r>
              <a:rPr lang="en-US" sz="6600" dirty="0" err="1" smtClean="0">
                <a:solidFill>
                  <a:schemeClr val="accent2"/>
                </a:solidFill>
              </a:rPr>
              <a:t>G|y</a:t>
            </a:r>
            <a:r>
              <a:rPr lang="en-US" sz="6600" dirty="0" smtClean="0">
                <a:solidFill>
                  <a:schemeClr val="accent2"/>
                </a:solidFill>
              </a:rPr>
              <a:t>)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56" y="3790335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Probability of unknown given data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(hard to solve)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4156" y="3790334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Probability of observed given unknown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(easy to solve)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156" y="3790334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Prior knowledge of unknown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(freedom)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61510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66588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617004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2631440" y="1301598"/>
                <a:ext cx="3464560" cy="1252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6600" smtClean="0">
                        <a:solidFill>
                          <a:schemeClr val="accent2"/>
                        </a:solidFill>
                        <a:latin typeface="Cambria Math" charset="0"/>
                      </a:rPr>
                      <m:t>∝ </m:t>
                    </m:r>
                  </m:oMath>
                </a14:m>
                <a:r>
                  <a:rPr lang="en-US" sz="6600" dirty="0" smtClean="0">
                    <a:solidFill>
                      <a:schemeClr val="accent2"/>
                    </a:solidFill>
                  </a:rPr>
                  <a:t>P(</a:t>
                </a:r>
                <a:r>
                  <a:rPr lang="en-US" sz="6600" dirty="0" err="1" smtClean="0">
                    <a:solidFill>
                      <a:schemeClr val="accent2"/>
                    </a:solidFill>
                  </a:rPr>
                  <a:t>y|G</a:t>
                </a:r>
                <a:r>
                  <a:rPr lang="en-US" sz="6600" dirty="0" smtClean="0">
                    <a:solidFill>
                      <a:schemeClr val="accent2"/>
                    </a:solidFill>
                  </a:rPr>
                  <a:t>)</a:t>
                </a:r>
                <a:endParaRPr lang="en-US" sz="6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" y="1301598"/>
                <a:ext cx="3464560" cy="1252728"/>
              </a:xfrm>
              <a:prstGeom prst="rect">
                <a:avLst/>
              </a:prstGeom>
              <a:blipFill rotWithShape="0">
                <a:blip r:embed="rId2"/>
                <a:stretch>
                  <a:fillRect t="-9756" r="-7394" b="-3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364716" y="1301598"/>
            <a:ext cx="226568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solidFill>
                  <a:schemeClr val="accent2"/>
                </a:solidFill>
              </a:rPr>
              <a:t>P(G)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2831" y="56974"/>
            <a:ext cx="8229600" cy="880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Transform hard problem to easy one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P(</a:t>
            </a:r>
            <a:r>
              <a:rPr lang="en-US" dirty="0" err="1" smtClean="0">
                <a:solidFill>
                  <a:schemeClr val="accent2"/>
                </a:solidFill>
              </a:rPr>
              <a:t>y|G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79161"/>
            <a:ext cx="649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smtClean="0">
                <a:solidFill>
                  <a:srgbClr val="000000"/>
                </a:solidFill>
                <a:latin typeface="Candara" charset="0"/>
              </a:rPr>
              <a:t>.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01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4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dbinom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"Data="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smtClean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))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1070923" y="411480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Probability of having 4 males given male proportion</a:t>
            </a:r>
          </a:p>
        </p:txBody>
      </p:sp>
    </p:spTree>
    <p:extLst>
      <p:ext uri="{BB962C8B-B14F-4D97-AF65-F5344CB8AC3E}">
        <p14:creationId xmlns:p14="http://schemas.microsoft.com/office/powerpoint/2010/main" val="18114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94"/>
            <a:ext cx="8229600" cy="8528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P(G)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518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smtClean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smtClean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cs-CZ" dirty="0" smtClean="0">
                <a:solidFill>
                  <a:srgbClr val="0B4213"/>
                </a:solidFill>
                <a:latin typeface="Candara" charset="0"/>
              </a:rPr>
              <a:t>5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FF0000"/>
                </a:solidFill>
                <a:latin typeface="Candara" charset="0"/>
              </a:rPr>
              <a:t>dnorm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"Prior="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smtClean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))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855" b="34256"/>
          <a:stretch/>
        </p:blipFill>
        <p:spPr>
          <a:xfrm>
            <a:off x="888043" y="3982720"/>
            <a:ext cx="7002154" cy="287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5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robability of male proportion</a:t>
            </a:r>
          </a:p>
        </p:txBody>
      </p:sp>
    </p:spTree>
    <p:extLst>
      <p:ext uri="{BB962C8B-B14F-4D97-AF65-F5344CB8AC3E}">
        <p14:creationId xmlns:p14="http://schemas.microsoft.com/office/powerpoint/2010/main" val="14719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99118"/>
                <a:ext cx="8229600" cy="12527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2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2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)</m:t>
                    </m:r>
                    <m:r>
                      <a:rPr lang="en-US">
                        <a:solidFill>
                          <a:schemeClr val="accent2"/>
                        </a:solidFill>
                        <a:latin typeface="Cambria Math" charset="0"/>
                      </a:rPr>
                      <m:t>∝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P(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y|G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) P(G)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99118"/>
                <a:ext cx="8229600" cy="1252728"/>
              </a:xfrm>
              <a:blipFill rotWithShape="0">
                <a:blip r:embed="rId2"/>
                <a:stretch>
                  <a:fillRect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7200" y="19106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pyp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"Optimum="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6174" b="1494"/>
          <a:stretch/>
        </p:blipFill>
        <p:spPr>
          <a:xfrm>
            <a:off x="815966" y="363728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1214889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of male proportion </a:t>
            </a:r>
            <a:r>
              <a:rPr lang="en-US" sz="2800" dirty="0" smtClean="0">
                <a:solidFill>
                  <a:srgbClr val="FF0000"/>
                </a:solidFill>
              </a:rPr>
              <a:t>given  4 males drawn</a:t>
            </a:r>
          </a:p>
        </p:txBody>
      </p:sp>
    </p:spTree>
    <p:extLst>
      <p:ext uri="{BB962C8B-B14F-4D97-AF65-F5344CB8AC3E}">
        <p14:creationId xmlns:p14="http://schemas.microsoft.com/office/powerpoint/2010/main" val="13667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(last) due </a:t>
            </a:r>
            <a:r>
              <a:rPr lang="en-US" dirty="0"/>
              <a:t>April </a:t>
            </a:r>
            <a:r>
              <a:rPr lang="en-US" dirty="0" smtClean="0"/>
              <a:t>28, Friday, 3:10PM</a:t>
            </a:r>
          </a:p>
          <a:p>
            <a:r>
              <a:rPr lang="en-US" dirty="0"/>
              <a:t>Final exam: May 4 (Thursday), 120 minutes (3:10-5:10PM), </a:t>
            </a:r>
            <a:r>
              <a:rPr lang="en-US" dirty="0" smtClean="0"/>
              <a:t>50 questions</a:t>
            </a:r>
            <a:endParaRPr lang="en-US" dirty="0"/>
          </a:p>
          <a:p>
            <a:r>
              <a:rPr lang="en-US" dirty="0"/>
              <a:t>Party: April 28, Friday, 4:30-7:30 (food at 5:00), 130 Johnson Hall</a:t>
            </a:r>
          </a:p>
          <a:p>
            <a:r>
              <a:rPr lang="en-US" dirty="0" smtClean="0"/>
              <a:t>Course evaluation starts on next Wednesday, April 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Depend what you believe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1500"/>
            <a:ext cx="4140200" cy="501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1841500"/>
            <a:ext cx="4140200" cy="501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7950" y="1318280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7350" y="134038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More Male</a:t>
            </a:r>
          </a:p>
        </p:txBody>
      </p:sp>
    </p:spTree>
    <p:extLst>
      <p:ext uri="{BB962C8B-B14F-4D97-AF65-F5344CB8AC3E}">
        <p14:creationId xmlns:p14="http://schemas.microsoft.com/office/powerpoint/2010/main" val="536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Ten are all males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841500"/>
            <a:ext cx="2882900" cy="501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0" y="1841500"/>
            <a:ext cx="2882900" cy="501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340" y="1841500"/>
            <a:ext cx="2882900" cy="501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71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5270" y="13161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More 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354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Much more male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370" y="5698729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vs. 57%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84960" y="2275840"/>
            <a:ext cx="812800" cy="5384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Bayesian likelihood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 smtClean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</a:t>
            </a:r>
            <a:r>
              <a:rPr lang="en-US" sz="3200" dirty="0" smtClean="0"/>
              <a:t>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y(data)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P(</a:t>
            </a:r>
            <a:r>
              <a:rPr lang="en-US" sz="3200" dirty="0" err="1" smtClean="0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Distribution of parameters (prior)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P(</a:t>
            </a:r>
            <a:r>
              <a:rPr lang="en-US" sz="32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Posterior distribution of 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20649"/>
            <a:ext cx="325542" cy="300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  <a:endParaRPr lang="en-US" dirty="0" smtClean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theorem</a:t>
            </a: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transformation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likelihood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alphabet for genomic selection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  <a:endParaRPr lang="en-US" dirty="0" smtClean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theorem</a:t>
            </a: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transformation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likelihood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alphabet for genomic selection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All SNPs have same distribution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~N(0,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err="1" smtClean="0">
                <a:solidFill>
                  <a:srgbClr val="0000FF"/>
                </a:solidFill>
              </a:rPr>
              <a:t>~N</a:t>
            </a:r>
            <a:r>
              <a:rPr lang="en-US" sz="3200" dirty="0" smtClean="0">
                <a:solidFill>
                  <a:srgbClr val="0000FF"/>
                </a:solidFill>
              </a:rPr>
              <a:t>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</a:rPr>
              <a:t>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1352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3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Selection of priors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41430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66091" y="6040914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</a:t>
            </a:r>
            <a:r>
              <a:rPr lang="en-US" sz="3200" dirty="0" smtClean="0"/>
              <a:t>istributions of 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85478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09590" y="4564959"/>
            <a:ext cx="107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LSE</a:t>
            </a:r>
          </a:p>
          <a:p>
            <a:pPr algn="ctr"/>
            <a:r>
              <a:rPr lang="en-US" sz="2000" dirty="0" smtClean="0"/>
              <a:t>solve LL solely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28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9246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51502" y="1505651"/>
            <a:ext cx="214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Identical normal</a:t>
            </a:r>
            <a:endParaRPr lang="en-US" sz="2000" baseline="300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5502305" y="4559300"/>
            <a:ext cx="1380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RR</a:t>
            </a:r>
          </a:p>
          <a:p>
            <a:pPr algn="ctr"/>
            <a:r>
              <a:rPr lang="en-US" sz="2000" dirty="0" smtClean="0"/>
              <a:t>solve REML by EMMA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8479" t="19921" r="11556" b="16486"/>
          <a:stretch/>
        </p:blipFill>
        <p:spPr>
          <a:xfrm>
            <a:off x="5916246" y="1877215"/>
            <a:ext cx="1817870" cy="23040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5948708" y="2905916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36108" y="2959100"/>
            <a:ext cx="261592" cy="7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30106" y="277443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σ</a:t>
            </a:r>
            <a:r>
              <a:rPr lang="en-US" baseline="-25000" dirty="0" smtClean="0">
                <a:solidFill>
                  <a:srgbClr val="0000FF"/>
                </a:solidFill>
              </a:rPr>
              <a:t>g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1.85185E-6 L 0.01059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093 L 3.333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52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realistic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793" y="1035010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Out of control and </a:t>
            </a:r>
            <a:r>
              <a:rPr lang="en-US" sz="3200" dirty="0" err="1" smtClean="0"/>
              <a:t>overfitting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0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30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57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Need help from Thomas Bayes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225px-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1" y="1825149"/>
            <a:ext cx="3961284" cy="4242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206" y="6068124"/>
            <a:ext cx="746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"An Essay towards solving a Problem in the Doctrine of Chances" which was read to the Royal Society in 1763 after Bayes' </a:t>
            </a:r>
            <a:r>
              <a:rPr lang="en-US" dirty="0" smtClean="0"/>
              <a:t>death by Richard </a:t>
            </a:r>
            <a:r>
              <a:rPr lang="en-US" dirty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8252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from middle school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school by 60% boys and 40% girls. All boy wear pants. Half girls wear pants and half wear skirt.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634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What is the probability to meet a student with pants?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30128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P(Pants)=60%*100+40%50%=80%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08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P(pants)=60%*100+40%50%=80%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933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P(Boy)*P(Pants | Boy) + </a:t>
            </a:r>
            <a:r>
              <a:rPr lang="en-US" sz="3200" dirty="0"/>
              <a:t>P</a:t>
            </a:r>
            <a:r>
              <a:rPr lang="en-US" sz="3200" dirty="0" smtClean="0"/>
              <a:t>(Girl)</a:t>
            </a:r>
            <a:r>
              <a:rPr lang="en-US" sz="3200" dirty="0"/>
              <a:t>*P(</a:t>
            </a:r>
            <a:r>
              <a:rPr lang="en-US" sz="3200" dirty="0" smtClean="0"/>
              <a:t>Pants | Girl)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2535</TotalTime>
  <Words>715</Words>
  <Application>Microsoft Macintosh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Candara</vt:lpstr>
      <vt:lpstr>Constantia</vt:lpstr>
      <vt:lpstr>Corbel</vt:lpstr>
      <vt:lpstr>Symbol</vt:lpstr>
      <vt:lpstr>Waveform</vt:lpstr>
      <vt:lpstr>Statistical Genomics</vt:lpstr>
      <vt:lpstr>Administration</vt:lpstr>
      <vt:lpstr>Outline</vt:lpstr>
      <vt:lpstr>All SNPs have same distribution</vt:lpstr>
      <vt:lpstr>Selection of priors</vt:lpstr>
      <vt:lpstr>More realistic</vt:lpstr>
      <vt:lpstr>Need help from Thomas Bayes</vt:lpstr>
      <vt:lpstr>An example from middle school</vt:lpstr>
      <vt:lpstr>Probability</vt:lpstr>
      <vt:lpstr>Inverse question</vt:lpstr>
      <vt:lpstr>P(Boy|Pants)</vt:lpstr>
      <vt:lpstr>Bayesian theorem</vt:lpstr>
      <vt:lpstr>Bayesian transformation</vt:lpstr>
      <vt:lpstr>Bayesian for hard problem</vt:lpstr>
      <vt:lpstr>Prior knowledge</vt:lpstr>
      <vt:lpstr>P(G|y)</vt:lpstr>
      <vt:lpstr>P(y|G)</vt:lpstr>
      <vt:lpstr>P(G)</vt:lpstr>
      <vt:lpstr>"P(G|y)"∝ P(y|G) P(G)</vt:lpstr>
      <vt:lpstr>Depend what you believe</vt:lpstr>
      <vt:lpstr>Ten are all males</vt:lpstr>
      <vt:lpstr>Bayesian likelihood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196</cp:revision>
  <dcterms:created xsi:type="dcterms:W3CDTF">2013-08-24T13:03:35Z</dcterms:created>
  <dcterms:modified xsi:type="dcterms:W3CDTF">2017-07-30T03:23:43Z</dcterms:modified>
</cp:coreProperties>
</file>