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sldIdLst>
    <p:sldId id="404" r:id="rId2"/>
    <p:sldId id="417" r:id="rId3"/>
    <p:sldId id="367" r:id="rId4"/>
    <p:sldId id="432" r:id="rId5"/>
    <p:sldId id="434" r:id="rId6"/>
    <p:sldId id="391" r:id="rId7"/>
    <p:sldId id="392" r:id="rId8"/>
    <p:sldId id="393" r:id="rId9"/>
    <p:sldId id="396" r:id="rId10"/>
    <p:sldId id="441" r:id="rId11"/>
    <p:sldId id="442" r:id="rId12"/>
    <p:sldId id="437" r:id="rId13"/>
    <p:sldId id="400" r:id="rId14"/>
    <p:sldId id="398" r:id="rId15"/>
    <p:sldId id="402" r:id="rId16"/>
    <p:sldId id="403" r:id="rId17"/>
    <p:sldId id="406" r:id="rId18"/>
    <p:sldId id="433" r:id="rId19"/>
    <p:sldId id="399" r:id="rId20"/>
    <p:sldId id="410" r:id="rId21"/>
    <p:sldId id="420" r:id="rId22"/>
    <p:sldId id="445" r:id="rId23"/>
    <p:sldId id="435" r:id="rId24"/>
    <p:sldId id="422" r:id="rId25"/>
    <p:sldId id="423" r:id="rId26"/>
    <p:sldId id="424" r:id="rId27"/>
    <p:sldId id="425" r:id="rId28"/>
    <p:sldId id="438" r:id="rId29"/>
    <p:sldId id="439" r:id="rId30"/>
    <p:sldId id="446" r:id="rId31"/>
    <p:sldId id="429" r:id="rId32"/>
    <p:sldId id="430" r:id="rId33"/>
    <p:sldId id="431" r:id="rId34"/>
    <p:sldId id="444" r:id="rId35"/>
    <p:sldId id="44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19"/>
    <p:restoredTop sz="97843"/>
  </p:normalViewPr>
  <p:slideViewPr>
    <p:cSldViewPr snapToGrid="0" snapToObjects="1">
      <p:cViewPr>
        <p:scale>
          <a:sx n="133" d="100"/>
          <a:sy n="133" d="100"/>
        </p:scale>
        <p:origin x="2064" y="18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0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3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6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9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80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25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76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5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tiff"/><Relationship Id="rId5" Type="http://schemas.openxmlformats.org/officeDocument/2006/relationships/image" Target="../media/image20.tiff"/><Relationship Id="rId6" Type="http://schemas.openxmlformats.org/officeDocument/2006/relationships/hyperlink" Target="http://www.lce.esalq.usp.br/arquivos/aulas/2013/LCE5713/" TargetMode="External"/><Relationship Id="rId7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aurus.ansci.iastate.edu/wiki/projects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6" Type="http://schemas.openxmlformats.org/officeDocument/2006/relationships/hyperlink" Target="http://taurus.ansci.iastate.edu/wiki/project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28: Bayesian Tools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Data and simulation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87856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#Import demo data</a:t>
            </a:r>
          </a:p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  <a:p>
            <a:r>
              <a:rPr lang="en-US" dirty="0" err="1"/>
              <a:t>myCV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mdp_env.txt",head</a:t>
            </a:r>
            <a:r>
              <a:rPr lang="en-US" dirty="0"/>
              <a:t>=T)</a:t>
            </a:r>
          </a:p>
          <a:p>
            <a:endParaRPr lang="en-US" dirty="0"/>
          </a:p>
          <a:p>
            <a:r>
              <a:rPr lang="pt-BR" dirty="0" err="1" smtClean="0"/>
              <a:t>X</a:t>
            </a:r>
            <a:r>
              <a:rPr lang="pt-BR" dirty="0" smtClean="0"/>
              <a:t>=</a:t>
            </a:r>
            <a:r>
              <a:rPr lang="pt-BR" dirty="0" err="1" smtClean="0"/>
              <a:t>myGD</a:t>
            </a:r>
            <a:r>
              <a:rPr lang="pt-BR" dirty="0"/>
              <a:t>[,-1]</a:t>
            </a:r>
          </a:p>
          <a:p>
            <a:r>
              <a:rPr lang="pt-BR" dirty="0"/>
              <a:t>taxa=</a:t>
            </a:r>
            <a:r>
              <a:rPr lang="pt-BR" dirty="0" err="1"/>
              <a:t>myGD</a:t>
            </a:r>
            <a:r>
              <a:rPr lang="pt-BR" dirty="0"/>
              <a:t>[,1</a:t>
            </a:r>
            <a:r>
              <a:rPr lang="pt-BR" dirty="0" smtClean="0"/>
              <a:t>]</a:t>
            </a:r>
            <a:endParaRPr lang="pt-BR" dirty="0"/>
          </a:p>
          <a:p>
            <a:r>
              <a:rPr lang="pt-BR" dirty="0"/>
              <a:t>index1to5=</a:t>
            </a:r>
            <a:r>
              <a:rPr lang="pt-BR" dirty="0" err="1"/>
              <a:t>myGM</a:t>
            </a:r>
            <a:r>
              <a:rPr lang="pt-BR" dirty="0"/>
              <a:t>[,2]&lt;6</a:t>
            </a:r>
          </a:p>
          <a:p>
            <a:r>
              <a:rPr lang="pt-BR" dirty="0"/>
              <a:t>X1to5 = </a:t>
            </a:r>
            <a:r>
              <a:rPr lang="pt-BR" dirty="0" err="1"/>
              <a:t>X</a:t>
            </a:r>
            <a:r>
              <a:rPr lang="pt-BR" dirty="0"/>
              <a:t>[,index1to5]</a:t>
            </a:r>
          </a:p>
          <a:p>
            <a:r>
              <a:rPr lang="pt-BR" dirty="0" err="1"/>
              <a:t>GD.candidate</a:t>
            </a:r>
            <a:r>
              <a:rPr lang="pt-BR" dirty="0"/>
              <a:t>=</a:t>
            </a:r>
            <a:r>
              <a:rPr lang="pt-BR" dirty="0" err="1"/>
              <a:t>cbind</a:t>
            </a:r>
            <a:r>
              <a:rPr lang="pt-BR" dirty="0"/>
              <a:t>(</a:t>
            </a:r>
            <a:r>
              <a:rPr lang="pt-BR" dirty="0" err="1"/>
              <a:t>as.data.frame</a:t>
            </a:r>
            <a:r>
              <a:rPr lang="pt-BR" dirty="0"/>
              <a:t>(taxa),X1to5)</a:t>
            </a:r>
          </a:p>
          <a:p>
            <a:endParaRPr lang="pt-BR" dirty="0"/>
          </a:p>
          <a:p>
            <a:r>
              <a:rPr lang="is-IS" dirty="0"/>
              <a:t>set.seed(99164)</a:t>
            </a:r>
          </a:p>
          <a:p>
            <a:r>
              <a:rPr lang="en-US" dirty="0" err="1"/>
              <a:t>mySim</a:t>
            </a:r>
            <a:r>
              <a:rPr lang="en-US" dirty="0"/>
              <a:t>=</a:t>
            </a:r>
            <a:r>
              <a:rPr lang="en-US" dirty="0" err="1"/>
              <a:t>GAPIT.Phenotype.Simulation</a:t>
            </a:r>
            <a:r>
              <a:rPr lang="en-US" dirty="0"/>
              <a:t>(GD=</a:t>
            </a:r>
            <a:r>
              <a:rPr lang="en-US" dirty="0" err="1"/>
              <a:t>GD.candidate,GM</a:t>
            </a:r>
            <a:r>
              <a:rPr lang="en-US" dirty="0"/>
              <a:t>=</a:t>
            </a:r>
            <a:r>
              <a:rPr lang="en-US" dirty="0" err="1"/>
              <a:t>myGM</a:t>
            </a:r>
            <a:r>
              <a:rPr lang="en-US" dirty="0"/>
              <a:t>[index1to5,],h2=.5,NQTN=20, </a:t>
            </a:r>
            <a:r>
              <a:rPr lang="en-US" dirty="0" err="1"/>
              <a:t>effectunit</a:t>
            </a:r>
            <a:r>
              <a:rPr lang="en-US" dirty="0"/>
              <a:t> =.95,QTNDist="</a:t>
            </a:r>
            <a:r>
              <a:rPr lang="en-US" dirty="0" err="1"/>
              <a:t>normal",CV</a:t>
            </a:r>
            <a:r>
              <a:rPr lang="en-US" dirty="0"/>
              <a:t>=</a:t>
            </a:r>
            <a:r>
              <a:rPr lang="en-US" dirty="0" err="1"/>
              <a:t>myCV,cveff</a:t>
            </a:r>
            <a:r>
              <a:rPr lang="en-US" dirty="0"/>
              <a:t>=c(.2,.2),a2=.5,adim=3,category=1,r=.4)</a:t>
            </a:r>
          </a:p>
          <a:p>
            <a:endParaRPr lang="en-US" dirty="0"/>
          </a:p>
          <a:p>
            <a:r>
              <a:rPr lang="is-IS" dirty="0" smtClean="0"/>
              <a:t>set.seed(99164</a:t>
            </a:r>
            <a:r>
              <a:rPr lang="is-IS" dirty="0"/>
              <a:t>)</a:t>
            </a:r>
          </a:p>
          <a:p>
            <a:r>
              <a:rPr lang="en-US" dirty="0"/>
              <a:t>n=</a:t>
            </a:r>
            <a:r>
              <a:rPr lang="en-US" dirty="0" err="1"/>
              <a:t>nrow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r>
              <a:rPr lang="en-US" dirty="0" err="1"/>
              <a:t>pred</a:t>
            </a:r>
            <a:r>
              <a:rPr lang="en-US" dirty="0"/>
              <a:t>=sample(</a:t>
            </a:r>
            <a:r>
              <a:rPr lang="en-US" dirty="0" err="1"/>
              <a:t>n,round</a:t>
            </a:r>
            <a:r>
              <a:rPr lang="en-US" dirty="0"/>
              <a:t>(n/5),replace=F)</a:t>
            </a:r>
          </a:p>
          <a:p>
            <a:r>
              <a:rPr lang="en-US" dirty="0"/>
              <a:t>train=-</a:t>
            </a:r>
            <a:r>
              <a:rPr lang="en-US" dirty="0" err="1"/>
              <a:t>pred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62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Run GAPIT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2636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myY</a:t>
            </a:r>
            <a:r>
              <a:rPr lang="en-US" dirty="0"/>
              <a:t>=</a:t>
            </a:r>
            <a:r>
              <a:rPr lang="en-US" dirty="0" err="1"/>
              <a:t>mySim$Y</a:t>
            </a:r>
            <a:endParaRPr lang="en-US" dirty="0"/>
          </a:p>
          <a:p>
            <a:r>
              <a:rPr lang="pt-BR" dirty="0" err="1"/>
              <a:t>y</a:t>
            </a:r>
            <a:r>
              <a:rPr lang="pt-BR" dirty="0"/>
              <a:t> &lt;- </a:t>
            </a:r>
            <a:r>
              <a:rPr lang="pt-BR" dirty="0" err="1"/>
              <a:t>mySim$Y</a:t>
            </a:r>
            <a:r>
              <a:rPr lang="pt-BR" dirty="0"/>
              <a:t>[,2]</a:t>
            </a:r>
          </a:p>
          <a:p>
            <a:r>
              <a:rPr lang="en-US" dirty="0" err="1" smtClean="0"/>
              <a:t>myGAPIT</a:t>
            </a:r>
            <a:r>
              <a:rPr lang="en-US" dirty="0" smtClean="0"/>
              <a:t> </a:t>
            </a:r>
            <a:r>
              <a:rPr lang="en-US" dirty="0"/>
              <a:t>&lt;- GAPIT(</a:t>
            </a:r>
          </a:p>
          <a:p>
            <a:r>
              <a:rPr lang="en-US" dirty="0"/>
              <a:t>  Y=</a:t>
            </a:r>
            <a:r>
              <a:rPr lang="en-US" dirty="0" err="1"/>
              <a:t>myY</a:t>
            </a:r>
            <a:r>
              <a:rPr lang="en-US" dirty="0"/>
              <a:t>[train,],</a:t>
            </a:r>
          </a:p>
          <a:p>
            <a:r>
              <a:rPr lang="en-US" dirty="0"/>
              <a:t>  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  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/>
              <a:t>  </a:t>
            </a:r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  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/>
              <a:t>  </a:t>
            </a:r>
            <a:r>
              <a:rPr lang="en-US" dirty="0" err="1"/>
              <a:t>group.from</a:t>
            </a:r>
            <a:r>
              <a:rPr lang="en-US" dirty="0"/>
              <a:t>=1000,</a:t>
            </a:r>
          </a:p>
          <a:p>
            <a:r>
              <a:rPr lang="en-US" dirty="0"/>
              <a:t>  </a:t>
            </a:r>
            <a:r>
              <a:rPr lang="en-US" dirty="0" err="1"/>
              <a:t>group.to</a:t>
            </a:r>
            <a:r>
              <a:rPr lang="en-US" dirty="0"/>
              <a:t>=1000,</a:t>
            </a:r>
          </a:p>
          <a:p>
            <a:r>
              <a:rPr lang="en-US" dirty="0"/>
              <a:t>  </a:t>
            </a:r>
            <a:r>
              <a:rPr lang="en-US" dirty="0" err="1"/>
              <a:t>group.by</a:t>
            </a:r>
            <a:r>
              <a:rPr lang="en-US" dirty="0"/>
              <a:t>=10,</a:t>
            </a:r>
          </a:p>
          <a:p>
            <a:r>
              <a:rPr lang="en-US" dirty="0"/>
              <a:t>  </a:t>
            </a:r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 smtClean="0"/>
              <a:t>memo="MLM")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order.raw</a:t>
            </a:r>
            <a:r>
              <a:rPr lang="en-US" dirty="0"/>
              <a:t>=match(</a:t>
            </a:r>
            <a:r>
              <a:rPr lang="en-US" dirty="0" err="1"/>
              <a:t>taxa,myGAPIT$Pred</a:t>
            </a:r>
            <a:r>
              <a:rPr lang="en-US" dirty="0"/>
              <a:t>[,1])</a:t>
            </a:r>
          </a:p>
          <a:p>
            <a:r>
              <a:rPr lang="en-US" dirty="0" err="1"/>
              <a:t>pcEnv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myGAPIT$PCA</a:t>
            </a:r>
            <a:r>
              <a:rPr lang="en-US" dirty="0"/>
              <a:t>[,-1],</a:t>
            </a:r>
            <a:r>
              <a:rPr lang="en-US" dirty="0" err="1"/>
              <a:t>myCV</a:t>
            </a:r>
            <a:r>
              <a:rPr lang="en-US" dirty="0"/>
              <a:t>[,-1])</a:t>
            </a:r>
          </a:p>
          <a:p>
            <a:endParaRPr lang="en-US" dirty="0"/>
          </a:p>
          <a:p>
            <a:r>
              <a:rPr lang="en-US" dirty="0" err="1"/>
              <a:t>acc.GAPIT</a:t>
            </a:r>
            <a:r>
              <a:rPr lang="en-US" dirty="0"/>
              <a:t>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[order.raw,5][</a:t>
            </a:r>
            <a:r>
              <a:rPr lang="en-US" dirty="0" err="1"/>
              <a:t>pred</a:t>
            </a:r>
            <a:r>
              <a:rPr lang="en-US" dirty="0"/>
              <a:t>],</a:t>
            </a:r>
            <a:r>
              <a:rPr lang="en-US" dirty="0" err="1"/>
              <a:t>mySim$u</a:t>
            </a:r>
            <a:r>
              <a:rPr lang="en-US" dirty="0"/>
              <a:t>[</a:t>
            </a:r>
            <a:r>
              <a:rPr lang="en-US" dirty="0" err="1"/>
              <a:t>pred</a:t>
            </a:r>
            <a:r>
              <a:rPr lang="en-US" dirty="0"/>
              <a:t>]) </a:t>
            </a:r>
          </a:p>
          <a:p>
            <a:r>
              <a:rPr lang="en-US" dirty="0" err="1"/>
              <a:t>fit.GAPIT</a:t>
            </a:r>
            <a:r>
              <a:rPr lang="en-US" dirty="0"/>
              <a:t>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[order.raw,5][train],</a:t>
            </a:r>
            <a:r>
              <a:rPr lang="en-US" dirty="0" err="1"/>
              <a:t>mySim$u</a:t>
            </a:r>
            <a:r>
              <a:rPr lang="en-US" dirty="0"/>
              <a:t>[train]) </a:t>
            </a:r>
          </a:p>
          <a:p>
            <a:r>
              <a:rPr lang="en-US" dirty="0" err="1"/>
              <a:t>acc.GAPIT</a:t>
            </a:r>
            <a:endParaRPr lang="en-US" dirty="0"/>
          </a:p>
          <a:p>
            <a:r>
              <a:rPr lang="en-US" dirty="0" err="1"/>
              <a:t>fit.GAPIT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1520" y="5889343"/>
            <a:ext cx="1605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0.3032198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0.7337175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17144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GWAS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2"/>
          <a:stretch/>
        </p:blipFill>
        <p:spPr>
          <a:xfrm>
            <a:off x="0" y="3377418"/>
            <a:ext cx="9144000" cy="3480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6559" r="6666" b="11000"/>
          <a:stretch/>
        </p:blipFill>
        <p:spPr>
          <a:xfrm>
            <a:off x="5476240" y="65428"/>
            <a:ext cx="3667760" cy="331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897"/>
            <a:ext cx="8229600" cy="79071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RUN BAGS with different model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475" y="1019612"/>
            <a:ext cx="89090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niter=200</a:t>
            </a:r>
          </a:p>
          <a:p>
            <a:r>
              <a:rPr lang="en-US" sz="2000" dirty="0" smtClean="0"/>
              <a:t>m=</a:t>
            </a:r>
            <a:r>
              <a:rPr lang="en-US" sz="2000" dirty="0" err="1" smtClean="0"/>
              <a:t>ncol</a:t>
            </a:r>
            <a:r>
              <a:rPr lang="en-US" sz="2000" dirty="0" smtClean="0"/>
              <a:t>(X)</a:t>
            </a:r>
          </a:p>
          <a:p>
            <a:r>
              <a:rPr lang="en-US" sz="2000" dirty="0" smtClean="0"/>
              <a:t>GR=</a:t>
            </a:r>
            <a:r>
              <a:rPr lang="en-US" sz="2000" dirty="0" err="1" smtClean="0"/>
              <a:t>myGD</a:t>
            </a:r>
            <a:r>
              <a:rPr lang="en-US" sz="2000" dirty="0" smtClean="0"/>
              <a:t>[train,-</a:t>
            </a:r>
            <a:r>
              <a:rPr lang="en-US" sz="2000" dirty="0"/>
              <a:t>1];</a:t>
            </a:r>
            <a:r>
              <a:rPr lang="en-US" sz="2000" dirty="0" smtClean="0"/>
              <a:t>YR=</a:t>
            </a:r>
            <a:r>
              <a:rPr lang="en-US" sz="2000" dirty="0" err="1" smtClean="0"/>
              <a:t>as.matrix</a:t>
            </a:r>
            <a:r>
              <a:rPr lang="en-US" sz="2000" dirty="0" smtClean="0"/>
              <a:t>(</a:t>
            </a:r>
            <a:r>
              <a:rPr lang="en-US" sz="2000" dirty="0" err="1" smtClean="0"/>
              <a:t>mySim$Y</a:t>
            </a:r>
            <a:r>
              <a:rPr lang="en-US" sz="2000" dirty="0" smtClean="0"/>
              <a:t>[train,2</a:t>
            </a:r>
            <a:r>
              <a:rPr lang="en-US" sz="2000" dirty="0"/>
              <a:t>])</a:t>
            </a:r>
          </a:p>
          <a:p>
            <a:r>
              <a:rPr lang="en-US" sz="2000" dirty="0" smtClean="0"/>
              <a:t>GI=</a:t>
            </a:r>
            <a:r>
              <a:rPr lang="en-US" sz="2000" dirty="0" err="1" smtClean="0"/>
              <a:t>myGD</a:t>
            </a:r>
            <a:r>
              <a:rPr lang="en-US" sz="2000" dirty="0" smtClean="0"/>
              <a:t>[pred,-</a:t>
            </a:r>
            <a:r>
              <a:rPr lang="en-US" sz="2000" dirty="0"/>
              <a:t>1];</a:t>
            </a:r>
            <a:r>
              <a:rPr lang="en-US" sz="2000" dirty="0" smtClean="0"/>
              <a:t>YI=</a:t>
            </a:r>
            <a:r>
              <a:rPr lang="en-US" sz="2000" dirty="0" err="1" smtClean="0"/>
              <a:t>as.matrix</a:t>
            </a:r>
            <a:r>
              <a:rPr lang="en-US" sz="2000" dirty="0" smtClean="0"/>
              <a:t>(</a:t>
            </a:r>
            <a:r>
              <a:rPr lang="en-US" sz="2000" dirty="0" err="1" smtClean="0"/>
              <a:t>mySim$Y</a:t>
            </a:r>
            <a:r>
              <a:rPr lang="en-US" sz="2000" dirty="0" smtClean="0"/>
              <a:t>[pred,2</a:t>
            </a:r>
            <a:r>
              <a:rPr lang="en-US" sz="2000" dirty="0"/>
              <a:t>])</a:t>
            </a:r>
            <a:endParaRPr lang="en-US" sz="2000" dirty="0">
              <a:solidFill>
                <a:srgbClr val="060087"/>
              </a:solidFill>
              <a:latin typeface="Candara" charset="0"/>
            </a:endParaRPr>
          </a:p>
          <a:p>
            <a:endParaRPr lang="en-US" sz="2000" dirty="0"/>
          </a:p>
          <a:p>
            <a:r>
              <a:rPr lang="en-US" sz="2000" dirty="0" smtClean="0"/>
              <a:t>#</a:t>
            </a:r>
            <a:r>
              <a:rPr lang="en-US" sz="2000" dirty="0"/>
              <a:t>Bayes A:</a:t>
            </a:r>
          </a:p>
          <a:p>
            <a:r>
              <a:rPr lang="en-US" sz="2000" dirty="0" err="1"/>
              <a:t>myBayes</a:t>
            </a:r>
            <a:r>
              <a:rPr lang="en-US" sz="2000" dirty="0"/>
              <a:t>=BAGS(X=</a:t>
            </a:r>
            <a:r>
              <a:rPr lang="en-US" sz="2000" dirty="0" err="1"/>
              <a:t>GR,y</a:t>
            </a:r>
            <a:r>
              <a:rPr lang="en-US" sz="2000" dirty="0"/>
              <a:t>=</a:t>
            </a:r>
            <a:r>
              <a:rPr lang="en-US" sz="2000" dirty="0" err="1"/>
              <a:t>YR,pi</a:t>
            </a:r>
            <a:r>
              <a:rPr lang="en-US" sz="2000" dirty="0"/>
              <a:t>=</a:t>
            </a:r>
            <a:r>
              <a:rPr lang="en-US" sz="2000" dirty="0">
                <a:solidFill>
                  <a:srgbClr val="FF0000"/>
                </a:solidFill>
              </a:rPr>
              <a:t>0</a:t>
            </a:r>
            <a:r>
              <a:rPr lang="en-US" sz="2000" dirty="0"/>
              <a:t>,burn.in=100,burn.out=100,recording=T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/>
              <a:t>#Bayes B:</a:t>
            </a:r>
          </a:p>
          <a:p>
            <a:r>
              <a:rPr lang="en-US" sz="2000" dirty="0" err="1"/>
              <a:t>myBayes</a:t>
            </a:r>
            <a:r>
              <a:rPr lang="en-US" sz="2000" dirty="0"/>
              <a:t>=BAGS(X=</a:t>
            </a:r>
            <a:r>
              <a:rPr lang="en-US" sz="2000" dirty="0" err="1"/>
              <a:t>GR,y</a:t>
            </a:r>
            <a:r>
              <a:rPr lang="en-US" sz="2000" dirty="0"/>
              <a:t>=</a:t>
            </a:r>
            <a:r>
              <a:rPr lang="en-US" sz="2000" dirty="0" err="1"/>
              <a:t>YR,pi</a:t>
            </a:r>
            <a:r>
              <a:rPr lang="en-US" sz="2000" dirty="0"/>
              <a:t>=</a:t>
            </a:r>
            <a:r>
              <a:rPr lang="en-US" sz="2000" dirty="0">
                <a:solidFill>
                  <a:srgbClr val="FF0000"/>
                </a:solidFill>
              </a:rPr>
              <a:t>.95</a:t>
            </a:r>
            <a:r>
              <a:rPr lang="en-US" sz="2000" dirty="0"/>
              <a:t>,burn.in=100,burn.out=100,recording=T</a:t>
            </a:r>
            <a:r>
              <a:rPr lang="en-US" sz="2000" dirty="0" smtClean="0"/>
              <a:t>)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#</a:t>
            </a:r>
            <a:r>
              <a:rPr lang="en-US" sz="2000" dirty="0"/>
              <a:t>Bayes </a:t>
            </a:r>
            <a:r>
              <a:rPr lang="en-US" sz="2000" dirty="0" err="1"/>
              <a:t>Cpi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myBayes</a:t>
            </a:r>
            <a:r>
              <a:rPr lang="en-US" sz="2000" dirty="0"/>
              <a:t>=BAGS(X=</a:t>
            </a:r>
            <a:r>
              <a:rPr lang="en-US" sz="2000" dirty="0" err="1"/>
              <a:t>GR,y</a:t>
            </a:r>
            <a:r>
              <a:rPr lang="en-US" sz="2000" dirty="0"/>
              <a:t>=</a:t>
            </a:r>
            <a:r>
              <a:rPr lang="en-US" sz="2000" dirty="0" err="1"/>
              <a:t>YR,pi</a:t>
            </a:r>
            <a:r>
              <a:rPr lang="en-US" sz="2000" dirty="0"/>
              <a:t>=</a:t>
            </a:r>
            <a:r>
              <a:rPr lang="en-US" sz="2000" dirty="0">
                <a:solidFill>
                  <a:srgbClr val="FF0000"/>
                </a:solidFill>
              </a:rPr>
              <a:t>1</a:t>
            </a:r>
            <a:r>
              <a:rPr lang="en-US" sz="2000" dirty="0"/>
              <a:t>,burn.in=100,burn.out=100,recording=T)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97964" y="5034162"/>
            <a:ext cx="3797300" cy="147732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mar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5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Bayes </a:t>
            </a:r>
            <a:r>
              <a:rPr lang="en-US" dirty="0" err="1" smtClean="0">
                <a:solidFill>
                  <a:schemeClr val="accent2"/>
                </a:solidFill>
              </a:rPr>
              <a:t>Cpi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50" y="1513364"/>
            <a:ext cx="5727700" cy="5321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74902" y="1214628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/>
              <a:t>Overall mean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102466" y="1182991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Pi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126522" y="4008827"/>
            <a:ext cx="747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Ve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169983" y="4024646"/>
            <a:ext cx="747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Va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3578944" y="926137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A, B, or </a:t>
            </a:r>
            <a:r>
              <a:rPr lang="en-US" sz="2000" dirty="0" err="1" smtClean="0">
                <a:solidFill>
                  <a:srgbClr val="FF0000"/>
                </a:solidFill>
              </a:rPr>
              <a:t>Cpi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Bayes B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50" y="1536700"/>
            <a:ext cx="5727700" cy="5321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4902" y="1214628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/>
              <a:t>Overall mean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102466" y="1182991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Pi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126522" y="4008827"/>
            <a:ext cx="747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Ve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169983" y="4024646"/>
            <a:ext cx="747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Va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578944" y="926137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A, B, or </a:t>
            </a:r>
            <a:r>
              <a:rPr lang="en-US" sz="2000" dirty="0" err="1" smtClean="0">
                <a:solidFill>
                  <a:srgbClr val="FF0000"/>
                </a:solidFill>
              </a:rPr>
              <a:t>Cpi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Bayes A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50" y="1536700"/>
            <a:ext cx="5727700" cy="5321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4902" y="1214628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/>
              <a:t>Overall mean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102466" y="1182991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Pi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126522" y="4008827"/>
            <a:ext cx="747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Ve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169983" y="4024646"/>
            <a:ext cx="747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Va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578944" y="926137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A, B, or </a:t>
            </a:r>
            <a:r>
              <a:rPr lang="en-US" sz="2000" dirty="0" err="1" smtClean="0">
                <a:solidFill>
                  <a:srgbClr val="FF0000"/>
                </a:solidFill>
              </a:rPr>
              <a:t>Cpi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Visualizing MCMC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950" y="1087547"/>
            <a:ext cx="89090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myVar</a:t>
            </a:r>
            <a:r>
              <a:rPr lang="en-US" sz="3200" dirty="0"/>
              <a:t>=</a:t>
            </a:r>
            <a:r>
              <a:rPr lang="en-US" sz="3200" dirty="0" err="1"/>
              <a:t>myBayes$mcmc.v</a:t>
            </a:r>
            <a:endParaRPr lang="en-US" sz="3200" dirty="0"/>
          </a:p>
          <a:p>
            <a:r>
              <a:rPr lang="en-US" sz="3200" dirty="0" err="1"/>
              <a:t>av</a:t>
            </a:r>
            <a:r>
              <a:rPr lang="en-US" sz="3200" dirty="0"/>
              <a:t>=</a:t>
            </a:r>
            <a:r>
              <a:rPr lang="en-US" sz="3200" dirty="0" err="1"/>
              <a:t>myVar</a:t>
            </a:r>
            <a:endParaRPr lang="en-US" sz="3200" dirty="0"/>
          </a:p>
          <a:p>
            <a:r>
              <a:rPr lang="nl-NL" sz="3200" dirty="0" err="1"/>
              <a:t>for</a:t>
            </a:r>
            <a:r>
              <a:rPr lang="nl-NL" sz="3200" dirty="0"/>
              <a:t> (j in 1:m){</a:t>
            </a:r>
          </a:p>
          <a:p>
            <a:r>
              <a:rPr lang="nl-NL" sz="3200" dirty="0" err="1"/>
              <a:t>for</a:t>
            </a:r>
            <a:r>
              <a:rPr lang="nl-NL" sz="3200" dirty="0"/>
              <a:t>(i in 1:niter){</a:t>
            </a:r>
          </a:p>
          <a:p>
            <a:r>
              <a:rPr lang="nl-NL" sz="3200" dirty="0"/>
              <a:t>  av[</a:t>
            </a:r>
            <a:r>
              <a:rPr lang="nl-NL" sz="3200" dirty="0" err="1"/>
              <a:t>i,j</a:t>
            </a:r>
            <a:r>
              <a:rPr lang="nl-NL" sz="3200" dirty="0"/>
              <a:t>]=</a:t>
            </a:r>
            <a:r>
              <a:rPr lang="nl-NL" sz="3200" dirty="0" err="1"/>
              <a:t>mean</a:t>
            </a:r>
            <a:r>
              <a:rPr lang="nl-NL" sz="3200" dirty="0"/>
              <a:t>(</a:t>
            </a:r>
            <a:r>
              <a:rPr lang="nl-NL" sz="3200" dirty="0" err="1"/>
              <a:t>myVar</a:t>
            </a:r>
            <a:r>
              <a:rPr lang="nl-NL" sz="3200" dirty="0"/>
              <a:t>[1:i,j])</a:t>
            </a:r>
          </a:p>
          <a:p>
            <a:r>
              <a:rPr lang="nl-NL" sz="3200" dirty="0"/>
              <a:t>}}</a:t>
            </a:r>
          </a:p>
          <a:p>
            <a:r>
              <a:rPr lang="nl-NL" sz="3200" dirty="0" err="1"/>
              <a:t>ylim</a:t>
            </a:r>
            <a:r>
              <a:rPr lang="nl-NL" sz="3200" dirty="0"/>
              <a:t>=c(min(av),max(av</a:t>
            </a:r>
            <a:r>
              <a:rPr lang="nl-NL" sz="3200" dirty="0" smtClean="0"/>
              <a:t>))</a:t>
            </a:r>
            <a:endParaRPr lang="nl-NL" sz="3200" dirty="0"/>
          </a:p>
          <a:p>
            <a:r>
              <a:rPr lang="nl-NL" sz="3200" dirty="0"/>
              <a:t>plot(av[,1],type="l",</a:t>
            </a:r>
            <a:r>
              <a:rPr lang="nl-NL" sz="3200" dirty="0" err="1"/>
              <a:t>ylim</a:t>
            </a:r>
            <a:r>
              <a:rPr lang="nl-NL" sz="3200" dirty="0"/>
              <a:t>=</a:t>
            </a:r>
            <a:r>
              <a:rPr lang="nl-NL" sz="3200" dirty="0" err="1"/>
              <a:t>ylim</a:t>
            </a:r>
            <a:r>
              <a:rPr lang="nl-NL" sz="3200" dirty="0"/>
              <a:t>)</a:t>
            </a:r>
          </a:p>
          <a:p>
            <a:r>
              <a:rPr lang="it-IT" sz="3200" dirty="0"/>
              <a:t>for(i in 2:m){</a:t>
            </a:r>
          </a:p>
          <a:p>
            <a:r>
              <a:rPr lang="it-IT" sz="3200" dirty="0"/>
              <a:t>  </a:t>
            </a:r>
            <a:r>
              <a:rPr lang="it-IT" sz="3200" dirty="0" err="1"/>
              <a:t>points</a:t>
            </a:r>
            <a:r>
              <a:rPr lang="it-IT" sz="3200" dirty="0"/>
              <a:t>(</a:t>
            </a:r>
            <a:r>
              <a:rPr lang="it-IT" sz="3200" dirty="0" err="1"/>
              <a:t>av</a:t>
            </a:r>
            <a:r>
              <a:rPr lang="it-IT" sz="3200" dirty="0"/>
              <a:t>[,i],</a:t>
            </a:r>
            <a:r>
              <a:rPr lang="it-IT" sz="3200" dirty="0" err="1"/>
              <a:t>type</a:t>
            </a:r>
            <a:r>
              <a:rPr lang="it-IT" sz="3200" dirty="0"/>
              <a:t>="</a:t>
            </a:r>
            <a:r>
              <a:rPr lang="it-IT" sz="3200" dirty="0" err="1"/>
              <a:t>l",col</a:t>
            </a:r>
            <a:r>
              <a:rPr lang="it-IT" sz="3200" dirty="0"/>
              <a:t>=i)</a:t>
            </a:r>
          </a:p>
          <a:p>
            <a:r>
              <a:rPr lang="it-IT" sz="3200" dirty="0"/>
              <a:t>}</a:t>
            </a:r>
            <a:endParaRPr lang="en-US" sz="3200" dirty="0">
              <a:solidFill>
                <a:srgbClr val="060087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17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Changes of cumulative averages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7302" y="6501990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/>
              <a:t>Iteration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393013" y="3390490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Variance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41" y="832710"/>
            <a:ext cx="5790117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17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1,000 iterations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74" y="901700"/>
            <a:ext cx="5897051" cy="56830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97302" y="6501990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/>
              <a:t>Iteration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393013" y="3390490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Variance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96001" y="1871966"/>
            <a:ext cx="1536408" cy="6155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378817" y="1603345"/>
            <a:ext cx="1765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</a:rPr>
              <a:t>New stars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565900" y="1970883"/>
            <a:ext cx="1130007" cy="73421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21300" y="1754233"/>
            <a:ext cx="2311109" cy="281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78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6 (last) due </a:t>
            </a:r>
            <a:r>
              <a:rPr lang="en-US" dirty="0"/>
              <a:t>April </a:t>
            </a:r>
            <a:r>
              <a:rPr lang="en-US" dirty="0" smtClean="0"/>
              <a:t>28, Friday, 3:10PM</a:t>
            </a:r>
          </a:p>
          <a:p>
            <a:r>
              <a:rPr lang="en-US" dirty="0"/>
              <a:t>Final exam: May 4 (Thursday), 120 minutes (3:10-5:10PM), </a:t>
            </a:r>
            <a:r>
              <a:rPr lang="en-US" dirty="0" smtClean="0"/>
              <a:t>50 questions</a:t>
            </a:r>
            <a:endParaRPr lang="en-US" dirty="0"/>
          </a:p>
          <a:p>
            <a:r>
              <a:rPr lang="en-US" dirty="0"/>
              <a:t>Party: April 28, Friday, 4:30-7:30 (food at 5:00), 130 Johnson Hall</a:t>
            </a:r>
          </a:p>
          <a:p>
            <a:r>
              <a:rPr lang="en-US" dirty="0" smtClean="0"/>
              <a:t>Course evaluation: </a:t>
            </a:r>
            <a:r>
              <a:rPr lang="en-US" dirty="0" smtClean="0"/>
              <a:t>50% Received</a:t>
            </a:r>
          </a:p>
          <a:p>
            <a:r>
              <a:rPr lang="en-US" dirty="0"/>
              <a:t>Group picture after </a:t>
            </a:r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580" b="21663"/>
          <a:stretch/>
        </p:blipFill>
        <p:spPr>
          <a:xfrm>
            <a:off x="6616843" y="4696965"/>
            <a:ext cx="2069957" cy="14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"/>
          <a:stretch/>
        </p:blipFill>
        <p:spPr>
          <a:xfrm>
            <a:off x="272802" y="901700"/>
            <a:ext cx="6417996" cy="5943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374205" y="1432844"/>
            <a:ext cx="608693" cy="4163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565900" y="1102977"/>
            <a:ext cx="2578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QTNs in colors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going up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840670" y="1649154"/>
            <a:ext cx="1359253" cy="28893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374204" y="1247822"/>
            <a:ext cx="585396" cy="552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17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20,000 iterations are still not enough!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65900" y="4599786"/>
            <a:ext cx="2578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non-QTNs in gray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going down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317200" y="2949060"/>
            <a:ext cx="747878" cy="1708277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374204" y="4246454"/>
            <a:ext cx="526896" cy="474933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235700" y="1730571"/>
            <a:ext cx="1077398" cy="39904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6235699" y="5140468"/>
            <a:ext cx="811824" cy="1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6317200" y="4575592"/>
            <a:ext cx="565294" cy="233674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5562999" y="1540433"/>
            <a:ext cx="1502080" cy="209801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2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3409" r="4248" b="13804"/>
          <a:stretch/>
        </p:blipFill>
        <p:spPr>
          <a:xfrm>
            <a:off x="2471035" y="4040896"/>
            <a:ext cx="4718098" cy="283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472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BLR and BGLR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64" y="934720"/>
            <a:ext cx="1714500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879" y="3423647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E0505"/>
                </a:solidFill>
                <a:latin typeface="ArialMT" charset="0"/>
              </a:rPr>
              <a:t>Daniel </a:t>
            </a:r>
            <a:r>
              <a:rPr lang="en-US" dirty="0" err="1">
                <a:solidFill>
                  <a:srgbClr val="0E0505"/>
                </a:solidFill>
                <a:latin typeface="ArialMT" charset="0"/>
              </a:rPr>
              <a:t>Gianola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350" r="13179"/>
          <a:stretch/>
        </p:blipFill>
        <p:spPr>
          <a:xfrm>
            <a:off x="7060226" y="965275"/>
            <a:ext cx="1771291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17759" y="3307318"/>
            <a:ext cx="1656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E2E2E"/>
                </a:solidFill>
                <a:latin typeface="Georgia" charset="0"/>
              </a:rPr>
              <a:t>Gustavo </a:t>
            </a:r>
            <a:endParaRPr lang="en-US" dirty="0" smtClean="0">
              <a:solidFill>
                <a:srgbClr val="2E2E2E"/>
              </a:solidFill>
              <a:latin typeface="Georgia" charset="0"/>
            </a:endParaRPr>
          </a:p>
          <a:p>
            <a:pPr algn="ctr"/>
            <a:r>
              <a:rPr lang="en-US" dirty="0" smtClean="0">
                <a:solidFill>
                  <a:srgbClr val="2E2E2E"/>
                </a:solidFill>
                <a:latin typeface="Georgia" charset="0"/>
              </a:rPr>
              <a:t>de </a:t>
            </a:r>
            <a:r>
              <a:rPr lang="en-US" dirty="0">
                <a:solidFill>
                  <a:srgbClr val="2E2E2E"/>
                </a:solidFill>
                <a:latin typeface="Georgia" charset="0"/>
              </a:rPr>
              <a:t>los Campos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964" y="934720"/>
            <a:ext cx="1714500" cy="228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45964" y="3445817"/>
            <a:ext cx="174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Guilherme</a:t>
            </a:r>
            <a:r>
              <a:rPr lang="en-US" dirty="0"/>
              <a:t> Rosa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14644" y="6211669"/>
            <a:ext cx="323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6"/>
              </a:rPr>
              <a:t>http://www.lce.esalq.usp.br/arquivos/aulas/2013/LCE5713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/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3726" y="934720"/>
            <a:ext cx="2512476" cy="2286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31771" y="3445817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Jose </a:t>
            </a:r>
            <a:r>
              <a:rPr lang="en-US" dirty="0" err="1"/>
              <a:t>Crossa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 of BLR and BGLR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0271" y="4884902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333333"/>
                </a:solidFill>
                <a:latin typeface="Open Sans" charset="0"/>
              </a:rPr>
              <a:t>Genome-Wide Regression &amp; Prediction with the BGLR Statistical Package</a:t>
            </a:r>
          </a:p>
          <a:p>
            <a:pPr fontAlgn="base"/>
            <a:r>
              <a:rPr lang="en-US" dirty="0" err="1">
                <a:solidFill>
                  <a:srgbClr val="666666"/>
                </a:solidFill>
                <a:latin typeface="inherit" charset="0"/>
              </a:rPr>
              <a:t>Paulino</a:t>
            </a:r>
            <a:r>
              <a:rPr lang="en-US" dirty="0">
                <a:solidFill>
                  <a:srgbClr val="666666"/>
                </a:solidFill>
                <a:latin typeface="inherit" charset="0"/>
              </a:rPr>
              <a:t> Pérez and Gustavo de </a:t>
            </a:r>
            <a:r>
              <a:rPr lang="en-US" dirty="0" err="1">
                <a:solidFill>
                  <a:srgbClr val="666666"/>
                </a:solidFill>
                <a:latin typeface="inherit" charset="0"/>
              </a:rPr>
              <a:t>los</a:t>
            </a:r>
            <a:r>
              <a:rPr lang="en-US" dirty="0">
                <a:solidFill>
                  <a:srgbClr val="666666"/>
                </a:solidFill>
                <a:latin typeface="inherit" charset="0"/>
              </a:rPr>
              <a:t> Campos</a:t>
            </a:r>
            <a:endParaRPr lang="en-US" dirty="0">
              <a:solidFill>
                <a:srgbClr val="666666"/>
              </a:solidFill>
              <a:latin typeface="Open Sans" charset="0"/>
            </a:endParaRPr>
          </a:p>
          <a:p>
            <a:pPr fontAlgn="base"/>
            <a:r>
              <a:rPr lang="en-US" cap="all" dirty="0">
                <a:solidFill>
                  <a:srgbClr val="666666"/>
                </a:solidFill>
                <a:latin typeface="Open Sans" charset="0"/>
              </a:rPr>
              <a:t>GENETICS </a:t>
            </a:r>
            <a:r>
              <a:rPr lang="en-US" i="1" dirty="0">
                <a:solidFill>
                  <a:srgbClr val="666666"/>
                </a:solidFill>
                <a:latin typeface="Open Sans" charset="0"/>
              </a:rPr>
              <a:t>Early online July 9, 2014;  https://</a:t>
            </a:r>
            <a:r>
              <a:rPr lang="en-US" i="1" dirty="0" err="1">
                <a:solidFill>
                  <a:srgbClr val="666666"/>
                </a:solidFill>
                <a:latin typeface="Open Sans" charset="0"/>
              </a:rPr>
              <a:t>doi.org</a:t>
            </a:r>
            <a:r>
              <a:rPr lang="en-US" i="1" dirty="0">
                <a:solidFill>
                  <a:srgbClr val="666666"/>
                </a:solidFill>
                <a:latin typeface="Open Sans" charset="0"/>
              </a:rPr>
              <a:t>/10.1534/genetics.114.164442</a:t>
            </a:r>
            <a:endParaRPr lang="en-US" b="0" i="1" dirty="0">
              <a:solidFill>
                <a:srgbClr val="666666"/>
              </a:solidFill>
              <a:effectLst/>
              <a:latin typeface="Open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6717"/>
            <a:ext cx="5516880" cy="13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0"/>
            <a:ext cx="834281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63397" y="5351195"/>
            <a:ext cx="337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install.packages</a:t>
            </a:r>
            <a:r>
              <a:rPr lang="en-US" dirty="0">
                <a:solidFill>
                  <a:srgbClr val="FF0000"/>
                </a:solidFill>
              </a:rPr>
              <a:t>("BLR")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library(BLR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446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0"/>
            <a:ext cx="818466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18437" y="6123355"/>
            <a:ext cx="2825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install.packages</a:t>
            </a:r>
            <a:r>
              <a:rPr lang="en-US" dirty="0">
                <a:solidFill>
                  <a:srgbClr val="FF0000"/>
                </a:solidFill>
              </a:rPr>
              <a:t>("</a:t>
            </a:r>
            <a:r>
              <a:rPr lang="en-US" dirty="0" smtClean="0">
                <a:solidFill>
                  <a:srgbClr val="FF0000"/>
                </a:solidFill>
              </a:rPr>
              <a:t>BGLR</a:t>
            </a:r>
            <a:r>
              <a:rPr lang="en-US" dirty="0">
                <a:solidFill>
                  <a:srgbClr val="FF0000"/>
                </a:solidFill>
              </a:rPr>
              <a:t>")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library(BGLR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096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Model in BLR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816100"/>
            <a:ext cx="8128000" cy="77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66812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I</a:t>
            </a:r>
            <a:r>
              <a:rPr lang="en-US" sz="3200" smtClean="0"/>
              <a:t>ntercept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09040" y="2590800"/>
            <a:ext cx="365760" cy="7924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56641" y="4593269"/>
            <a:ext cx="2510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Fixed effects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(MAS)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2412102" y="2590800"/>
            <a:ext cx="418159" cy="20024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24059" y="5792228"/>
            <a:ext cx="400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random regression</a:t>
            </a:r>
            <a:endParaRPr lang="en-US" sz="3200" dirty="0"/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(Ridge regression)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4" name="Straight Arrow Connector 13"/>
          <p:cNvCxnSpPr>
            <a:stCxn id="13" idx="0"/>
            <a:endCxn id="2" idx="2"/>
          </p:cNvCxnSpPr>
          <p:nvPr/>
        </p:nvCxnSpPr>
        <p:spPr>
          <a:xfrm flipV="1">
            <a:off x="4525579" y="2590800"/>
            <a:ext cx="46421" cy="32014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20219" y="4715010"/>
            <a:ext cx="341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Bayeian</a:t>
            </a:r>
            <a:r>
              <a:rPr lang="en-US" sz="3200" dirty="0" smtClean="0"/>
              <a:t> LASSO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(Bayes)</a:t>
            </a:r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H="1" flipV="1">
            <a:off x="5984439" y="2590800"/>
            <a:ext cx="542660" cy="21242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36640" y="3216477"/>
            <a:ext cx="3189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Breeding values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(</a:t>
            </a:r>
            <a:r>
              <a:rPr lang="en-US" sz="3200" dirty="0" err="1" smtClean="0">
                <a:solidFill>
                  <a:schemeClr val="accent2"/>
                </a:solidFill>
              </a:rPr>
              <a:t>gBLUP</a:t>
            </a:r>
            <a:r>
              <a:rPr lang="en-US" sz="3200" dirty="0" smtClean="0">
                <a:solidFill>
                  <a:schemeClr val="accent2"/>
                </a:solidFill>
              </a:rPr>
              <a:t>)</a:t>
            </a: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H="1" flipV="1">
            <a:off x="7579361" y="2418081"/>
            <a:ext cx="152202" cy="7983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13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20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Bayesian likelihood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1860"/>
            <a:ext cx="9144000" cy="28060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76800" y="3059803"/>
            <a:ext cx="2763520" cy="506358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47440" y="4427026"/>
            <a:ext cx="3992880" cy="491334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58360" y="3836221"/>
            <a:ext cx="1600200" cy="491334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18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BLR output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840"/>
            <a:ext cx="9144000" cy="61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Run BLR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120" y="1327404"/>
            <a:ext cx="854456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install.packages</a:t>
            </a:r>
            <a:r>
              <a:rPr lang="en-US" dirty="0"/>
              <a:t>("BGLR") </a:t>
            </a:r>
          </a:p>
          <a:p>
            <a:r>
              <a:rPr lang="en-US" dirty="0" smtClean="0"/>
              <a:t>library(BLR</a:t>
            </a:r>
            <a:r>
              <a:rPr lang="en-US" dirty="0"/>
              <a:t>) 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 smtClean="0"/>
              <a:t>nIter</a:t>
            </a:r>
            <a:r>
              <a:rPr lang="en-US" dirty="0" smtClean="0"/>
              <a:t>=2000              </a:t>
            </a:r>
            <a:r>
              <a:rPr lang="en-US" dirty="0"/>
              <a:t>#### number of iteration</a:t>
            </a:r>
          </a:p>
          <a:p>
            <a:r>
              <a:rPr lang="en-US" dirty="0" err="1"/>
              <a:t>burnIn</a:t>
            </a:r>
            <a:r>
              <a:rPr lang="en-US" dirty="0"/>
              <a:t>=1500             #### </a:t>
            </a:r>
            <a:r>
              <a:rPr lang="en-US" dirty="0" err="1"/>
              <a:t>burnin</a:t>
            </a:r>
            <a:r>
              <a:rPr lang="en-US" dirty="0"/>
              <a:t> a part of iteration</a:t>
            </a:r>
          </a:p>
          <a:p>
            <a:r>
              <a:rPr lang="en-US" dirty="0" err="1" smtClean="0"/>
              <a:t>myBLR</a:t>
            </a:r>
            <a:r>
              <a:rPr lang="en-US" dirty="0" smtClean="0"/>
              <a:t> </a:t>
            </a:r>
            <a:r>
              <a:rPr lang="en-US" dirty="0" smtClean="0"/>
              <a:t>=</a:t>
            </a:r>
            <a:r>
              <a:rPr lang="en-US" sz="2800" dirty="0" smtClean="0">
                <a:solidFill>
                  <a:schemeClr val="accent2"/>
                </a:solidFill>
              </a:rPr>
              <a:t>BLR</a:t>
            </a:r>
            <a:r>
              <a:rPr lang="en-US" dirty="0" smtClean="0"/>
              <a:t>(y=</a:t>
            </a:r>
            <a:r>
              <a:rPr lang="en-US" dirty="0" err="1" smtClean="0"/>
              <a:t>as.matrix</a:t>
            </a:r>
            <a:r>
              <a:rPr lang="en-US" dirty="0" smtClean="0"/>
              <a:t>(</a:t>
            </a:r>
            <a:r>
              <a:rPr lang="en-US" dirty="0" err="1" smtClean="0"/>
              <a:t>myY</a:t>
            </a:r>
            <a:r>
              <a:rPr lang="en-US" dirty="0" smtClean="0"/>
              <a:t>[train,2]),</a:t>
            </a:r>
          </a:p>
          <a:p>
            <a:r>
              <a:rPr lang="en-US" dirty="0" smtClean="0"/>
              <a:t>	XF=</a:t>
            </a:r>
            <a:r>
              <a:rPr lang="en-US" dirty="0" err="1" smtClean="0"/>
              <a:t>pcEnv</a:t>
            </a:r>
            <a:r>
              <a:rPr lang="en-US" dirty="0" smtClean="0"/>
              <a:t>[train,],</a:t>
            </a:r>
          </a:p>
          <a:p>
            <a:r>
              <a:rPr lang="en-US" dirty="0" smtClean="0"/>
              <a:t>	XL=</a:t>
            </a:r>
            <a:r>
              <a:rPr lang="en-US" dirty="0" err="1" smtClean="0"/>
              <a:t>as.matrix</a:t>
            </a:r>
            <a:r>
              <a:rPr lang="en-US" dirty="0" smtClean="0"/>
              <a:t>(</a:t>
            </a:r>
            <a:r>
              <a:rPr lang="en-US" dirty="0" err="1" smtClean="0"/>
              <a:t>myGD</a:t>
            </a:r>
            <a:r>
              <a:rPr lang="en-US" dirty="0" smtClean="0"/>
              <a:t>[train</a:t>
            </a:r>
            <a:r>
              <a:rPr lang="en-US" dirty="0"/>
              <a:t>,-1</a:t>
            </a:r>
            <a:r>
              <a:rPr lang="en-US" dirty="0" smtClean="0"/>
              <a:t>]),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nIter</a:t>
            </a:r>
            <a:r>
              <a:rPr lang="en-US" dirty="0" smtClean="0"/>
              <a:t>=</a:t>
            </a:r>
            <a:r>
              <a:rPr lang="en-US" dirty="0" err="1" smtClean="0"/>
              <a:t>nIter</a:t>
            </a:r>
            <a:r>
              <a:rPr lang="en-US" dirty="0" smtClean="0"/>
              <a:t>,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burnIn</a:t>
            </a:r>
            <a:r>
              <a:rPr lang="en-US" dirty="0" smtClean="0"/>
              <a:t>=</a:t>
            </a:r>
            <a:r>
              <a:rPr lang="en-US" dirty="0" err="1" smtClean="0"/>
              <a:t>burnIn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/>
              <a:t>pred.inf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[pred,-1])%*%</a:t>
            </a:r>
            <a:r>
              <a:rPr lang="en-US" dirty="0" err="1"/>
              <a:t>myBLR$bL</a:t>
            </a:r>
            <a:endParaRPr lang="en-US" dirty="0"/>
          </a:p>
          <a:p>
            <a:r>
              <a:rPr lang="en-US" dirty="0" err="1"/>
              <a:t>pred.ref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[train,-1])%*%</a:t>
            </a:r>
            <a:r>
              <a:rPr lang="en-US" dirty="0" err="1" smtClean="0"/>
              <a:t>myBLR$bL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accuracy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myY</a:t>
            </a:r>
            <a:r>
              <a:rPr lang="en-US" dirty="0"/>
              <a:t>[pred,2],</a:t>
            </a:r>
            <a:r>
              <a:rPr lang="en-US" dirty="0" err="1"/>
              <a:t>pred.inf</a:t>
            </a:r>
            <a:r>
              <a:rPr lang="en-US" dirty="0"/>
              <a:t>)</a:t>
            </a:r>
          </a:p>
          <a:p>
            <a:r>
              <a:rPr lang="en-US" dirty="0" err="1"/>
              <a:t>modelfit</a:t>
            </a:r>
            <a:r>
              <a:rPr lang="en-US" dirty="0"/>
              <a:t>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myY</a:t>
            </a:r>
            <a:r>
              <a:rPr lang="en-US" dirty="0"/>
              <a:t>[train,2],</a:t>
            </a:r>
            <a:r>
              <a:rPr lang="en-US" dirty="0" err="1"/>
              <a:t>pred.ref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accuracy</a:t>
            </a:r>
          </a:p>
          <a:p>
            <a:r>
              <a:rPr lang="en-US" dirty="0" err="1" smtClean="0"/>
              <a:t>modelfit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07866" y="5636276"/>
            <a:ext cx="1813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FF0000"/>
                </a:solidFill>
              </a:rPr>
              <a:t>0.1364273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fi-FI" dirty="0">
                <a:solidFill>
                  <a:srgbClr val="FF0000"/>
                </a:solidFill>
              </a:rPr>
              <a:t>0.7958675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8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" b="8866"/>
          <a:stretch/>
        </p:blipFill>
        <p:spPr>
          <a:xfrm>
            <a:off x="158815" y="0"/>
            <a:ext cx="8922620" cy="36383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8463" y="119593"/>
            <a:ext cx="2642135" cy="90477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GWAS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5842" y="378037"/>
            <a:ext cx="2417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myGWAS</a:t>
            </a:r>
            <a:r>
              <a:rPr lang="en-US" dirty="0"/>
              <a:t>=myBLR$tau2</a:t>
            </a:r>
            <a:endParaRPr lang="en-US" dirty="0" smtClean="0"/>
          </a:p>
          <a:p>
            <a:r>
              <a:rPr lang="en-US" dirty="0" smtClean="0"/>
              <a:t>plot(</a:t>
            </a:r>
            <a:r>
              <a:rPr lang="en-US" dirty="0" err="1" smtClean="0"/>
              <a:t>myGWAS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2"/>
          <a:stretch/>
        </p:blipFill>
        <p:spPr>
          <a:xfrm>
            <a:off x="0" y="3330341"/>
            <a:ext cx="9144000" cy="35276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49076" y="3493970"/>
            <a:ext cx="36842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/(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exp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myGWAS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GAPIT.Manhattan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GI.MP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seqQTN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8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</a:rPr>
              <a:t>BAGS</a:t>
            </a:r>
            <a:endParaRPr lang="en-US" dirty="0" smtClean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BLR</a:t>
            </a:r>
          </a:p>
          <a:p>
            <a:r>
              <a:rPr lang="en-US" dirty="0" smtClean="0">
                <a:latin typeface="Constantia" charset="0"/>
              </a:rPr>
              <a:t>BGLR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BGLR model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"/>
          <a:stretch/>
        </p:blipFill>
        <p:spPr>
          <a:xfrm>
            <a:off x="3073940" y="3065182"/>
            <a:ext cx="2967151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11" y="4377944"/>
            <a:ext cx="5805375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56453" y="4377944"/>
            <a:ext cx="2953265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7108" y="4377944"/>
            <a:ext cx="553994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54155" y="2374432"/>
            <a:ext cx="2131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Individuals</a:t>
            </a:r>
            <a:endParaRPr lang="en-US" sz="32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954155" y="2990142"/>
            <a:ext cx="576391" cy="4635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84485" y="2444859"/>
            <a:ext cx="2131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Markers</a:t>
            </a:r>
            <a:endParaRPr lang="en-US" sz="3200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91251" y="2959207"/>
            <a:ext cx="385010" cy="4687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95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Run </a:t>
            </a:r>
            <a:r>
              <a:rPr lang="en-US" dirty="0" smtClean="0">
                <a:solidFill>
                  <a:schemeClr val="accent2"/>
                </a:solidFill>
              </a:rPr>
              <a:t>BGLR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240" y="517803"/>
            <a:ext cx="854456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install.packages</a:t>
            </a:r>
            <a:r>
              <a:rPr lang="en-US" dirty="0"/>
              <a:t>("BGLR") </a:t>
            </a:r>
          </a:p>
          <a:p>
            <a:r>
              <a:rPr lang="en-US" dirty="0"/>
              <a:t>library(BGLR) 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 smtClean="0"/>
              <a:t>nIter</a:t>
            </a:r>
            <a:r>
              <a:rPr lang="en-US" dirty="0" smtClean="0"/>
              <a:t>=2000              </a:t>
            </a:r>
            <a:r>
              <a:rPr lang="en-US" dirty="0"/>
              <a:t>#### number of iteration</a:t>
            </a:r>
          </a:p>
          <a:p>
            <a:r>
              <a:rPr lang="en-US" dirty="0" err="1"/>
              <a:t>burnIn</a:t>
            </a:r>
            <a:r>
              <a:rPr lang="en-US" dirty="0"/>
              <a:t>=1500             #### </a:t>
            </a:r>
            <a:r>
              <a:rPr lang="en-US" dirty="0" err="1"/>
              <a:t>burnin</a:t>
            </a:r>
            <a:r>
              <a:rPr lang="en-US" dirty="0"/>
              <a:t> a part of iteration</a:t>
            </a:r>
          </a:p>
          <a:p>
            <a:r>
              <a:rPr lang="en-US" dirty="0" err="1" smtClean="0"/>
              <a:t>myBGLR</a:t>
            </a:r>
            <a:r>
              <a:rPr lang="en-US" dirty="0" smtClean="0"/>
              <a:t> =</a:t>
            </a:r>
            <a:r>
              <a:rPr lang="en-US" sz="2800" dirty="0" smtClean="0">
                <a:solidFill>
                  <a:schemeClr val="accent2"/>
                </a:solidFill>
              </a:rPr>
              <a:t>BGLR</a:t>
            </a:r>
            <a:r>
              <a:rPr lang="en-US" dirty="0" smtClean="0"/>
              <a:t>(y=</a:t>
            </a:r>
            <a:r>
              <a:rPr lang="en-US" dirty="0" err="1" smtClean="0"/>
              <a:t>as.matrix</a:t>
            </a:r>
            <a:r>
              <a:rPr lang="en-US" dirty="0" smtClean="0"/>
              <a:t>(</a:t>
            </a:r>
            <a:r>
              <a:rPr lang="en-US" dirty="0" err="1" smtClean="0"/>
              <a:t>myY</a:t>
            </a:r>
            <a:r>
              <a:rPr lang="en-US" dirty="0" smtClean="0"/>
              <a:t>[train,2]),</a:t>
            </a:r>
          </a:p>
          <a:p>
            <a:r>
              <a:rPr lang="en-US" dirty="0" smtClean="0"/>
              <a:t>ETA=list(list(X=</a:t>
            </a:r>
            <a:r>
              <a:rPr lang="en-US" dirty="0" err="1" smtClean="0"/>
              <a:t>pcEnv</a:t>
            </a:r>
            <a:r>
              <a:rPr lang="en-US" dirty="0" smtClean="0"/>
              <a:t>[train,],model='FIXED', </a:t>
            </a:r>
            <a:r>
              <a:rPr lang="en-US" dirty="0" err="1" smtClean="0"/>
              <a:t>saveEffects</a:t>
            </a:r>
            <a:r>
              <a:rPr lang="en-US" dirty="0" smtClean="0"/>
              <a:t>=TRUE</a:t>
            </a:r>
            <a:r>
              <a:rPr lang="en-US" dirty="0" smtClean="0"/>
              <a:t>),</a:t>
            </a:r>
          </a:p>
          <a:p>
            <a:r>
              <a:rPr lang="en-US" dirty="0"/>
              <a:t>	</a:t>
            </a:r>
            <a:r>
              <a:rPr lang="en-US" dirty="0" smtClean="0"/>
              <a:t>list(X=</a:t>
            </a:r>
            <a:r>
              <a:rPr lang="en-US" dirty="0" err="1" smtClean="0"/>
              <a:t>as.matrix</a:t>
            </a:r>
            <a:r>
              <a:rPr lang="en-US" dirty="0" smtClean="0"/>
              <a:t>(</a:t>
            </a:r>
            <a:r>
              <a:rPr lang="en-US" dirty="0" err="1" smtClean="0"/>
              <a:t>myGD</a:t>
            </a:r>
            <a:r>
              <a:rPr lang="en-US" dirty="0" smtClean="0"/>
              <a:t>[train</a:t>
            </a:r>
            <a:r>
              <a:rPr lang="en-US" dirty="0"/>
              <a:t>,-1]),</a:t>
            </a:r>
            <a:r>
              <a:rPr lang="en-US" dirty="0" smtClean="0"/>
              <a:t>model='BRR', </a:t>
            </a:r>
            <a:r>
              <a:rPr lang="en-US" dirty="0" err="1"/>
              <a:t>saveEffects</a:t>
            </a:r>
            <a:r>
              <a:rPr lang="en-US" dirty="0"/>
              <a:t>=TRUE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#list(X=</a:t>
            </a:r>
            <a:r>
              <a:rPr lang="en-US" dirty="0" err="1" smtClean="0"/>
              <a:t>as.matrix</a:t>
            </a:r>
            <a:r>
              <a:rPr lang="en-US" dirty="0" smtClean="0"/>
              <a:t>(</a:t>
            </a:r>
            <a:r>
              <a:rPr lang="en-US" dirty="0" err="1" smtClean="0"/>
              <a:t>myGD</a:t>
            </a:r>
            <a:r>
              <a:rPr lang="en-US" dirty="0" smtClean="0"/>
              <a:t>[train</a:t>
            </a:r>
            <a:r>
              <a:rPr lang="en-US" dirty="0"/>
              <a:t>,-1]),model='BL', </a:t>
            </a:r>
            <a:r>
              <a:rPr lang="en-US" dirty="0" err="1"/>
              <a:t>saveEffects</a:t>
            </a:r>
            <a:r>
              <a:rPr lang="en-US" dirty="0"/>
              <a:t>=TRUE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#list(X=</a:t>
            </a:r>
            <a:r>
              <a:rPr lang="en-US" dirty="0" err="1" smtClean="0"/>
              <a:t>as.matrix</a:t>
            </a:r>
            <a:r>
              <a:rPr lang="en-US" dirty="0" smtClean="0"/>
              <a:t>(</a:t>
            </a:r>
            <a:r>
              <a:rPr lang="en-US" dirty="0" err="1" smtClean="0"/>
              <a:t>myGD</a:t>
            </a:r>
            <a:r>
              <a:rPr lang="en-US" dirty="0" smtClean="0"/>
              <a:t>[train</a:t>
            </a:r>
            <a:r>
              <a:rPr lang="en-US" dirty="0"/>
              <a:t>,-1]),model=</a:t>
            </a:r>
            <a:r>
              <a:rPr lang="en-US" dirty="0" smtClean="0"/>
              <a:t>'</a:t>
            </a:r>
            <a:r>
              <a:rPr lang="en-US" dirty="0" err="1" smtClean="0"/>
              <a:t>BayesA</a:t>
            </a:r>
            <a:r>
              <a:rPr lang="en-US" dirty="0" smtClean="0"/>
              <a:t>', </a:t>
            </a:r>
            <a:r>
              <a:rPr lang="en-US" dirty="0" err="1" smtClean="0"/>
              <a:t>saveEffects</a:t>
            </a:r>
            <a:r>
              <a:rPr lang="en-US" dirty="0" smtClean="0"/>
              <a:t>=TRUE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#list(X=</a:t>
            </a:r>
            <a:r>
              <a:rPr lang="en-US" dirty="0" err="1" smtClean="0"/>
              <a:t>as.matrix</a:t>
            </a:r>
            <a:r>
              <a:rPr lang="en-US" dirty="0" smtClean="0"/>
              <a:t>(</a:t>
            </a:r>
            <a:r>
              <a:rPr lang="en-US" dirty="0" err="1" smtClean="0"/>
              <a:t>myGD</a:t>
            </a:r>
            <a:r>
              <a:rPr lang="en-US" dirty="0" smtClean="0"/>
              <a:t>[train</a:t>
            </a:r>
            <a:r>
              <a:rPr lang="en-US" dirty="0"/>
              <a:t>,-1]),model</a:t>
            </a:r>
            <a:r>
              <a:rPr lang="en-US" dirty="0" smtClean="0"/>
              <a:t>='</a:t>
            </a:r>
            <a:r>
              <a:rPr lang="en-US" dirty="0" err="1"/>
              <a:t>BayesB</a:t>
            </a:r>
            <a:r>
              <a:rPr lang="en-US" dirty="0" smtClean="0"/>
              <a:t>', </a:t>
            </a:r>
            <a:r>
              <a:rPr lang="en-US" dirty="0" err="1"/>
              <a:t>saveEffects</a:t>
            </a:r>
            <a:r>
              <a:rPr lang="en-US" dirty="0"/>
              <a:t>=TRUE</a:t>
            </a:r>
            <a:r>
              <a:rPr lang="en-US" dirty="0" smtClean="0"/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),</a:t>
            </a:r>
            <a:endParaRPr lang="en-US" dirty="0"/>
          </a:p>
          <a:p>
            <a:r>
              <a:rPr lang="en-US" dirty="0" smtClean="0"/>
              <a:t>	</a:t>
            </a:r>
            <a:r>
              <a:rPr lang="en-US" dirty="0" err="1" smtClean="0"/>
              <a:t>nIter</a:t>
            </a:r>
            <a:r>
              <a:rPr lang="en-US" dirty="0" smtClean="0"/>
              <a:t>=</a:t>
            </a:r>
            <a:r>
              <a:rPr lang="en-US" dirty="0" err="1" smtClean="0"/>
              <a:t>nIter</a:t>
            </a:r>
            <a:r>
              <a:rPr lang="en-US" dirty="0" smtClean="0"/>
              <a:t>,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burnIn</a:t>
            </a:r>
            <a:r>
              <a:rPr lang="en-US" dirty="0" smtClean="0"/>
              <a:t>=</a:t>
            </a:r>
            <a:r>
              <a:rPr lang="en-US" dirty="0" err="1" smtClean="0"/>
              <a:t>burnIn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/>
              <a:t>pred.inf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[pred,-1])%*%</a:t>
            </a:r>
            <a:r>
              <a:rPr lang="en-US" dirty="0" err="1" smtClean="0"/>
              <a:t>myBGLR$ETA</a:t>
            </a:r>
            <a:r>
              <a:rPr lang="en-US" dirty="0"/>
              <a:t>[[2</a:t>
            </a:r>
            <a:r>
              <a:rPr lang="en-US" dirty="0" smtClean="0"/>
              <a:t>]]$</a:t>
            </a:r>
            <a:r>
              <a:rPr lang="en-US" dirty="0"/>
              <a:t>b</a:t>
            </a:r>
            <a:endParaRPr lang="en-US" dirty="0" smtClean="0"/>
          </a:p>
          <a:p>
            <a:r>
              <a:rPr lang="en-US" dirty="0" err="1" smtClean="0"/>
              <a:t>pred.ref</a:t>
            </a:r>
            <a:r>
              <a:rPr lang="en-US" dirty="0" smtClean="0"/>
              <a:t>=</a:t>
            </a:r>
            <a:r>
              <a:rPr lang="en-US" dirty="0" err="1" smtClean="0"/>
              <a:t>as.matrix</a:t>
            </a:r>
            <a:r>
              <a:rPr lang="en-US" dirty="0" smtClean="0"/>
              <a:t>(</a:t>
            </a:r>
            <a:r>
              <a:rPr lang="en-US" dirty="0" err="1" smtClean="0"/>
              <a:t>myGD</a:t>
            </a:r>
            <a:r>
              <a:rPr lang="en-US" dirty="0" smtClean="0"/>
              <a:t>[train</a:t>
            </a:r>
            <a:r>
              <a:rPr lang="en-US" dirty="0"/>
              <a:t>,-1])%*%</a:t>
            </a:r>
            <a:r>
              <a:rPr lang="en-US" dirty="0" err="1" smtClean="0"/>
              <a:t>myBGLR$ETA</a:t>
            </a:r>
            <a:r>
              <a:rPr lang="en-US" dirty="0"/>
              <a:t>[[2]]$b</a:t>
            </a:r>
          </a:p>
          <a:p>
            <a:endParaRPr lang="en-US" dirty="0"/>
          </a:p>
          <a:p>
            <a:r>
              <a:rPr lang="en-US" dirty="0"/>
              <a:t>accuracy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myY</a:t>
            </a:r>
            <a:r>
              <a:rPr lang="en-US" dirty="0"/>
              <a:t>[pred,2],</a:t>
            </a:r>
            <a:r>
              <a:rPr lang="en-US" dirty="0" err="1"/>
              <a:t>pred.inf</a:t>
            </a:r>
            <a:r>
              <a:rPr lang="en-US" dirty="0"/>
              <a:t>)</a:t>
            </a:r>
          </a:p>
          <a:p>
            <a:r>
              <a:rPr lang="en-US" dirty="0" err="1"/>
              <a:t>modelfit</a:t>
            </a:r>
            <a:r>
              <a:rPr lang="en-US" dirty="0"/>
              <a:t>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myY</a:t>
            </a:r>
            <a:r>
              <a:rPr lang="en-US" dirty="0"/>
              <a:t>[train,2],</a:t>
            </a:r>
            <a:r>
              <a:rPr lang="en-US" dirty="0" err="1"/>
              <a:t>pred.ref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accuracy</a:t>
            </a:r>
          </a:p>
          <a:p>
            <a:r>
              <a:rPr lang="en-US" dirty="0" err="1" smtClean="0"/>
              <a:t>modelfit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30654" y="5958717"/>
            <a:ext cx="1813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>
                <a:solidFill>
                  <a:srgbClr val="FF0000"/>
                </a:solidFill>
              </a:rPr>
              <a:t>0.1435651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fi-FI" dirty="0" smtClean="0">
                <a:solidFill>
                  <a:srgbClr val="FF0000"/>
                </a:solidFill>
              </a:rPr>
              <a:t>0.8295513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9453" y="1870946"/>
            <a:ext cx="3674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myGWAS</a:t>
            </a:r>
            <a:r>
              <a:rPr lang="en-US" dirty="0" smtClean="0"/>
              <a:t>=abs(</a:t>
            </a:r>
            <a:r>
              <a:rPr lang="en-US" dirty="0" err="1" smtClean="0"/>
              <a:t>myBGLR$ETA</a:t>
            </a:r>
            <a:r>
              <a:rPr lang="en-US" dirty="0" smtClean="0"/>
              <a:t>[[2]]$b)</a:t>
            </a:r>
          </a:p>
          <a:p>
            <a:r>
              <a:rPr lang="en-US" dirty="0" smtClean="0"/>
              <a:t>plot(</a:t>
            </a:r>
            <a:r>
              <a:rPr lang="en-US" dirty="0" err="1" smtClean="0"/>
              <a:t>myGWAS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424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17144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Visualization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by GAPIT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754749"/>
            <a:ext cx="5323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smtClean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/(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exp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(100*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myGWAS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 smtClean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 smtClean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GAPIT.Manhattan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seqQTN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GAPIT.QQ(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8333" r="6666" b="11001"/>
          <a:stretch/>
        </p:blipFill>
        <p:spPr>
          <a:xfrm>
            <a:off x="5516880" y="57463"/>
            <a:ext cx="3627120" cy="3230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9208"/>
            <a:ext cx="9144000" cy="33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0058" cy="1600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197" y="973836"/>
            <a:ext cx="3476065" cy="1252728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Comparison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8" y="1600200"/>
            <a:ext cx="428053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36760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" y="5257800"/>
            <a:ext cx="4355926" cy="160020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766855"/>
              </p:ext>
            </p:extLst>
          </p:nvPr>
        </p:nvGraphicFramePr>
        <p:xfrm>
          <a:off x="4526427" y="2806560"/>
          <a:ext cx="4481607" cy="238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869"/>
                <a:gridCol w="1493869"/>
                <a:gridCol w="1493869"/>
              </a:tblGrid>
              <a:tr h="4768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Testing</a:t>
                      </a:r>
                      <a:endParaRPr lang="en-US" dirty="0"/>
                    </a:p>
                  </a:txBody>
                  <a:tcPr/>
                </a:tc>
              </a:tr>
              <a:tr h="4768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.83</a:t>
                      </a:r>
                      <a:endParaRPr lang="en-US" dirty="0"/>
                    </a:p>
                  </a:txBody>
                  <a:tcPr/>
                </a:tc>
              </a:tr>
              <a:tr h="4768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.81</a:t>
                      </a:r>
                      <a:endParaRPr lang="en-US" dirty="0"/>
                    </a:p>
                  </a:txBody>
                  <a:tcPr/>
                </a:tc>
              </a:tr>
              <a:tr h="47680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BayesA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.72</a:t>
                      </a:r>
                      <a:endParaRPr lang="en-US" dirty="0"/>
                    </a:p>
                  </a:txBody>
                  <a:tcPr/>
                </a:tc>
              </a:tr>
              <a:tr h="4768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BayesB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.79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7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</a:rPr>
              <a:t>BAGS</a:t>
            </a:r>
            <a:endParaRPr lang="en-US" dirty="0" smtClean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BLR</a:t>
            </a:r>
          </a:p>
          <a:p>
            <a:r>
              <a:rPr lang="en-US" dirty="0" smtClean="0">
                <a:latin typeface="Constantia" charset="0"/>
              </a:rPr>
              <a:t>BGLR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Bayesian Alphabet for Genomic Selection (BAGS)</a:t>
            </a:r>
          </a:p>
          <a:p>
            <a:r>
              <a:rPr lang="en-US" dirty="0"/>
              <a:t>source("http://www. </a:t>
            </a:r>
            <a:r>
              <a:rPr lang="en-US" dirty="0" err="1" smtClean="0"/>
              <a:t>zzlab.net</a:t>
            </a:r>
            <a:r>
              <a:rPr lang="en-US" dirty="0" smtClean="0"/>
              <a:t>/sandbox/BAGS.R</a:t>
            </a:r>
          </a:p>
          <a:p>
            <a:r>
              <a:rPr lang="en-US" dirty="0"/>
              <a:t>Based on the  source code  </a:t>
            </a:r>
            <a:r>
              <a:rPr lang="en-US" dirty="0" smtClean="0"/>
              <a:t>originally </a:t>
            </a:r>
            <a:r>
              <a:rPr lang="en-US" dirty="0"/>
              <a:t>developed by Rohan Fernando (</a:t>
            </a:r>
            <a:r>
              <a:rPr lang="en-US" dirty="0">
                <a:hlinkClick r:id="rId2"/>
              </a:rPr>
              <a:t>http://taurus.ansci.iastate.edu/wiki/projects</a:t>
            </a:r>
            <a:r>
              <a:rPr lang="en-US" dirty="0" smtClean="0">
                <a:hlinkClick r:id="rId2"/>
              </a:rPr>
              <a:t>)</a:t>
            </a:r>
            <a:endParaRPr lang="en-US" dirty="0" smtClean="0"/>
          </a:p>
          <a:p>
            <a:r>
              <a:rPr lang="en-US" dirty="0" smtClean="0"/>
              <a:t>Intensively revised</a:t>
            </a:r>
          </a:p>
          <a:p>
            <a:r>
              <a:rPr lang="en-US" dirty="0" smtClean="0"/>
              <a:t>Methods: Bayes A, B and </a:t>
            </a:r>
            <a:r>
              <a:rPr lang="en-US" dirty="0" err="1" smtClean="0"/>
              <a:t>Cpi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4" b="23336"/>
          <a:stretch/>
        </p:blipFill>
        <p:spPr>
          <a:xfrm>
            <a:off x="0" y="0"/>
            <a:ext cx="9144000" cy="4013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599" t="8142" r="5201"/>
          <a:stretch/>
        </p:blipFill>
        <p:spPr>
          <a:xfrm>
            <a:off x="1219200" y="4107852"/>
            <a:ext cx="1702228" cy="2286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89917" y="6488668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Rohan </a:t>
            </a:r>
            <a:r>
              <a:rPr lang="en-US" dirty="0"/>
              <a:t>Fernando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014" y="4107852"/>
            <a:ext cx="1714500" cy="2286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34014" y="6488668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Dorian J Garrick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100" y="4107852"/>
            <a:ext cx="1714500" cy="2286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82035" y="6488668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Jack C M </a:t>
            </a:r>
            <a:r>
              <a:rPr lang="en-US" dirty="0" err="1"/>
              <a:t>Dekkers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3537224"/>
            <a:ext cx="6739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linkClick r:id="rId6"/>
              </a:rPr>
              <a:t>http://</a:t>
            </a:r>
            <a:r>
              <a:rPr lang="en-US" sz="2800" dirty="0" smtClean="0">
                <a:solidFill>
                  <a:schemeClr val="bg1"/>
                </a:solidFill>
                <a:hlinkClick r:id="rId6"/>
              </a:rPr>
              <a:t>taurus.</a:t>
            </a:r>
            <a:r>
              <a:rPr lang="en-US" sz="2800" dirty="0" smtClean="0">
                <a:solidFill>
                  <a:srgbClr val="FF0000"/>
                </a:solidFill>
                <a:hlinkClick r:id="rId6"/>
              </a:rPr>
              <a:t>ansci.iastate</a:t>
            </a:r>
            <a:r>
              <a:rPr lang="en-US" sz="2800" dirty="0" smtClean="0">
                <a:solidFill>
                  <a:schemeClr val="bg1"/>
                </a:solidFill>
                <a:hlinkClick r:id="rId6"/>
              </a:rPr>
              <a:t>.edu/wiki/projects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2675467"/>
            <a:ext cx="8625385" cy="3450696"/>
          </a:xfrm>
        </p:spPr>
        <p:txBody>
          <a:bodyPr>
            <a:normAutofit/>
          </a:bodyPr>
          <a:lstStyle/>
          <a:p>
            <a:pPr marL="0" indent="-914400">
              <a:buNone/>
            </a:pPr>
            <a:r>
              <a:rPr lang="en-US" dirty="0" smtClean="0"/>
              <a:t>G</a:t>
            </a:r>
            <a:r>
              <a:rPr lang="en-US" dirty="0"/>
              <a:t>: </a:t>
            </a:r>
            <a:r>
              <a:rPr lang="en-US" dirty="0" smtClean="0"/>
              <a:t>numeric </a:t>
            </a:r>
            <a:r>
              <a:rPr lang="en-US" dirty="0"/>
              <a:t>genotype with individual as row and marker as column (n by m</a:t>
            </a:r>
            <a:r>
              <a:rPr lang="en-US" dirty="0" smtClean="0"/>
              <a:t>).</a:t>
            </a:r>
          </a:p>
          <a:p>
            <a:pPr marL="0" indent="-914400">
              <a:buNone/>
            </a:pPr>
            <a:r>
              <a:rPr lang="en-US" dirty="0" smtClean="0"/>
              <a:t>y</a:t>
            </a:r>
            <a:r>
              <a:rPr lang="en-US" dirty="0"/>
              <a:t>: </a:t>
            </a:r>
            <a:r>
              <a:rPr lang="en-US" dirty="0" smtClean="0"/>
              <a:t>phenotype </a:t>
            </a:r>
            <a:r>
              <a:rPr lang="en-US" dirty="0"/>
              <a:t>of single column (n by 1</a:t>
            </a:r>
            <a:r>
              <a:rPr lang="en-US" dirty="0" smtClean="0"/>
              <a:t>)</a:t>
            </a:r>
          </a:p>
          <a:p>
            <a:pPr marL="0" indent="-914400">
              <a:buNone/>
            </a:pPr>
            <a:r>
              <a:rPr lang="en-US" dirty="0" smtClean="0"/>
              <a:t>pi: 0 for Bayes A, </a:t>
            </a:r>
            <a:r>
              <a:rPr lang="en-US" dirty="0"/>
              <a:t>1 </a:t>
            </a:r>
            <a:r>
              <a:rPr lang="en-US" dirty="0" smtClean="0"/>
              <a:t>for </a:t>
            </a:r>
            <a:r>
              <a:rPr lang="en-US" dirty="0" err="1" smtClean="0"/>
              <a:t>Cpi</a:t>
            </a:r>
            <a:r>
              <a:rPr lang="en-US" dirty="0" smtClean="0"/>
              <a:t> and </a:t>
            </a:r>
            <a:r>
              <a:rPr lang="en-US" dirty="0"/>
              <a:t>between 0 and 1 </a:t>
            </a:r>
            <a:r>
              <a:rPr lang="en-US" dirty="0" smtClean="0"/>
              <a:t> for Bayes B</a:t>
            </a:r>
          </a:p>
          <a:p>
            <a:pPr marL="0" indent="-457200">
              <a:buNone/>
            </a:pPr>
            <a:r>
              <a:rPr lang="en-US" dirty="0" err="1" smtClean="0"/>
              <a:t>burn.in</a:t>
            </a:r>
            <a:r>
              <a:rPr lang="en-US" dirty="0" smtClean="0"/>
              <a:t>: number iterations not used</a:t>
            </a:r>
          </a:p>
          <a:p>
            <a:pPr marL="0" indent="-457200">
              <a:buNone/>
            </a:pPr>
            <a:r>
              <a:rPr lang="en-US" dirty="0" err="1" smtClean="0"/>
              <a:t>burn.out</a:t>
            </a:r>
            <a:r>
              <a:rPr lang="en-US" dirty="0"/>
              <a:t>: number iterations </a:t>
            </a:r>
            <a:r>
              <a:rPr lang="en-US" dirty="0" smtClean="0"/>
              <a:t>used</a:t>
            </a:r>
          </a:p>
          <a:p>
            <a:pPr marL="0" indent="-457200">
              <a:buNone/>
            </a:pPr>
            <a:r>
              <a:rPr lang="en-US" dirty="0" smtClean="0"/>
              <a:t>recording</a:t>
            </a:r>
            <a:r>
              <a:rPr lang="en-US" dirty="0"/>
              <a:t>: T or F to return MCMC results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2675467"/>
            <a:ext cx="8625385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$effect: The posterior means of marker effects (m elements)</a:t>
            </a:r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 smtClean="0"/>
              <a:t>var</a:t>
            </a:r>
            <a:r>
              <a:rPr lang="en-US" dirty="0" smtClean="0"/>
              <a:t>: </a:t>
            </a:r>
            <a:r>
              <a:rPr lang="en-US" dirty="0"/>
              <a:t>The posterior means </a:t>
            </a:r>
            <a:r>
              <a:rPr lang="en-US" dirty="0" smtClean="0"/>
              <a:t>of marker variances (m </a:t>
            </a:r>
            <a:r>
              <a:rPr lang="en-US" dirty="0"/>
              <a:t>elements)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$ mean: The posterior mean of overall mean</a:t>
            </a:r>
          </a:p>
          <a:p>
            <a:pPr marL="0" indent="0">
              <a:buNone/>
            </a:pPr>
            <a:r>
              <a:rPr lang="en-US" dirty="0" smtClean="0"/>
              <a:t>$ pi: </a:t>
            </a:r>
            <a:r>
              <a:rPr lang="en-US" dirty="0"/>
              <a:t>The posterior </a:t>
            </a:r>
            <a:r>
              <a:rPr lang="en-US" dirty="0" smtClean="0"/>
              <a:t>mean of pi</a:t>
            </a:r>
          </a:p>
          <a:p>
            <a:pPr marL="0" indent="0">
              <a:buNone/>
            </a:pPr>
            <a:r>
              <a:rPr lang="en-US" dirty="0" smtClean="0"/>
              <a:t>$ </a:t>
            </a:r>
            <a:r>
              <a:rPr lang="en-US" dirty="0" err="1" smtClean="0"/>
              <a:t>Va</a:t>
            </a:r>
            <a:r>
              <a:rPr lang="en-US" dirty="0" smtClean="0"/>
              <a:t>: </a:t>
            </a:r>
            <a:r>
              <a:rPr lang="en-US" dirty="0"/>
              <a:t>The posterior </a:t>
            </a:r>
            <a:r>
              <a:rPr lang="en-US" dirty="0" smtClean="0"/>
              <a:t>mean of </a:t>
            </a:r>
            <a:r>
              <a:rPr lang="en-US" dirty="0" smtClean="0"/>
              <a:t>variance of SNP effects (</a:t>
            </a:r>
            <a:r>
              <a:rPr lang="en-US" dirty="0" err="1" smtClean="0"/>
              <a:t>CPi</a:t>
            </a:r>
            <a:r>
              <a:rPr lang="en-US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$ </a:t>
            </a:r>
            <a:r>
              <a:rPr lang="en-US" dirty="0" err="1" smtClean="0"/>
              <a:t>Ve</a:t>
            </a:r>
            <a:r>
              <a:rPr lang="en-US" dirty="0" smtClean="0"/>
              <a:t>: </a:t>
            </a:r>
            <a:r>
              <a:rPr lang="en-US" dirty="0"/>
              <a:t>The posterior mean </a:t>
            </a:r>
            <a:r>
              <a:rPr lang="en-US" dirty="0" smtClean="0"/>
              <a:t>of </a:t>
            </a:r>
            <a:r>
              <a:rPr lang="en-US" dirty="0" smtClean="0"/>
              <a:t>variance of residual effects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9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2675467"/>
            <a:ext cx="8625385" cy="3450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$</a:t>
            </a:r>
            <a:r>
              <a:rPr lang="en-US" dirty="0" err="1" smtClean="0"/>
              <a:t>mcmc.p</a:t>
            </a:r>
            <a:r>
              <a:rPr lang="en-US" dirty="0" smtClean="0"/>
              <a:t>: </a:t>
            </a:r>
            <a:r>
              <a:rPr lang="en-US" dirty="0"/>
              <a:t>The posterior samples of </a:t>
            </a:r>
            <a:r>
              <a:rPr lang="en-US" dirty="0" smtClean="0"/>
              <a:t>four parameters (t </a:t>
            </a:r>
            <a:r>
              <a:rPr lang="en-US" dirty="0"/>
              <a:t>by </a:t>
            </a:r>
            <a:r>
              <a:rPr lang="en-US" dirty="0" smtClean="0"/>
              <a:t>4 elements</a:t>
            </a:r>
            <a:r>
              <a:rPr lang="en-US" dirty="0"/>
              <a:t>)</a:t>
            </a:r>
            <a:endParaRPr lang="en-US" dirty="0" smtClean="0"/>
          </a:p>
          <a:p>
            <a:pPr marL="301943" lvl="1" indent="0">
              <a:buNone/>
            </a:pPr>
            <a:r>
              <a:rPr lang="en-US" dirty="0"/>
              <a:t>$ mean: The posterior mean of overall mean</a:t>
            </a:r>
          </a:p>
          <a:p>
            <a:pPr marL="301943" lvl="1" indent="0">
              <a:buNone/>
            </a:pPr>
            <a:r>
              <a:rPr lang="en-US" dirty="0" smtClean="0"/>
              <a:t>$ pi: </a:t>
            </a:r>
            <a:r>
              <a:rPr lang="en-US" dirty="0"/>
              <a:t>The posterior </a:t>
            </a:r>
            <a:r>
              <a:rPr lang="en-US" dirty="0" smtClean="0"/>
              <a:t>mean of pi</a:t>
            </a:r>
          </a:p>
          <a:p>
            <a:pPr marL="301943" lvl="1" indent="0">
              <a:buNone/>
            </a:pPr>
            <a:r>
              <a:rPr lang="en-US" dirty="0" smtClean="0"/>
              <a:t>$ </a:t>
            </a:r>
            <a:r>
              <a:rPr lang="en-US" dirty="0" err="1" smtClean="0"/>
              <a:t>Va</a:t>
            </a:r>
            <a:r>
              <a:rPr lang="en-US" dirty="0" smtClean="0"/>
              <a:t>: </a:t>
            </a:r>
            <a:r>
              <a:rPr lang="en-US" dirty="0"/>
              <a:t>The posterior </a:t>
            </a:r>
            <a:r>
              <a:rPr lang="en-US" dirty="0" smtClean="0"/>
              <a:t>mean of </a:t>
            </a:r>
            <a:r>
              <a:rPr lang="en-US" dirty="0" smtClean="0"/>
              <a:t>variance of SNP effects (</a:t>
            </a:r>
            <a:r>
              <a:rPr lang="en-US" dirty="0" err="1" smtClean="0"/>
              <a:t>Cpi</a:t>
            </a:r>
            <a:r>
              <a:rPr lang="en-US" dirty="0" smtClean="0"/>
              <a:t>)</a:t>
            </a:r>
            <a:endParaRPr lang="en-US" dirty="0" smtClean="0"/>
          </a:p>
          <a:p>
            <a:pPr marL="301943" lvl="1" indent="0">
              <a:buNone/>
            </a:pPr>
            <a:r>
              <a:rPr lang="en-US" dirty="0" smtClean="0"/>
              <a:t>$ </a:t>
            </a:r>
            <a:r>
              <a:rPr lang="en-US" dirty="0" err="1" smtClean="0"/>
              <a:t>Ve</a:t>
            </a:r>
            <a:r>
              <a:rPr lang="en-US" dirty="0" smtClean="0"/>
              <a:t>: </a:t>
            </a:r>
            <a:r>
              <a:rPr lang="en-US" dirty="0"/>
              <a:t>The posterior mean </a:t>
            </a:r>
            <a:r>
              <a:rPr lang="en-US" dirty="0" smtClean="0"/>
              <a:t>of </a:t>
            </a:r>
            <a:r>
              <a:rPr lang="en-US" dirty="0" smtClean="0"/>
              <a:t>variance of residual effects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$</a:t>
            </a:r>
            <a:r>
              <a:rPr lang="en-US" dirty="0" err="1" smtClean="0"/>
              <a:t>mcmc.b</a:t>
            </a:r>
            <a:r>
              <a:rPr lang="en-US" dirty="0" smtClean="0"/>
              <a:t>: </a:t>
            </a:r>
            <a:r>
              <a:rPr lang="en-US" dirty="0"/>
              <a:t>The posterior </a:t>
            </a:r>
            <a:r>
              <a:rPr lang="en-US" dirty="0" smtClean="0"/>
              <a:t>samples of </a:t>
            </a:r>
            <a:r>
              <a:rPr lang="en-US" dirty="0"/>
              <a:t>marker effects </a:t>
            </a:r>
            <a:r>
              <a:rPr lang="en-US" dirty="0" smtClean="0"/>
              <a:t>(t by m </a:t>
            </a:r>
            <a:r>
              <a:rPr lang="en-US" dirty="0"/>
              <a:t>elements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$</a:t>
            </a:r>
            <a:r>
              <a:rPr lang="en-US" dirty="0" err="1" smtClean="0"/>
              <a:t>mcmc.v</a:t>
            </a:r>
            <a:r>
              <a:rPr lang="en-US" dirty="0" smtClean="0"/>
              <a:t>: </a:t>
            </a:r>
            <a:r>
              <a:rPr lang="en-US" dirty="0"/>
              <a:t>The posterior samples of marker </a:t>
            </a:r>
            <a:r>
              <a:rPr lang="en-US" dirty="0" smtClean="0"/>
              <a:t>variances (t </a:t>
            </a:r>
            <a:r>
              <a:rPr lang="en-US" dirty="0"/>
              <a:t>by m elements)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of MCMC with t iterations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Set up GAPIT and BAGS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950" y="1087547"/>
            <a:ext cx="86741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rm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ls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())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#Import GAPIT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#source("http://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www.bioconductor.org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biocLite.R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 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("EMMREML")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("scatterplot3d")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'MASS'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 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ginv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compiler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cmpfun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"scatterplot3d"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"EMMREML"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emma.txt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#Prepare </a:t>
            </a:r>
            <a:r>
              <a:rPr lang="en-US" dirty="0" smtClean="0">
                <a:solidFill>
                  <a:srgbClr val="3E3E3E"/>
                </a:solidFill>
                <a:latin typeface="Candara" charset="0"/>
              </a:rPr>
              <a:t>BAGS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source('http://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/sandbox/BAGS.R')</a:t>
            </a:r>
          </a:p>
        </p:txBody>
      </p:sp>
    </p:spTree>
    <p:extLst>
      <p:ext uri="{BB962C8B-B14F-4D97-AF65-F5344CB8AC3E}">
        <p14:creationId xmlns:p14="http://schemas.microsoft.com/office/powerpoint/2010/main" val="1501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3675</TotalTime>
  <Words>1018</Words>
  <Application>Microsoft Macintosh PowerPoint</Application>
  <PresentationFormat>On-screen Show (4:3)</PresentationFormat>
  <Paragraphs>292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ArialMT</vt:lpstr>
      <vt:lpstr>Calibri</vt:lpstr>
      <vt:lpstr>Candara</vt:lpstr>
      <vt:lpstr>Constantia</vt:lpstr>
      <vt:lpstr>Georgia</vt:lpstr>
      <vt:lpstr>inherit</vt:lpstr>
      <vt:lpstr>Open Sans</vt:lpstr>
      <vt:lpstr>Symbol</vt:lpstr>
      <vt:lpstr>Waveform</vt:lpstr>
      <vt:lpstr>Statistical Genomics</vt:lpstr>
      <vt:lpstr>Administration</vt:lpstr>
      <vt:lpstr>Outline</vt:lpstr>
      <vt:lpstr>BAGS</vt:lpstr>
      <vt:lpstr>PowerPoint Presentation</vt:lpstr>
      <vt:lpstr>Input</vt:lpstr>
      <vt:lpstr>Output</vt:lpstr>
      <vt:lpstr>Output of MCMC with t iterations</vt:lpstr>
      <vt:lpstr>Set up GAPIT and BAGS</vt:lpstr>
      <vt:lpstr>Data and simulation</vt:lpstr>
      <vt:lpstr>Run GAPIT</vt:lpstr>
      <vt:lpstr>GWAS</vt:lpstr>
      <vt:lpstr>RUN BAGS with different model</vt:lpstr>
      <vt:lpstr>Bayes Cpi</vt:lpstr>
      <vt:lpstr>Bayes B</vt:lpstr>
      <vt:lpstr>Bayes A</vt:lpstr>
      <vt:lpstr>Visualizing MCMC</vt:lpstr>
      <vt:lpstr>Changes of cumulative averages</vt:lpstr>
      <vt:lpstr>1,000 iterations</vt:lpstr>
      <vt:lpstr>20,000 iterations are still not enough!</vt:lpstr>
      <vt:lpstr>BLR and BGLR</vt:lpstr>
      <vt:lpstr>Papers of BLR and BGLR</vt:lpstr>
      <vt:lpstr>PowerPoint Presentation</vt:lpstr>
      <vt:lpstr>PowerPoint Presentation</vt:lpstr>
      <vt:lpstr>Model in BLR</vt:lpstr>
      <vt:lpstr>Bayesian likelihood</vt:lpstr>
      <vt:lpstr>BLR output</vt:lpstr>
      <vt:lpstr>Run BLR</vt:lpstr>
      <vt:lpstr>GWAS</vt:lpstr>
      <vt:lpstr>BGLR model</vt:lpstr>
      <vt:lpstr>Run BGLR</vt:lpstr>
      <vt:lpstr>GWAS</vt:lpstr>
      <vt:lpstr>Visualization by GAPIT</vt:lpstr>
      <vt:lpstr>Comparison</vt:lpstr>
      <vt:lpstr>Outline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216</cp:revision>
  <dcterms:created xsi:type="dcterms:W3CDTF">2013-08-24T13:03:35Z</dcterms:created>
  <dcterms:modified xsi:type="dcterms:W3CDTF">2017-04-21T21:48:01Z</dcterms:modified>
</cp:coreProperties>
</file>