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307" r:id="rId2"/>
    <p:sldId id="282" r:id="rId3"/>
    <p:sldId id="340" r:id="rId4"/>
    <p:sldId id="339" r:id="rId5"/>
    <p:sldId id="336" r:id="rId6"/>
    <p:sldId id="338" r:id="rId7"/>
    <p:sldId id="260" r:id="rId8"/>
    <p:sldId id="261" r:id="rId9"/>
    <p:sldId id="258" r:id="rId10"/>
    <p:sldId id="297" r:id="rId11"/>
    <p:sldId id="298" r:id="rId12"/>
    <p:sldId id="335" r:id="rId13"/>
    <p:sldId id="341" r:id="rId14"/>
    <p:sldId id="343" r:id="rId15"/>
    <p:sldId id="327" r:id="rId16"/>
    <p:sldId id="342" r:id="rId17"/>
    <p:sldId id="310" r:id="rId18"/>
    <p:sldId id="328" r:id="rId19"/>
    <p:sldId id="299" r:id="rId20"/>
    <p:sldId id="273" r:id="rId21"/>
    <p:sldId id="316" r:id="rId22"/>
    <p:sldId id="317" r:id="rId23"/>
    <p:sldId id="330" r:id="rId24"/>
    <p:sldId id="331" r:id="rId25"/>
    <p:sldId id="332" r:id="rId26"/>
    <p:sldId id="333" r:id="rId27"/>
    <p:sldId id="334" r:id="rId28"/>
    <p:sldId id="326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0"/>
    <p:restoredTop sz="99514" autoAdjust="0"/>
  </p:normalViewPr>
  <p:slideViewPr>
    <p:cSldViewPr snapToGrid="0" snapToObjects="1">
      <p:cViewPr>
        <p:scale>
          <a:sx n="157" d="100"/>
          <a:sy n="157" d="100"/>
        </p:scale>
        <p:origin x="14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linkedin.com/in/yuanhong-song-song-42582613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hyperlink" Target="http://www.math.wsu.edu/students/soruganti/welcome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G_G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3238" cy="6858000"/>
          </a:xfrm>
          <a:prstGeom prst="rect">
            <a:avLst/>
          </a:prstGeom>
        </p:spPr>
      </p:pic>
      <p:pic>
        <p:nvPicPr>
          <p:cNvPr id="10" name="Picture 9" descr="SG_GWA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0495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3844955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4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articipation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04872"/>
              </p:ext>
            </p:extLst>
          </p:nvPr>
        </p:nvGraphicFramePr>
        <p:xfrm>
          <a:off x="871538" y="2674938"/>
          <a:ext cx="7408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306"/>
                <a:gridCol w="18525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question, no</a:t>
                      </a:r>
                      <a:r>
                        <a:rPr lang="en-US" baseline="0" dirty="0" smtClean="0"/>
                        <a:t>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or discussion occasionally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Question 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Discussion 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AND discussion actively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 six in total</a:t>
            </a:r>
          </a:p>
          <a:p>
            <a:r>
              <a:rPr lang="en-US"/>
              <a:t>Due </a:t>
            </a:r>
            <a:r>
              <a:rPr lang="en-US" smtClean="0"/>
              <a:t>Monday 3:10PM </a:t>
            </a:r>
            <a:r>
              <a:rPr lang="en-US" dirty="0"/>
              <a:t>every other week, except spring break and final</a:t>
            </a:r>
          </a:p>
          <a:p>
            <a:r>
              <a:rPr lang="en-US" dirty="0"/>
              <a:t>Submit by </a:t>
            </a:r>
            <a:r>
              <a:rPr lang="en-US" dirty="0" smtClean="0"/>
              <a:t>email </a:t>
            </a:r>
            <a:r>
              <a:rPr lang="en-US" dirty="0"/>
              <a:t>to </a:t>
            </a:r>
            <a:r>
              <a:rPr lang="en-US" dirty="0" smtClean="0"/>
              <a:t>Song: </a:t>
            </a:r>
            <a:r>
              <a:rPr lang="en-US" dirty="0" err="1" smtClean="0"/>
              <a:t>yuanhong.song@wsu.edu</a:t>
            </a:r>
            <a:endParaRPr lang="en-US" dirty="0"/>
          </a:p>
          <a:p>
            <a:r>
              <a:rPr lang="en-US" dirty="0"/>
              <a:t>PDF Report and R source code only</a:t>
            </a:r>
          </a:p>
          <a:p>
            <a:r>
              <a:rPr lang="en-US" dirty="0"/>
              <a:t>PDF report is limited to five pages.</a:t>
            </a:r>
          </a:p>
          <a:p>
            <a:r>
              <a:rPr lang="en-US" dirty="0"/>
              <a:t>Late </a:t>
            </a:r>
            <a:r>
              <a:rPr lang="en-US" dirty="0" smtClean="0"/>
              <a:t>homework: half </a:t>
            </a:r>
            <a:r>
              <a:rPr lang="en-US" dirty="0"/>
              <a:t>off per day.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choice: A, B, C and D (choose one only)</a:t>
            </a:r>
          </a:p>
          <a:p>
            <a:r>
              <a:rPr lang="en-US" dirty="0" smtClean="0"/>
              <a:t>Question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Middle term: 25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Final: 50 (comprehensive)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Spring: Jan 8- April 27</a:t>
            </a:r>
          </a:p>
          <a:p>
            <a:r>
              <a:rPr lang="en-US" dirty="0" smtClean="0"/>
              <a:t>M&amp;F (3:10-4): Lectures</a:t>
            </a:r>
          </a:p>
          <a:p>
            <a:r>
              <a:rPr lang="en-US" dirty="0" smtClean="0"/>
              <a:t>W (3:10-5:40): Lab (laptops: Lectures and HW)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 and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0"/>
            <a:ext cx="7240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8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Reference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1.	Lynch, M. &amp; Walsh, B.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 and analysis of quantitative traits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 and analysis of quantitative traits.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(1998).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2.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Elshire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R. J.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A robust, simple genotyping-by-sequencing (GBS) approach for high diversity species.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PLoS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 One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6,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e19379 (2011).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3.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Marchini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J. &amp; Howie, B. Genotype imputation for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 Rev Genet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11,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499–511 (2010).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4.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VanRaden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P. M. Efficient methods to compute genomic predictions.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J Dairy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Sci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91,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4414–4423 (2008).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5.	Yu, J.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A unified mixed-model method for association mapping that accounts for multiple levels of relatedness.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Nat. Genet.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38,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203–208 (2006).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6.	Zhang, Z.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Mixed linear model approach adapted for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 Genet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42,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355–360 (2010).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7.	Kang, H. M.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Efficient control of population structure in model organism association mapping.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178,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1709–1723 (2008).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8.	Kang, H. M.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Variance component model to account for sample structure in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 Genet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42,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348–354 (2010).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9.	Wang, Q., Tian, F., Pan, Y., Buckler, E. S. &amp; Zhang, Z. A SUPER Powerful Method for Genome Wide Association Study.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PLoS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 One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9,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e107684 (2014).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10.	Lippert, C.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FaST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linear mixed models for genome-wide association studies.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Nature Methods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8,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833–835 (2011).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11.	Segura, V.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et al.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An efficient multi-locus mixed-model approach for genome-wide association studies in structured populations.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Nature Genetics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44,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825–830 (2012).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12.	Liu, X., Huang, M., Fan, B., Buckler, E. S. &amp; Zhang, Z. Iterative Usage of Fixed and Random Effect Models for Powerful and Efficient Genome-Wide Association Studies.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PLoS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 Genet.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12,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e1005767 (2016).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13.	Zhou, Y., Isabel Vales, M., Wang, A. &amp; Zhang, Z. Systematic bias of correlation coefficient may explain negative accuracy of genomic prediction.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Briefings </a:t>
            </a:r>
            <a:r>
              <a:rPr lang="en-US" sz="1250" i="1" dirty="0" err="1">
                <a:latin typeface="Times New Roman" charset="0"/>
                <a:ea typeface="Calibri" charset="0"/>
                <a:cs typeface="Times New Roman" charset="0"/>
              </a:rPr>
              <a:t>Bioinforma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(2016).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14.	Zhang, Z.,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Todhunter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R. J., Buckler, E. S. &amp; Van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Vleck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L. D. Technical note: Use of marker-based relationships with multiple-trait derivative-free restricted maximal likelihood.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J. Anim. Sci.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85,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881–885 (2007).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15.	Bernardo, R. Prediction of maize single-cross performance using RFLPs and information from related hybrids.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Crop Sci.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34,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20–25 (1994).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16.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Endelman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J. Ridge regression and other kernels for genomic selection in the R package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rrBLUP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Plant Genome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4,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250–255 (2011).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17.	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Meuwissen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T. H., Hayes, B. J. &amp; Goddard, M. E. Prediction of total genetic value using genome-wide dense marker maps.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Genetics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157,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1819–1829 (2001).</a:t>
            </a:r>
            <a:endParaRPr lang="en-US" sz="1250" dirty="0">
              <a:latin typeface="Calibri" charset="0"/>
              <a:ea typeface="Calibri" charset="0"/>
              <a:cs typeface="Times New Roman" charset="0"/>
            </a:endParaRPr>
          </a:p>
          <a:p>
            <a:pPr marL="406400" marR="0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18.	Pérez, P., de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los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Campos, G.,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Crossa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J. &amp; </a:t>
            </a:r>
            <a:r>
              <a:rPr lang="en-US" sz="1250" dirty="0" err="1">
                <a:latin typeface="Times New Roman" charset="0"/>
                <a:ea typeface="Calibri" charset="0"/>
                <a:cs typeface="Times New Roman" charset="0"/>
              </a:rPr>
              <a:t>Gianola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, D. Genomic-Enabled Prediction Based on Molecular Markers and Pedigree Using the Bayesian Linear Regression Package in R. </a:t>
            </a:r>
            <a:r>
              <a:rPr lang="en-US" sz="1250" i="1" dirty="0">
                <a:latin typeface="Times New Roman" charset="0"/>
                <a:ea typeface="Calibri" charset="0"/>
                <a:cs typeface="Times New Roman" charset="0"/>
              </a:rPr>
              <a:t>Plant Genome J.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1250" b="1" dirty="0">
                <a:latin typeface="Times New Roman" charset="0"/>
                <a:ea typeface="Calibri" charset="0"/>
                <a:cs typeface="Times New Roman" charset="0"/>
              </a:rPr>
              <a:t>3,</a:t>
            </a:r>
            <a:r>
              <a:rPr lang="en-US" sz="1250" dirty="0">
                <a:latin typeface="Times New Roman" charset="0"/>
                <a:ea typeface="Calibri" charset="0"/>
                <a:cs typeface="Times New Roman" charset="0"/>
              </a:rPr>
              <a:t> 106 (2010).</a:t>
            </a:r>
            <a:endParaRPr lang="en-US" sz="125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 8 (M): Lecture (Introduction)</a:t>
            </a:r>
          </a:p>
          <a:p>
            <a:r>
              <a:rPr lang="en-US" dirty="0" smtClean="0"/>
              <a:t>Jan 10 (W): two lectures (distribution and inference)</a:t>
            </a:r>
          </a:p>
          <a:p>
            <a:r>
              <a:rPr lang="en-US" dirty="0" smtClean="0"/>
              <a:t>Jan 12 (F): Lecture on R (no computer)</a:t>
            </a:r>
          </a:p>
          <a:p>
            <a:r>
              <a:rPr lang="en-US" dirty="0" smtClean="0"/>
              <a:t>Jan 15 (M): lab on R (bring computers)</a:t>
            </a:r>
          </a:p>
          <a:p>
            <a:r>
              <a:rPr lang="en-US" dirty="0" smtClean="0"/>
              <a:t>Jan 17 (W): Lab on distribution &amp; inference (HW1)</a:t>
            </a:r>
          </a:p>
          <a:p>
            <a:r>
              <a:rPr lang="en-US" dirty="0" smtClean="0"/>
              <a:t>Jan 19 (F): </a:t>
            </a:r>
            <a:r>
              <a:rPr lang="en-US" dirty="0"/>
              <a:t>Lecture on </a:t>
            </a:r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the 1</a:t>
            </a:r>
            <a:r>
              <a:rPr lang="en-US" baseline="30000" dirty="0" smtClean="0"/>
              <a:t>st</a:t>
            </a:r>
            <a:r>
              <a:rPr lang="en-US" dirty="0" smtClean="0"/>
              <a:t> two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5 at 2.3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37" y="1724789"/>
            <a:ext cx="3346805" cy="47098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440927"/>
            <a:ext cx="4568084" cy="878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link.springer.com</a:t>
            </a:r>
            <a:r>
              <a:rPr lang="en-US" dirty="0"/>
              <a:t>/book/10.1007%2F978-1-62703-447-</a:t>
            </a:r>
            <a:r>
              <a:rPr lang="en-US" dirty="0" smtClean="0"/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Text book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Shot 2015-08-25 at 2.3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273587"/>
            <a:ext cx="3872384" cy="30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697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Books at ZZLab (130 Johnson Hall)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2016-01-13 08.20.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7037"/>
          <a:stretch/>
        </p:blipFill>
        <p:spPr>
          <a:xfrm>
            <a:off x="1797050" y="1308100"/>
            <a:ext cx="5143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hiwu\Dropbox\Current\job2010\Washington\Interview\nih-cost-gen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http://luckyrobot.com/wp-content/uploads/2013/04/nih-cost-genome.jpg</a:t>
            </a:r>
          </a:p>
        </p:txBody>
      </p:sp>
      <p:sp>
        <p:nvSpPr>
          <p:cNvPr id="3" name="Up Arrow 2"/>
          <p:cNvSpPr/>
          <p:nvPr/>
        </p:nvSpPr>
        <p:spPr>
          <a:xfrm>
            <a:off x="956338" y="1677750"/>
            <a:ext cx="2351650" cy="25401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</a:t>
            </a:r>
          </a:p>
          <a:p>
            <a:pPr algn="ctr"/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307988" y="2947822"/>
            <a:ext cx="2810680" cy="2540145"/>
          </a:xfrm>
          <a:prstGeom prst="upArrow">
            <a:avLst/>
          </a:prstGeom>
          <a:gradFill>
            <a:gsLst>
              <a:gs pos="0">
                <a:srgbClr val="FF66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algn="ctr"/>
            <a:r>
              <a:rPr lang="en-US" dirty="0" smtClean="0"/>
              <a:t>Generation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Why this course</a:t>
            </a:r>
          </a:p>
          <a:p>
            <a:r>
              <a:rPr lang="en-US" dirty="0" smtClean="0"/>
              <a:t>Overview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8200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More Research on GWAS and GS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May 31,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233" y="1783807"/>
            <a:ext cx="8763883" cy="37958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Computing difficulties: millions of markers, individuals, and traits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False </a:t>
            </a:r>
            <a:r>
              <a:rPr lang="en-US" sz="3200" dirty="0">
                <a:solidFill>
                  <a:schemeClr val="tx1"/>
                </a:solidFill>
              </a:rPr>
              <a:t>positives, ex: “Amgen scientists tried to replicate </a:t>
            </a:r>
            <a:r>
              <a:rPr lang="en-US" sz="3200" dirty="0">
                <a:solidFill>
                  <a:srgbClr val="FF0000"/>
                </a:solidFill>
              </a:rPr>
              <a:t>53</a:t>
            </a:r>
            <a:r>
              <a:rPr lang="en-US" sz="3200" dirty="0">
                <a:solidFill>
                  <a:schemeClr val="tx1"/>
                </a:solidFill>
              </a:rPr>
              <a:t> high-profile cancer research findings, but could only replicate </a:t>
            </a:r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chemeClr val="tx1"/>
                </a:solidFill>
              </a:rPr>
              <a:t>”, Nature, 2012, 483: 531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False negatives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Problems in GWAS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Shot 2015-11-17 at 3.1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3" y="5579618"/>
            <a:ext cx="7315200" cy="1121009"/>
          </a:xfrm>
          <a:prstGeom prst="rect">
            <a:avLst/>
          </a:prstGeom>
        </p:spPr>
      </p:pic>
      <p:pic>
        <p:nvPicPr>
          <p:cNvPr id="6" name="Picture 5" descr="Screen Shot 2015-11-17 at 3.2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3" y="5530675"/>
            <a:ext cx="7315200" cy="13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1" y="0"/>
            <a:ext cx="6858000" cy="68580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 rot="16200000">
            <a:off x="-2802636" y="2802636"/>
            <a:ext cx="68580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584D3"/>
                </a:solidFill>
              </a:rPr>
              <a:t>Associations on flowering time</a:t>
            </a:r>
            <a:endParaRPr lang="en-US" sz="3600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"/>
          <a:stretch/>
        </p:blipFill>
        <p:spPr>
          <a:xfrm>
            <a:off x="0" y="0"/>
            <a:ext cx="9144000" cy="461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4" b="4181"/>
          <a:stretch/>
        </p:blipFill>
        <p:spPr>
          <a:xfrm>
            <a:off x="0" y="3900488"/>
            <a:ext cx="9144000" cy="295751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The Precision Medicine Imitative (2015)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4940300"/>
            <a:ext cx="9144000" cy="614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250 Million dollars investment in 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Dosage variation among individuals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565400"/>
            <a:ext cx="58039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Preventive medical treatment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20081211235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2213673" cy="2234477"/>
          </a:xfrm>
        </p:spPr>
      </p:pic>
      <p:sp>
        <p:nvSpPr>
          <p:cNvPr id="5" name="TextBox 4"/>
          <p:cNvSpPr txBox="1"/>
          <p:nvPr/>
        </p:nvSpPr>
        <p:spPr>
          <a:xfrm>
            <a:off x="457200" y="5029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矫形器</a:t>
            </a:r>
            <a:r>
              <a:rPr lang="en-US" altLang="zh-CN" dirty="0" smtClean="0"/>
              <a:t>: </a:t>
            </a:r>
            <a:r>
              <a:rPr lang="zh-CN" altLang="en-US" dirty="0" smtClean="0"/>
              <a:t>用背带调节髋屈曲角度，横杆调节髋外展角度，两侧面有两个球型铰链，可在固定的情况下作髋部轻微活动。适用于</a:t>
            </a:r>
            <a:r>
              <a:rPr lang="en-US" altLang="zh-CN" dirty="0" smtClean="0"/>
              <a:t>1-2</a:t>
            </a:r>
            <a:r>
              <a:rPr lang="zh-CN" altLang="en-US" dirty="0" smtClean="0"/>
              <a:t>岁婴幼儿。</a:t>
            </a:r>
            <a:endParaRPr lang="en-US" altLang="zh-CN" dirty="0" smtClean="0"/>
          </a:p>
          <a:p>
            <a:r>
              <a:rPr lang="en-US" altLang="zh-CN" dirty="0" smtClean="0"/>
              <a:t>http://www.nbkangxin.com/nbkangxin/list.asp?id=126&amp;ipage=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发育性髋关节脱位</a:t>
            </a:r>
            <a:endParaRPr lang="en-US" dirty="0"/>
          </a:p>
        </p:txBody>
      </p:sp>
      <p:pic>
        <p:nvPicPr>
          <p:cNvPr id="7" name="Picture 6" descr="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999" y="2362200"/>
            <a:ext cx="2796309" cy="2133600"/>
          </a:xfrm>
          <a:prstGeom prst="rect">
            <a:avLst/>
          </a:prstGeom>
        </p:spPr>
      </p:pic>
      <p:pic>
        <p:nvPicPr>
          <p:cNvPr id="8" name="Picture 7" descr="T1o3RFXiVMXXbWeKIW_022959_jpg_310x3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133600"/>
            <a:ext cx="22936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llumina Canine SNP20 BeadChip.gif"/>
          <p:cNvPicPr>
            <a:picLocks noChangeAspect="1"/>
          </p:cNvPicPr>
          <p:nvPr/>
        </p:nvPicPr>
        <p:blipFill>
          <a:blip r:embed="rId2" cstate="print"/>
          <a:srcRect l="23601" r="27229"/>
          <a:stretch>
            <a:fillRect/>
          </a:stretch>
        </p:blipFill>
        <p:spPr bwMode="auto">
          <a:xfrm>
            <a:off x="6811963" y="1219200"/>
            <a:ext cx="23320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Canine Hip Dysplasia is predictive</a:t>
            </a:r>
          </a:p>
        </p:txBody>
      </p:sp>
      <p:pic>
        <p:nvPicPr>
          <p:cNvPr id="5" name="Picture 68" descr="Figure2.tif"/>
          <p:cNvPicPr>
            <a:picLocks noChangeAspect="1"/>
          </p:cNvPicPr>
          <p:nvPr/>
        </p:nvPicPr>
        <p:blipFill>
          <a:blip r:embed="rId3" cstate="print"/>
          <a:srcRect l="17848" t="3912" r="18681" b="10007"/>
          <a:stretch>
            <a:fillRect/>
          </a:stretch>
        </p:blipFill>
        <p:spPr bwMode="auto">
          <a:xfrm>
            <a:off x="533400" y="1524000"/>
            <a:ext cx="5562600" cy="483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5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Canine hip dysplasia is predictable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0" y="1252728"/>
            <a:ext cx="7946379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</a:rPr>
              <a:t>Genomic prediction</a:t>
            </a:r>
            <a:endParaRPr lang="en-US" dirty="0">
              <a:solidFill>
                <a:srgbClr val="4584D3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464056"/>
            <a:ext cx="7747000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2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1" y="2675467"/>
            <a:ext cx="8623300" cy="3450696"/>
          </a:xfrm>
        </p:spPr>
        <p:txBody>
          <a:bodyPr/>
          <a:lstStyle/>
          <a:p>
            <a:r>
              <a:rPr lang="en-US" dirty="0" smtClean="0"/>
              <a:t>Active participation + 6 HWs + Midterm/Final exam</a:t>
            </a:r>
          </a:p>
          <a:p>
            <a:r>
              <a:rPr lang="en-US" dirty="0" smtClean="0"/>
              <a:t>GWAS and GS: Very active for research and applications</a:t>
            </a:r>
          </a:p>
          <a:p>
            <a:r>
              <a:rPr lang="en-US" dirty="0" smtClean="0"/>
              <a:t>Rapid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assistant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2596"/>
            <a:ext cx="2806700" cy="280670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455298" y="2598100"/>
            <a:ext cx="5462125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Yuanhong</a:t>
            </a:r>
            <a:r>
              <a:rPr lang="en-US" dirty="0"/>
              <a:t> Song</a:t>
            </a:r>
          </a:p>
          <a:p>
            <a:r>
              <a:rPr lang="en-US" dirty="0" smtClean="0"/>
              <a:t>Email: </a:t>
            </a:r>
            <a:r>
              <a:rPr lang="en-US" dirty="0" err="1" smtClean="0"/>
              <a:t>yuanhong.song@wsu.edu</a:t>
            </a:r>
            <a:endParaRPr lang="en-US" dirty="0"/>
          </a:p>
          <a:p>
            <a:r>
              <a:rPr lang="en-US" dirty="0" smtClean="0"/>
              <a:t>Office: 130 Johnson hall</a:t>
            </a:r>
          </a:p>
          <a:p>
            <a:r>
              <a:rPr lang="en-US" dirty="0" smtClean="0"/>
              <a:t>Phone: 509-335-4551</a:t>
            </a:r>
          </a:p>
          <a:p>
            <a:r>
              <a:rPr lang="en-US" dirty="0" smtClean="0"/>
              <a:t>Graduate student in statistics</a:t>
            </a:r>
          </a:p>
          <a:p>
            <a:r>
              <a:rPr lang="en-US" dirty="0">
                <a:hlinkClick r:id="rId3"/>
              </a:rPr>
              <a:t>https://www.linkedin.com/in/yuanhong-song-song-425826132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 smtClean="0"/>
              <a:t>TA</a:t>
            </a:r>
            <a:r>
              <a:rPr lang="en-US" dirty="0"/>
              <a:t>: Geographic Information </a:t>
            </a:r>
            <a:r>
              <a:rPr lang="en-US" dirty="0" smtClean="0"/>
              <a:t>Systems and Remote Sensing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206" y="2598100"/>
            <a:ext cx="6789218" cy="3450696"/>
          </a:xfrm>
        </p:spPr>
        <p:txBody>
          <a:bodyPr>
            <a:normAutofit/>
          </a:bodyPr>
          <a:lstStyle/>
          <a:p>
            <a:r>
              <a:rPr lang="en-US" dirty="0"/>
              <a:t>Instructor - Stat 360:Probability and Statistics (for engineering &amp; math majors) - Spring 2017</a:t>
            </a:r>
          </a:p>
          <a:p>
            <a:r>
              <a:rPr lang="en-US" dirty="0"/>
              <a:t>TA - Stat 212:Introduction to Statistical Methods - Fall 2016</a:t>
            </a:r>
          </a:p>
          <a:p>
            <a:r>
              <a:rPr lang="en-US" dirty="0"/>
              <a:t>Instructor - Stat 212:Introduction to Statistical Methods - Summer 2016</a:t>
            </a:r>
          </a:p>
          <a:p>
            <a:r>
              <a:rPr lang="en-US" dirty="0"/>
              <a:t>TA - Stat 212:Introduction to Statistical Methods - Spring 2016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Sai </a:t>
            </a:r>
            <a:r>
              <a:rPr lang="en-US" dirty="0" err="1" smtClean="0"/>
              <a:t>Prudhvi</a:t>
            </a:r>
            <a:r>
              <a:rPr lang="en-US" dirty="0" smtClean="0"/>
              <a:t> (guest TA)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0" y="2658957"/>
            <a:ext cx="1752953" cy="2757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5721" y="6128059"/>
            <a:ext cx="612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www.math.wsu.edu/students/soruganti/welcome.php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2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" y="2391646"/>
            <a:ext cx="2941005" cy="294100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Chen (Guest TA)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224042" y="2598100"/>
            <a:ext cx="4693381" cy="1140420"/>
          </a:xfrm>
        </p:spPr>
        <p:txBody>
          <a:bodyPr>
            <a:normAutofit/>
          </a:bodyPr>
          <a:lstStyle/>
          <a:p>
            <a:r>
              <a:rPr lang="en-US" dirty="0" smtClean="0"/>
              <a:t>TA of CROPS 545 in 2017</a:t>
            </a:r>
          </a:p>
          <a:p>
            <a:r>
              <a:rPr lang="en-US" dirty="0" smtClean="0"/>
              <a:t>Author of iPat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30" y="3911150"/>
            <a:ext cx="1421501" cy="14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Swanson (Guest lecture)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7621" y="5863349"/>
            <a:ext cx="8132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262A2D"/>
                </a:solidFill>
                <a:latin typeface="Lucida Grande" charset="0"/>
              </a:rPr>
              <a:t>NATRS 519: Introduction to Statistical Programming in R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rgbClr val="262A2D"/>
                </a:solidFill>
                <a:latin typeface="Lucida Grande" charset="0"/>
              </a:rPr>
              <a:t>SOILS 502: Introduction to Statistics in R</a:t>
            </a:r>
            <a:endParaRPr lang="en-US" dirty="0">
              <a:solidFill>
                <a:srgbClr val="262A2D"/>
              </a:solidFill>
              <a:effectLst/>
              <a:latin typeface="Lucida Grand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30" y="2686274"/>
            <a:ext cx="3693340" cy="27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</a:t>
            </a:r>
            <a:r>
              <a:rPr lang="en-US" dirty="0"/>
              <a:t>: </a:t>
            </a:r>
            <a:r>
              <a:rPr lang="en-US" dirty="0" smtClean="0"/>
              <a:t>GWAS&amp;GS </a:t>
            </a:r>
            <a:r>
              <a:rPr lang="en-US" dirty="0"/>
              <a:t>(analyses and </a:t>
            </a:r>
            <a:r>
              <a:rPr lang="en-US" dirty="0" smtClean="0"/>
              <a:t>tools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Be successful in research: deep understanding</a:t>
            </a:r>
          </a:p>
          <a:p>
            <a:r>
              <a:rPr lang="en-US" dirty="0" smtClean="0"/>
              <a:t>Reasoning and critical thinking</a:t>
            </a:r>
          </a:p>
          <a:p>
            <a:r>
              <a:rPr lang="en-US" dirty="0" smtClean="0"/>
              <a:t>Fun: motivation through re-inventing or invention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1167"/>
            <a:ext cx="2334683" cy="3450696"/>
          </a:xfrm>
        </p:spPr>
        <p:txBody>
          <a:bodyPr/>
          <a:lstStyle/>
          <a:p>
            <a:pPr marL="274320" lvl="1"/>
            <a:r>
              <a:rPr lang="en-US" dirty="0" smtClean="0"/>
              <a:t>Letter</a:t>
            </a:r>
          </a:p>
          <a:p>
            <a:r>
              <a:rPr lang="en-US" dirty="0" smtClean="0"/>
              <a:t>S/U</a:t>
            </a:r>
            <a:endParaRPr lang="en-US" dirty="0"/>
          </a:p>
          <a:p>
            <a:r>
              <a:rPr lang="en-US" dirty="0" smtClean="0"/>
              <a:t>No audit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options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306490"/>
              </p:ext>
            </p:extLst>
          </p:nvPr>
        </p:nvGraphicFramePr>
        <p:xfrm>
          <a:off x="3206750" y="2561167"/>
          <a:ext cx="2730500" cy="3898896"/>
        </p:xfrm>
        <a:graphic>
          <a:graphicData uri="http://schemas.openxmlformats.org/drawingml/2006/table">
            <a:tbl>
              <a:tblPr/>
              <a:tblGrid>
                <a:gridCol w="1720214"/>
                <a:gridCol w="1010286"/>
              </a:tblGrid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93%-100%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90%-93%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87%-90%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83%-87%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80%-83%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77%-80%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73%-77%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70%-73%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66%-70%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60%-66%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0%-60%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497262" y="3037720"/>
            <a:ext cx="3591361" cy="3386663"/>
            <a:chOff x="3497262" y="3037720"/>
            <a:chExt cx="3591361" cy="33866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621337" y="3037720"/>
              <a:ext cx="25400" cy="2120900"/>
            </a:xfrm>
            <a:prstGeom prst="straightConnector1">
              <a:avLst/>
            </a:prstGeom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497262" y="5158620"/>
              <a:ext cx="2149475" cy="2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621337" y="5158620"/>
              <a:ext cx="0" cy="1265763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37253" y="3827533"/>
              <a:ext cx="1351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Satisfied</a:t>
              </a: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37252" y="5606835"/>
              <a:ext cx="135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Unsatisfied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0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071"/>
          <a:stretch/>
        </p:blipFill>
        <p:spPr>
          <a:xfrm>
            <a:off x="749300" y="1324356"/>
            <a:ext cx="7302500" cy="477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</a:rPr>
              <a:t>Grade components</a:t>
            </a:r>
            <a:endParaRPr lang="en-US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1277</TotalTime>
  <Words>626</Words>
  <Application>Microsoft Macintosh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Candara</vt:lpstr>
      <vt:lpstr>Lucida Grande</vt:lpstr>
      <vt:lpstr>Symbol</vt:lpstr>
      <vt:lpstr>Times New Roman</vt:lpstr>
      <vt:lpstr>Wingdings</vt:lpstr>
      <vt:lpstr>华文楷体</vt:lpstr>
      <vt:lpstr>Waveform</vt:lpstr>
      <vt:lpstr>Statistical Genomics</vt:lpstr>
      <vt:lpstr>Outline</vt:lpstr>
      <vt:lpstr>Teaching assistant</vt:lpstr>
      <vt:lpstr>Sai Prudhvi (guest TA)</vt:lpstr>
      <vt:lpstr>James Chen (Guest TA)</vt:lpstr>
      <vt:lpstr>Mark Swanson (Guest lecture)</vt:lpstr>
      <vt:lpstr>Objectives</vt:lpstr>
      <vt:lpstr>Grade options</vt:lpstr>
      <vt:lpstr>Grade components</vt:lpstr>
      <vt:lpstr>Participation</vt:lpstr>
      <vt:lpstr>Homework</vt:lpstr>
      <vt:lpstr>Exams</vt:lpstr>
      <vt:lpstr>Lectures and Labs</vt:lpstr>
      <vt:lpstr>PowerPoint Presentation</vt:lpstr>
      <vt:lpstr>PowerPoint Presentation</vt:lpstr>
      <vt:lpstr>Schedule for the 1st two weeks</vt:lpstr>
      <vt:lpstr>Text book</vt:lpstr>
      <vt:lpstr>Books at ZZLab (130 Johnson Hall)</vt:lpstr>
      <vt:lpstr>PowerPoint Presentation</vt:lpstr>
      <vt:lpstr>More Research on GWAS and GS</vt:lpstr>
      <vt:lpstr>Problems in GWAS</vt:lpstr>
      <vt:lpstr>Associations on flowering time</vt:lpstr>
      <vt:lpstr>The Precision Medicine Imitative (2015)</vt:lpstr>
      <vt:lpstr>Dosage variation among individuals</vt:lpstr>
      <vt:lpstr>Preventive medical treatment</vt:lpstr>
      <vt:lpstr>Canine Hip Dysplasia is predictive</vt:lpstr>
      <vt:lpstr>Canine hip dysplasia is predictable</vt:lpstr>
      <vt:lpstr>Genomic prediction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127</cp:revision>
  <cp:lastPrinted>2017-01-10T23:24:24Z</cp:lastPrinted>
  <dcterms:created xsi:type="dcterms:W3CDTF">2013-08-24T13:03:35Z</dcterms:created>
  <dcterms:modified xsi:type="dcterms:W3CDTF">2018-01-09T02:15:39Z</dcterms:modified>
</cp:coreProperties>
</file>