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340" r:id="rId2"/>
    <p:sldId id="341" r:id="rId3"/>
    <p:sldId id="345" r:id="rId4"/>
    <p:sldId id="346" r:id="rId5"/>
    <p:sldId id="347" r:id="rId6"/>
    <p:sldId id="348" r:id="rId7"/>
    <p:sldId id="349" r:id="rId8"/>
    <p:sldId id="350" r:id="rId9"/>
    <p:sldId id="359" r:id="rId10"/>
    <p:sldId id="351" r:id="rId11"/>
    <p:sldId id="352" r:id="rId12"/>
    <p:sldId id="362" r:id="rId13"/>
    <p:sldId id="353" r:id="rId14"/>
    <p:sldId id="354" r:id="rId15"/>
    <p:sldId id="355" r:id="rId16"/>
    <p:sldId id="361" r:id="rId17"/>
    <p:sldId id="356" r:id="rId18"/>
    <p:sldId id="357" r:id="rId19"/>
    <p:sldId id="35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802"/>
    <a:srgbClr val="FF4331"/>
    <a:srgbClr val="FF8976"/>
    <a:srgbClr val="FFA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94"/>
    <p:restoredTop sz="95956"/>
  </p:normalViewPr>
  <p:slideViewPr>
    <p:cSldViewPr snapToGrid="0" snapToObjects="1">
      <p:cViewPr>
        <p:scale>
          <a:sx n="213" d="100"/>
          <a:sy n="213" d="100"/>
        </p:scale>
        <p:origin x="14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1/18/18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5: Linear Algebra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2607733" cy="3450696"/>
          </a:xfrm>
        </p:spPr>
        <p:txBody>
          <a:bodyPr/>
          <a:lstStyle/>
          <a:p>
            <a:r>
              <a:rPr lang="en-US" dirty="0" smtClean="0"/>
              <a:t>Add/</a:t>
            </a:r>
          </a:p>
          <a:p>
            <a:r>
              <a:rPr lang="en-US" dirty="0" smtClean="0"/>
              <a:t>subtraction </a:t>
            </a:r>
          </a:p>
          <a:p>
            <a:r>
              <a:rPr lang="en-US" dirty="0" smtClean="0"/>
              <a:t>(dot)product</a:t>
            </a:r>
            <a:endParaRPr lang="en-US" dirty="0"/>
          </a:p>
          <a:p>
            <a:r>
              <a:rPr lang="en-US" dirty="0" smtClean="0"/>
              <a:t>(dot)division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Element-wise Matrix manipulations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79800" y="267546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dirty="0" err="1">
                <a:solidFill>
                  <a:srgbClr val="060087"/>
                </a:solidFill>
                <a:latin typeface="Candara" charset="0"/>
              </a:rPr>
              <a:t>matrix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it-IT" dirty="0" err="1">
                <a:solidFill>
                  <a:srgbClr val="060087"/>
                </a:solidFill>
                <a:latin typeface="Candara" charset="0"/>
              </a:rPr>
              <a:t>seq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60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)</a:t>
            </a:r>
            <a:endParaRPr lang="it-IT" dirty="0">
              <a:solidFill>
                <a:prstClr val="black"/>
              </a:solidFill>
              <a:latin typeface="Candara" charset="0"/>
            </a:endParaRPr>
          </a:p>
          <a:p>
            <a:r>
              <a:rPr lang="it-IT" dirty="0">
                <a:solidFill>
                  <a:srgbClr val="000000"/>
                </a:solidFill>
                <a:latin typeface="Candara" charset="0"/>
              </a:rPr>
              <a:t>b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dirty="0" err="1">
                <a:solidFill>
                  <a:srgbClr val="060087"/>
                </a:solidFill>
                <a:latin typeface="Candara" charset="0"/>
              </a:rPr>
              <a:t>matrix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it-IT" dirty="0" err="1">
                <a:solidFill>
                  <a:srgbClr val="060087"/>
                </a:solidFill>
                <a:latin typeface="Candara" charset="0"/>
              </a:rPr>
              <a:t>seq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6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it-IT" dirty="0" smtClean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t-IT" dirty="0" smtClean="0">
                <a:solidFill>
                  <a:srgbClr val="060087"/>
                </a:solidFill>
                <a:latin typeface="Candara" charset="0"/>
              </a:rPr>
              <a:t>a</a:t>
            </a:r>
          </a:p>
          <a:p>
            <a:r>
              <a:rPr lang="it-IT" dirty="0" smtClean="0">
                <a:solidFill>
                  <a:srgbClr val="060087"/>
                </a:solidFill>
                <a:latin typeface="Candara" charset="0"/>
              </a:rPr>
              <a:t>b</a:t>
            </a:r>
            <a:endParaRPr lang="it-IT" dirty="0">
              <a:solidFill>
                <a:prstClr val="black"/>
              </a:solidFill>
              <a:latin typeface="Candara" charset="0"/>
            </a:endParaRPr>
          </a:p>
          <a:p>
            <a:r>
              <a:rPr lang="it-IT" dirty="0" err="1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it-IT" dirty="0" err="1">
                <a:solidFill>
                  <a:srgbClr val="060087"/>
                </a:solidFill>
                <a:latin typeface="Candara" charset="0"/>
              </a:rPr>
              <a:t>+</a:t>
            </a:r>
            <a:r>
              <a:rPr lang="it-IT" dirty="0" err="1">
                <a:solidFill>
                  <a:srgbClr val="000000"/>
                </a:solidFill>
                <a:latin typeface="Candara" charset="0"/>
              </a:rPr>
              <a:t>b</a:t>
            </a:r>
            <a:endParaRPr lang="it-IT" dirty="0">
              <a:solidFill>
                <a:prstClr val="black"/>
              </a:solidFill>
              <a:latin typeface="Candara" charset="0"/>
            </a:endParaRPr>
          </a:p>
          <a:p>
            <a:r>
              <a:rPr lang="hu-HU" dirty="0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hu-HU" dirty="0">
                <a:solidFill>
                  <a:srgbClr val="060087"/>
                </a:solidFill>
                <a:latin typeface="Candara" charset="0"/>
              </a:rPr>
              <a:t>-</a:t>
            </a:r>
            <a:r>
              <a:rPr lang="hu-HU" dirty="0">
                <a:solidFill>
                  <a:srgbClr val="000000"/>
                </a:solidFill>
                <a:latin typeface="Candara" charset="0"/>
              </a:rPr>
              <a:t>b</a:t>
            </a:r>
            <a:endParaRPr lang="hu-HU" dirty="0">
              <a:solidFill>
                <a:prstClr val="black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b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/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91056"/>
            <a:ext cx="18288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9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multiplication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361124"/>
              </p:ext>
            </p:extLst>
          </p:nvPr>
        </p:nvGraphicFramePr>
        <p:xfrm>
          <a:off x="838986" y="2178932"/>
          <a:ext cx="2510311" cy="1693335"/>
        </p:xfrm>
        <a:graphic>
          <a:graphicData uri="http://schemas.openxmlformats.org/drawingml/2006/table">
            <a:tbl>
              <a:tblPr/>
              <a:tblGrid>
                <a:gridCol w="696928"/>
                <a:gridCol w="976613"/>
                <a:gridCol w="836770"/>
              </a:tblGrid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Mean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Education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Age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590549"/>
              </p:ext>
            </p:extLst>
          </p:nvPr>
        </p:nvGraphicFramePr>
        <p:xfrm>
          <a:off x="3809364" y="4688288"/>
          <a:ext cx="2120900" cy="1524000"/>
        </p:xfrm>
        <a:graphic>
          <a:graphicData uri="http://schemas.openxmlformats.org/drawingml/2006/table">
            <a:tbl>
              <a:tblPr/>
              <a:tblGrid>
                <a:gridCol w="1060450"/>
                <a:gridCol w="106045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Salary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SQF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8</a:t>
                      </a:r>
                      <a:r>
                        <a:rPr lang="de-DE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0000</a:t>
                      </a:r>
                      <a:endParaRPr lang="de-DE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smtClean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2500</a:t>
                      </a:r>
                      <a:endParaRPr lang="is-IS" sz="18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110000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3200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80000</a:t>
                      </a:r>
                      <a:endParaRPr lang="is-I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2400</a:t>
                      </a:r>
                      <a:endParaRPr lang="is-IS" sz="18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55000</a:t>
                      </a:r>
                      <a:endParaRPr lang="is-I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1800</a:t>
                      </a:r>
                      <a:endParaRPr lang="is-IS" sz="18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878018"/>
              </p:ext>
            </p:extLst>
          </p:nvPr>
        </p:nvGraphicFramePr>
        <p:xfrm>
          <a:off x="5327648" y="2718356"/>
          <a:ext cx="2476500" cy="1423332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</a:tblGrid>
              <a:tr h="355833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Salary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SQF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Mean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20000</a:t>
                      </a:r>
                      <a:endParaRPr lang="is-I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1000</a:t>
                      </a:r>
                      <a:endParaRPr lang="is-IS" sz="18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Edu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10000</a:t>
                      </a:r>
                      <a:endParaRPr lang="is-I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300</a:t>
                      </a:r>
                      <a:endParaRPr lang="is-IS" sz="18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1000</a:t>
                      </a:r>
                      <a:endParaRPr lang="is-I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20</a:t>
                      </a:r>
                      <a:endParaRPr lang="is-IS" sz="18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" y="5934670"/>
            <a:ext cx="5651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it-IT" sz="1600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sz="1600" dirty="0" err="1" smtClean="0">
                <a:solidFill>
                  <a:srgbClr val="060087"/>
                </a:solidFill>
                <a:latin typeface="Candara" charset="0"/>
              </a:rPr>
              <a:t>matrix</a:t>
            </a:r>
            <a:r>
              <a:rPr lang="it-IT" sz="1600" dirty="0" smtClean="0">
                <a:solidFill>
                  <a:srgbClr val="060087"/>
                </a:solidFill>
                <a:latin typeface="Candara" charset="0"/>
              </a:rPr>
              <a:t>(c(</a:t>
            </a:r>
            <a:r>
              <a:rPr lang="it-IT" sz="1600" dirty="0" smtClean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sz="1600" dirty="0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sz="1600" dirty="0" smtClean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sz="1600" dirty="0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sz="1600" dirty="0" smtClean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sz="1600" dirty="0" smtClean="0">
                <a:solidFill>
                  <a:srgbClr val="060087"/>
                </a:solidFill>
                <a:latin typeface="Candara" charset="0"/>
              </a:rPr>
              <a:t>,1,3,</a:t>
            </a:r>
            <a:r>
              <a:rPr lang="it-IT" sz="1600" dirty="0" smtClean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it-IT" sz="1600" dirty="0" smtClean="0">
                <a:solidFill>
                  <a:srgbClr val="060087"/>
                </a:solidFill>
                <a:latin typeface="Candara" charset="0"/>
              </a:rPr>
              <a:t>,2,1,</a:t>
            </a:r>
            <a:r>
              <a:rPr lang="it-IT" sz="1600" dirty="0" smtClean="0">
                <a:solidFill>
                  <a:srgbClr val="0B4213"/>
                </a:solidFill>
                <a:latin typeface="Candara" charset="0"/>
              </a:rPr>
              <a:t>30</a:t>
            </a:r>
            <a:r>
              <a:rPr lang="it-IT" sz="1600" dirty="0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sz="1600" dirty="0" smtClean="0">
                <a:solidFill>
                  <a:srgbClr val="0B4213"/>
                </a:solidFill>
                <a:latin typeface="Candara" charset="0"/>
              </a:rPr>
              <a:t>50,40,25</a:t>
            </a:r>
            <a:r>
              <a:rPr lang="it-IT" sz="1600" dirty="0" smtClean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it-IT" sz="1600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it-IT" sz="1600" dirty="0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sz="1600" dirty="0" smtClean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it-IT" sz="1600" dirty="0">
                <a:solidFill>
                  <a:srgbClr val="060087"/>
                </a:solidFill>
                <a:latin typeface="Candara" charset="0"/>
              </a:rPr>
              <a:t>)</a:t>
            </a:r>
            <a:endParaRPr lang="it-IT" sz="1600" dirty="0">
              <a:solidFill>
                <a:srgbClr val="000000"/>
              </a:solidFill>
              <a:latin typeface="Candara" charset="0"/>
            </a:endParaRPr>
          </a:p>
          <a:p>
            <a:r>
              <a:rPr lang="is-IS" sz="1600" dirty="0" smtClean="0">
                <a:solidFill>
                  <a:srgbClr val="000000"/>
                </a:solidFill>
                <a:latin typeface="Candara" charset="0"/>
              </a:rPr>
              <a:t>b</a:t>
            </a:r>
            <a:r>
              <a:rPr lang="is-IS" sz="1600" dirty="0" smtClean="0">
                <a:solidFill>
                  <a:srgbClr val="060087"/>
                </a:solidFill>
                <a:latin typeface="Candara" charset="0"/>
              </a:rPr>
              <a:t>=matrix(c(</a:t>
            </a:r>
            <a:r>
              <a:rPr lang="is-IS" sz="1600" dirty="0" smtClean="0">
                <a:solidFill>
                  <a:srgbClr val="0B4213"/>
                </a:solidFill>
                <a:latin typeface="Candara" charset="0"/>
              </a:rPr>
              <a:t>20000</a:t>
            </a:r>
            <a:r>
              <a:rPr lang="is-IS" sz="1600" dirty="0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sz="1600" dirty="0" smtClean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is-IS" sz="1600" dirty="0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sz="1600" dirty="0" smtClean="0">
                <a:solidFill>
                  <a:srgbClr val="0B4213"/>
                </a:solidFill>
                <a:latin typeface="Candara" charset="0"/>
              </a:rPr>
              <a:t>1000,1000</a:t>
            </a:r>
            <a:r>
              <a:rPr lang="is-IS" sz="1600" dirty="0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sz="1600" dirty="0" smtClean="0">
                <a:solidFill>
                  <a:srgbClr val="0B4213"/>
                </a:solidFill>
                <a:latin typeface="Candara" charset="0"/>
              </a:rPr>
              <a:t>300</a:t>
            </a:r>
            <a:r>
              <a:rPr lang="is-IS" sz="1600" dirty="0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sz="1600" dirty="0" smtClean="0">
                <a:solidFill>
                  <a:srgbClr val="0B4213"/>
                </a:solidFill>
                <a:latin typeface="Candara" charset="0"/>
              </a:rPr>
              <a:t>20</a:t>
            </a:r>
            <a:r>
              <a:rPr lang="is-IS" sz="1600" dirty="0" smtClean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is-IS" sz="1600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is-IS" sz="16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sz="16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is-IS" sz="1600" dirty="0">
                <a:solidFill>
                  <a:srgbClr val="060087"/>
                </a:solidFill>
                <a:latin typeface="Candara" charset="0"/>
              </a:rPr>
              <a:t>)</a:t>
            </a:r>
            <a:endParaRPr lang="is-IS" sz="1600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sz="16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en-US" sz="1600" dirty="0">
                <a:solidFill>
                  <a:srgbClr val="060087"/>
                </a:solidFill>
                <a:latin typeface="Candara" charset="0"/>
              </a:rPr>
              <a:t>%*%</a:t>
            </a:r>
            <a:r>
              <a:rPr lang="en-US" sz="1600" dirty="0">
                <a:solidFill>
                  <a:srgbClr val="000000"/>
                </a:solidFill>
                <a:latin typeface="Candara" charset="0"/>
              </a:rPr>
              <a:t>b</a:t>
            </a:r>
            <a:endParaRPr lang="en-US" sz="16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676602"/>
              </p:ext>
            </p:extLst>
          </p:nvPr>
        </p:nvGraphicFramePr>
        <p:xfrm>
          <a:off x="3746500" y="1560565"/>
          <a:ext cx="1651000" cy="1423332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</a:tblGrid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AS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BS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2</a:t>
                      </a:r>
                      <a:endParaRPr lang="is-I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MS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3</a:t>
                      </a:r>
                      <a:endParaRPr lang="is-I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PhD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4</a:t>
                      </a:r>
                      <a:endParaRPr lang="is-I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Bent-Up Arrow 1"/>
          <p:cNvSpPr/>
          <p:nvPr/>
        </p:nvSpPr>
        <p:spPr>
          <a:xfrm rot="5400000">
            <a:off x="4441521" y="3046430"/>
            <a:ext cx="856585" cy="731520"/>
          </a:xfrm>
          <a:prstGeom prst="bentUp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87155" y="2560885"/>
            <a:ext cx="2510311" cy="296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1561" y="3021137"/>
            <a:ext cx="788673" cy="122509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53663" y="3010827"/>
            <a:ext cx="788673" cy="1225096"/>
          </a:xfrm>
          <a:prstGeom prst="ellipse">
            <a:avLst/>
          </a:prstGeom>
          <a:noFill/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22" idx="0"/>
          </p:cNvCxnSpPr>
          <p:nvPr/>
        </p:nvCxnSpPr>
        <p:spPr>
          <a:xfrm>
            <a:off x="1885215" y="2889969"/>
            <a:ext cx="109340" cy="1685408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3"/>
          </p:cNvCxnSpPr>
          <p:nvPr/>
        </p:nvCxnSpPr>
        <p:spPr>
          <a:xfrm flipH="1">
            <a:off x="2922310" y="4066822"/>
            <a:ext cx="3364749" cy="930247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355273" y="2857216"/>
            <a:ext cx="2763448" cy="2226385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3"/>
          </p:cNvCxnSpPr>
          <p:nvPr/>
        </p:nvCxnSpPr>
        <p:spPr>
          <a:xfrm flipH="1">
            <a:off x="5618247" y="4056512"/>
            <a:ext cx="1550914" cy="1027089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838986" y="2867768"/>
            <a:ext cx="2510311" cy="36019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16" idx="3"/>
          </p:cNvCxnSpPr>
          <p:nvPr/>
        </p:nvCxnSpPr>
        <p:spPr>
          <a:xfrm flipH="1">
            <a:off x="4580065" y="4066822"/>
            <a:ext cx="1706994" cy="1292578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38986" y="2556641"/>
            <a:ext cx="2510311" cy="30057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179407"/>
              </p:ext>
            </p:extLst>
          </p:nvPr>
        </p:nvGraphicFramePr>
        <p:xfrm>
          <a:off x="1066802" y="4575377"/>
          <a:ext cx="1855507" cy="1067499"/>
        </p:xfrm>
        <a:graphic>
          <a:graphicData uri="http://schemas.openxmlformats.org/drawingml/2006/table">
            <a:tbl>
              <a:tblPr/>
              <a:tblGrid>
                <a:gridCol w="597942"/>
                <a:gridCol w="428007"/>
                <a:gridCol w="829558"/>
              </a:tblGrid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X</a:t>
                      </a:r>
                      <a:endParaRPr lang="is-I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20000</a:t>
                      </a:r>
                      <a:endParaRPr lang="is-I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X</a:t>
                      </a:r>
                      <a:endParaRPr lang="is-I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10000</a:t>
                      </a:r>
                      <a:endParaRPr lang="is-I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X</a:t>
                      </a:r>
                      <a:endParaRPr lang="is-I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1000</a:t>
                      </a:r>
                      <a:endParaRPr lang="is-I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ight Arrow 14"/>
          <p:cNvSpPr/>
          <p:nvPr/>
        </p:nvSpPr>
        <p:spPr>
          <a:xfrm>
            <a:off x="2922310" y="4997069"/>
            <a:ext cx="858752" cy="296517"/>
          </a:xfrm>
          <a:prstGeom prst="rightArrow">
            <a:avLst>
              <a:gd name="adj1" fmla="val 69355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Sum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8" idx="4"/>
          </p:cNvCxnSpPr>
          <p:nvPr/>
        </p:nvCxnSpPr>
        <p:spPr>
          <a:xfrm>
            <a:off x="2094142" y="3227959"/>
            <a:ext cx="1876031" cy="2184593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78" y="5479844"/>
            <a:ext cx="1354841" cy="1067722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07468" y="2502183"/>
            <a:ext cx="753135" cy="1391580"/>
            <a:chOff x="107468" y="2502183"/>
            <a:chExt cx="753135" cy="1391580"/>
          </a:xfrm>
        </p:grpSpPr>
        <p:sp>
          <p:nvSpPr>
            <p:cNvPr id="7" name="Rectangle 6"/>
            <p:cNvSpPr/>
            <p:nvPr/>
          </p:nvSpPr>
          <p:spPr>
            <a:xfrm>
              <a:off x="117268" y="2502183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olidFill>
                    <a:srgbClr val="060087"/>
                  </a:solidFill>
                  <a:latin typeface="Candara" charset="0"/>
                </a:rPr>
                <a:t>John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7468" y="2842917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olidFill>
                    <a:srgbClr val="060087"/>
                  </a:solidFill>
                  <a:latin typeface="Candara" charset="0"/>
                </a:rPr>
                <a:t>Mary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7708" y="3158027"/>
              <a:ext cx="6062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olidFill>
                    <a:srgbClr val="060087"/>
                  </a:solidFill>
                  <a:latin typeface="Candara" charset="0"/>
                </a:rPr>
                <a:t>Sam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22901" y="3524431"/>
              <a:ext cx="737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olidFill>
                    <a:srgbClr val="060087"/>
                  </a:solidFill>
                  <a:latin typeface="Candara" charset="0"/>
                </a:rPr>
                <a:t>Sarah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958566" y="4898909"/>
            <a:ext cx="753135" cy="1391580"/>
            <a:chOff x="107468" y="2502183"/>
            <a:chExt cx="753135" cy="1391580"/>
          </a:xfrm>
        </p:grpSpPr>
        <p:sp>
          <p:nvSpPr>
            <p:cNvPr id="48" name="Rectangle 47"/>
            <p:cNvSpPr/>
            <p:nvPr/>
          </p:nvSpPr>
          <p:spPr>
            <a:xfrm>
              <a:off x="117268" y="2502183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olidFill>
                    <a:srgbClr val="060087"/>
                  </a:solidFill>
                  <a:latin typeface="Candara" charset="0"/>
                </a:rPr>
                <a:t>John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7468" y="2842917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olidFill>
                    <a:srgbClr val="060087"/>
                  </a:solidFill>
                  <a:latin typeface="Candara" charset="0"/>
                </a:rPr>
                <a:t>Mary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7708" y="3158027"/>
              <a:ext cx="6062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olidFill>
                    <a:srgbClr val="060087"/>
                  </a:solidFill>
                  <a:latin typeface="Candara" charset="0"/>
                </a:rPr>
                <a:t>Sam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2901" y="3524431"/>
              <a:ext cx="737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olidFill>
                    <a:srgbClr val="060087"/>
                  </a:solidFill>
                  <a:latin typeface="Candara" charset="0"/>
                </a:rPr>
                <a:t>Sarah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495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4" grpId="0" animBg="1"/>
      <p:bldP spid="16" grpId="0" animBg="1"/>
      <p:bldP spid="17" grpId="0" animBg="1"/>
      <p:bldP spid="28" grpId="0" animBg="1"/>
      <p:bldP spid="37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 </a:t>
            </a:r>
            <a:r>
              <a:rPr lang="en-US" dirty="0"/>
              <a:t>conformable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361124"/>
              </p:ext>
            </p:extLst>
          </p:nvPr>
        </p:nvGraphicFramePr>
        <p:xfrm>
          <a:off x="838986" y="2178932"/>
          <a:ext cx="2510311" cy="1693335"/>
        </p:xfrm>
        <a:graphic>
          <a:graphicData uri="http://schemas.openxmlformats.org/drawingml/2006/table">
            <a:tbl>
              <a:tblPr/>
              <a:tblGrid>
                <a:gridCol w="696928"/>
                <a:gridCol w="976613"/>
                <a:gridCol w="836770"/>
              </a:tblGrid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Mean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Education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Age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590549"/>
              </p:ext>
            </p:extLst>
          </p:nvPr>
        </p:nvGraphicFramePr>
        <p:xfrm>
          <a:off x="3809364" y="4688288"/>
          <a:ext cx="2120900" cy="1524000"/>
        </p:xfrm>
        <a:graphic>
          <a:graphicData uri="http://schemas.openxmlformats.org/drawingml/2006/table">
            <a:tbl>
              <a:tblPr/>
              <a:tblGrid>
                <a:gridCol w="1060450"/>
                <a:gridCol w="106045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Salary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SQF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8</a:t>
                      </a:r>
                      <a:r>
                        <a:rPr lang="de-DE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0000</a:t>
                      </a:r>
                      <a:endParaRPr lang="de-DE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smtClean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2500</a:t>
                      </a:r>
                      <a:endParaRPr lang="is-IS" sz="18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110000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3200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80000</a:t>
                      </a:r>
                      <a:endParaRPr lang="is-I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2400</a:t>
                      </a:r>
                      <a:endParaRPr lang="is-IS" sz="18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55000</a:t>
                      </a:r>
                      <a:endParaRPr lang="is-I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1800</a:t>
                      </a:r>
                      <a:endParaRPr lang="is-IS" sz="18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878018"/>
              </p:ext>
            </p:extLst>
          </p:nvPr>
        </p:nvGraphicFramePr>
        <p:xfrm>
          <a:off x="5327648" y="2718356"/>
          <a:ext cx="2476500" cy="1423332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</a:tblGrid>
              <a:tr h="355833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Salary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SQF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Mean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20000</a:t>
                      </a:r>
                      <a:endParaRPr lang="is-I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1000</a:t>
                      </a:r>
                      <a:endParaRPr lang="is-IS" sz="18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Edu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10000</a:t>
                      </a:r>
                      <a:endParaRPr lang="is-I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300</a:t>
                      </a:r>
                      <a:endParaRPr lang="is-IS" sz="18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1000</a:t>
                      </a:r>
                      <a:endParaRPr lang="is-I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20</a:t>
                      </a:r>
                      <a:endParaRPr lang="is-IS" sz="18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07468" y="2502183"/>
            <a:ext cx="753135" cy="1391580"/>
            <a:chOff x="107468" y="2502183"/>
            <a:chExt cx="753135" cy="1391580"/>
          </a:xfrm>
        </p:grpSpPr>
        <p:sp>
          <p:nvSpPr>
            <p:cNvPr id="7" name="Rectangle 6"/>
            <p:cNvSpPr/>
            <p:nvPr/>
          </p:nvSpPr>
          <p:spPr>
            <a:xfrm>
              <a:off x="117268" y="2502183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olidFill>
                    <a:srgbClr val="060087"/>
                  </a:solidFill>
                  <a:latin typeface="Candara" charset="0"/>
                </a:rPr>
                <a:t>John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7468" y="2842917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olidFill>
                    <a:srgbClr val="060087"/>
                  </a:solidFill>
                  <a:latin typeface="Candara" charset="0"/>
                </a:rPr>
                <a:t>Mary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7708" y="3158027"/>
              <a:ext cx="6062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olidFill>
                    <a:srgbClr val="060087"/>
                  </a:solidFill>
                  <a:latin typeface="Candara" charset="0"/>
                </a:rPr>
                <a:t>Sam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22901" y="3524431"/>
              <a:ext cx="737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olidFill>
                    <a:srgbClr val="060087"/>
                  </a:solidFill>
                  <a:latin typeface="Candara" charset="0"/>
                </a:rPr>
                <a:t>Sarah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958566" y="4898909"/>
            <a:ext cx="753135" cy="1391580"/>
            <a:chOff x="107468" y="2502183"/>
            <a:chExt cx="753135" cy="1391580"/>
          </a:xfrm>
        </p:grpSpPr>
        <p:sp>
          <p:nvSpPr>
            <p:cNvPr id="48" name="Rectangle 47"/>
            <p:cNvSpPr/>
            <p:nvPr/>
          </p:nvSpPr>
          <p:spPr>
            <a:xfrm>
              <a:off x="117268" y="2502183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olidFill>
                    <a:srgbClr val="060087"/>
                  </a:solidFill>
                  <a:latin typeface="Candara" charset="0"/>
                </a:rPr>
                <a:t>John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7468" y="2842917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olidFill>
                    <a:srgbClr val="060087"/>
                  </a:solidFill>
                  <a:latin typeface="Candara" charset="0"/>
                </a:rPr>
                <a:t>Mary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7708" y="3158027"/>
              <a:ext cx="6062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olidFill>
                    <a:srgbClr val="060087"/>
                  </a:solidFill>
                  <a:latin typeface="Candara" charset="0"/>
                </a:rPr>
                <a:t>Sam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2901" y="3524431"/>
              <a:ext cx="737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olidFill>
                    <a:srgbClr val="060087"/>
                  </a:solidFill>
                  <a:latin typeface="Candara" charset="0"/>
                </a:rPr>
                <a:t>Sarah</a:t>
              </a:r>
              <a:endParaRPr lang="en-US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1725290" y="3904884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andara" charset="0"/>
              </a:rPr>
              <a:t>4</a:t>
            </a:r>
            <a:r>
              <a:rPr lang="fr-FR" dirty="0" smtClean="0">
                <a:latin typeface="Candara" charset="0"/>
              </a:rPr>
              <a:t>x3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643369" y="4136667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andara" charset="0"/>
              </a:rPr>
              <a:t>3x</a:t>
            </a:r>
            <a:r>
              <a:rPr lang="fr-FR" dirty="0" smtClean="0">
                <a:solidFill>
                  <a:schemeClr val="accent2"/>
                </a:solidFill>
                <a:latin typeface="Candara" charset="0"/>
              </a:rPr>
              <a:t>2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01150" y="6212288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andara" charset="0"/>
              </a:rPr>
              <a:t>4</a:t>
            </a:r>
            <a:r>
              <a:rPr lang="fr-FR" dirty="0" smtClean="0">
                <a:latin typeface="Candara" charset="0"/>
              </a:rPr>
              <a:t>x</a:t>
            </a:r>
            <a:r>
              <a:rPr lang="fr-FR" dirty="0" smtClean="0">
                <a:solidFill>
                  <a:schemeClr val="accent2"/>
                </a:solidFill>
                <a:latin typeface="Candara" charset="0"/>
              </a:rPr>
              <a:t>2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993954" y="3961143"/>
            <a:ext cx="268664" cy="313074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627521" y="4224564"/>
            <a:ext cx="268664" cy="313074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36" idx="6"/>
            <a:endCxn id="34" idx="1"/>
          </p:cNvCxnSpPr>
          <p:nvPr/>
        </p:nvCxnSpPr>
        <p:spPr>
          <a:xfrm>
            <a:off x="2262618" y="4117680"/>
            <a:ext cx="4380751" cy="20365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858682" y="4274216"/>
            <a:ext cx="2797138" cy="2016273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050118" y="4430752"/>
            <a:ext cx="1966258" cy="1910283"/>
          </a:xfrm>
          <a:prstGeom prst="straightConnector1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51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22154"/>
              </p:ext>
            </p:extLst>
          </p:nvPr>
        </p:nvGraphicFramePr>
        <p:xfrm>
          <a:off x="5588000" y="3060700"/>
          <a:ext cx="2082800" cy="1968500"/>
        </p:xfrm>
        <a:graphic>
          <a:graphicData uri="http://schemas.openxmlformats.org/drawingml/2006/table">
            <a:tbl>
              <a:tblPr/>
              <a:tblGrid>
                <a:gridCol w="520700"/>
                <a:gridCol w="520700"/>
                <a:gridCol w="520700"/>
                <a:gridCol w="520700"/>
              </a:tblGrid>
              <a:tr h="492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…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09750" y="3260120"/>
            <a:ext cx="800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/>
              <a:t>A</a:t>
            </a:r>
            <a:endParaRPr lang="en-US" sz="9600"/>
          </a:p>
        </p:txBody>
      </p:sp>
      <p:sp>
        <p:nvSpPr>
          <p:cNvPr id="17" name="TextBox 16"/>
          <p:cNvSpPr txBox="1"/>
          <p:nvPr/>
        </p:nvSpPr>
        <p:spPr>
          <a:xfrm>
            <a:off x="2898775" y="3260120"/>
            <a:ext cx="800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B</a:t>
            </a:r>
            <a:endParaRPr lang="en-US" sz="9600" dirty="0"/>
          </a:p>
        </p:txBody>
      </p:sp>
      <p:sp>
        <p:nvSpPr>
          <p:cNvPr id="18" name="TextBox 17"/>
          <p:cNvSpPr txBox="1"/>
          <p:nvPr/>
        </p:nvSpPr>
        <p:spPr>
          <a:xfrm>
            <a:off x="4171950" y="3260120"/>
            <a:ext cx="800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=</a:t>
            </a:r>
            <a:endParaRPr lang="en-US" sz="9600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" y="2064268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IF:</a:t>
            </a:r>
            <a:endParaRPr lang="en-US" sz="2800" dirty="0"/>
          </a:p>
        </p:txBody>
      </p:sp>
      <p:sp>
        <p:nvSpPr>
          <p:cNvPr id="5" name="U-Turn Arrow 4"/>
          <p:cNvSpPr/>
          <p:nvPr/>
        </p:nvSpPr>
        <p:spPr>
          <a:xfrm flipH="1" flipV="1">
            <a:off x="1905000" y="4829780"/>
            <a:ext cx="1498600" cy="77092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9500" y="5876220"/>
            <a:ext cx="3060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 is inverse of A</a:t>
            </a:r>
          </a:p>
          <a:p>
            <a:pPr algn="ctr"/>
            <a:r>
              <a:rPr lang="en-US" sz="2800" dirty="0"/>
              <a:t>vice versa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64100" y="5859640"/>
            <a:ext cx="3060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Inverse is for square matrix only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2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in R: solve()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49400" y="3462635"/>
            <a:ext cx="259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</a:t>
            </a:r>
          </a:p>
          <a:p>
            <a:r>
              <a:rPr lang="en-US" sz="3200" dirty="0" err="1" smtClean="0"/>
              <a:t>ti</a:t>
            </a:r>
            <a:r>
              <a:rPr lang="en-US" sz="3200" dirty="0" smtClean="0"/>
              <a:t>=solve(t)</a:t>
            </a:r>
          </a:p>
          <a:p>
            <a:r>
              <a:rPr lang="en-US" sz="3200" dirty="0" err="1" smtClean="0"/>
              <a:t>ti</a:t>
            </a:r>
            <a:endParaRPr lang="en-US" sz="3200" dirty="0"/>
          </a:p>
          <a:p>
            <a:r>
              <a:rPr lang="en-US" sz="3200" dirty="0" err="1"/>
              <a:t>ti</a:t>
            </a:r>
            <a:r>
              <a:rPr lang="en-US" sz="3200" dirty="0"/>
              <a:t> %*% t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%*%</a:t>
            </a:r>
            <a:r>
              <a:rPr lang="en-US" sz="3200" dirty="0" err="1" smtClean="0"/>
              <a:t>ti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68" y="2599814"/>
            <a:ext cx="3898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5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Transpose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59050"/>
            <a:ext cx="2971800" cy="1181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6437313" y="3438525"/>
            <a:ext cx="2971800" cy="139065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162425" y="2806700"/>
            <a:ext cx="2387600" cy="933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Transpose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4044950"/>
            <a:ext cx="29386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dirty="0" err="1">
                <a:solidFill>
                  <a:srgbClr val="060087"/>
                </a:solidFill>
                <a:latin typeface="Candara" charset="0"/>
              </a:rPr>
              <a:t>matrix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(c(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30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50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it-IT" dirty="0" smtClean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t-IT" dirty="0">
                <a:solidFill>
                  <a:srgbClr val="060087"/>
                </a:solidFill>
                <a:latin typeface="Candara" charset="0"/>
              </a:rPr>
              <a:t>c</a:t>
            </a:r>
            <a:endParaRPr lang="it-IT" dirty="0" smtClean="0">
              <a:solidFill>
                <a:srgbClr val="060087"/>
              </a:solidFill>
              <a:latin typeface="Candara" charset="0"/>
            </a:endParaRPr>
          </a:p>
          <a:p>
            <a:r>
              <a:rPr lang="it-IT" dirty="0" smtClean="0">
                <a:solidFill>
                  <a:srgbClr val="060087"/>
                </a:solidFill>
                <a:latin typeface="Candara" charset="0"/>
              </a:rPr>
              <a:t>t(c)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88" y="4044950"/>
            <a:ext cx="3733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5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1862667"/>
            <a:ext cx="7408333" cy="1921933"/>
          </a:xfrm>
        </p:spPr>
        <p:txBody>
          <a:bodyPr/>
          <a:lstStyle/>
          <a:p>
            <a:r>
              <a:rPr lang="en-US" dirty="0" smtClean="0"/>
              <a:t>(A</a:t>
            </a:r>
            <a:r>
              <a:rPr lang="en-US" baseline="30000" dirty="0" smtClean="0"/>
              <a:t>T</a:t>
            </a:r>
            <a:r>
              <a:rPr lang="en-US" dirty="0" smtClean="0"/>
              <a:t>)</a:t>
            </a:r>
            <a:r>
              <a:rPr lang="en-US" baseline="30000" dirty="0" smtClean="0"/>
              <a:t>T</a:t>
            </a:r>
            <a:r>
              <a:rPr lang="en-US" dirty="0" smtClean="0"/>
              <a:t>=A</a:t>
            </a:r>
          </a:p>
          <a:p>
            <a:r>
              <a:rPr lang="en-US" dirty="0" smtClean="0"/>
              <a:t>(A+B)</a:t>
            </a:r>
            <a:r>
              <a:rPr lang="en-US" baseline="30000" dirty="0" smtClean="0"/>
              <a:t>T</a:t>
            </a:r>
            <a:r>
              <a:rPr lang="en-US" dirty="0" smtClean="0"/>
              <a:t>=A</a:t>
            </a:r>
            <a:r>
              <a:rPr lang="en-US" baseline="30000" dirty="0" smtClean="0"/>
              <a:t>T</a:t>
            </a:r>
            <a:r>
              <a:rPr lang="en-US" dirty="0" smtClean="0"/>
              <a:t>+B</a:t>
            </a:r>
            <a:r>
              <a:rPr lang="en-US" baseline="30000" dirty="0" smtClean="0"/>
              <a:t>T</a:t>
            </a:r>
          </a:p>
          <a:p>
            <a:r>
              <a:rPr lang="en-US" dirty="0" smtClean="0"/>
              <a:t>(AB)</a:t>
            </a:r>
            <a:r>
              <a:rPr lang="en-US" baseline="30000" dirty="0" smtClean="0"/>
              <a:t>T</a:t>
            </a:r>
            <a:r>
              <a:rPr lang="en-US" dirty="0" smtClean="0"/>
              <a:t>=B</a:t>
            </a:r>
            <a:r>
              <a:rPr lang="en-US" baseline="30000" dirty="0" smtClean="0"/>
              <a:t>T</a:t>
            </a:r>
            <a:r>
              <a:rPr lang="en-US" dirty="0" smtClean="0"/>
              <a:t>A</a:t>
            </a:r>
            <a:r>
              <a:rPr lang="en-US" baseline="30000" dirty="0" smtClean="0"/>
              <a:t>T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cB</a:t>
            </a:r>
            <a:r>
              <a:rPr lang="en-US" dirty="0" smtClean="0"/>
              <a:t>)</a:t>
            </a:r>
            <a:r>
              <a:rPr lang="en-US" baseline="30000" dirty="0" smtClean="0"/>
              <a:t>T</a:t>
            </a:r>
            <a:r>
              <a:rPr lang="en-US" dirty="0" smtClean="0"/>
              <a:t>=</a:t>
            </a:r>
            <a:r>
              <a:rPr lang="en-US" dirty="0" err="1" smtClean="0"/>
              <a:t>cB</a:t>
            </a:r>
            <a:r>
              <a:rPr lang="en-US" baseline="30000" dirty="0" err="1" smtClean="0"/>
              <a:t>T</a:t>
            </a:r>
            <a:r>
              <a:rPr lang="en-US" baseline="30000" dirty="0" smtClean="0"/>
              <a:t> </a:t>
            </a:r>
            <a:r>
              <a:rPr lang="en-US" dirty="0" smtClean="0"/>
              <a:t>, where c is scalar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transpose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67833" y="44429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dirty="0" err="1">
                <a:solidFill>
                  <a:srgbClr val="060087"/>
                </a:solidFill>
                <a:latin typeface="Candara" charset="0"/>
              </a:rPr>
              <a:t>matrix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(c(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30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50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B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=matrix(c(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300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20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20000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fr-FR" dirty="0" err="1">
                <a:solidFill>
                  <a:srgbClr val="060087"/>
                </a:solidFill>
                <a:latin typeface="Candara" charset="0"/>
              </a:rPr>
              <a:t>t</a:t>
            </a:r>
            <a:r>
              <a:rPr lang="fr-F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fr-FR" dirty="0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fr-FR" dirty="0">
                <a:solidFill>
                  <a:srgbClr val="060087"/>
                </a:solidFill>
                <a:latin typeface="Candara" charset="0"/>
              </a:rPr>
              <a:t>%*%</a:t>
            </a:r>
            <a:r>
              <a:rPr lang="fr-FR" dirty="0">
                <a:solidFill>
                  <a:srgbClr val="000000"/>
                </a:solidFill>
                <a:latin typeface="Candara" charset="0"/>
              </a:rPr>
              <a:t>B</a:t>
            </a:r>
            <a:r>
              <a:rPr lang="fr-F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fr-FR" dirty="0" err="1">
                <a:solidFill>
                  <a:srgbClr val="060087"/>
                </a:solidFill>
                <a:latin typeface="Candara" charset="0"/>
              </a:rPr>
              <a:t>t</a:t>
            </a:r>
            <a:r>
              <a:rPr lang="fr-F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fr-FR" dirty="0">
                <a:solidFill>
                  <a:srgbClr val="000000"/>
                </a:solidFill>
                <a:latin typeface="Candara" charset="0"/>
              </a:rPr>
              <a:t>B</a:t>
            </a:r>
            <a:r>
              <a:rPr lang="fr-FR" dirty="0">
                <a:solidFill>
                  <a:srgbClr val="060087"/>
                </a:solidFill>
                <a:latin typeface="Candara" charset="0"/>
              </a:rPr>
              <a:t>)%*%</a:t>
            </a:r>
            <a:r>
              <a:rPr lang="fr-FR" dirty="0" err="1">
                <a:solidFill>
                  <a:srgbClr val="060087"/>
                </a:solidFill>
                <a:latin typeface="Candara" charset="0"/>
              </a:rPr>
              <a:t>t</a:t>
            </a:r>
            <a:r>
              <a:rPr lang="fr-F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fr-FR" dirty="0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fr-FR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9" r="59397"/>
          <a:stretch/>
        </p:blipFill>
        <p:spPr>
          <a:xfrm>
            <a:off x="6053666" y="3949700"/>
            <a:ext cx="2222500" cy="197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2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Symmetric: A=Transpose(A)</a:t>
            </a:r>
          </a:p>
          <a:p>
            <a:r>
              <a:rPr lang="en-US" dirty="0" smtClean="0"/>
              <a:t>Diagonal matrix: all elements are 0 except diagonals</a:t>
            </a:r>
          </a:p>
          <a:p>
            <a:r>
              <a:rPr lang="en-US" dirty="0" smtClean="0"/>
              <a:t>Identity: Diagonals=1 and res=0</a:t>
            </a:r>
          </a:p>
          <a:p>
            <a:r>
              <a:rPr lang="en-US" dirty="0" smtClean="0"/>
              <a:t>Orthogonal: A multiply by transpose (A) = Identity</a:t>
            </a:r>
          </a:p>
          <a:p>
            <a:r>
              <a:rPr lang="en-US" dirty="0" smtClean="0"/>
              <a:t>Singular: A square matrix does not have a inverse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2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size of  the largest non-singular sub matrix</a:t>
            </a:r>
          </a:p>
          <a:p>
            <a:r>
              <a:rPr lang="en-US" dirty="0" smtClean="0"/>
              <a:t>Full rank matrix: rank=dimension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3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Example of first question on homework1</a:t>
            </a:r>
          </a:p>
          <a:p>
            <a:r>
              <a:rPr lang="en-US" dirty="0" smtClean="0"/>
              <a:t>Expectation and Variance of random variable</a:t>
            </a:r>
          </a:p>
          <a:p>
            <a:r>
              <a:rPr lang="en-US" dirty="0"/>
              <a:t>Expectation and Variance of </a:t>
            </a:r>
            <a:r>
              <a:rPr lang="en-US" dirty="0" smtClean="0"/>
              <a:t>function of random variable</a:t>
            </a:r>
          </a:p>
          <a:p>
            <a:r>
              <a:rPr lang="en-US" dirty="0" smtClean="0"/>
              <a:t>Covariance</a:t>
            </a:r>
          </a:p>
          <a:p>
            <a:r>
              <a:rPr lang="en-US" dirty="0" smtClean="0"/>
              <a:t>Matrix and manipulations</a:t>
            </a:r>
          </a:p>
          <a:p>
            <a:r>
              <a:rPr lang="en-US" dirty="0" smtClean="0"/>
              <a:t>Special matrices: Identity, symmetric, diagonal, singular, and orthogonal</a:t>
            </a:r>
          </a:p>
          <a:p>
            <a:r>
              <a:rPr lang="en-US" dirty="0" smtClean="0"/>
              <a:t>Rank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Expectation and Variance of random variable</a:t>
            </a:r>
          </a:p>
          <a:p>
            <a:r>
              <a:rPr lang="en-US" dirty="0"/>
              <a:t>Expectation and Variance of </a:t>
            </a:r>
            <a:r>
              <a:rPr lang="en-US" dirty="0" smtClean="0"/>
              <a:t>function of random variable</a:t>
            </a:r>
          </a:p>
          <a:p>
            <a:r>
              <a:rPr lang="en-US" dirty="0" smtClean="0"/>
              <a:t>Covariance</a:t>
            </a:r>
          </a:p>
          <a:p>
            <a:r>
              <a:rPr lang="en-US" dirty="0" smtClean="0"/>
              <a:t>Matrix and </a:t>
            </a:r>
            <a:r>
              <a:rPr lang="en-US" dirty="0" smtClean="0"/>
              <a:t>manipulations (</a:t>
            </a:r>
            <a:r>
              <a:rPr lang="en-US" b="1" dirty="0" smtClean="0"/>
              <a:t>multiplication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Special matrices: Identity, symmetric, diagonal, singular, and orthogonal</a:t>
            </a:r>
          </a:p>
          <a:p>
            <a:r>
              <a:rPr lang="en-US" dirty="0" smtClean="0"/>
              <a:t>Rank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3" y="659136"/>
            <a:ext cx="8229600" cy="893571"/>
          </a:xfrm>
        </p:spPr>
        <p:txBody>
          <a:bodyPr>
            <a:normAutofit fontScale="90000"/>
          </a:bodyPr>
          <a:lstStyle/>
          <a:p>
            <a:r>
              <a:rPr lang="en-US" dirty="0"/>
              <a:t>Expectation=Mean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</a:t>
            </a:r>
            <a:r>
              <a:rPr lang="en-US" dirty="0"/>
              <a:t>sample size  goes to infinity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3200" y="2204641"/>
            <a:ext cx="3708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par(</a:t>
            </a:r>
            <a:r>
              <a:rPr lang="en-US" dirty="0" err="1" smtClean="0"/>
              <a:t>mfrow</a:t>
            </a:r>
            <a:r>
              <a:rPr lang="en-US" dirty="0" smtClean="0"/>
              <a:t>=c(3,1),</a:t>
            </a:r>
            <a:r>
              <a:rPr lang="en-US" dirty="0"/>
              <a:t>mar = c(3,4,1,1))</a:t>
            </a:r>
          </a:p>
          <a:p>
            <a:r>
              <a:rPr lang="en-US" dirty="0" smtClean="0"/>
              <a:t>x=</a:t>
            </a:r>
            <a:r>
              <a:rPr lang="en-US" dirty="0" err="1" smtClean="0"/>
              <a:t>rchisq</a:t>
            </a:r>
            <a:r>
              <a:rPr lang="en-US" dirty="0" smtClean="0"/>
              <a:t>(n=10,df=5)</a:t>
            </a:r>
            <a:endParaRPr lang="en-US" dirty="0"/>
          </a:p>
          <a:p>
            <a:r>
              <a:rPr lang="en-US" dirty="0" err="1" smtClean="0"/>
              <a:t>hist</a:t>
            </a:r>
            <a:r>
              <a:rPr lang="en-US" dirty="0" smtClean="0"/>
              <a:t>(x)</a:t>
            </a:r>
          </a:p>
          <a:p>
            <a:r>
              <a:rPr lang="en-US" dirty="0" err="1" smtClean="0"/>
              <a:t>abline</a:t>
            </a:r>
            <a:r>
              <a:rPr lang="en-US" dirty="0" smtClean="0"/>
              <a:t>(v=mean(x), col </a:t>
            </a:r>
            <a:r>
              <a:rPr lang="en-US" dirty="0"/>
              <a:t>= </a:t>
            </a:r>
            <a:r>
              <a:rPr lang="en-US" dirty="0" smtClean="0"/>
              <a:t>"red")</a:t>
            </a:r>
          </a:p>
          <a:p>
            <a:endParaRPr lang="en-US" dirty="0" smtClean="0"/>
          </a:p>
          <a:p>
            <a:r>
              <a:rPr lang="en-US" dirty="0" smtClean="0"/>
              <a:t>x=</a:t>
            </a:r>
            <a:r>
              <a:rPr lang="en-US" dirty="0" err="1" smtClean="0"/>
              <a:t>rchisq</a:t>
            </a:r>
            <a:r>
              <a:rPr lang="en-US" dirty="0" smtClean="0"/>
              <a:t>(n=100,df=5</a:t>
            </a:r>
            <a:r>
              <a:rPr lang="en-US" dirty="0"/>
              <a:t>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 err="1"/>
              <a:t>abline</a:t>
            </a:r>
            <a:r>
              <a:rPr lang="en-US" dirty="0"/>
              <a:t>(v=mean(x), col = "red")</a:t>
            </a:r>
          </a:p>
          <a:p>
            <a:endParaRPr lang="en-US" dirty="0" smtClean="0"/>
          </a:p>
          <a:p>
            <a:r>
              <a:rPr lang="en-US" dirty="0" smtClean="0"/>
              <a:t>x=</a:t>
            </a:r>
            <a:r>
              <a:rPr lang="en-US" dirty="0" err="1" smtClean="0"/>
              <a:t>rchisq</a:t>
            </a:r>
            <a:r>
              <a:rPr lang="en-US" dirty="0" smtClean="0"/>
              <a:t>(n=10000,df=5</a:t>
            </a:r>
            <a:r>
              <a:rPr lang="en-US" dirty="0"/>
              <a:t>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 err="1"/>
              <a:t>abline</a:t>
            </a:r>
            <a:r>
              <a:rPr lang="en-US" dirty="0"/>
              <a:t>(v=mean(x), col = "red")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3716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7067" y="2226502"/>
            <a:ext cx="8449733" cy="1921933"/>
          </a:xfrm>
        </p:spPr>
        <p:txBody>
          <a:bodyPr/>
          <a:lstStyle/>
          <a:p>
            <a:r>
              <a:rPr lang="en-US" dirty="0" smtClean="0"/>
              <a:t>Range</a:t>
            </a:r>
          </a:p>
          <a:p>
            <a:r>
              <a:rPr lang="en-US" dirty="0" smtClean="0"/>
              <a:t>Average deviation from mean, but it is always zero</a:t>
            </a:r>
          </a:p>
          <a:p>
            <a:r>
              <a:rPr lang="en-US" dirty="0" smtClean="0"/>
              <a:t>Average squared deviation from mean: Variance</a:t>
            </a:r>
          </a:p>
          <a:p>
            <a:r>
              <a:rPr lang="en-US" dirty="0" smtClean="0"/>
              <a:t>Square root of variance = standard deviation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7067" y="449178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n=100</a:t>
            </a:r>
          </a:p>
          <a:p>
            <a:r>
              <a:rPr lang="en-US" dirty="0" smtClean="0"/>
              <a:t>x=</a:t>
            </a:r>
            <a:r>
              <a:rPr lang="en-US" dirty="0" err="1" smtClean="0"/>
              <a:t>rnorm</a:t>
            </a:r>
            <a:r>
              <a:rPr lang="en-US" dirty="0" smtClean="0"/>
              <a:t>(100,100,5)</a:t>
            </a:r>
          </a:p>
          <a:p>
            <a:r>
              <a:rPr lang="en-US" dirty="0" smtClean="0"/>
              <a:t>c(min(x</a:t>
            </a:r>
            <a:r>
              <a:rPr lang="en-US" dirty="0"/>
              <a:t>),max(x</a:t>
            </a:r>
            <a:r>
              <a:rPr lang="en-US" dirty="0" smtClean="0"/>
              <a:t>))</a:t>
            </a:r>
          </a:p>
          <a:p>
            <a:r>
              <a:rPr lang="en-US" dirty="0" smtClean="0"/>
              <a:t>sum(x-mean(x))/(n-1)</a:t>
            </a:r>
          </a:p>
          <a:p>
            <a:r>
              <a:rPr lang="en-US" dirty="0" smtClean="0"/>
              <a:t>sum</a:t>
            </a:r>
            <a:r>
              <a:rPr lang="en-US" dirty="0"/>
              <a:t>((x-mean(x))^2</a:t>
            </a:r>
            <a:r>
              <a:rPr lang="en-US" dirty="0" smtClean="0"/>
              <a:t>)/</a:t>
            </a:r>
          </a:p>
          <a:p>
            <a:r>
              <a:rPr lang="en-US" dirty="0" err="1" smtClean="0"/>
              <a:t>sqrt</a:t>
            </a:r>
            <a:r>
              <a:rPr lang="en-US" dirty="0" smtClean="0"/>
              <a:t>(sum</a:t>
            </a:r>
            <a:r>
              <a:rPr lang="en-US" dirty="0"/>
              <a:t>((x-mean(x))^2</a:t>
            </a:r>
            <a:r>
              <a:rPr lang="en-US" dirty="0" smtClean="0"/>
              <a:t>)/(n-1))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067" y="4470400"/>
            <a:ext cx="26543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5167" y="3534833"/>
            <a:ext cx="5249333" cy="1921933"/>
          </a:xfrm>
        </p:spPr>
        <p:txBody>
          <a:bodyPr/>
          <a:lstStyle/>
          <a:p>
            <a:r>
              <a:rPr lang="en-US" dirty="0" smtClean="0"/>
              <a:t>y=ax, E(y)=</a:t>
            </a:r>
            <a:r>
              <a:rPr lang="en-US" dirty="0" err="1" smtClean="0"/>
              <a:t>aE</a:t>
            </a:r>
            <a:r>
              <a:rPr lang="en-US" dirty="0" smtClean="0"/>
              <a:t>(x), </a:t>
            </a:r>
            <a:r>
              <a:rPr lang="en-US" dirty="0" err="1" smtClean="0"/>
              <a:t>Var</a:t>
            </a:r>
            <a:r>
              <a:rPr lang="en-US" dirty="0" smtClean="0"/>
              <a:t>(y)=a^2*</a:t>
            </a:r>
            <a:r>
              <a:rPr lang="en-US" dirty="0" err="1" smtClean="0"/>
              <a:t>Var</a:t>
            </a:r>
            <a:r>
              <a:rPr lang="en-US" dirty="0" smtClean="0"/>
              <a:t>(x)</a:t>
            </a:r>
          </a:p>
          <a:p>
            <a:r>
              <a:rPr lang="en-US" dirty="0" smtClean="0"/>
              <a:t>y=</a:t>
            </a:r>
            <a:r>
              <a:rPr lang="en-US" dirty="0" err="1" smtClean="0"/>
              <a:t>x+a</a:t>
            </a:r>
            <a:r>
              <a:rPr lang="en-US" dirty="0" smtClean="0"/>
              <a:t>, </a:t>
            </a:r>
            <a:r>
              <a:rPr lang="en-US" dirty="0"/>
              <a:t>E(y</a:t>
            </a:r>
            <a:r>
              <a:rPr lang="en-US" dirty="0" smtClean="0"/>
              <a:t>)=E(x)+a, </a:t>
            </a:r>
            <a:r>
              <a:rPr lang="en-US" dirty="0" err="1" smtClean="0"/>
              <a:t>Var</a:t>
            </a:r>
            <a:r>
              <a:rPr lang="en-US" dirty="0" smtClean="0"/>
              <a:t>(y)=</a:t>
            </a:r>
            <a:r>
              <a:rPr lang="en-US" dirty="0" err="1" smtClean="0"/>
              <a:t>Var</a:t>
            </a:r>
            <a:r>
              <a:rPr lang="en-US" dirty="0" smtClean="0"/>
              <a:t>(x)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Expectation and variance of linear function of random variables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24500" y="2510641"/>
            <a:ext cx="33655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</a:t>
            </a:r>
            <a:endParaRPr lang="is-IS" dirty="0">
              <a:solidFill>
                <a:srgbClr val="060087"/>
              </a:solidFill>
              <a:latin typeface="Candara" charset="0"/>
            </a:endParaRPr>
          </a:p>
          <a:p>
            <a:r>
              <a:rPr lang="da-DK" dirty="0" err="1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da-DK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da-DK" dirty="0">
                <a:solidFill>
                  <a:srgbClr val="0B4213"/>
                </a:solidFill>
                <a:latin typeface="Candara" charset="0"/>
              </a:rPr>
              <a:t>10</a:t>
            </a:r>
            <a:endParaRPr lang="da-DK" dirty="0">
              <a:solidFill>
                <a:srgbClr val="060087"/>
              </a:solidFill>
              <a:latin typeface="Candara" charset="0"/>
            </a:endParaRPr>
          </a:p>
          <a:p>
            <a:r>
              <a:rPr lang="da-DK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da-DK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da-DK" dirty="0" err="1">
                <a:solidFill>
                  <a:srgbClr val="060087"/>
                </a:solidFill>
                <a:latin typeface="Candara" charset="0"/>
              </a:rPr>
              <a:t>rchisq</a:t>
            </a:r>
            <a:r>
              <a:rPr lang="da-DK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da-DK" dirty="0" err="1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da-DK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da-DK" dirty="0" err="1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da-DK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da-DK" dirty="0">
              <a:solidFill>
                <a:srgbClr val="060087"/>
              </a:solidFill>
              <a:latin typeface="Candara" charset="0"/>
            </a:endParaRPr>
          </a:p>
          <a:p>
            <a:r>
              <a:rPr lang="da-DK" dirty="0" err="1">
                <a:solidFill>
                  <a:srgbClr val="060087"/>
                </a:solidFill>
                <a:latin typeface="Candara" charset="0"/>
              </a:rPr>
              <a:t>mean</a:t>
            </a:r>
            <a:r>
              <a:rPr lang="da-DK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da-DK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da-DK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da-DK" dirty="0">
                <a:solidFill>
                  <a:srgbClr val="060087"/>
                </a:solidFill>
                <a:latin typeface="Candara" charset="0"/>
              </a:rPr>
              <a:t>var(</a:t>
            </a:r>
            <a:r>
              <a:rPr lang="da-DK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da-DK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da-DK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855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371600"/>
            <a:ext cx="5486400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" y="1916204"/>
            <a:ext cx="3467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</a:t>
            </a:r>
            <a:endParaRPr lang="is-IS" dirty="0">
              <a:solidFill>
                <a:srgbClr val="000000"/>
              </a:solidFill>
              <a:latin typeface="Candara" charset="0"/>
            </a:endParaRPr>
          </a:p>
          <a:p>
            <a:r>
              <a:rPr lang="fi-FI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fi-FI" dirty="0" err="1">
                <a:solidFill>
                  <a:srgbClr val="060087"/>
                </a:solidFill>
                <a:latin typeface="Candara" charset="0"/>
              </a:rPr>
              <a:t>rpois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fi-FI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fi-FI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fi-FI" dirty="0">
                <a:solidFill>
                  <a:srgbClr val="0B4213"/>
                </a:solidFill>
                <a:latin typeface="Candara" charset="0"/>
              </a:rPr>
              <a:t>100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)</a:t>
            </a:r>
            <a:endParaRPr lang="fi-FI" dirty="0">
              <a:solidFill>
                <a:srgbClr val="000000"/>
              </a:solidFill>
              <a:latin typeface="Candara" charset="0"/>
            </a:endParaRPr>
          </a:p>
          <a:p>
            <a:r>
              <a:rPr lang="fi-FI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fi-FI" dirty="0" err="1">
                <a:solidFill>
                  <a:srgbClr val="060087"/>
                </a:solidFill>
                <a:latin typeface="Candara" charset="0"/>
              </a:rPr>
              <a:t>rchisq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fi-FI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fi-FI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)</a:t>
            </a:r>
            <a:endParaRPr lang="fi-FI" dirty="0">
              <a:solidFill>
                <a:srgbClr val="000000"/>
              </a:solidFill>
              <a:latin typeface="Candara" charset="0"/>
            </a:endParaRP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=rt(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  <a:endParaRPr lang="is-I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mar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500" y="4481604"/>
            <a:ext cx="1104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cov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cov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cov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3619500"/>
            <a:ext cx="18161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" y="1916204"/>
            <a:ext cx="34671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is-I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s-IS" dirty="0" smtClean="0">
                <a:solidFill>
                  <a:srgbClr val="0B4213"/>
                </a:solidFill>
                <a:latin typeface="Candara" charset="0"/>
              </a:rPr>
              <a:t>10000</a:t>
            </a:r>
          </a:p>
          <a:p>
            <a:r>
              <a:rPr lang="is-IS" dirty="0" smtClean="0">
                <a:solidFill>
                  <a:srgbClr val="0B4213"/>
                </a:solidFill>
                <a:latin typeface="Candara" charset="0"/>
              </a:rPr>
              <a:t>a=rnorm(n,100,5)</a:t>
            </a:r>
            <a:endParaRPr lang="is-IS" dirty="0">
              <a:solidFill>
                <a:srgbClr val="000000"/>
              </a:solidFill>
              <a:latin typeface="Candara" charset="0"/>
            </a:endParaRPr>
          </a:p>
          <a:p>
            <a:r>
              <a:rPr lang="fi-FI" dirty="0" smtClean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fi-FI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fi-FI" dirty="0" err="1" smtClean="0">
                <a:solidFill>
                  <a:srgbClr val="060087"/>
                </a:solidFill>
                <a:latin typeface="Candara" charset="0"/>
              </a:rPr>
              <a:t>a+rpois</a:t>
            </a:r>
            <a:r>
              <a:rPr lang="fi-FI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fi-FI" dirty="0" smtClean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fi-FI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fi-FI" dirty="0">
                <a:solidFill>
                  <a:srgbClr val="0B4213"/>
                </a:solidFill>
                <a:latin typeface="Candara" charset="0"/>
              </a:rPr>
              <a:t>100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)</a:t>
            </a:r>
            <a:endParaRPr lang="fi-FI" dirty="0">
              <a:solidFill>
                <a:srgbClr val="000000"/>
              </a:solidFill>
              <a:latin typeface="Candara" charset="0"/>
            </a:endParaRPr>
          </a:p>
          <a:p>
            <a:r>
              <a:rPr lang="fi-FI" dirty="0" smtClean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fi-FI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fi-FI" dirty="0" err="1" smtClean="0">
                <a:solidFill>
                  <a:srgbClr val="060087"/>
                </a:solidFill>
                <a:latin typeface="Candara" charset="0"/>
              </a:rPr>
              <a:t>a+rchisq</a:t>
            </a:r>
            <a:r>
              <a:rPr lang="fi-FI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fi-FI" dirty="0" smtClean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fi-FI" dirty="0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fi-FI" dirty="0" smtClean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)</a:t>
            </a:r>
            <a:endParaRPr lang="fi-FI" dirty="0">
              <a:solidFill>
                <a:srgbClr val="000000"/>
              </a:solidFill>
              <a:latin typeface="Candara" charset="0"/>
            </a:endParaRPr>
          </a:p>
          <a:p>
            <a:r>
              <a:rPr lang="is-IS" dirty="0" smtClean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is-IS" dirty="0" smtClean="0">
                <a:solidFill>
                  <a:srgbClr val="060087"/>
                </a:solidFill>
                <a:latin typeface="Candara" charset="0"/>
              </a:rPr>
              <a:t>=a+rt(</a:t>
            </a:r>
            <a:r>
              <a:rPr lang="is-IS" dirty="0" smtClean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is-IS" dirty="0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 smtClean="0">
                <a:solidFill>
                  <a:srgbClr val="0B4213"/>
                </a:solidFill>
                <a:latin typeface="Candara" charset="0"/>
              </a:rPr>
              <a:t>100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  <a:endParaRPr lang="is-I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mar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500" y="4481604"/>
            <a:ext cx="1104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cov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cov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cov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1371600"/>
            <a:ext cx="5486400" cy="548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50" y="3885567"/>
            <a:ext cx="15494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664633"/>
          </a:xfrm>
        </p:spPr>
        <p:txBody>
          <a:bodyPr/>
          <a:lstStyle/>
          <a:p>
            <a:r>
              <a:rPr lang="en-US" dirty="0" err="1" smtClean="0"/>
              <a:t>Cov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)= sum(  (x- mean(x)) * (y- mean(y))    )/(n-1)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 of covariance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08400" y="33655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sum((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))*(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)))/(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n-1)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sum((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))*(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)))/(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n-1)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sum((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))*(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)))/(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n-1)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023" y="4574580"/>
            <a:ext cx="4241800" cy="149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7" y="4632345"/>
            <a:ext cx="1651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in 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01700" y="2796739"/>
            <a:ext cx="314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W=</a:t>
            </a:r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cbind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x,y,z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dim(W)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cov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(W)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var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(W)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463" y="2796739"/>
            <a:ext cx="34544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2160</TotalTime>
  <Words>634</Words>
  <Application>Microsoft Macintosh PowerPoint</Application>
  <PresentationFormat>On-screen Show (4:3)</PresentationFormat>
  <Paragraphs>270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Candara</vt:lpstr>
      <vt:lpstr>Symbol</vt:lpstr>
      <vt:lpstr>Waveform</vt:lpstr>
      <vt:lpstr>Statistical Genomics</vt:lpstr>
      <vt:lpstr>Outline</vt:lpstr>
      <vt:lpstr>Expectation=Mean  when sample size  goes to infinity </vt:lpstr>
      <vt:lpstr>Variance</vt:lpstr>
      <vt:lpstr>Expectation and variance of linear function of random variables</vt:lpstr>
      <vt:lpstr>Covariance</vt:lpstr>
      <vt:lpstr>Covariance</vt:lpstr>
      <vt:lpstr>Formula of covariance</vt:lpstr>
      <vt:lpstr>Calculation in R</vt:lpstr>
      <vt:lpstr>Element-wise Matrix manipulations</vt:lpstr>
      <vt:lpstr>Matrix multiplication</vt:lpstr>
      <vt:lpstr>Multiplication conformable</vt:lpstr>
      <vt:lpstr>Inverse</vt:lpstr>
      <vt:lpstr>Inverse in R: solve()</vt:lpstr>
      <vt:lpstr>Transpose</vt:lpstr>
      <vt:lpstr>Properties of transpose</vt:lpstr>
      <vt:lpstr>Special matrix</vt:lpstr>
      <vt:lpstr>Rank</vt:lpstr>
      <vt:lpstr>Highlight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Zhang, Zhiwu</cp:lastModifiedBy>
  <cp:revision>183</cp:revision>
  <dcterms:created xsi:type="dcterms:W3CDTF">2013-08-24T13:03:35Z</dcterms:created>
  <dcterms:modified xsi:type="dcterms:W3CDTF">2018-01-19T06:43:52Z</dcterms:modified>
</cp:coreProperties>
</file>