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378" r:id="rId2"/>
    <p:sldId id="387" r:id="rId3"/>
    <p:sldId id="380" r:id="rId4"/>
    <p:sldId id="395" r:id="rId5"/>
    <p:sldId id="382" r:id="rId6"/>
    <p:sldId id="396" r:id="rId7"/>
    <p:sldId id="383" r:id="rId8"/>
    <p:sldId id="397" r:id="rId9"/>
    <p:sldId id="337" r:id="rId10"/>
    <p:sldId id="338" r:id="rId11"/>
    <p:sldId id="339" r:id="rId12"/>
    <p:sldId id="386" r:id="rId13"/>
    <p:sldId id="370" r:id="rId14"/>
    <p:sldId id="371" r:id="rId15"/>
    <p:sldId id="372" r:id="rId16"/>
    <p:sldId id="360" r:id="rId17"/>
    <p:sldId id="363" r:id="rId18"/>
    <p:sldId id="373" r:id="rId19"/>
    <p:sldId id="394" r:id="rId20"/>
    <p:sldId id="389" r:id="rId21"/>
    <p:sldId id="375" r:id="rId22"/>
    <p:sldId id="404" r:id="rId23"/>
    <p:sldId id="374" r:id="rId24"/>
    <p:sldId id="392" r:id="rId25"/>
    <p:sldId id="391" r:id="rId26"/>
    <p:sldId id="393" r:id="rId27"/>
    <p:sldId id="376" r:id="rId28"/>
    <p:sldId id="398" r:id="rId29"/>
    <p:sldId id="368" r:id="rId30"/>
    <p:sldId id="399" r:id="rId31"/>
    <p:sldId id="400" r:id="rId32"/>
    <p:sldId id="401" r:id="rId33"/>
    <p:sldId id="403" r:id="rId34"/>
    <p:sldId id="402" r:id="rId35"/>
    <p:sldId id="3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3"/>
    <p:restoredTop sz="96004"/>
  </p:normalViewPr>
  <p:slideViewPr>
    <p:cSldViewPr snapToGrid="0" snapToObjects="1">
      <p:cViewPr varScale="1">
        <p:scale>
          <a:sx n="182" d="100"/>
          <a:sy n="182" d="100"/>
        </p:scale>
        <p:origin x="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54360"/>
            <a:ext cx="8857883" cy="1072859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Genetic architecture and </a:t>
            </a: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simulation of phenotype</a:t>
            </a:r>
          </a:p>
        </p:txBody>
      </p:sp>
    </p:spTree>
    <p:extLst>
      <p:ext uri="{BB962C8B-B14F-4D97-AF65-F5344CB8AC3E}">
        <p14:creationId xmlns:p14="http://schemas.microsoft.com/office/powerpoint/2010/main" val="140726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>
                <a:latin typeface="Constantia" charset="0"/>
              </a:rPr>
              <a:t>GxE</a:t>
            </a:r>
            <a:r>
              <a:rPr lang="en-US" dirty="0">
                <a:latin typeface="Constantia" charset="0"/>
              </a:rPr>
              <a:t> + Residual</a:t>
            </a:r>
          </a:p>
          <a:p>
            <a:r>
              <a:rPr lang="en-US" dirty="0">
                <a:latin typeface="Constantia" charset="0"/>
              </a:rPr>
              <a:t>G = Additive + Dominance + Epistasis</a:t>
            </a:r>
          </a:p>
          <a:p>
            <a:r>
              <a:rPr lang="en-US" dirty="0">
                <a:latin typeface="Constantia" charset="0"/>
              </a:rPr>
              <a:t>E: Environment, e.g. year and location</a:t>
            </a:r>
          </a:p>
          <a:p>
            <a:r>
              <a:rPr lang="en-US" dirty="0">
                <a:latin typeface="Constantia" charset="0"/>
              </a:rPr>
              <a:t>Residual: e.g.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22067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QTL and QTN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72067" y="1991348"/>
            <a:ext cx="7408333" cy="46255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</a:p>
          <a:p>
            <a:r>
              <a:rPr lang="en-US" dirty="0">
                <a:latin typeface="Constantia" charset="0"/>
              </a:rPr>
              <a:t>Specific 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</a:p>
          <a:p>
            <a:r>
              <a:rPr lang="en-US" dirty="0">
                <a:latin typeface="Calibri" charset="0"/>
              </a:rPr>
              <a:t>Quantitative Trait Nucleotide: QTN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717" y="2675467"/>
            <a:ext cx="4006091" cy="3450696"/>
          </a:xfrm>
        </p:spPr>
        <p:txBody>
          <a:bodyPr/>
          <a:lstStyle/>
          <a:p>
            <a:r>
              <a:rPr lang="en-US" dirty="0"/>
              <a:t>Flowering time is </a:t>
            </a:r>
            <a:r>
              <a:rPr lang="en-US" dirty="0" err="1"/>
              <a:t>controled</a:t>
            </a:r>
            <a:r>
              <a:rPr lang="en-US" dirty="0"/>
              <a:t> by &gt;50 genes</a:t>
            </a:r>
          </a:p>
          <a:p>
            <a:r>
              <a:rPr lang="en-US" dirty="0"/>
              <a:t>Most have small effects</a:t>
            </a:r>
          </a:p>
          <a:p>
            <a:r>
              <a:rPr lang="en-US" dirty="0"/>
              <a:t>The largest one only 1.5 increase days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07" y="2669628"/>
            <a:ext cx="484362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286" y="2817246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Buckler et al</a:t>
            </a:r>
            <a:r>
              <a:rPr lang="en-US" sz="2000"/>
              <a:t>, Science, 2009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1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127968" y="2809607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2" y="2809607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68" y="5896777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6442" y="5896777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Geometry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851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(X) of Bernoulli trials needed to get 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2518633" y="2949521"/>
            <a:ext cx="42752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3988" y="7620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79213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Effect(X=k)=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30000" dirty="0" err="1">
                <a:latin typeface="Constantia" charset="0"/>
              </a:rPr>
              <a:t>k</a:t>
            </a:r>
            <a:endParaRPr lang="en-US" dirty="0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0" y="3384211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20" y="3384211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CDDDE-791A-764D-8F45-E5F1CA00B771}"/>
              </a:ext>
            </a:extLst>
          </p:cNvPr>
          <p:cNvSpPr txBox="1"/>
          <p:nvPr/>
        </p:nvSpPr>
        <p:spPr>
          <a:xfrm>
            <a:off x="2678384" y="2691824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Effect of k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QTN</a:t>
            </a:r>
          </a:p>
        </p:txBody>
      </p:sp>
    </p:spTree>
    <p:extLst>
      <p:ext uri="{BB962C8B-B14F-4D97-AF65-F5344CB8AC3E}">
        <p14:creationId xmlns:p14="http://schemas.microsoft.com/office/powerpoint/2010/main" val="311465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in Numeric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6186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82416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06" y="2021681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" y="6303090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5887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QTNs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293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225004" y="5053066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004" y="202939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5" y="1787394"/>
            <a:ext cx="8021115" cy="5176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842" y="1591056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[,c(2,3)])</a:t>
            </a:r>
          </a:p>
          <a:p>
            <a:r>
              <a:rPr lang="en-US" dirty="0"/>
              <a:t>lines(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="red")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228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7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genetic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210943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 err="1"/>
              <a:t>addeffect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768574"/>
            <a:ext cx="7315200" cy="100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61070"/>
            <a:ext cx="7315200" cy="14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61" y="4846400"/>
            <a:ext cx="786013" cy="930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" y="333569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/>
              <a:t>head(effect)</a:t>
            </a:r>
          </a:p>
        </p:txBody>
      </p:sp>
    </p:spTree>
    <p:extLst>
      <p:ext uri="{BB962C8B-B14F-4D97-AF65-F5344CB8AC3E}">
        <p14:creationId xmlns:p14="http://schemas.microsoft.com/office/powerpoint/2010/main" val="6340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effect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=c(2,2))</a:t>
            </a:r>
          </a:p>
          <a:p>
            <a:r>
              <a:rPr lang="en-US" sz="2800" dirty="0"/>
              <a:t>plot(effect)</a:t>
            </a:r>
          </a:p>
          <a:p>
            <a:r>
              <a:rPr lang="en-US" sz="2800" dirty="0" err="1"/>
              <a:t>hist</a:t>
            </a:r>
            <a:r>
              <a:rPr lang="en-US" sz="2800" dirty="0"/>
              <a:t>(effect)</a:t>
            </a:r>
          </a:p>
          <a:p>
            <a:r>
              <a:rPr lang="en-US" sz="2800" dirty="0"/>
              <a:t>boxplot(effect)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ecdf</a:t>
            </a:r>
            <a:r>
              <a:rPr lang="en-US" sz="2800" dirty="0"/>
              <a:t>(effect))</a:t>
            </a:r>
            <a:endParaRPr lang="pl-P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357-7375-E846-A595-BED5F51F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 = genetic + residual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8F81A-A10E-114F-A851-1B514B2AC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56758"/>
              </p:ext>
            </p:extLst>
          </p:nvPr>
        </p:nvGraphicFramePr>
        <p:xfrm>
          <a:off x="592392" y="2878707"/>
          <a:ext cx="147373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33">
                  <a:extLst>
                    <a:ext uri="{9D8B030D-6E8A-4147-A177-3AD203B41FA5}">
                      <a16:colId xmlns:a16="http://schemas.microsoft.com/office/drawing/2014/main" val="28494543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y1 = g1 + 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640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y2 = g2 + 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00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y3 = g3 + e3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40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y4 = g4 + e4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512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y5 = g5 + e5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71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y6 = g6 + 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9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F2E5C-FB4A-624D-B196-B3D3A1BDE940}"/>
              </a:ext>
            </a:extLst>
          </p:cNvPr>
          <p:cNvSpPr txBox="1"/>
          <p:nvPr/>
        </p:nvSpPr>
        <p:spPr>
          <a:xfrm>
            <a:off x="749905" y="4648782"/>
            <a:ext cx="115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g +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EAA8-FBA1-EB44-B9B1-0B1AC29C0267}"/>
              </a:ext>
            </a:extLst>
          </p:cNvPr>
          <p:cNvSpPr txBox="1"/>
          <p:nvPr/>
        </p:nvSpPr>
        <p:spPr>
          <a:xfrm>
            <a:off x="2205728" y="2878707"/>
            <a:ext cx="675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(g): Calculated variance among individuals genetic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7329-CD50-1048-9A4D-D35F6801E593}"/>
              </a:ext>
            </a:extLst>
          </p:cNvPr>
          <p:cNvSpPr txBox="1"/>
          <p:nvPr/>
        </p:nvSpPr>
        <p:spPr>
          <a:xfrm>
            <a:off x="4257893" y="3456897"/>
            <a:ext cx="13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4C19F-3B79-1F48-BC4B-28D55E6BB004}"/>
              </a:ext>
            </a:extLst>
          </p:cNvPr>
          <p:cNvSpPr txBox="1"/>
          <p:nvPr/>
        </p:nvSpPr>
        <p:spPr>
          <a:xfrm>
            <a:off x="3705879" y="3931775"/>
            <a:ext cx="24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 + </a:t>
            </a:r>
            <a:r>
              <a:rPr lang="en-US" dirty="0" err="1"/>
              <a:t>Var</a:t>
            </a:r>
            <a:r>
              <a:rPr lang="en-US" dirty="0"/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5873-FE06-AE4F-8A8B-D29A3BA7150C}"/>
              </a:ext>
            </a:extLst>
          </p:cNvPr>
          <p:cNvSpPr txBox="1"/>
          <p:nvPr/>
        </p:nvSpPr>
        <p:spPr>
          <a:xfrm>
            <a:off x="3063705" y="36943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--------------------------------------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2ACC5-1039-6D4D-AE9D-060F928C7DE7}"/>
              </a:ext>
            </a:extLst>
          </p:cNvPr>
          <p:cNvSpPr/>
          <p:nvPr/>
        </p:nvSpPr>
        <p:spPr>
          <a:xfrm>
            <a:off x="3290900" y="4648782"/>
            <a:ext cx="312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(e) =(</a:t>
            </a:r>
            <a:r>
              <a:rPr lang="en-US" dirty="0" err="1"/>
              <a:t>Var</a:t>
            </a:r>
            <a:r>
              <a:rPr lang="en-US" dirty="0"/>
              <a:t>(g) - </a:t>
            </a:r>
            <a:r>
              <a:rPr lang="en-US" dirty="0" err="1"/>
              <a:t>Var</a:t>
            </a:r>
            <a:r>
              <a:rPr lang="en-US" dirty="0"/>
              <a:t>(g) h</a:t>
            </a:r>
            <a:r>
              <a:rPr lang="en-US" baseline="30000" dirty="0"/>
              <a:t>2 </a:t>
            </a:r>
            <a:r>
              <a:rPr lang="en-US" dirty="0"/>
              <a:t>) / h</a:t>
            </a:r>
            <a:r>
              <a:rPr lang="en-US" baseline="30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58041-C8A2-1346-B119-352A9B687711}"/>
              </a:ext>
            </a:extLst>
          </p:cNvPr>
          <p:cNvSpPr/>
          <p:nvPr/>
        </p:nvSpPr>
        <p:spPr>
          <a:xfrm>
            <a:off x="1200585" y="2878707"/>
            <a:ext cx="265247" cy="142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A6D3-0F3C-5349-A472-9CDB80B07C04}"/>
              </a:ext>
            </a:extLst>
          </p:cNvPr>
          <p:cNvSpPr/>
          <p:nvPr/>
        </p:nvSpPr>
        <p:spPr>
          <a:xfrm>
            <a:off x="1564134" y="2878707"/>
            <a:ext cx="265247" cy="14224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C7D84-4CCD-D24C-ADD6-8BA262E7BAE8}"/>
              </a:ext>
            </a:extLst>
          </p:cNvPr>
          <p:cNvCxnSpPr>
            <a:cxnSpLocks/>
          </p:cNvCxnSpPr>
          <p:nvPr/>
        </p:nvCxnSpPr>
        <p:spPr>
          <a:xfrm flipV="1">
            <a:off x="1696757" y="4301108"/>
            <a:ext cx="1" cy="5323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49ABF4-3904-984C-A088-842BD4A1595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696757" y="4833448"/>
            <a:ext cx="159414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903" y="185654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h2=.7</a:t>
            </a:r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 )</a:t>
            </a:r>
          </a:p>
          <a:p>
            <a:r>
              <a:rPr lang="en-US" sz="2000" dirty="0" err="1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head(residual)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8800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=c(2,2))</a:t>
            </a:r>
          </a:p>
          <a:p>
            <a:r>
              <a:rPr lang="en-US" sz="2800" dirty="0"/>
              <a:t>plot(residual)</a:t>
            </a:r>
          </a:p>
          <a:p>
            <a:r>
              <a:rPr lang="en-US" sz="2800" dirty="0" err="1"/>
              <a:t>hist</a:t>
            </a:r>
            <a:r>
              <a:rPr lang="en-US" sz="2800" dirty="0"/>
              <a:t>(residual)</a:t>
            </a:r>
          </a:p>
          <a:p>
            <a:r>
              <a:rPr lang="en-US" sz="2800" dirty="0"/>
              <a:t>boxplot(residual)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ecdf</a:t>
            </a:r>
            <a:r>
              <a:rPr lang="en-US" sz="2800" dirty="0"/>
              <a:t>(residual))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2942184"/>
            <a:ext cx="4470400" cy="19389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=c(2,2))</a:t>
            </a:r>
          </a:p>
          <a:p>
            <a:r>
              <a:rPr lang="en-US" sz="2000" dirty="0"/>
              <a:t>plot(y)</a:t>
            </a:r>
          </a:p>
          <a:p>
            <a:r>
              <a:rPr lang="en-US" sz="2000" dirty="0" err="1"/>
              <a:t>hist</a:t>
            </a:r>
            <a:r>
              <a:rPr lang="en-US" sz="2000" dirty="0"/>
              <a:t>(y)</a:t>
            </a:r>
          </a:p>
          <a:p>
            <a:r>
              <a:rPr lang="en-US" sz="2000" dirty="0"/>
              <a:t>boxplot(y)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ecdf</a:t>
            </a:r>
            <a:r>
              <a:rPr lang="en-US" sz="2000" dirty="0"/>
              <a:t>(y))</a:t>
            </a:r>
            <a:endParaRPr lang="pl-P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91082"/>
            <a:ext cx="4965700" cy="527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638"/>
            <a:ext cx="4965700" cy="527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579704" cy="1252728"/>
          </a:xfrm>
        </p:spPr>
        <p:txBody>
          <a:bodyPr/>
          <a:lstStyle/>
          <a:p>
            <a:r>
              <a:rPr lang="en-US" dirty="0"/>
              <a:t>Heritability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400" y="2850754"/>
            <a:ext cx="417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plot(density(y),</a:t>
            </a:r>
            <a:r>
              <a:rPr lang="en-US" sz="2000" dirty="0" err="1"/>
              <a:t>ylim</a:t>
            </a:r>
            <a:r>
              <a:rPr lang="en-US" sz="2000" dirty="0"/>
              <a:t>=c(0,.5))</a:t>
            </a:r>
          </a:p>
          <a:p>
            <a:r>
              <a:rPr lang="en-US" sz="2000" dirty="0"/>
              <a:t>lines(density(effect),col="blue")</a:t>
            </a:r>
            <a:endParaRPr lang="pl-PL" sz="2000" dirty="0"/>
          </a:p>
          <a:p>
            <a:r>
              <a:rPr lang="en-US" sz="2000" dirty="0"/>
              <a:t>lines(density(residual),col="red")</a:t>
            </a:r>
            <a:endParaRPr lang="pl-PL" sz="2000" dirty="0"/>
          </a:p>
        </p:txBody>
      </p:sp>
      <p:sp>
        <p:nvSpPr>
          <p:cNvPr id="7" name="Rectangle 6"/>
          <p:cNvSpPr/>
          <p:nvPr/>
        </p:nvSpPr>
        <p:spPr>
          <a:xfrm>
            <a:off x="5130800" y="1220811"/>
            <a:ext cx="417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va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ve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(residual)</a:t>
            </a:r>
          </a:p>
          <a:p>
            <a:r>
              <a:rPr lang="en-US" sz="2000" dirty="0" err="1"/>
              <a:t>vp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(y)</a:t>
            </a:r>
          </a:p>
          <a:p>
            <a:r>
              <a:rPr lang="en-US" sz="2000" dirty="0"/>
              <a:t>v=matrix(c(</a:t>
            </a:r>
            <a:r>
              <a:rPr lang="en-US" sz="2000" dirty="0" err="1"/>
              <a:t>va,ve,vp</a:t>
            </a:r>
            <a:r>
              <a:rPr lang="en-US" sz="2000" dirty="0"/>
              <a:t>),1,3)</a:t>
            </a:r>
          </a:p>
          <a:p>
            <a:r>
              <a:rPr lang="en-US" sz="2000" dirty="0" err="1"/>
              <a:t>colnames</a:t>
            </a:r>
            <a:r>
              <a:rPr lang="en-US" sz="2000" dirty="0"/>
              <a:t>(v)=c("A", "E","P")</a:t>
            </a:r>
          </a:p>
          <a:p>
            <a:r>
              <a:rPr lang="en-US" sz="2000" dirty="0" err="1"/>
              <a:t>barplot</a:t>
            </a:r>
            <a:r>
              <a:rPr lang="en-US" sz="2000" dirty="0"/>
              <a:t>(</a:t>
            </a:r>
            <a:r>
              <a:rPr lang="en-US" sz="2000" dirty="0" err="1"/>
              <a:t>v,col</a:t>
            </a:r>
            <a:r>
              <a:rPr lang="en-US" sz="2000" dirty="0"/>
              <a:t>="gray")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740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17"/>
            <a:ext cx="9144000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/>
              <a:t>How to do this again and again?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878" y="5001351"/>
            <a:ext cx="6417734" cy="93980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Function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to simulate phenotypes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0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G2P=function(X,h2,alpha,NQTN,distribution){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18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2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How phenotypes get normal distributed?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47951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(10000,5,0.5)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50522" y="4874892"/>
            <a:ext cx="143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Even genes have the same effect</a:t>
            </a:r>
          </a:p>
        </p:txBody>
      </p:sp>
    </p:spTree>
    <p:extLst>
      <p:ext uri="{BB962C8B-B14F-4D97-AF65-F5344CB8AC3E}">
        <p14:creationId xmlns:p14="http://schemas.microsoft.com/office/powerpoint/2010/main" val="133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/>
              <a:t>Load R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414" y="5146022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101722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52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2772418"/>
            <a:ext cx="1430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 decreases with decreasing h2</a:t>
            </a:r>
          </a:p>
        </p:txBody>
      </p:sp>
    </p:spTree>
    <p:extLst>
      <p:ext uri="{BB962C8B-B14F-4D97-AF65-F5344CB8AC3E}">
        <p14:creationId xmlns:p14="http://schemas.microsoft.com/office/powerpoint/2010/main" val="28120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dirty="0"/>
              <a:t>Effect of Number of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976" y="2020567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09" y="169482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9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1" y="18474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/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81" y="1847412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4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/>
              <a:t>Check on gene effect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157" y="18423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6" y="1899819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3598" y="2685978"/>
            <a:ext cx="7408333" cy="3450696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72738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73735"/>
            <a:ext cx="479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n=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individuals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=gene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92" y="2605141"/>
            <a:ext cx="3891515" cy="389151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82772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 gens with same effect (unit=1)</a:t>
            </a:r>
          </a:p>
        </p:txBody>
      </p:sp>
    </p:spTree>
    <p:extLst>
      <p:ext uri="{BB962C8B-B14F-4D97-AF65-F5344CB8AC3E}">
        <p14:creationId xmlns:p14="http://schemas.microsoft.com/office/powerpoint/2010/main" val="124851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Ten gens with different effect (0~1)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68892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73241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2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6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Uniform </a:t>
            </a:r>
            <a:r>
              <a:rPr lang="en-US" sz="2000" dirty="0"/>
              <a:t>random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8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Assign to six  individuals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7589" y="4416926"/>
            <a:ext cx="491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effects among the six individuals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62126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Individuals' total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F3D1F-3484-B44A-9765-01023BEDCD2E}"/>
              </a:ext>
            </a:extLst>
          </p:cNvPr>
          <p:cNvSpPr/>
          <p:nvPr/>
        </p:nvSpPr>
        <p:spPr>
          <a:xfrm>
            <a:off x="25400" y="4760427"/>
            <a:ext cx="9118600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FEC26-54B9-2049-96DA-B256D53E1FFA}"/>
              </a:ext>
            </a:extLst>
          </p:cNvPr>
          <p:cNvSpPr/>
          <p:nvPr/>
        </p:nvSpPr>
        <p:spPr>
          <a:xfrm>
            <a:off x="25400" y="6527800"/>
            <a:ext cx="985719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8B96F-78FF-364F-AF2D-E0FA7C338CB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011120" y="5002750"/>
            <a:ext cx="3573580" cy="1525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51DDD0-3A4C-C841-96A7-F29E8B660C54}"/>
              </a:ext>
            </a:extLst>
          </p:cNvPr>
          <p:cNvSpPr txBox="1"/>
          <p:nvPr/>
        </p:nvSpPr>
        <p:spPr>
          <a:xfrm>
            <a:off x="1841530" y="5959342"/>
            <a:ext cx="11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C6D7A-1970-7246-85B7-A1A8741BF40B}"/>
              </a:ext>
            </a:extLst>
          </p:cNvPr>
          <p:cNvSpPr txBox="1"/>
          <p:nvPr/>
        </p:nvSpPr>
        <p:spPr>
          <a:xfrm>
            <a:off x="2415080" y="3469195"/>
            <a:ext cx="3463075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 0.5?</a:t>
            </a:r>
          </a:p>
        </p:txBody>
      </p:sp>
    </p:spTree>
    <p:extLst>
      <p:ext uri="{BB962C8B-B14F-4D97-AF65-F5344CB8AC3E}">
        <p14:creationId xmlns:p14="http://schemas.microsoft.com/office/powerpoint/2010/main" val="2335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" grpId="0" animBg="1"/>
      <p:bldP spid="18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Ten gens with different 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223492"/>
            <a:ext cx="7056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Monaco" charset="0"/>
              </a:rPr>
              <a:t>#x=rep(1,m)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3" y="914400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Ten gens with different effects</a:t>
            </a:r>
          </a:p>
        </p:txBody>
      </p:sp>
    </p:spTree>
    <p:extLst>
      <p:ext uri="{BB962C8B-B14F-4D97-AF65-F5344CB8AC3E}">
        <p14:creationId xmlns:p14="http://schemas.microsoft.com/office/powerpoint/2010/main" val="15356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100 genes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Same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2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Different effects</a:t>
            </a:r>
          </a:p>
        </p:txBody>
      </p:sp>
    </p:spTree>
    <p:extLst>
      <p:ext uri="{BB962C8B-B14F-4D97-AF65-F5344CB8AC3E}">
        <p14:creationId xmlns:p14="http://schemas.microsoft.com/office/powerpoint/2010/main" val="94546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42079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1862</TotalTime>
  <Words>1835</Words>
  <Application>Microsoft Macintosh PowerPoint</Application>
  <PresentationFormat>On-screen Show (4:3)</PresentationFormat>
  <Paragraphs>314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Candara</vt:lpstr>
      <vt:lpstr>Century</vt:lpstr>
      <vt:lpstr>Constantia</vt:lpstr>
      <vt:lpstr>Helvetica</vt:lpstr>
      <vt:lpstr>Monaco</vt:lpstr>
      <vt:lpstr>Symbol</vt:lpstr>
      <vt:lpstr>Waveform</vt:lpstr>
      <vt:lpstr>Statistical Genomics</vt:lpstr>
      <vt:lpstr>Outline</vt:lpstr>
      <vt:lpstr>How phenotypes get normal distributed?</vt:lpstr>
      <vt:lpstr>Ten gens with same effect (unit=1)</vt:lpstr>
      <vt:lpstr>Ten gens with different effect (0~1)</vt:lpstr>
      <vt:lpstr>Ten gens with different effects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Phenotype = genetic + residual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Function to simulate phenotypes</vt:lpstr>
      <vt:lpstr>Load R function</vt:lpstr>
      <vt:lpstr>PowerPoint Presentation</vt:lpstr>
      <vt:lpstr>Effect of Number of Genes</vt:lpstr>
      <vt:lpstr>Effect of Number of Genes</vt:lpstr>
      <vt:lpstr>Check on gene effect distribution</vt:lpstr>
      <vt:lpstr>Highlight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167</cp:revision>
  <cp:lastPrinted>2015-09-01T19:21:20Z</cp:lastPrinted>
  <dcterms:created xsi:type="dcterms:W3CDTF">2013-08-24T13:03:35Z</dcterms:created>
  <dcterms:modified xsi:type="dcterms:W3CDTF">2018-02-02T18:42:52Z</dcterms:modified>
</cp:coreProperties>
</file>