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386" r:id="rId2"/>
    <p:sldId id="385" r:id="rId3"/>
    <p:sldId id="387" r:id="rId4"/>
    <p:sldId id="388" r:id="rId5"/>
    <p:sldId id="389" r:id="rId6"/>
    <p:sldId id="396" r:id="rId7"/>
    <p:sldId id="390" r:id="rId8"/>
    <p:sldId id="394" r:id="rId9"/>
    <p:sldId id="392" r:id="rId10"/>
    <p:sldId id="397" r:id="rId11"/>
    <p:sldId id="395" r:id="rId12"/>
    <p:sldId id="407" r:id="rId13"/>
    <p:sldId id="398" r:id="rId14"/>
    <p:sldId id="399" r:id="rId15"/>
    <p:sldId id="400" r:id="rId16"/>
    <p:sldId id="401" r:id="rId17"/>
    <p:sldId id="362" r:id="rId18"/>
    <p:sldId id="402" r:id="rId19"/>
    <p:sldId id="403" r:id="rId20"/>
    <p:sldId id="365" r:id="rId21"/>
    <p:sldId id="384" r:id="rId22"/>
    <p:sldId id="383" r:id="rId23"/>
    <p:sldId id="404" r:id="rId24"/>
    <p:sldId id="369" r:id="rId25"/>
    <p:sldId id="372" r:id="rId26"/>
    <p:sldId id="405" r:id="rId27"/>
    <p:sldId id="4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0"/>
    <p:restoredTop sz="95958"/>
  </p:normalViewPr>
  <p:slideViewPr>
    <p:cSldViewPr snapToGrid="0" snapToObjects="1">
      <p:cViewPr varScale="1">
        <p:scale>
          <a:sx n="152" d="100"/>
          <a:sy n="152" d="100"/>
        </p:scale>
        <p:origin x="6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15: MLM</a:t>
            </a:r>
          </a:p>
        </p:txBody>
      </p:sp>
    </p:spTree>
    <p:extLst>
      <p:ext uri="{BB962C8B-B14F-4D97-AF65-F5344CB8AC3E}">
        <p14:creationId xmlns:p14="http://schemas.microsoft.com/office/powerpoint/2010/main" val="152532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1" y="1015464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1927782" y="1284454"/>
            <a:ext cx="64612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93817" y="1253765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390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0219" y="6041842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236" y="6011153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8804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4791" y="4291301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965" y="1512081"/>
            <a:ext cx="8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013" y="3385272"/>
            <a:ext cx="6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61" y="4973058"/>
            <a:ext cx="914400" cy="910336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1"/>
            <a:endCxn id="16" idx="3"/>
          </p:cNvCxnSpPr>
          <p:nvPr/>
        </p:nvCxnSpPr>
        <p:spPr>
          <a:xfrm flipH="1">
            <a:off x="1440237" y="1696747"/>
            <a:ext cx="1128567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7" idx="0"/>
          </p:cNvCxnSpPr>
          <p:nvPr/>
        </p:nvCxnSpPr>
        <p:spPr>
          <a:xfrm>
            <a:off x="1028601" y="1881413"/>
            <a:ext cx="1669" cy="150385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>
            <a:off x="1030270" y="3754604"/>
            <a:ext cx="1604521" cy="536697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375527" y="4660633"/>
            <a:ext cx="1259264" cy="45812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49598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49598" y="2196616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44" name="Straight Connector 43"/>
          <p:cNvCxnSpPr>
            <a:stCxn id="14" idx="3"/>
            <a:endCxn id="42" idx="1"/>
          </p:cNvCxnSpPr>
          <p:nvPr/>
        </p:nvCxnSpPr>
        <p:spPr>
          <a:xfrm>
            <a:off x="3270314" y="1696747"/>
            <a:ext cx="779284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43" idx="1"/>
          </p:cNvCxnSpPr>
          <p:nvPr/>
        </p:nvCxnSpPr>
        <p:spPr>
          <a:xfrm>
            <a:off x="3270314" y="1696747"/>
            <a:ext cx="779284" cy="68453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71830" y="3385272"/>
            <a:ext cx="8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BLUP</a:t>
            </a:r>
            <a:endParaRPr lang="en-US" dirty="0"/>
          </a:p>
        </p:txBody>
      </p:sp>
      <p:cxnSp>
        <p:nvCxnSpPr>
          <p:cNvPr id="51" name="Straight Connector 50"/>
          <p:cNvCxnSpPr>
            <a:stCxn id="15" idx="3"/>
            <a:endCxn id="50" idx="2"/>
          </p:cNvCxnSpPr>
          <p:nvPr/>
        </p:nvCxnSpPr>
        <p:spPr>
          <a:xfrm flipV="1">
            <a:off x="3087278" y="3754604"/>
            <a:ext cx="1307188" cy="72136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2"/>
            <a:endCxn id="50" idx="0"/>
          </p:cNvCxnSpPr>
          <p:nvPr/>
        </p:nvCxnSpPr>
        <p:spPr>
          <a:xfrm flipH="1">
            <a:off x="4394466" y="2565948"/>
            <a:ext cx="5887" cy="819324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10159" y="5243560"/>
            <a:ext cx="10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cxnSp>
        <p:nvCxnSpPr>
          <p:cNvPr id="58" name="Straight Connector 57"/>
          <p:cNvCxnSpPr>
            <a:stCxn id="15" idx="3"/>
            <a:endCxn id="57" idx="0"/>
          </p:cNvCxnSpPr>
          <p:nvPr/>
        </p:nvCxnSpPr>
        <p:spPr>
          <a:xfrm>
            <a:off x="3087278" y="4475967"/>
            <a:ext cx="1351765" cy="76759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  <a:endCxn id="50" idx="1"/>
          </p:cNvCxnSpPr>
          <p:nvPr/>
        </p:nvCxnSpPr>
        <p:spPr>
          <a:xfrm>
            <a:off x="1375527" y="3569938"/>
            <a:ext cx="259630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57" idx="1"/>
          </p:cNvCxnSpPr>
          <p:nvPr/>
        </p:nvCxnSpPr>
        <p:spPr>
          <a:xfrm>
            <a:off x="1433661" y="5428226"/>
            <a:ext cx="24764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5135644" y="2011680"/>
            <a:ext cx="3144756" cy="36356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SNP+PC+K+e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SNP+PC+BLUP+e</a:t>
            </a:r>
            <a:endParaRPr lang="en-US" dirty="0"/>
          </a:p>
          <a:p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Y=SNP1 + SNP2+ … + 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0" y="65109"/>
            <a:ext cx="9144000" cy="11317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Hidden, observed</a:t>
            </a:r>
            <a:r>
              <a:rPr lang="en-US" sz="3600">
                <a:solidFill>
                  <a:schemeClr val="accent2"/>
                </a:solidFill>
              </a:rPr>
              <a:t>, induction, </a:t>
            </a:r>
            <a:r>
              <a:rPr lang="en-US" sz="3600" dirty="0">
                <a:solidFill>
                  <a:schemeClr val="accent2"/>
                </a:solidFill>
              </a:rPr>
              <a:t>and modeling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3615182" y="1196878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61800" y="6042120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28038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2" grpId="0"/>
      <p:bldP spid="43" grpId="0"/>
      <p:bldP spid="50" grpId="0"/>
      <p:bldP spid="57" grpId="0"/>
      <p:bldP spid="82" grpId="0" uiExpand="1" build="p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More covariates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5525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for 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Explainary</a:t>
            </a:r>
            <a:r>
              <a:rPr lang="en-US" sz="4000" dirty="0"/>
              <a:t>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363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Optimization to minimize residual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=[X'X]</a:t>
            </a:r>
            <a:r>
              <a:rPr lang="en-US" sz="4000" baseline="30000" dirty="0"/>
              <a:t>-1</a:t>
            </a:r>
            <a:r>
              <a:rPr lang="en-US" sz="4000" dirty="0"/>
              <a:t>[X'Y]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72948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7173"/>
                <a:ext cx="1499000" cy="5188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7" y="4355342"/>
                <a:ext cx="3797065" cy="5600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)/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44466"/>
                <a:ext cx="42500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b="0" i="1" smtClean="0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6" y="5112456"/>
                <a:ext cx="2825325" cy="10021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1" y="5367301"/>
                <a:ext cx="185204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5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GLM (Conceptual)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1219200" y="5257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7239000" y="1658938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1828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1828800" y="1676400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2286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8001000" y="42672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7838775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0824"/>
            <a:ext cx="8229599" cy="2382670"/>
          </a:xfrm>
        </p:spPr>
        <p:txBody>
          <a:bodyPr>
            <a:normAutofit/>
          </a:bodyPr>
          <a:lstStyle/>
          <a:p>
            <a:r>
              <a:rPr lang="en-US" sz="3200" dirty="0"/>
              <a:t>More parameters than observations</a:t>
            </a:r>
          </a:p>
          <a:p>
            <a:r>
              <a:rPr lang="en-US" sz="3200" dirty="0"/>
              <a:t>Residuals are always zero due to over model fitting</a:t>
            </a:r>
          </a:p>
          <a:p>
            <a:r>
              <a:rPr lang="en-US" sz="3200" dirty="0"/>
              <a:t>Needs new rules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Minimize residual does not work for adding individuals'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4" t="7993" b="14344"/>
          <a:stretch/>
        </p:blipFill>
        <p:spPr>
          <a:xfrm>
            <a:off x="2048717" y="4599594"/>
            <a:ext cx="5046563" cy="2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78188" y="6481822"/>
            <a:ext cx="335666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295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rmAutofit/>
          </a:bodyPr>
          <a:lstStyle/>
          <a:p>
            <a:r>
              <a:rPr lang="en-US" sz="3200" dirty="0"/>
              <a:t>Free individuals effects</a:t>
            </a:r>
          </a:p>
          <a:p>
            <a:r>
              <a:rPr lang="en-US" sz="3200" dirty="0"/>
              <a:t>Only regulate the features for the population where they from: means (0) and variances</a:t>
            </a:r>
          </a:p>
          <a:p>
            <a:r>
              <a:rPr lang="en-US" sz="3200" dirty="0"/>
              <a:t>Optimize variances according to kinship and observation to maximize the likelihood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New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>
                <a:latin typeface="Constantia" charset="0"/>
              </a:rPr>
              <a:t>Concept and working models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30216550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effect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Limited levels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Interest on levels</a:t>
            </a:r>
          </a:p>
          <a:p>
            <a:r>
              <a:rPr lang="en-US" dirty="0"/>
              <a:t>Radom effect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Many levels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Interest on population behind the levels (mean, variance)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vs.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708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Mixed Linear Model (MLM)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70541" y="1703608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198" y="5611553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b prediction: Best Linear Unbiased Estimate, BLUE)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</a:t>
                </a:r>
                <a:r>
                  <a:rPr lang="pt-BR" sz="3600" dirty="0" err="1"/>
                  <a:t>u</a:t>
                </a:r>
                <a:r>
                  <a:rPr lang="pt-BR" sz="3600" dirty="0"/>
                  <a:t>)=</a:t>
                </a:r>
                <a:r>
                  <a:rPr lang="pt-BR" sz="3600" dirty="0" err="1"/>
                  <a:t>G</a:t>
                </a:r>
                <a:r>
                  <a:rPr lang="pt-BR" sz="3600" dirty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12124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Var(e)=</a:t>
                </a:r>
                <a:r>
                  <a:rPr lang="pt-BR" sz="3600" dirty="0" err="1"/>
                  <a:t>R</a:t>
                </a:r>
                <a:r>
                  <a:rPr lang="pt-BR" sz="3600" dirty="0"/>
                  <a:t>=</a:t>
                </a:r>
                <a:r>
                  <a:rPr lang="pt-BR" sz="3600" dirty="0" err="1"/>
                  <a:t>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804836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396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0541" y="2443204"/>
            <a:ext cx="840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/>
              <a:t>Var</a:t>
            </a:r>
            <a:r>
              <a:rPr lang="en-US" sz="3200" dirty="0"/>
              <a:t>(y)=V=</a:t>
            </a:r>
            <a:r>
              <a:rPr lang="en-US" sz="3200" dirty="0" err="1"/>
              <a:t>Var</a:t>
            </a:r>
            <a:r>
              <a:rPr lang="en-US" sz="3200" dirty="0"/>
              <a:t>(u)+</a:t>
            </a:r>
            <a:r>
              <a:rPr lang="en-US" sz="3200" dirty="0" err="1"/>
              <a:t>Var</a:t>
            </a:r>
            <a:r>
              <a:rPr lang="en-US" sz="3200" dirty="0"/>
              <a:t>(e)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197" y="4408112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u prediction: Best Linear Unbiased Prediction, BLUP)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5411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Mixed Model Equation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457200" y="1857811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83978"/>
                <a:ext cx="5081451" cy="1117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81364"/>
                <a:ext cx="6453052" cy="1453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5100"/>
                <a:ext cx="6453052" cy="1201739"/>
              </a:xfrm>
              <a:prstGeom prst="rect">
                <a:avLst/>
              </a:prstGeom>
              <a:blipFill rotWithShape="0">
                <a:blip r:embed="rId4"/>
                <a:stretch>
                  <a:fillRect l="-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18" y="3793500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27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with MLM in GAPIT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2828865"/>
            <a:ext cx="85979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myGAPIT</a:t>
            </a:r>
            <a:r>
              <a:rPr lang="en-US" sz="2000" dirty="0"/>
              <a:t>=GAPIT(</a:t>
            </a:r>
          </a:p>
          <a:p>
            <a:pPr lvl="1"/>
            <a:r>
              <a:rPr lang="en-US" sz="2000" dirty="0"/>
              <a:t>Y=</a:t>
            </a:r>
            <a:r>
              <a:rPr lang="en-US" sz="2000" dirty="0" err="1"/>
              <a:t>myY</a:t>
            </a:r>
            <a:r>
              <a:rPr lang="en-US" sz="2000" dirty="0"/>
              <a:t>,</a:t>
            </a:r>
          </a:p>
          <a:p>
            <a:pPr lvl="1"/>
            <a:r>
              <a:rPr lang="en-US" sz="2000" dirty="0"/>
              <a:t>GD=</a:t>
            </a:r>
            <a:r>
              <a:rPr lang="en-US" sz="2000" dirty="0" err="1"/>
              <a:t>myGD</a:t>
            </a:r>
            <a:r>
              <a:rPr lang="en-US" sz="2000" dirty="0"/>
              <a:t>,</a:t>
            </a:r>
          </a:p>
          <a:p>
            <a:pPr lvl="1"/>
            <a:r>
              <a:rPr lang="en-US" sz="2000" dirty="0"/>
              <a:t>GM=</a:t>
            </a:r>
            <a:r>
              <a:rPr lang="en-US" sz="2000" dirty="0" err="1"/>
              <a:t>myGM</a:t>
            </a:r>
            <a:r>
              <a:rPr lang="en-US" sz="2000" dirty="0"/>
              <a:t>,</a:t>
            </a:r>
          </a:p>
          <a:p>
            <a:pPr lvl="1"/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mySim$QTN.position</a:t>
            </a:r>
            <a:r>
              <a:rPr lang="en-US" sz="2000" dirty="0"/>
              <a:t>,</a:t>
            </a:r>
          </a:p>
          <a:p>
            <a:pPr lvl="1"/>
            <a:r>
              <a:rPr lang="en-US" sz="2000" dirty="0" err="1"/>
              <a:t>PCA.total</a:t>
            </a:r>
            <a:r>
              <a:rPr lang="en-US" sz="2000" dirty="0"/>
              <a:t>=3,</a:t>
            </a:r>
          </a:p>
          <a:p>
            <a:pPr lvl="1"/>
            <a:r>
              <a:rPr lang="en-US" sz="2000" dirty="0" err="1"/>
              <a:t>File.output</a:t>
            </a:r>
            <a:r>
              <a:rPr lang="en-US" sz="2000" dirty="0"/>
              <a:t>=FALSE,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</a:rPr>
              <a:t>group.from</a:t>
            </a:r>
            <a:r>
              <a:rPr lang="en-US" sz="2000" dirty="0">
                <a:solidFill>
                  <a:srgbClr val="FF0000"/>
                </a:solidFill>
              </a:rPr>
              <a:t>=1000000,</a:t>
            </a: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group.to</a:t>
            </a:r>
            <a:r>
              <a:rPr lang="fr-FR" sz="2000" dirty="0">
                <a:solidFill>
                  <a:srgbClr val="FF0000"/>
                </a:solidFill>
              </a:rPr>
              <a:t>=1000000,</a:t>
            </a:r>
          </a:p>
          <a:p>
            <a:pPr lvl="1"/>
            <a:r>
              <a:rPr lang="fr-FR" sz="2000" dirty="0" err="1">
                <a:solidFill>
                  <a:srgbClr val="FF0000"/>
                </a:solidFill>
              </a:rPr>
              <a:t>group.by</a:t>
            </a:r>
            <a:r>
              <a:rPr lang="fr-FR" sz="2000" dirty="0">
                <a:solidFill>
                  <a:srgbClr val="FF0000"/>
                </a:solidFill>
              </a:rPr>
              <a:t>=10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9100" y="5998964"/>
            <a:ext cx="859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Set </a:t>
            </a:r>
            <a:r>
              <a:rPr lang="en-US" sz="2000" dirty="0" err="1">
                <a:solidFill>
                  <a:srgbClr val="FF0000"/>
                </a:solidFill>
              </a:rPr>
              <a:t>group.from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group.to</a:t>
            </a:r>
            <a:r>
              <a:rPr lang="en-US" sz="2000" dirty="0">
                <a:solidFill>
                  <a:srgbClr val="FF0000"/>
                </a:solidFill>
              </a:rPr>
              <a:t> as a big number (e.g. 1M) for MLM in GAPIT</a:t>
            </a:r>
          </a:p>
        </p:txBody>
      </p:sp>
    </p:spTree>
    <p:extLst>
      <p:ext uri="{BB962C8B-B14F-4D97-AF65-F5344CB8AC3E}">
        <p14:creationId xmlns:p14="http://schemas.microsoft.com/office/powerpoint/2010/main" val="2489513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/>
              <a:t>GWAS by 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/>
              <a:t>group.from</a:t>
            </a:r>
            <a:r>
              <a:rPr lang="en-US" sz="900" dirty="0"/>
              <a:t>=1000000,</a:t>
            </a:r>
          </a:p>
          <a:p>
            <a:r>
              <a:rPr lang="fr-FR" sz="900" dirty="0" err="1"/>
              <a:t>group.to</a:t>
            </a:r>
            <a:r>
              <a:rPr lang="fr-FR" sz="900" dirty="0"/>
              <a:t>=1000000,</a:t>
            </a:r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memo="MLM",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69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0078" cy="1080219"/>
          </a:xfrm>
        </p:spPr>
        <p:txBody>
          <a:bodyPr>
            <a:normAutofit/>
          </a:bodyPr>
          <a:lstStyle/>
          <a:p>
            <a:r>
              <a:rPr lang="en-US" dirty="0"/>
              <a:t>GWAS by 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4058" y="1418547"/>
            <a:ext cx="26065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library('MASS') # required for </a:t>
            </a:r>
            <a:r>
              <a:rPr lang="en-US" sz="900" dirty="0" err="1"/>
              <a:t>ginv</a:t>
            </a:r>
            <a:endParaRPr lang="en-US" sz="900" dirty="0"/>
          </a:p>
          <a:p>
            <a:r>
              <a:rPr lang="en-US" sz="900" dirty="0"/>
              <a:t>library(</a:t>
            </a:r>
            <a:r>
              <a:rPr lang="en-US" sz="900" dirty="0" err="1"/>
              <a:t>multtest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gplots</a:t>
            </a:r>
            <a:r>
              <a:rPr lang="en-US" sz="900" dirty="0"/>
              <a:t>)</a:t>
            </a:r>
          </a:p>
          <a:p>
            <a:r>
              <a:rPr lang="en-US" sz="900" dirty="0"/>
              <a:t>library(compiler) #required 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library("scatterplot3d")</a:t>
            </a:r>
          </a:p>
          <a:p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emma.txt</a:t>
            </a:r>
            <a:r>
              <a:rPr lang="en-US" sz="900" dirty="0"/>
              <a:t>")</a:t>
            </a:r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/GAPIT/</a:t>
            </a:r>
            <a:r>
              <a:rPr lang="en-US" sz="900" dirty="0" err="1"/>
              <a:t>gapit_functions.txt</a:t>
            </a:r>
            <a:r>
              <a:rPr lang="en-US" sz="900" dirty="0"/>
              <a:t>")</a:t>
            </a:r>
          </a:p>
          <a:p>
            <a:endParaRPr lang="en-US" sz="900" dirty="0"/>
          </a:p>
          <a:p>
            <a:r>
              <a:rPr lang="en-US" sz="900" dirty="0" err="1"/>
              <a:t>myGD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mdp_numeric.txt",head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myGM</a:t>
            </a:r>
            <a:r>
              <a:rPr lang="en-US" sz="900" dirty="0"/>
              <a:t>=</a:t>
            </a:r>
            <a:r>
              <a:rPr lang="en-US" sz="900" dirty="0" err="1"/>
              <a:t>read.table</a:t>
            </a:r>
            <a:r>
              <a:rPr lang="en-US" sz="900" dirty="0"/>
              <a:t>(file="http://</a:t>
            </a:r>
            <a:r>
              <a:rPr lang="en-US" sz="900" dirty="0" err="1"/>
              <a:t>zzlab.net</a:t>
            </a:r>
            <a:r>
              <a:rPr lang="en-US" sz="900" dirty="0"/>
              <a:t>/GAPIT/data/</a:t>
            </a:r>
            <a:r>
              <a:rPr lang="en-US" sz="900" dirty="0" err="1"/>
              <a:t>mdp_SNP_information.txt",head</a:t>
            </a:r>
            <a:r>
              <a:rPr lang="en-US" sz="900" dirty="0"/>
              <a:t>=T)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("~/Dropbox/Current/</a:t>
            </a:r>
            <a:r>
              <a:rPr lang="en-US" sz="900" dirty="0" err="1"/>
              <a:t>ZZLab</a:t>
            </a:r>
            <a:r>
              <a:rPr lang="en-US" sz="900" dirty="0"/>
              <a:t>/</a:t>
            </a:r>
            <a:r>
              <a:rPr lang="en-US" sz="900" dirty="0" err="1"/>
              <a:t>WSUCourse</a:t>
            </a:r>
            <a:r>
              <a:rPr lang="en-US" sz="900" dirty="0"/>
              <a:t>/CROPS545/Demo")</a:t>
            </a:r>
          </a:p>
          <a:p>
            <a:r>
              <a:rPr lang="en-US" sz="900" dirty="0"/>
              <a:t>source("G2P.R")</a:t>
            </a:r>
          </a:p>
          <a:p>
            <a:endParaRPr lang="en-US" sz="900" dirty="0"/>
          </a:p>
          <a:p>
            <a:r>
              <a:rPr lang="is-IS" sz="900" dirty="0"/>
              <a:t>set.seed(99164)</a:t>
            </a:r>
          </a:p>
          <a:p>
            <a:r>
              <a:rPr lang="en-US" sz="900" dirty="0" err="1"/>
              <a:t>mySim</a:t>
            </a:r>
            <a:r>
              <a:rPr lang="en-US" sz="900" dirty="0"/>
              <a:t>=G2P(X= X1to5,h2=.75,alpha=1,NQTN=10,distribution="norm")</a:t>
            </a:r>
          </a:p>
          <a:p>
            <a:r>
              <a:rPr lang="en-US" sz="900" dirty="0" err="1"/>
              <a:t>setwd</a:t>
            </a:r>
            <a:r>
              <a:rPr lang="en-US" sz="900" dirty="0"/>
              <a:t>("~/Desktop/temp")</a:t>
            </a:r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cbind</a:t>
            </a:r>
            <a:r>
              <a:rPr lang="en-US" sz="900" dirty="0"/>
              <a:t>(</a:t>
            </a:r>
            <a:r>
              <a:rPr lang="en-US" sz="900" dirty="0" err="1"/>
              <a:t>as.data.frame</a:t>
            </a:r>
            <a:r>
              <a:rPr lang="en-US" sz="900" dirty="0"/>
              <a:t>(</a:t>
            </a:r>
            <a:r>
              <a:rPr lang="en-US" sz="900" dirty="0" err="1"/>
              <a:t>myGD</a:t>
            </a:r>
            <a:r>
              <a:rPr lang="en-US" sz="900" dirty="0"/>
              <a:t>[,1]), </a:t>
            </a:r>
            <a:r>
              <a:rPr lang="en-US" sz="900" dirty="0" err="1"/>
              <a:t>mySim$y</a:t>
            </a:r>
            <a:r>
              <a:rPr lang="en-US" sz="900" dirty="0"/>
              <a:t>)</a:t>
            </a:r>
          </a:p>
          <a:p>
            <a:r>
              <a:rPr lang="en-US" sz="900" dirty="0" err="1"/>
              <a:t>myGAPIT</a:t>
            </a:r>
            <a:r>
              <a:rPr lang="en-US" sz="900" dirty="0"/>
              <a:t>=GAPIT(</a:t>
            </a:r>
          </a:p>
          <a:p>
            <a:r>
              <a:rPr lang="en-US" sz="900" dirty="0"/>
              <a:t>Y=</a:t>
            </a:r>
            <a:r>
              <a:rPr lang="en-US" sz="900" dirty="0" err="1"/>
              <a:t>myY</a:t>
            </a:r>
            <a:r>
              <a:rPr lang="en-US" sz="900" dirty="0"/>
              <a:t>,</a:t>
            </a:r>
          </a:p>
          <a:p>
            <a:r>
              <a:rPr lang="en-US" sz="900" dirty="0"/>
              <a:t>GD=</a:t>
            </a:r>
            <a:r>
              <a:rPr lang="en-US" sz="900" dirty="0" err="1"/>
              <a:t>myGD</a:t>
            </a:r>
            <a:r>
              <a:rPr lang="en-US" sz="900" dirty="0"/>
              <a:t>,</a:t>
            </a:r>
          </a:p>
          <a:p>
            <a:r>
              <a:rPr lang="en-US" sz="900" dirty="0"/>
              <a:t>GM=</a:t>
            </a:r>
            <a:r>
              <a:rPr lang="en-US" sz="900" dirty="0" err="1"/>
              <a:t>myGM</a:t>
            </a:r>
            <a:r>
              <a:rPr lang="en-US" sz="900" dirty="0"/>
              <a:t>,</a:t>
            </a:r>
          </a:p>
          <a:p>
            <a:r>
              <a:rPr lang="en-US" sz="900" dirty="0" err="1"/>
              <a:t>QTN.position</a:t>
            </a:r>
            <a:r>
              <a:rPr lang="en-US" sz="900" dirty="0"/>
              <a:t>=</a:t>
            </a:r>
            <a:r>
              <a:rPr lang="en-US" sz="900" dirty="0" err="1"/>
              <a:t>mySim$QTN.position</a:t>
            </a:r>
            <a:r>
              <a:rPr lang="en-US" sz="900" dirty="0"/>
              <a:t>,</a:t>
            </a:r>
          </a:p>
          <a:p>
            <a:r>
              <a:rPr lang="en-US" sz="900" dirty="0" err="1"/>
              <a:t>PCA.total</a:t>
            </a:r>
            <a:r>
              <a:rPr lang="en-US" sz="900" dirty="0"/>
              <a:t>=3,</a:t>
            </a:r>
          </a:p>
          <a:p>
            <a:r>
              <a:rPr lang="en-US" sz="900" dirty="0" err="1"/>
              <a:t>group.from</a:t>
            </a:r>
            <a:r>
              <a:rPr lang="en-US" sz="900" dirty="0"/>
              <a:t>=1,</a:t>
            </a:r>
          </a:p>
          <a:p>
            <a:r>
              <a:rPr lang="fr-FR" sz="900" dirty="0" err="1"/>
              <a:t>group.to</a:t>
            </a:r>
            <a:r>
              <a:rPr lang="fr-FR" sz="900" dirty="0"/>
              <a:t>=1,</a:t>
            </a:r>
          </a:p>
          <a:p>
            <a:r>
              <a:rPr lang="fr-FR" sz="900" dirty="0" err="1"/>
              <a:t>group.by</a:t>
            </a:r>
            <a:r>
              <a:rPr lang="fr-FR" sz="900" dirty="0"/>
              <a:t>=10,</a:t>
            </a:r>
          </a:p>
          <a:p>
            <a:r>
              <a:rPr lang="fr-FR" sz="900" dirty="0"/>
              <a:t>memo="GLM",</a:t>
            </a:r>
          </a:p>
          <a:p>
            <a:r>
              <a:rPr lang="fr-FR" sz="900" dirty="0" err="1"/>
              <a:t>file.output</a:t>
            </a:r>
            <a:r>
              <a:rPr lang="fr-FR" sz="900" dirty="0"/>
              <a:t>=TRUE,)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6224058" cy="2752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29" y="414994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 dirty="0">
                <a:latin typeface="Constantia" charset="0"/>
              </a:rPr>
              <a:t>Concept and working models</a:t>
            </a: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GWAS by 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91056"/>
            <a:ext cx="899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#Import data</a:t>
            </a:r>
          </a:p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#Import function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("~/Dropbox/Current/ZZLab/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source("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#Simulation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#GWAS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3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683708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l="3729" t="11915" r="2881" b="13951"/>
          <a:stretch/>
        </p:blipFill>
        <p:spPr>
          <a:xfrm>
            <a:off x="285750" y="3124200"/>
            <a:ext cx="88106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175301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4787900" y="2513438"/>
            <a:ext cx="3898900" cy="3423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4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894" y="269853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2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y=</a:t>
            </a:r>
            <a:r>
              <a:rPr lang="en-US" sz="2000" dirty="0" err="1"/>
              <a:t>mySim$y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G=</a:t>
            </a:r>
            <a:r>
              <a:rPr lang="en-US" sz="2000" dirty="0" err="1"/>
              <a:t>myGD</a:t>
            </a:r>
            <a:r>
              <a:rPr lang="en-US" sz="2000" dirty="0"/>
              <a:t>[,-1]</a:t>
            </a:r>
          </a:p>
          <a:p>
            <a:pPr marL="0" indent="0">
              <a:buNone/>
            </a:pPr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P=matrix(NA,1,m)</a:t>
            </a:r>
          </a:p>
          <a:p>
            <a:pPr marL="0" indent="0">
              <a:buNone/>
            </a:pPr>
            <a:r>
              <a:rPr lang="fr-FR" sz="2000" dirty="0"/>
              <a:t>for (i in 1:m){</a:t>
            </a:r>
          </a:p>
          <a:p>
            <a:pPr marL="0" indent="0">
              <a:buNone/>
            </a:pPr>
            <a:r>
              <a:rPr lang="fr-FR" sz="2000" dirty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if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max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)==min(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p</a:t>
            </a:r>
            <a:r>
              <a:rPr lang="pt-BR" sz="2000" dirty="0">
                <a:latin typeface="Candara" charset="0"/>
              </a:rPr>
              <a:t>=1}</a:t>
            </a:r>
            <a:r>
              <a:rPr lang="pt-BR" sz="2000" dirty="0" err="1">
                <a:latin typeface="Candara" charset="0"/>
              </a:rPr>
              <a:t>else</a:t>
            </a:r>
            <a:r>
              <a:rPr lang="pt-BR" sz="2000" dirty="0">
                <a:latin typeface="Candara" charset="0"/>
              </a:rPr>
              <a:t>{</a:t>
            </a:r>
            <a:endParaRPr lang="fr-FR" sz="2000" dirty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[,2],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variation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[i]=</a:t>
            </a: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/>
              <a:t>[</a:t>
            </a:r>
            <a:r>
              <a:rPr lang="fr-FR" sz="2000" dirty="0" err="1"/>
              <a:t>length</a:t>
            </a:r>
            <a:r>
              <a:rPr lang="fr-FR" sz="2000" dirty="0"/>
              <a:t>(p)]</a:t>
            </a:r>
          </a:p>
          <a:p>
            <a:pPr marL="0" indent="0">
              <a:buNone/>
            </a:pPr>
            <a:r>
              <a:rPr lang="fr-FR" sz="20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60" y="307331"/>
            <a:ext cx="5858359" cy="74655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2"/>
                </a:solidFill>
              </a:rPr>
              <a:t>Add 2</a:t>
            </a:r>
            <a:r>
              <a:rPr lang="en-US" baseline="30000">
                <a:solidFill>
                  <a:schemeClr val="accent2"/>
                </a:solidFill>
              </a:rPr>
              <a:t>nd</a:t>
            </a:r>
            <a:r>
              <a:rPr lang="en-US">
                <a:solidFill>
                  <a:schemeClr val="accent2"/>
                </a:solidFill>
              </a:rPr>
              <a:t> PC as covariate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68305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947227"/>
            <a:ext cx="3886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9485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G=</a:t>
            </a:r>
            <a:r>
              <a:rPr lang="en-US" sz="2000" dirty="0" err="1"/>
              <a:t>myGD</a:t>
            </a:r>
            <a:r>
              <a:rPr lang="en-US" sz="2000" dirty="0"/>
              <a:t>[,-1]</a:t>
            </a:r>
          </a:p>
          <a:p>
            <a:pPr marL="0" indent="0">
              <a:buNone/>
            </a:pPr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(G)</a:t>
            </a:r>
          </a:p>
          <a:p>
            <a:pPr marL="0" indent="0">
              <a:buNone/>
            </a:pPr>
            <a:r>
              <a:rPr lang="en-US" sz="2000" dirty="0"/>
              <a:t>P=matrix(NA,1,m)</a:t>
            </a:r>
          </a:p>
          <a:p>
            <a:pPr marL="0" indent="0">
              <a:buNone/>
            </a:pPr>
            <a:r>
              <a:rPr lang="fr-FR" sz="2000" dirty="0"/>
              <a:t>for (i in 1:m){</a:t>
            </a:r>
          </a:p>
          <a:p>
            <a:pPr marL="0" indent="0">
              <a:buNone/>
            </a:pPr>
            <a:r>
              <a:rPr lang="fr-FR" sz="2000" dirty="0"/>
              <a:t>x=</a:t>
            </a:r>
            <a:r>
              <a:rPr lang="pt-BR" sz="2000" dirty="0" err="1">
                <a:latin typeface="Candara" charset="0"/>
              </a:rPr>
              <a:t>G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 err="1">
                <a:latin typeface="Candara" charset="0"/>
              </a:rPr>
              <a:t>i</a:t>
            </a:r>
            <a:r>
              <a:rPr lang="pt-BR" sz="20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if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max</a:t>
            </a:r>
            <a:r>
              <a:rPr lang="pt-BR" sz="2000" dirty="0">
                <a:latin typeface="Candara" charset="0"/>
              </a:rPr>
              <a:t>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)==min(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2000" dirty="0" err="1">
                <a:latin typeface="Candara" charset="0"/>
              </a:rPr>
              <a:t>p</a:t>
            </a:r>
            <a:r>
              <a:rPr lang="pt-BR" sz="2000" dirty="0">
                <a:latin typeface="Candara" charset="0"/>
              </a:rPr>
              <a:t>=1}</a:t>
            </a:r>
            <a:r>
              <a:rPr lang="pt-BR" sz="2000" dirty="0" err="1">
                <a:latin typeface="Candara" charset="0"/>
              </a:rPr>
              <a:t>else</a:t>
            </a:r>
            <a:r>
              <a:rPr lang="pt-BR" sz="2000" dirty="0">
                <a:latin typeface="Candara" charset="0"/>
              </a:rPr>
              <a:t>{</a:t>
            </a:r>
            <a:endParaRPr lang="fr-FR" sz="2000" dirty="0"/>
          </a:p>
          <a:p>
            <a:pPr marL="0" indent="0">
              <a:buNone/>
            </a:pPr>
            <a:r>
              <a:rPr lang="en-US" sz="2000" dirty="0"/>
              <a:t>X=</a:t>
            </a:r>
            <a:r>
              <a:rPr lang="pt-BR" sz="2000" dirty="0" err="1">
                <a:latin typeface="Candara" charset="0"/>
              </a:rPr>
              <a:t>cbind</a:t>
            </a:r>
            <a:r>
              <a:rPr lang="pt-BR" sz="2000" dirty="0">
                <a:latin typeface="Candara" charset="0"/>
              </a:rPr>
              <a:t>(1, </a:t>
            </a:r>
            <a:r>
              <a:rPr lang="pt-BR" sz="2000" dirty="0" err="1">
                <a:latin typeface="Candara" charset="0"/>
              </a:rPr>
              <a:t>PCA$x</a:t>
            </a:r>
            <a:r>
              <a:rPr lang="pt-BR" sz="2000" dirty="0">
                <a:latin typeface="Candara" charset="0"/>
              </a:rPr>
              <a:t>[,</a:t>
            </a:r>
            <a:r>
              <a:rPr lang="pt-BR" sz="2000" dirty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2000" dirty="0">
                <a:latin typeface="Candara" charset="0"/>
              </a:rPr>
              <a:t>],</a:t>
            </a:r>
            <a:r>
              <a:rPr lang="pt-BR" sz="2000" dirty="0" err="1">
                <a:latin typeface="Candara" charset="0"/>
              </a:rPr>
              <a:t>x</a:t>
            </a:r>
            <a:r>
              <a:rPr lang="pt-BR" sz="20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10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10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10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2000" dirty="0"/>
              <a:t>} #end of </a:t>
            </a:r>
            <a:r>
              <a:rPr lang="fr-FR" sz="2000" dirty="0" err="1"/>
              <a:t>testing</a:t>
            </a:r>
            <a:r>
              <a:rPr lang="fr-FR" sz="2000" dirty="0"/>
              <a:t> variation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/>
              <a:t>P[i]=p[</a:t>
            </a:r>
            <a:r>
              <a:rPr lang="fr-FR" sz="2000" dirty="0" err="1"/>
              <a:t>length</a:t>
            </a:r>
            <a:r>
              <a:rPr lang="fr-FR" sz="2000" dirty="0"/>
              <a:t>(p)]</a:t>
            </a:r>
          </a:p>
          <a:p>
            <a:pPr marL="0" indent="0">
              <a:buNone/>
            </a:pPr>
            <a:r>
              <a:rPr lang="fr-FR" sz="20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104" y="338328"/>
            <a:ext cx="5075695" cy="7465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Using more PCs</a:t>
            </a:r>
          </a:p>
        </p:txBody>
      </p:sp>
    </p:spTree>
    <p:extLst>
      <p:ext uri="{BB962C8B-B14F-4D97-AF65-F5344CB8AC3E}">
        <p14:creationId xmlns:p14="http://schemas.microsoft.com/office/powerpoint/2010/main" val="550332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2848</TotalTime>
  <Words>2074</Words>
  <Application>Microsoft Macintosh PowerPoint</Application>
  <PresentationFormat>On-screen Show (4:3)</PresentationFormat>
  <Paragraphs>355</Paragraphs>
  <Slides>27</Slides>
  <Notes>1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Calibri</vt:lpstr>
      <vt:lpstr>Cambria Math</vt:lpstr>
      <vt:lpstr>Candara</vt:lpstr>
      <vt:lpstr>Century</vt:lpstr>
      <vt:lpstr>Constantia</vt:lpstr>
      <vt:lpstr>Symbol</vt:lpstr>
      <vt:lpstr>Verdana</vt:lpstr>
      <vt:lpstr>Wingdings</vt:lpstr>
      <vt:lpstr>Waveform</vt:lpstr>
      <vt:lpstr>Statistical Genomics</vt:lpstr>
      <vt:lpstr>Outline</vt:lpstr>
      <vt:lpstr>GWAS by correlation</vt:lpstr>
      <vt:lpstr>PowerPoint Presentation</vt:lpstr>
      <vt:lpstr>QQ plot</vt:lpstr>
      <vt:lpstr>Association with phenotypes</vt:lpstr>
      <vt:lpstr>Add 2nd PC as covariate</vt:lpstr>
      <vt:lpstr>QQ plot</vt:lpstr>
      <vt:lpstr>Using more PCs</vt:lpstr>
      <vt:lpstr>QQ plot</vt:lpstr>
      <vt:lpstr>PowerPoint Presentation</vt:lpstr>
      <vt:lpstr>Hidden, observed, induction, and modeling</vt:lpstr>
      <vt:lpstr>More covariates</vt:lpstr>
      <vt:lpstr>Recall for linear model</vt:lpstr>
      <vt:lpstr>Optimization to minimize residual</vt:lpstr>
      <vt:lpstr>Statistical test</vt:lpstr>
      <vt:lpstr>GLM (Conceptual)</vt:lpstr>
      <vt:lpstr>Minimize residual does not work for adding individuals' effects</vt:lpstr>
      <vt:lpstr>New rules</vt:lpstr>
      <vt:lpstr>MLM for GWAS</vt:lpstr>
      <vt:lpstr>Fixed vs. Random Effects</vt:lpstr>
      <vt:lpstr>Mixed Linear Model (MLM)</vt:lpstr>
      <vt:lpstr>Mixed Model Equation</vt:lpstr>
      <vt:lpstr>GWAS with MLM in GAPIT</vt:lpstr>
      <vt:lpstr>GWAS by MLM</vt:lpstr>
      <vt:lpstr>GWAS by GLM</vt:lpstr>
      <vt:lpstr>Highlight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311</cp:revision>
  <cp:lastPrinted>2015-09-01T19:21:20Z</cp:lastPrinted>
  <dcterms:created xsi:type="dcterms:W3CDTF">2013-08-24T13:03:35Z</dcterms:created>
  <dcterms:modified xsi:type="dcterms:W3CDTF">2018-03-02T21:05:38Z</dcterms:modified>
</cp:coreProperties>
</file>