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tif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44" r:id="rId1"/>
  </p:sldMasterIdLst>
  <p:notesMasterIdLst>
    <p:notesMasterId r:id="rId35"/>
  </p:notesMasterIdLst>
  <p:sldIdLst>
    <p:sldId id="411" r:id="rId2"/>
    <p:sldId id="394" r:id="rId3"/>
    <p:sldId id="449" r:id="rId4"/>
    <p:sldId id="469" r:id="rId5"/>
    <p:sldId id="468" r:id="rId6"/>
    <p:sldId id="385" r:id="rId7"/>
    <p:sldId id="386" r:id="rId8"/>
    <p:sldId id="437" r:id="rId9"/>
    <p:sldId id="438" r:id="rId10"/>
    <p:sldId id="439" r:id="rId11"/>
    <p:sldId id="442" r:id="rId12"/>
    <p:sldId id="443" r:id="rId13"/>
    <p:sldId id="414" r:id="rId14"/>
    <p:sldId id="413" r:id="rId15"/>
    <p:sldId id="447" r:id="rId16"/>
    <p:sldId id="448" r:id="rId17"/>
    <p:sldId id="451" r:id="rId18"/>
    <p:sldId id="452" r:id="rId19"/>
    <p:sldId id="453" r:id="rId20"/>
    <p:sldId id="454" r:id="rId21"/>
    <p:sldId id="462" r:id="rId22"/>
    <p:sldId id="455" r:id="rId23"/>
    <p:sldId id="444" r:id="rId24"/>
    <p:sldId id="463" r:id="rId25"/>
    <p:sldId id="456" r:id="rId26"/>
    <p:sldId id="457" r:id="rId27"/>
    <p:sldId id="458" r:id="rId28"/>
    <p:sldId id="459" r:id="rId29"/>
    <p:sldId id="460" r:id="rId30"/>
    <p:sldId id="464" r:id="rId31"/>
    <p:sldId id="465" r:id="rId32"/>
    <p:sldId id="461" r:id="rId33"/>
    <p:sldId id="466" r:id="rId34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clrMru>
    <a:srgbClr val="942092"/>
    <a:srgbClr val="009193"/>
    <a:srgbClr val="FF7E79"/>
    <a:srgbClr val="FFFC00"/>
    <a:srgbClr val="FF2600"/>
    <a:srgbClr val="FF93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5854"/>
    <p:restoredTop sz="95982" autoAdjust="0"/>
  </p:normalViewPr>
  <p:slideViewPr>
    <p:cSldViewPr snapToGrid="0" snapToObjects="1">
      <p:cViewPr varScale="1">
        <p:scale>
          <a:sx n="116" d="100"/>
          <a:sy n="116" d="100"/>
        </p:scale>
        <p:origin x="2080" y="18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ableStyles" Target="tableStyles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notesMaster" Target="notesMasters/notesMaster1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F4C4908-2A04-9943-9FD7-65929F5D9E3B}" type="datetimeFigureOut">
              <a:rPr lang="en-US" smtClean="0"/>
              <a:t>3/26/18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75A5107-B47F-A942-A7B4-FB0CAFAD155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548590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ounded Rectangle 15"/>
          <p:cNvSpPr/>
          <p:nvPr/>
        </p:nvSpPr>
        <p:spPr>
          <a:xfrm>
            <a:off x="228600" y="228600"/>
            <a:ext cx="8695944" cy="6035040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7" name="Group 9"/>
          <p:cNvGrpSpPr>
            <a:grpSpLocks noChangeAspect="1"/>
          </p:cNvGrpSpPr>
          <p:nvPr/>
        </p:nvGrpSpPr>
        <p:grpSpPr bwMode="hidden">
          <a:xfrm>
            <a:off x="211665" y="5353963"/>
            <a:ext cx="8723376" cy="1331580"/>
            <a:chOff x="-3905250" y="4294188"/>
            <a:chExt cx="13011150" cy="1892300"/>
          </a:xfrm>
        </p:grpSpPr>
        <p:sp>
          <p:nvSpPr>
            <p:cNvPr id="11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15" name="Freeform 10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600200"/>
            <a:ext cx="7772400" cy="1780108"/>
          </a:xfrm>
        </p:spPr>
        <p:txBody>
          <a:bodyPr anchor="b">
            <a:normAutofit/>
          </a:bodyPr>
          <a:lstStyle>
            <a:lvl1pPr>
              <a:defRPr sz="4400"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556001"/>
            <a:ext cx="6400800" cy="1473200"/>
          </a:xfrm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rgbClr val="FFFFFF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0E2307-1E40-4E12-8716-25BFDA8E7013}" type="datetime1">
              <a:rPr lang="en-US" smtClean="0"/>
              <a:pPr/>
              <a:t>3/26/18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7D7A59-36E2-48B9-B146-C1E59501F63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ctr"/>
          <a:lstStyle>
            <a:lvl1pPr algn="l">
              <a:defRPr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CFCF5A-EA79-452C-A52C-1A2668C2E7DF}" type="datetime1">
              <a:rPr lang="en-US" smtClean="0"/>
              <a:pPr/>
              <a:t>3/26/18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7D7A59-36E2-48B9-B146-C1E59501F63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ounded Rectangle 20"/>
          <p:cNvSpPr/>
          <p:nvPr/>
        </p:nvSpPr>
        <p:spPr bwMode="hidden">
          <a:xfrm>
            <a:off x="228600" y="228600"/>
            <a:ext cx="8695944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5C4C28-BD4B-4892-9A2D-6E19BD753A9A}" type="datetime1">
              <a:rPr lang="en-US" smtClean="0"/>
              <a:pPr/>
              <a:t>3/26/18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7D7A59-36E2-48B9-B146-C1E59501F63F}" type="slidenum">
              <a:rPr lang="en-US" smtClean="0"/>
              <a:pPr/>
              <a:t>‹#›</a:t>
            </a:fld>
            <a:endParaRPr lang="en-US"/>
          </a:p>
        </p:txBody>
      </p:sp>
      <p:grpSp>
        <p:nvGrpSpPr>
          <p:cNvPr id="15" name="Group 14"/>
          <p:cNvGrpSpPr>
            <a:grpSpLocks noChangeAspect="1"/>
          </p:cNvGrpSpPr>
          <p:nvPr/>
        </p:nvGrpSpPr>
        <p:grpSpPr bwMode="hidden">
          <a:xfrm>
            <a:off x="211665" y="714191"/>
            <a:ext cx="8723376" cy="1331580"/>
            <a:chOff x="-3905250" y="4294188"/>
            <a:chExt cx="13011150" cy="1892300"/>
          </a:xfrm>
        </p:grpSpPr>
        <p:sp>
          <p:nvSpPr>
            <p:cNvPr id="16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20" name="Freeform 19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1447800"/>
            <a:ext cx="2057400" cy="4487333"/>
          </a:xfrm>
        </p:spPr>
        <p:txBody>
          <a:bodyPr vert="eaVert" anchor="ctr"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447800"/>
            <a:ext cx="6019800" cy="4487334"/>
          </a:xfrm>
        </p:spPr>
        <p:txBody>
          <a:bodyPr vert="eaVert"/>
          <a:lstStyle>
            <a:lvl1pPr>
              <a:buClr>
                <a:schemeClr val="accent1"/>
              </a:buClr>
              <a:defRPr/>
            </a:lvl1pPr>
            <a:lvl2pPr>
              <a:buClr>
                <a:schemeClr val="accent1"/>
              </a:buClr>
              <a:defRPr/>
            </a:lvl2pPr>
            <a:lvl3pPr>
              <a:buClr>
                <a:schemeClr val="accent1"/>
              </a:buClr>
              <a:defRPr/>
            </a:lvl3pPr>
            <a:lvl4pPr>
              <a:buClr>
                <a:schemeClr val="accent1"/>
              </a:buClr>
              <a:defRPr/>
            </a:lvl4pPr>
            <a:lvl5pPr>
              <a:buClr>
                <a:schemeClr val="accent1"/>
              </a:buClr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FD9D02-426E-46C9-9EE9-0DE1EF8B2838}" type="datetime1">
              <a:rPr lang="en-US" smtClean="0"/>
              <a:pPr/>
              <a:t>3/26/18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7D7A59-36E2-48B9-B146-C1E59501F63F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ounded Rectangle 13"/>
          <p:cNvSpPr/>
          <p:nvPr/>
        </p:nvSpPr>
        <p:spPr>
          <a:xfrm>
            <a:off x="228600" y="228600"/>
            <a:ext cx="8695944" cy="4736592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Freeform 14"/>
          <p:cNvSpPr>
            <a:spLocks/>
          </p:cNvSpPr>
          <p:nvPr/>
        </p:nvSpPr>
        <p:spPr bwMode="hidden">
          <a:xfrm>
            <a:off x="6047438" y="4203592"/>
            <a:ext cx="2876429" cy="714026"/>
          </a:xfrm>
          <a:custGeom>
            <a:avLst/>
            <a:gdLst/>
            <a:ahLst/>
            <a:cxnLst>
              <a:cxn ang="0">
                <a:pos x="2700" y="0"/>
              </a:cxn>
              <a:cxn ang="0">
                <a:pos x="2700" y="0"/>
              </a:cxn>
              <a:cxn ang="0">
                <a:pos x="2586" y="18"/>
              </a:cxn>
              <a:cxn ang="0">
                <a:pos x="2470" y="38"/>
              </a:cxn>
              <a:cxn ang="0">
                <a:pos x="2352" y="60"/>
              </a:cxn>
              <a:cxn ang="0">
                <a:pos x="2230" y="82"/>
              </a:cxn>
              <a:cxn ang="0">
                <a:pos x="2106" y="108"/>
              </a:cxn>
              <a:cxn ang="0">
                <a:pos x="1978" y="134"/>
              </a:cxn>
              <a:cxn ang="0">
                <a:pos x="1848" y="164"/>
              </a:cxn>
              <a:cxn ang="0">
                <a:pos x="1714" y="194"/>
              </a:cxn>
              <a:cxn ang="0">
                <a:pos x="1714" y="194"/>
              </a:cxn>
              <a:cxn ang="0">
                <a:pos x="1472" y="252"/>
              </a:cxn>
              <a:cxn ang="0">
                <a:pos x="1236" y="304"/>
              </a:cxn>
              <a:cxn ang="0">
                <a:pos x="1010" y="352"/>
              </a:cxn>
              <a:cxn ang="0">
                <a:pos x="792" y="398"/>
              </a:cxn>
              <a:cxn ang="0">
                <a:pos x="584" y="438"/>
              </a:cxn>
              <a:cxn ang="0">
                <a:pos x="382" y="474"/>
              </a:cxn>
              <a:cxn ang="0">
                <a:pos x="188" y="508"/>
              </a:cxn>
              <a:cxn ang="0">
                <a:pos x="0" y="538"/>
              </a:cxn>
              <a:cxn ang="0">
                <a:pos x="0" y="538"/>
              </a:cxn>
              <a:cxn ang="0">
                <a:pos x="130" y="556"/>
              </a:cxn>
              <a:cxn ang="0">
                <a:pos x="254" y="572"/>
              </a:cxn>
              <a:cxn ang="0">
                <a:pos x="374" y="586"/>
              </a:cxn>
              <a:cxn ang="0">
                <a:pos x="492" y="598"/>
              </a:cxn>
              <a:cxn ang="0">
                <a:pos x="606" y="610"/>
              </a:cxn>
              <a:cxn ang="0">
                <a:pos x="716" y="618"/>
              </a:cxn>
              <a:cxn ang="0">
                <a:pos x="822" y="626"/>
              </a:cxn>
              <a:cxn ang="0">
                <a:pos x="926" y="632"/>
              </a:cxn>
              <a:cxn ang="0">
                <a:pos x="1028" y="636"/>
              </a:cxn>
              <a:cxn ang="0">
                <a:pos x="1126" y="638"/>
              </a:cxn>
              <a:cxn ang="0">
                <a:pos x="1220" y="640"/>
              </a:cxn>
              <a:cxn ang="0">
                <a:pos x="1312" y="640"/>
              </a:cxn>
              <a:cxn ang="0">
                <a:pos x="1402" y="638"/>
              </a:cxn>
              <a:cxn ang="0">
                <a:pos x="1490" y="636"/>
              </a:cxn>
              <a:cxn ang="0">
                <a:pos x="1574" y="632"/>
              </a:cxn>
              <a:cxn ang="0">
                <a:pos x="1656" y="626"/>
              </a:cxn>
              <a:cxn ang="0">
                <a:pos x="1734" y="620"/>
              </a:cxn>
              <a:cxn ang="0">
                <a:pos x="1812" y="612"/>
              </a:cxn>
              <a:cxn ang="0">
                <a:pos x="1886" y="602"/>
              </a:cxn>
              <a:cxn ang="0">
                <a:pos x="1960" y="592"/>
              </a:cxn>
              <a:cxn ang="0">
                <a:pos x="2030" y="580"/>
              </a:cxn>
              <a:cxn ang="0">
                <a:pos x="2100" y="568"/>
              </a:cxn>
              <a:cxn ang="0">
                <a:pos x="2166" y="554"/>
              </a:cxn>
              <a:cxn ang="0">
                <a:pos x="2232" y="540"/>
              </a:cxn>
              <a:cxn ang="0">
                <a:pos x="2296" y="524"/>
              </a:cxn>
              <a:cxn ang="0">
                <a:pos x="2358" y="508"/>
              </a:cxn>
              <a:cxn ang="0">
                <a:pos x="2418" y="490"/>
              </a:cxn>
              <a:cxn ang="0">
                <a:pos x="2478" y="472"/>
              </a:cxn>
              <a:cxn ang="0">
                <a:pos x="2592" y="432"/>
              </a:cxn>
              <a:cxn ang="0">
                <a:pos x="2702" y="390"/>
              </a:cxn>
              <a:cxn ang="0">
                <a:pos x="2702" y="390"/>
              </a:cxn>
              <a:cxn ang="0">
                <a:pos x="2706" y="388"/>
              </a:cxn>
              <a:cxn ang="0">
                <a:pos x="2706" y="388"/>
              </a:cxn>
              <a:cxn ang="0">
                <a:pos x="2706" y="0"/>
              </a:cxn>
              <a:cxn ang="0">
                <a:pos x="2706" y="0"/>
              </a:cxn>
              <a:cxn ang="0">
                <a:pos x="2700" y="0"/>
              </a:cxn>
              <a:cxn ang="0">
                <a:pos x="2700" y="0"/>
              </a:cxn>
            </a:cxnLst>
            <a:rect l="0" t="0" r="r" b="b"/>
            <a:pathLst>
              <a:path w="2706" h="640">
                <a:moveTo>
                  <a:pt x="2700" y="0"/>
                </a:moveTo>
                <a:lnTo>
                  <a:pt x="2700" y="0"/>
                </a:lnTo>
                <a:lnTo>
                  <a:pt x="2586" y="18"/>
                </a:lnTo>
                <a:lnTo>
                  <a:pt x="2470" y="38"/>
                </a:lnTo>
                <a:lnTo>
                  <a:pt x="2352" y="60"/>
                </a:lnTo>
                <a:lnTo>
                  <a:pt x="2230" y="82"/>
                </a:lnTo>
                <a:lnTo>
                  <a:pt x="2106" y="108"/>
                </a:lnTo>
                <a:lnTo>
                  <a:pt x="1978" y="134"/>
                </a:lnTo>
                <a:lnTo>
                  <a:pt x="1848" y="164"/>
                </a:lnTo>
                <a:lnTo>
                  <a:pt x="1714" y="194"/>
                </a:lnTo>
                <a:lnTo>
                  <a:pt x="1714" y="194"/>
                </a:lnTo>
                <a:lnTo>
                  <a:pt x="1472" y="252"/>
                </a:lnTo>
                <a:lnTo>
                  <a:pt x="1236" y="304"/>
                </a:lnTo>
                <a:lnTo>
                  <a:pt x="1010" y="352"/>
                </a:lnTo>
                <a:lnTo>
                  <a:pt x="792" y="398"/>
                </a:lnTo>
                <a:lnTo>
                  <a:pt x="584" y="438"/>
                </a:lnTo>
                <a:lnTo>
                  <a:pt x="382" y="474"/>
                </a:lnTo>
                <a:lnTo>
                  <a:pt x="188" y="508"/>
                </a:lnTo>
                <a:lnTo>
                  <a:pt x="0" y="538"/>
                </a:lnTo>
                <a:lnTo>
                  <a:pt x="0" y="538"/>
                </a:lnTo>
                <a:lnTo>
                  <a:pt x="130" y="556"/>
                </a:lnTo>
                <a:lnTo>
                  <a:pt x="254" y="572"/>
                </a:lnTo>
                <a:lnTo>
                  <a:pt x="374" y="586"/>
                </a:lnTo>
                <a:lnTo>
                  <a:pt x="492" y="598"/>
                </a:lnTo>
                <a:lnTo>
                  <a:pt x="606" y="610"/>
                </a:lnTo>
                <a:lnTo>
                  <a:pt x="716" y="618"/>
                </a:lnTo>
                <a:lnTo>
                  <a:pt x="822" y="626"/>
                </a:lnTo>
                <a:lnTo>
                  <a:pt x="926" y="632"/>
                </a:lnTo>
                <a:lnTo>
                  <a:pt x="1028" y="636"/>
                </a:lnTo>
                <a:lnTo>
                  <a:pt x="1126" y="638"/>
                </a:lnTo>
                <a:lnTo>
                  <a:pt x="1220" y="640"/>
                </a:lnTo>
                <a:lnTo>
                  <a:pt x="1312" y="640"/>
                </a:lnTo>
                <a:lnTo>
                  <a:pt x="1402" y="638"/>
                </a:lnTo>
                <a:lnTo>
                  <a:pt x="1490" y="636"/>
                </a:lnTo>
                <a:lnTo>
                  <a:pt x="1574" y="632"/>
                </a:lnTo>
                <a:lnTo>
                  <a:pt x="1656" y="626"/>
                </a:lnTo>
                <a:lnTo>
                  <a:pt x="1734" y="620"/>
                </a:lnTo>
                <a:lnTo>
                  <a:pt x="1812" y="612"/>
                </a:lnTo>
                <a:lnTo>
                  <a:pt x="1886" y="602"/>
                </a:lnTo>
                <a:lnTo>
                  <a:pt x="1960" y="592"/>
                </a:lnTo>
                <a:lnTo>
                  <a:pt x="2030" y="580"/>
                </a:lnTo>
                <a:lnTo>
                  <a:pt x="2100" y="568"/>
                </a:lnTo>
                <a:lnTo>
                  <a:pt x="2166" y="554"/>
                </a:lnTo>
                <a:lnTo>
                  <a:pt x="2232" y="540"/>
                </a:lnTo>
                <a:lnTo>
                  <a:pt x="2296" y="524"/>
                </a:lnTo>
                <a:lnTo>
                  <a:pt x="2358" y="508"/>
                </a:lnTo>
                <a:lnTo>
                  <a:pt x="2418" y="490"/>
                </a:lnTo>
                <a:lnTo>
                  <a:pt x="2478" y="472"/>
                </a:lnTo>
                <a:lnTo>
                  <a:pt x="2592" y="432"/>
                </a:lnTo>
                <a:lnTo>
                  <a:pt x="2702" y="390"/>
                </a:lnTo>
                <a:lnTo>
                  <a:pt x="2702" y="390"/>
                </a:lnTo>
                <a:lnTo>
                  <a:pt x="2706" y="388"/>
                </a:lnTo>
                <a:lnTo>
                  <a:pt x="2706" y="388"/>
                </a:lnTo>
                <a:lnTo>
                  <a:pt x="2706" y="0"/>
                </a:lnTo>
                <a:lnTo>
                  <a:pt x="2706" y="0"/>
                </a:lnTo>
                <a:lnTo>
                  <a:pt x="2700" y="0"/>
                </a:lnTo>
                <a:lnTo>
                  <a:pt x="2700" y="0"/>
                </a:lnTo>
                <a:close/>
              </a:path>
            </a:pathLst>
          </a:custGeom>
          <a:solidFill>
            <a:schemeClr val="bg2">
              <a:alpha val="29000"/>
            </a:schemeClr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" name="Freeform 18"/>
          <p:cNvSpPr>
            <a:spLocks/>
          </p:cNvSpPr>
          <p:nvPr/>
        </p:nvSpPr>
        <p:spPr bwMode="hidden">
          <a:xfrm>
            <a:off x="2619320" y="4075290"/>
            <a:ext cx="5544515" cy="850138"/>
          </a:xfrm>
          <a:custGeom>
            <a:avLst/>
            <a:gdLst/>
            <a:ahLst/>
            <a:cxnLst>
              <a:cxn ang="0">
                <a:pos x="5216" y="714"/>
              </a:cxn>
              <a:cxn ang="0">
                <a:pos x="4984" y="686"/>
              </a:cxn>
              <a:cxn ang="0">
                <a:pos x="4478" y="610"/>
              </a:cxn>
              <a:cxn ang="0">
                <a:pos x="3914" y="508"/>
              </a:cxn>
              <a:cxn ang="0">
                <a:pos x="3286" y="374"/>
              </a:cxn>
              <a:cxn ang="0">
                <a:pos x="2946" y="296"/>
              </a:cxn>
              <a:cxn ang="0">
                <a:pos x="2682" y="236"/>
              </a:cxn>
              <a:cxn ang="0">
                <a:pos x="2430" y="184"/>
              </a:cxn>
              <a:cxn ang="0">
                <a:pos x="2190" y="140"/>
              </a:cxn>
              <a:cxn ang="0">
                <a:pos x="1960" y="102"/>
              </a:cxn>
              <a:cxn ang="0">
                <a:pos x="1740" y="72"/>
              </a:cxn>
              <a:cxn ang="0">
                <a:pos x="1334" y="28"/>
              </a:cxn>
              <a:cxn ang="0">
                <a:pos x="970" y="4"/>
              </a:cxn>
              <a:cxn ang="0">
                <a:pos x="644" y="0"/>
              </a:cxn>
              <a:cxn ang="0">
                <a:pos x="358" y="10"/>
              </a:cxn>
              <a:cxn ang="0">
                <a:pos x="110" y="32"/>
              </a:cxn>
              <a:cxn ang="0">
                <a:pos x="0" y="48"/>
              </a:cxn>
              <a:cxn ang="0">
                <a:pos x="314" y="86"/>
              </a:cxn>
              <a:cxn ang="0">
                <a:pos x="652" y="140"/>
              </a:cxn>
              <a:cxn ang="0">
                <a:pos x="1014" y="210"/>
              </a:cxn>
              <a:cxn ang="0">
                <a:pos x="1402" y="296"/>
              </a:cxn>
              <a:cxn ang="0">
                <a:pos x="1756" y="378"/>
              </a:cxn>
              <a:cxn ang="0">
                <a:pos x="2408" y="516"/>
              </a:cxn>
              <a:cxn ang="0">
                <a:pos x="2708" y="572"/>
              </a:cxn>
              <a:cxn ang="0">
                <a:pos x="2992" y="620"/>
              </a:cxn>
              <a:cxn ang="0">
                <a:pos x="3260" y="662"/>
              </a:cxn>
              <a:cxn ang="0">
                <a:pos x="3512" y="694"/>
              </a:cxn>
              <a:cxn ang="0">
                <a:pos x="3750" y="722"/>
              </a:cxn>
              <a:cxn ang="0">
                <a:pos x="3974" y="740"/>
              </a:cxn>
              <a:cxn ang="0">
                <a:pos x="4184" y="754"/>
              </a:cxn>
              <a:cxn ang="0">
                <a:pos x="4384" y="762"/>
              </a:cxn>
              <a:cxn ang="0">
                <a:pos x="4570" y="762"/>
              </a:cxn>
              <a:cxn ang="0">
                <a:pos x="4746" y="758"/>
              </a:cxn>
              <a:cxn ang="0">
                <a:pos x="4912" y="748"/>
              </a:cxn>
              <a:cxn ang="0">
                <a:pos x="5068" y="732"/>
              </a:cxn>
              <a:cxn ang="0">
                <a:pos x="5216" y="714"/>
              </a:cxn>
            </a:cxnLst>
            <a:rect l="0" t="0" r="r" b="b"/>
            <a:pathLst>
              <a:path w="5216" h="762">
                <a:moveTo>
                  <a:pt x="5216" y="714"/>
                </a:moveTo>
                <a:lnTo>
                  <a:pt x="5216" y="714"/>
                </a:lnTo>
                <a:lnTo>
                  <a:pt x="5102" y="700"/>
                </a:lnTo>
                <a:lnTo>
                  <a:pt x="4984" y="686"/>
                </a:lnTo>
                <a:lnTo>
                  <a:pt x="4738" y="652"/>
                </a:lnTo>
                <a:lnTo>
                  <a:pt x="4478" y="610"/>
                </a:lnTo>
                <a:lnTo>
                  <a:pt x="4204" y="564"/>
                </a:lnTo>
                <a:lnTo>
                  <a:pt x="3914" y="508"/>
                </a:lnTo>
                <a:lnTo>
                  <a:pt x="3608" y="446"/>
                </a:lnTo>
                <a:lnTo>
                  <a:pt x="3286" y="374"/>
                </a:lnTo>
                <a:lnTo>
                  <a:pt x="2946" y="296"/>
                </a:lnTo>
                <a:lnTo>
                  <a:pt x="2946" y="296"/>
                </a:lnTo>
                <a:lnTo>
                  <a:pt x="2812" y="266"/>
                </a:lnTo>
                <a:lnTo>
                  <a:pt x="2682" y="236"/>
                </a:lnTo>
                <a:lnTo>
                  <a:pt x="2556" y="210"/>
                </a:lnTo>
                <a:lnTo>
                  <a:pt x="2430" y="184"/>
                </a:lnTo>
                <a:lnTo>
                  <a:pt x="2308" y="162"/>
                </a:lnTo>
                <a:lnTo>
                  <a:pt x="2190" y="140"/>
                </a:lnTo>
                <a:lnTo>
                  <a:pt x="2074" y="120"/>
                </a:lnTo>
                <a:lnTo>
                  <a:pt x="1960" y="102"/>
                </a:lnTo>
                <a:lnTo>
                  <a:pt x="1850" y="86"/>
                </a:lnTo>
                <a:lnTo>
                  <a:pt x="1740" y="72"/>
                </a:lnTo>
                <a:lnTo>
                  <a:pt x="1532" y="46"/>
                </a:lnTo>
                <a:lnTo>
                  <a:pt x="1334" y="28"/>
                </a:lnTo>
                <a:lnTo>
                  <a:pt x="1148" y="14"/>
                </a:lnTo>
                <a:lnTo>
                  <a:pt x="970" y="4"/>
                </a:lnTo>
                <a:lnTo>
                  <a:pt x="802" y="0"/>
                </a:lnTo>
                <a:lnTo>
                  <a:pt x="644" y="0"/>
                </a:lnTo>
                <a:lnTo>
                  <a:pt x="496" y="4"/>
                </a:lnTo>
                <a:lnTo>
                  <a:pt x="358" y="10"/>
                </a:lnTo>
                <a:lnTo>
                  <a:pt x="230" y="20"/>
                </a:lnTo>
                <a:lnTo>
                  <a:pt x="110" y="32"/>
                </a:lnTo>
                <a:lnTo>
                  <a:pt x="0" y="48"/>
                </a:lnTo>
                <a:lnTo>
                  <a:pt x="0" y="48"/>
                </a:lnTo>
                <a:lnTo>
                  <a:pt x="154" y="66"/>
                </a:lnTo>
                <a:lnTo>
                  <a:pt x="314" y="86"/>
                </a:lnTo>
                <a:lnTo>
                  <a:pt x="480" y="112"/>
                </a:lnTo>
                <a:lnTo>
                  <a:pt x="652" y="140"/>
                </a:lnTo>
                <a:lnTo>
                  <a:pt x="830" y="174"/>
                </a:lnTo>
                <a:lnTo>
                  <a:pt x="1014" y="210"/>
                </a:lnTo>
                <a:lnTo>
                  <a:pt x="1206" y="250"/>
                </a:lnTo>
                <a:lnTo>
                  <a:pt x="1402" y="296"/>
                </a:lnTo>
                <a:lnTo>
                  <a:pt x="1402" y="296"/>
                </a:lnTo>
                <a:lnTo>
                  <a:pt x="1756" y="378"/>
                </a:lnTo>
                <a:lnTo>
                  <a:pt x="2092" y="450"/>
                </a:lnTo>
                <a:lnTo>
                  <a:pt x="2408" y="516"/>
                </a:lnTo>
                <a:lnTo>
                  <a:pt x="2562" y="544"/>
                </a:lnTo>
                <a:lnTo>
                  <a:pt x="2708" y="572"/>
                </a:lnTo>
                <a:lnTo>
                  <a:pt x="2852" y="598"/>
                </a:lnTo>
                <a:lnTo>
                  <a:pt x="2992" y="620"/>
                </a:lnTo>
                <a:lnTo>
                  <a:pt x="3128" y="642"/>
                </a:lnTo>
                <a:lnTo>
                  <a:pt x="3260" y="662"/>
                </a:lnTo>
                <a:lnTo>
                  <a:pt x="3388" y="678"/>
                </a:lnTo>
                <a:lnTo>
                  <a:pt x="3512" y="694"/>
                </a:lnTo>
                <a:lnTo>
                  <a:pt x="3632" y="708"/>
                </a:lnTo>
                <a:lnTo>
                  <a:pt x="3750" y="722"/>
                </a:lnTo>
                <a:lnTo>
                  <a:pt x="3864" y="732"/>
                </a:lnTo>
                <a:lnTo>
                  <a:pt x="3974" y="740"/>
                </a:lnTo>
                <a:lnTo>
                  <a:pt x="4080" y="748"/>
                </a:lnTo>
                <a:lnTo>
                  <a:pt x="4184" y="754"/>
                </a:lnTo>
                <a:lnTo>
                  <a:pt x="4286" y="758"/>
                </a:lnTo>
                <a:lnTo>
                  <a:pt x="4384" y="762"/>
                </a:lnTo>
                <a:lnTo>
                  <a:pt x="4478" y="762"/>
                </a:lnTo>
                <a:lnTo>
                  <a:pt x="4570" y="762"/>
                </a:lnTo>
                <a:lnTo>
                  <a:pt x="4660" y="760"/>
                </a:lnTo>
                <a:lnTo>
                  <a:pt x="4746" y="758"/>
                </a:lnTo>
                <a:lnTo>
                  <a:pt x="4830" y="754"/>
                </a:lnTo>
                <a:lnTo>
                  <a:pt x="4912" y="748"/>
                </a:lnTo>
                <a:lnTo>
                  <a:pt x="4992" y="740"/>
                </a:lnTo>
                <a:lnTo>
                  <a:pt x="5068" y="732"/>
                </a:lnTo>
                <a:lnTo>
                  <a:pt x="5144" y="724"/>
                </a:lnTo>
                <a:lnTo>
                  <a:pt x="5216" y="714"/>
                </a:lnTo>
                <a:lnTo>
                  <a:pt x="5216" y="714"/>
                </a:lnTo>
                <a:close/>
              </a:path>
            </a:pathLst>
          </a:custGeom>
          <a:solidFill>
            <a:schemeClr val="bg2">
              <a:alpha val="40000"/>
            </a:schemeClr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1" name="Freeform 22"/>
          <p:cNvSpPr>
            <a:spLocks/>
          </p:cNvSpPr>
          <p:nvPr/>
        </p:nvSpPr>
        <p:spPr bwMode="hidden">
          <a:xfrm>
            <a:off x="2828728" y="4087562"/>
            <a:ext cx="5467980" cy="774272"/>
          </a:xfrm>
          <a:custGeom>
            <a:avLst/>
            <a:gdLst/>
            <a:ahLst/>
            <a:cxnLst>
              <a:cxn ang="0">
                <a:pos x="0" y="70"/>
              </a:cxn>
              <a:cxn ang="0">
                <a:pos x="0" y="70"/>
              </a:cxn>
              <a:cxn ang="0">
                <a:pos x="18" y="66"/>
              </a:cxn>
              <a:cxn ang="0">
                <a:pos x="72" y="56"/>
              </a:cxn>
              <a:cxn ang="0">
                <a:pos x="164" y="42"/>
              </a:cxn>
              <a:cxn ang="0">
                <a:pos x="224" y="34"/>
              </a:cxn>
              <a:cxn ang="0">
                <a:pos x="294" y="26"/>
              </a:cxn>
              <a:cxn ang="0">
                <a:pos x="372" y="20"/>
              </a:cxn>
              <a:cxn ang="0">
                <a:pos x="462" y="14"/>
              </a:cxn>
              <a:cxn ang="0">
                <a:pos x="560" y="8"/>
              </a:cxn>
              <a:cxn ang="0">
                <a:pos x="670" y="4"/>
              </a:cxn>
              <a:cxn ang="0">
                <a:pos x="790" y="2"/>
              </a:cxn>
              <a:cxn ang="0">
                <a:pos x="920" y="0"/>
              </a:cxn>
              <a:cxn ang="0">
                <a:pos x="1060" y="2"/>
              </a:cxn>
              <a:cxn ang="0">
                <a:pos x="1210" y="6"/>
              </a:cxn>
              <a:cxn ang="0">
                <a:pos x="1372" y="14"/>
              </a:cxn>
              <a:cxn ang="0">
                <a:pos x="1544" y="24"/>
              </a:cxn>
              <a:cxn ang="0">
                <a:pos x="1726" y="40"/>
              </a:cxn>
              <a:cxn ang="0">
                <a:pos x="1920" y="58"/>
              </a:cxn>
              <a:cxn ang="0">
                <a:pos x="2126" y="80"/>
              </a:cxn>
              <a:cxn ang="0">
                <a:pos x="2342" y="106"/>
              </a:cxn>
              <a:cxn ang="0">
                <a:pos x="2570" y="138"/>
              </a:cxn>
              <a:cxn ang="0">
                <a:pos x="2808" y="174"/>
              </a:cxn>
              <a:cxn ang="0">
                <a:pos x="3058" y="216"/>
              </a:cxn>
              <a:cxn ang="0">
                <a:pos x="3320" y="266"/>
              </a:cxn>
              <a:cxn ang="0">
                <a:pos x="3594" y="320"/>
              </a:cxn>
              <a:cxn ang="0">
                <a:pos x="3880" y="380"/>
              </a:cxn>
              <a:cxn ang="0">
                <a:pos x="4178" y="448"/>
              </a:cxn>
              <a:cxn ang="0">
                <a:pos x="4488" y="522"/>
              </a:cxn>
              <a:cxn ang="0">
                <a:pos x="4810" y="604"/>
              </a:cxn>
              <a:cxn ang="0">
                <a:pos x="5144" y="694"/>
              </a:cxn>
            </a:cxnLst>
            <a:rect l="0" t="0" r="r" b="b"/>
            <a:pathLst>
              <a:path w="5144" h="694">
                <a:moveTo>
                  <a:pt x="0" y="70"/>
                </a:moveTo>
                <a:lnTo>
                  <a:pt x="0" y="70"/>
                </a:lnTo>
                <a:lnTo>
                  <a:pt x="18" y="66"/>
                </a:lnTo>
                <a:lnTo>
                  <a:pt x="72" y="56"/>
                </a:lnTo>
                <a:lnTo>
                  <a:pt x="164" y="42"/>
                </a:lnTo>
                <a:lnTo>
                  <a:pt x="224" y="34"/>
                </a:lnTo>
                <a:lnTo>
                  <a:pt x="294" y="26"/>
                </a:lnTo>
                <a:lnTo>
                  <a:pt x="372" y="20"/>
                </a:lnTo>
                <a:lnTo>
                  <a:pt x="462" y="14"/>
                </a:lnTo>
                <a:lnTo>
                  <a:pt x="560" y="8"/>
                </a:lnTo>
                <a:lnTo>
                  <a:pt x="670" y="4"/>
                </a:lnTo>
                <a:lnTo>
                  <a:pt x="790" y="2"/>
                </a:lnTo>
                <a:lnTo>
                  <a:pt x="920" y="0"/>
                </a:lnTo>
                <a:lnTo>
                  <a:pt x="1060" y="2"/>
                </a:lnTo>
                <a:lnTo>
                  <a:pt x="1210" y="6"/>
                </a:lnTo>
                <a:lnTo>
                  <a:pt x="1372" y="14"/>
                </a:lnTo>
                <a:lnTo>
                  <a:pt x="1544" y="24"/>
                </a:lnTo>
                <a:lnTo>
                  <a:pt x="1726" y="40"/>
                </a:lnTo>
                <a:lnTo>
                  <a:pt x="1920" y="58"/>
                </a:lnTo>
                <a:lnTo>
                  <a:pt x="2126" y="80"/>
                </a:lnTo>
                <a:lnTo>
                  <a:pt x="2342" y="106"/>
                </a:lnTo>
                <a:lnTo>
                  <a:pt x="2570" y="138"/>
                </a:lnTo>
                <a:lnTo>
                  <a:pt x="2808" y="174"/>
                </a:lnTo>
                <a:lnTo>
                  <a:pt x="3058" y="216"/>
                </a:lnTo>
                <a:lnTo>
                  <a:pt x="3320" y="266"/>
                </a:lnTo>
                <a:lnTo>
                  <a:pt x="3594" y="320"/>
                </a:lnTo>
                <a:lnTo>
                  <a:pt x="3880" y="380"/>
                </a:lnTo>
                <a:lnTo>
                  <a:pt x="4178" y="448"/>
                </a:lnTo>
                <a:lnTo>
                  <a:pt x="4488" y="522"/>
                </a:lnTo>
                <a:lnTo>
                  <a:pt x="4810" y="604"/>
                </a:lnTo>
                <a:lnTo>
                  <a:pt x="5144" y="694"/>
                </a:lnTo>
              </a:path>
            </a:pathLst>
          </a:custGeom>
          <a:noFill/>
          <a:ln w="12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2" name="Freeform 26"/>
          <p:cNvSpPr>
            <a:spLocks/>
          </p:cNvSpPr>
          <p:nvPr/>
        </p:nvSpPr>
        <p:spPr bwMode="hidden">
          <a:xfrm>
            <a:off x="5609489" y="4074174"/>
            <a:ext cx="3308000" cy="651549"/>
          </a:xfrm>
          <a:custGeom>
            <a:avLst/>
            <a:gdLst/>
            <a:ahLst/>
            <a:cxnLst>
              <a:cxn ang="0">
                <a:pos x="0" y="584"/>
              </a:cxn>
              <a:cxn ang="0">
                <a:pos x="0" y="584"/>
              </a:cxn>
              <a:cxn ang="0">
                <a:pos x="90" y="560"/>
              </a:cxn>
              <a:cxn ang="0">
                <a:pos x="336" y="498"/>
              </a:cxn>
              <a:cxn ang="0">
                <a:pos x="506" y="456"/>
              </a:cxn>
              <a:cxn ang="0">
                <a:pos x="702" y="410"/>
              </a:cxn>
              <a:cxn ang="0">
                <a:pos x="920" y="360"/>
              </a:cxn>
              <a:cxn ang="0">
                <a:pos x="1154" y="306"/>
              </a:cxn>
              <a:cxn ang="0">
                <a:pos x="1402" y="254"/>
              </a:cxn>
              <a:cxn ang="0">
                <a:pos x="1656" y="202"/>
              </a:cxn>
              <a:cxn ang="0">
                <a:pos x="1916" y="154"/>
              </a:cxn>
              <a:cxn ang="0">
                <a:pos x="2174" y="108"/>
              </a:cxn>
              <a:cxn ang="0">
                <a:pos x="2302" y="88"/>
              </a:cxn>
              <a:cxn ang="0">
                <a:pos x="2426" y="68"/>
              </a:cxn>
              <a:cxn ang="0">
                <a:pos x="2550" y="52"/>
              </a:cxn>
              <a:cxn ang="0">
                <a:pos x="2670" y="36"/>
              </a:cxn>
              <a:cxn ang="0">
                <a:pos x="2788" y="24"/>
              </a:cxn>
              <a:cxn ang="0">
                <a:pos x="2900" y="14"/>
              </a:cxn>
              <a:cxn ang="0">
                <a:pos x="3008" y="6"/>
              </a:cxn>
              <a:cxn ang="0">
                <a:pos x="3112" y="0"/>
              </a:cxn>
            </a:cxnLst>
            <a:rect l="0" t="0" r="r" b="b"/>
            <a:pathLst>
              <a:path w="3112" h="584">
                <a:moveTo>
                  <a:pt x="0" y="584"/>
                </a:moveTo>
                <a:lnTo>
                  <a:pt x="0" y="584"/>
                </a:lnTo>
                <a:lnTo>
                  <a:pt x="90" y="560"/>
                </a:lnTo>
                <a:lnTo>
                  <a:pt x="336" y="498"/>
                </a:lnTo>
                <a:lnTo>
                  <a:pt x="506" y="456"/>
                </a:lnTo>
                <a:lnTo>
                  <a:pt x="702" y="410"/>
                </a:lnTo>
                <a:lnTo>
                  <a:pt x="920" y="360"/>
                </a:lnTo>
                <a:lnTo>
                  <a:pt x="1154" y="306"/>
                </a:lnTo>
                <a:lnTo>
                  <a:pt x="1402" y="254"/>
                </a:lnTo>
                <a:lnTo>
                  <a:pt x="1656" y="202"/>
                </a:lnTo>
                <a:lnTo>
                  <a:pt x="1916" y="154"/>
                </a:lnTo>
                <a:lnTo>
                  <a:pt x="2174" y="108"/>
                </a:lnTo>
                <a:lnTo>
                  <a:pt x="2302" y="88"/>
                </a:lnTo>
                <a:lnTo>
                  <a:pt x="2426" y="68"/>
                </a:lnTo>
                <a:lnTo>
                  <a:pt x="2550" y="52"/>
                </a:lnTo>
                <a:lnTo>
                  <a:pt x="2670" y="36"/>
                </a:lnTo>
                <a:lnTo>
                  <a:pt x="2788" y="24"/>
                </a:lnTo>
                <a:lnTo>
                  <a:pt x="2900" y="14"/>
                </a:lnTo>
                <a:lnTo>
                  <a:pt x="3008" y="6"/>
                </a:lnTo>
                <a:lnTo>
                  <a:pt x="3112" y="0"/>
                </a:lnTo>
              </a:path>
            </a:pathLst>
          </a:custGeom>
          <a:noFill/>
          <a:ln w="12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 useBgFill="1">
        <p:nvSpPr>
          <p:cNvPr id="13" name="Freeform 10"/>
          <p:cNvSpPr>
            <a:spLocks/>
          </p:cNvSpPr>
          <p:nvPr/>
        </p:nvSpPr>
        <p:spPr bwMode="hidden">
          <a:xfrm>
            <a:off x="211665" y="4058555"/>
            <a:ext cx="8723376" cy="1329874"/>
          </a:xfrm>
          <a:custGeom>
            <a:avLst/>
            <a:gdLst/>
            <a:ahLst/>
            <a:cxnLst>
              <a:cxn ang="0">
                <a:pos x="8192" y="512"/>
              </a:cxn>
              <a:cxn ang="0">
                <a:pos x="8040" y="570"/>
              </a:cxn>
              <a:cxn ang="0">
                <a:pos x="7878" y="620"/>
              </a:cxn>
              <a:cxn ang="0">
                <a:pos x="7706" y="666"/>
              </a:cxn>
              <a:cxn ang="0">
                <a:pos x="7522" y="702"/>
              </a:cxn>
              <a:cxn ang="0">
                <a:pos x="7322" y="730"/>
              </a:cxn>
              <a:cxn ang="0">
                <a:pos x="7106" y="750"/>
              </a:cxn>
              <a:cxn ang="0">
                <a:pos x="6872" y="762"/>
              </a:cxn>
              <a:cxn ang="0">
                <a:pos x="6618" y="760"/>
              </a:cxn>
              <a:cxn ang="0">
                <a:pos x="6342" y="750"/>
              </a:cxn>
              <a:cxn ang="0">
                <a:pos x="6042" y="726"/>
              </a:cxn>
              <a:cxn ang="0">
                <a:pos x="5716" y="690"/>
              </a:cxn>
              <a:cxn ang="0">
                <a:pos x="5364" y="642"/>
              </a:cxn>
              <a:cxn ang="0">
                <a:pos x="4982" y="578"/>
              </a:cxn>
              <a:cxn ang="0">
                <a:pos x="4568" y="500"/>
              </a:cxn>
              <a:cxn ang="0">
                <a:pos x="4122" y="406"/>
              </a:cxn>
              <a:cxn ang="0">
                <a:pos x="3640" y="296"/>
              </a:cxn>
              <a:cxn ang="0">
                <a:pos x="3396" y="240"/>
              </a:cxn>
              <a:cxn ang="0">
                <a:pos x="2934" y="148"/>
              </a:cxn>
              <a:cxn ang="0">
                <a:pos x="2512" y="82"/>
              </a:cxn>
              <a:cxn ang="0">
                <a:pos x="2126" y="36"/>
              </a:cxn>
              <a:cxn ang="0">
                <a:pos x="1776" y="10"/>
              </a:cxn>
              <a:cxn ang="0">
                <a:pos x="1462" y="0"/>
              </a:cxn>
              <a:cxn ang="0">
                <a:pos x="1182" y="4"/>
              </a:cxn>
              <a:cxn ang="0">
                <a:pos x="934" y="20"/>
              </a:cxn>
              <a:cxn ang="0">
                <a:pos x="716" y="44"/>
              </a:cxn>
              <a:cxn ang="0">
                <a:pos x="530" y="74"/>
              </a:cxn>
              <a:cxn ang="0">
                <a:pos x="374" y="108"/>
              </a:cxn>
              <a:cxn ang="0">
                <a:pos x="248" y="144"/>
              </a:cxn>
              <a:cxn ang="0">
                <a:pos x="148" y="176"/>
              </a:cxn>
              <a:cxn ang="0">
                <a:pos x="48" y="216"/>
              </a:cxn>
              <a:cxn ang="0">
                <a:pos x="0" y="240"/>
              </a:cxn>
              <a:cxn ang="0">
                <a:pos x="8192" y="1192"/>
              </a:cxn>
              <a:cxn ang="0">
                <a:pos x="8196" y="1186"/>
              </a:cxn>
              <a:cxn ang="0">
                <a:pos x="8196" y="510"/>
              </a:cxn>
              <a:cxn ang="0">
                <a:pos x="8192" y="512"/>
              </a:cxn>
            </a:cxnLst>
            <a:rect l="0" t="0" r="r" b="b"/>
            <a:pathLst>
              <a:path w="8196" h="1192">
                <a:moveTo>
                  <a:pt x="8192" y="512"/>
                </a:moveTo>
                <a:lnTo>
                  <a:pt x="8192" y="512"/>
                </a:lnTo>
                <a:lnTo>
                  <a:pt x="8116" y="542"/>
                </a:lnTo>
                <a:lnTo>
                  <a:pt x="8040" y="570"/>
                </a:lnTo>
                <a:lnTo>
                  <a:pt x="7960" y="596"/>
                </a:lnTo>
                <a:lnTo>
                  <a:pt x="7878" y="620"/>
                </a:lnTo>
                <a:lnTo>
                  <a:pt x="7794" y="644"/>
                </a:lnTo>
                <a:lnTo>
                  <a:pt x="7706" y="666"/>
                </a:lnTo>
                <a:lnTo>
                  <a:pt x="7616" y="684"/>
                </a:lnTo>
                <a:lnTo>
                  <a:pt x="7522" y="702"/>
                </a:lnTo>
                <a:lnTo>
                  <a:pt x="7424" y="718"/>
                </a:lnTo>
                <a:lnTo>
                  <a:pt x="7322" y="730"/>
                </a:lnTo>
                <a:lnTo>
                  <a:pt x="7216" y="742"/>
                </a:lnTo>
                <a:lnTo>
                  <a:pt x="7106" y="750"/>
                </a:lnTo>
                <a:lnTo>
                  <a:pt x="6992" y="758"/>
                </a:lnTo>
                <a:lnTo>
                  <a:pt x="6872" y="762"/>
                </a:lnTo>
                <a:lnTo>
                  <a:pt x="6748" y="762"/>
                </a:lnTo>
                <a:lnTo>
                  <a:pt x="6618" y="760"/>
                </a:lnTo>
                <a:lnTo>
                  <a:pt x="6482" y="756"/>
                </a:lnTo>
                <a:lnTo>
                  <a:pt x="6342" y="750"/>
                </a:lnTo>
                <a:lnTo>
                  <a:pt x="6196" y="740"/>
                </a:lnTo>
                <a:lnTo>
                  <a:pt x="6042" y="726"/>
                </a:lnTo>
                <a:lnTo>
                  <a:pt x="5882" y="710"/>
                </a:lnTo>
                <a:lnTo>
                  <a:pt x="5716" y="690"/>
                </a:lnTo>
                <a:lnTo>
                  <a:pt x="5544" y="668"/>
                </a:lnTo>
                <a:lnTo>
                  <a:pt x="5364" y="642"/>
                </a:lnTo>
                <a:lnTo>
                  <a:pt x="5176" y="612"/>
                </a:lnTo>
                <a:lnTo>
                  <a:pt x="4982" y="578"/>
                </a:lnTo>
                <a:lnTo>
                  <a:pt x="4778" y="540"/>
                </a:lnTo>
                <a:lnTo>
                  <a:pt x="4568" y="500"/>
                </a:lnTo>
                <a:lnTo>
                  <a:pt x="4348" y="454"/>
                </a:lnTo>
                <a:lnTo>
                  <a:pt x="4122" y="406"/>
                </a:lnTo>
                <a:lnTo>
                  <a:pt x="3886" y="354"/>
                </a:lnTo>
                <a:lnTo>
                  <a:pt x="3640" y="296"/>
                </a:lnTo>
                <a:lnTo>
                  <a:pt x="3640" y="296"/>
                </a:lnTo>
                <a:lnTo>
                  <a:pt x="3396" y="240"/>
                </a:lnTo>
                <a:lnTo>
                  <a:pt x="3160" y="192"/>
                </a:lnTo>
                <a:lnTo>
                  <a:pt x="2934" y="148"/>
                </a:lnTo>
                <a:lnTo>
                  <a:pt x="2718" y="112"/>
                </a:lnTo>
                <a:lnTo>
                  <a:pt x="2512" y="82"/>
                </a:lnTo>
                <a:lnTo>
                  <a:pt x="2314" y="56"/>
                </a:lnTo>
                <a:lnTo>
                  <a:pt x="2126" y="36"/>
                </a:lnTo>
                <a:lnTo>
                  <a:pt x="1948" y="20"/>
                </a:lnTo>
                <a:lnTo>
                  <a:pt x="1776" y="10"/>
                </a:lnTo>
                <a:lnTo>
                  <a:pt x="1616" y="2"/>
                </a:lnTo>
                <a:lnTo>
                  <a:pt x="1462" y="0"/>
                </a:lnTo>
                <a:lnTo>
                  <a:pt x="1318" y="0"/>
                </a:lnTo>
                <a:lnTo>
                  <a:pt x="1182" y="4"/>
                </a:lnTo>
                <a:lnTo>
                  <a:pt x="1054" y="10"/>
                </a:lnTo>
                <a:lnTo>
                  <a:pt x="934" y="20"/>
                </a:lnTo>
                <a:lnTo>
                  <a:pt x="822" y="30"/>
                </a:lnTo>
                <a:lnTo>
                  <a:pt x="716" y="44"/>
                </a:lnTo>
                <a:lnTo>
                  <a:pt x="620" y="58"/>
                </a:lnTo>
                <a:lnTo>
                  <a:pt x="530" y="74"/>
                </a:lnTo>
                <a:lnTo>
                  <a:pt x="450" y="92"/>
                </a:lnTo>
                <a:lnTo>
                  <a:pt x="374" y="108"/>
                </a:lnTo>
                <a:lnTo>
                  <a:pt x="308" y="126"/>
                </a:lnTo>
                <a:lnTo>
                  <a:pt x="248" y="144"/>
                </a:lnTo>
                <a:lnTo>
                  <a:pt x="194" y="160"/>
                </a:lnTo>
                <a:lnTo>
                  <a:pt x="148" y="176"/>
                </a:lnTo>
                <a:lnTo>
                  <a:pt x="108" y="192"/>
                </a:lnTo>
                <a:lnTo>
                  <a:pt x="48" y="216"/>
                </a:lnTo>
                <a:lnTo>
                  <a:pt x="12" y="234"/>
                </a:lnTo>
                <a:lnTo>
                  <a:pt x="0" y="240"/>
                </a:lnTo>
                <a:lnTo>
                  <a:pt x="0" y="1192"/>
                </a:lnTo>
                <a:lnTo>
                  <a:pt x="8192" y="1192"/>
                </a:lnTo>
                <a:lnTo>
                  <a:pt x="8192" y="1192"/>
                </a:lnTo>
                <a:lnTo>
                  <a:pt x="8196" y="1186"/>
                </a:lnTo>
                <a:lnTo>
                  <a:pt x="8196" y="1186"/>
                </a:lnTo>
                <a:lnTo>
                  <a:pt x="8196" y="510"/>
                </a:lnTo>
                <a:lnTo>
                  <a:pt x="8196" y="510"/>
                </a:lnTo>
                <a:lnTo>
                  <a:pt x="8192" y="512"/>
                </a:lnTo>
                <a:lnTo>
                  <a:pt x="8192" y="512"/>
                </a:lnTo>
                <a:close/>
              </a:path>
            </a:pathLst>
          </a:custGeom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0032" y="2463560"/>
            <a:ext cx="7772400" cy="1524000"/>
          </a:xfrm>
        </p:spPr>
        <p:txBody>
          <a:bodyPr anchor="t">
            <a:normAutofit/>
          </a:bodyPr>
          <a:lstStyle>
            <a:lvl1pPr algn="ctr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67365" y="1437448"/>
            <a:ext cx="6417734" cy="939801"/>
          </a:xfrm>
        </p:spPr>
        <p:txBody>
          <a:bodyPr anchor="b">
            <a:normAutofit/>
          </a:bodyPr>
          <a:lstStyle>
            <a:lvl1pPr marL="0" indent="0" algn="ctr">
              <a:buNone/>
              <a:defRPr sz="2000">
                <a:solidFill>
                  <a:srgbClr val="FFFFFF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8AEBBE-F8B2-42CF-9895-E86A608384EB}" type="datetime1">
              <a:rPr lang="en-US" smtClean="0"/>
              <a:pPr/>
              <a:t>3/26/18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7D7A59-36E2-48B9-B146-C1E59501F63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FAA6B6-10E5-4810-BC9F-DA72D8452E73}" type="datetime1">
              <a:rPr lang="en-US" smtClean="0"/>
              <a:pPr/>
              <a:t>3/26/18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7D7A59-36E2-48B9-B146-C1E59501F63F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676655" y="2679192"/>
            <a:ext cx="3822192" cy="34472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45152" y="2679192"/>
            <a:ext cx="3822192" cy="34472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6656" y="2678114"/>
            <a:ext cx="3822192" cy="639762"/>
          </a:xfrm>
        </p:spPr>
        <p:txBody>
          <a:bodyPr anchor="ctr"/>
          <a:lstStyle>
            <a:lvl1pPr marL="0" indent="0" algn="ctr">
              <a:buNone/>
              <a:defRPr sz="2400" b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7332" y="3429000"/>
            <a:ext cx="3820055" cy="2697163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8200" y="2678113"/>
            <a:ext cx="3822192" cy="639762"/>
          </a:xfrm>
        </p:spPr>
        <p:txBody>
          <a:bodyPr anchor="ctr"/>
          <a:lstStyle>
            <a:lvl1pPr marL="0" indent="0" algn="ctr">
              <a:buNone/>
              <a:defRPr sz="2400" b="0" i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3429000"/>
            <a:ext cx="3822192" cy="2697163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18D072-EF12-4AA2-BD71-ABC68B06D0E2}" type="datetime1">
              <a:rPr lang="en-US" smtClean="0"/>
              <a:pPr/>
              <a:t>3/26/18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7D7A59-36E2-48B9-B146-C1E59501F63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CDBF60-6CC3-4B74-A60D-3486985E4346}" type="datetime1">
              <a:rPr lang="en-US" smtClean="0"/>
              <a:pPr/>
              <a:t>3/26/18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7D7A59-36E2-48B9-B146-C1E59501F63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ounded Rectangle 11"/>
          <p:cNvSpPr/>
          <p:nvPr/>
        </p:nvSpPr>
        <p:spPr>
          <a:xfrm>
            <a:off x="228600" y="228600"/>
            <a:ext cx="8695944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6" name="Group 5"/>
          <p:cNvGrpSpPr>
            <a:grpSpLocks noChangeAspect="1"/>
          </p:cNvGrpSpPr>
          <p:nvPr/>
        </p:nvGrpSpPr>
        <p:grpSpPr bwMode="hidden">
          <a:xfrm>
            <a:off x="211665" y="714191"/>
            <a:ext cx="8723376" cy="1329874"/>
            <a:chOff x="-3905251" y="4294188"/>
            <a:chExt cx="13027839" cy="1892300"/>
          </a:xfrm>
        </p:grpSpPr>
        <p:sp>
          <p:nvSpPr>
            <p:cNvPr id="7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11" name="Freeform 10"/>
            <p:cNvSpPr>
              <a:spLocks/>
            </p:cNvSpPr>
            <p:nvPr/>
          </p:nvSpPr>
          <p:spPr bwMode="hidden">
            <a:xfrm>
              <a:off x="-3905251" y="4294188"/>
              <a:ext cx="13027839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714818-984F-4759-BF72-A33BDC1963BD}" type="datetime1">
              <a:rPr lang="en-US" smtClean="0"/>
              <a:pPr/>
              <a:t>3/26/18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7D7A59-36E2-48B9-B146-C1E59501F63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ounded Rectangle 14"/>
          <p:cNvSpPr/>
          <p:nvPr/>
        </p:nvSpPr>
        <p:spPr>
          <a:xfrm>
            <a:off x="228600" y="228600"/>
            <a:ext cx="8695944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A7E191-5F94-4FC1-B823-BD7CABF7FA06}" type="datetime1">
              <a:rPr lang="en-US" smtClean="0"/>
              <a:pPr/>
              <a:t>3/26/18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7D7A59-36E2-48B9-B146-C1E59501F63F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4400" y="3581400"/>
            <a:ext cx="3352800" cy="1905001"/>
          </a:xfrm>
        </p:spPr>
        <p:txBody>
          <a:bodyPr anchor="t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800">
                <a:solidFill>
                  <a:schemeClr val="tx2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grpSp>
        <p:nvGrpSpPr>
          <p:cNvPr id="2" name="Group 23"/>
          <p:cNvGrpSpPr>
            <a:grpSpLocks noChangeAspect="1"/>
          </p:cNvGrpSpPr>
          <p:nvPr/>
        </p:nvGrpSpPr>
        <p:grpSpPr bwMode="hidden">
          <a:xfrm>
            <a:off x="211665" y="714191"/>
            <a:ext cx="8723376" cy="1331580"/>
            <a:chOff x="-3905250" y="4294188"/>
            <a:chExt cx="13011150" cy="1892300"/>
          </a:xfrm>
        </p:grpSpPr>
        <p:sp>
          <p:nvSpPr>
            <p:cNvPr id="25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8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29" name="Freeform 28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2" name="Title 21"/>
          <p:cNvSpPr>
            <a:spLocks noGrp="1"/>
          </p:cNvSpPr>
          <p:nvPr>
            <p:ph type="title"/>
          </p:nvPr>
        </p:nvSpPr>
        <p:spPr>
          <a:xfrm>
            <a:off x="914400" y="2286000"/>
            <a:ext cx="3352800" cy="1252728"/>
          </a:xfrm>
        </p:spPr>
        <p:txBody>
          <a:bodyPr anchor="b">
            <a:noAutofit/>
          </a:bodyPr>
          <a:lstStyle>
            <a:lvl1pPr algn="l">
              <a:defRPr sz="3200"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51962" y="1828800"/>
            <a:ext cx="3904076" cy="3810000"/>
          </a:xfrm>
        </p:spPr>
        <p:txBody>
          <a:bodyPr anchor="ctr"/>
          <a:lstStyle>
            <a:lvl1pPr>
              <a:buClr>
                <a:schemeClr val="bg1"/>
              </a:buClr>
              <a:defRPr sz="2200">
                <a:solidFill>
                  <a:schemeClr val="tx2"/>
                </a:solidFill>
              </a:defRPr>
            </a:lvl1pPr>
            <a:lvl2pPr>
              <a:buClr>
                <a:schemeClr val="bg1"/>
              </a:buClr>
              <a:defRPr sz="2000">
                <a:solidFill>
                  <a:schemeClr val="tx2"/>
                </a:solidFill>
              </a:defRPr>
            </a:lvl2pPr>
            <a:lvl3pPr>
              <a:buClr>
                <a:schemeClr val="bg1"/>
              </a:buClr>
              <a:defRPr sz="1800">
                <a:solidFill>
                  <a:schemeClr val="tx2"/>
                </a:solidFill>
              </a:defRPr>
            </a:lvl3pPr>
            <a:lvl4pPr>
              <a:buClr>
                <a:schemeClr val="bg1"/>
              </a:buClr>
              <a:defRPr sz="1600">
                <a:solidFill>
                  <a:schemeClr val="tx2"/>
                </a:solidFill>
              </a:defRPr>
            </a:lvl4pPr>
            <a:lvl5pPr>
              <a:buClr>
                <a:schemeClr val="bg1"/>
              </a:buClr>
              <a:defRPr sz="1600">
                <a:solidFill>
                  <a:schemeClr val="tx2"/>
                </a:solidFill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ounded Rectangle 14"/>
          <p:cNvSpPr/>
          <p:nvPr/>
        </p:nvSpPr>
        <p:spPr>
          <a:xfrm>
            <a:off x="228600" y="228600"/>
            <a:ext cx="8695944" cy="6035040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9" name="Group 8"/>
          <p:cNvGrpSpPr>
            <a:grpSpLocks noChangeAspect="1"/>
          </p:cNvGrpSpPr>
          <p:nvPr/>
        </p:nvGrpSpPr>
        <p:grpSpPr bwMode="hidden">
          <a:xfrm>
            <a:off x="211665" y="5353963"/>
            <a:ext cx="8723376" cy="1331580"/>
            <a:chOff x="-3905250" y="4294188"/>
            <a:chExt cx="13011150" cy="1892300"/>
          </a:xfrm>
        </p:grpSpPr>
        <p:sp>
          <p:nvSpPr>
            <p:cNvPr id="10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14" name="Freeform 10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74155" y="338667"/>
            <a:ext cx="3812645" cy="2429934"/>
          </a:xfrm>
        </p:spPr>
        <p:txBody>
          <a:bodyPr anchor="b">
            <a:normAutofit/>
          </a:bodyPr>
          <a:lstStyle>
            <a:lvl1pPr algn="l">
              <a:defRPr sz="2800" b="0"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868333" y="2785533"/>
            <a:ext cx="3818467" cy="2421467"/>
          </a:xfrm>
        </p:spPr>
        <p:txBody>
          <a:bodyPr>
            <a:normAutofit/>
          </a:bodyPr>
          <a:lstStyle>
            <a:lvl1pPr marL="0" indent="0">
              <a:buNone/>
              <a:defRPr sz="18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856D55-EFBE-4F9B-8A5F-09D42CA22A9B}" type="datetime1">
              <a:rPr lang="en-US" smtClean="0"/>
              <a:pPr/>
              <a:t>3/26/18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7D7A59-36E2-48B9-B146-C1E59501F63F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838200" y="1371600"/>
            <a:ext cx="3566160" cy="2926080"/>
          </a:xfrm>
          <a:prstGeom prst="roundRect">
            <a:avLst>
              <a:gd name="adj" fmla="val 3924"/>
            </a:avLst>
          </a:prstGeom>
          <a:solidFill>
            <a:schemeClr val="accent1"/>
          </a:solidFill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 fov="600000">
              <a:rot lat="240000" lon="19799999" rev="0"/>
            </a:camera>
            <a:lightRig rig="threePt" dir="t">
              <a:rot lat="0" lon="0" rev="2700000"/>
            </a:lightRig>
          </a:scene3d>
          <a:sp3d>
            <a:bevelT w="44450" h="31750"/>
          </a:sp3d>
        </p:spPr>
        <p:txBody>
          <a:bodyPr/>
          <a:lstStyle>
            <a:lvl1pPr marL="0" indent="0" algn="ctr">
              <a:buNone/>
              <a:defRPr sz="3200">
                <a:solidFill>
                  <a:schemeClr val="bg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Drag picture to placeholder or click icon to add</a:t>
            </a:r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ounded Rectangle 13"/>
          <p:cNvSpPr/>
          <p:nvPr/>
        </p:nvSpPr>
        <p:spPr>
          <a:xfrm>
            <a:off x="228600" y="228600"/>
            <a:ext cx="8695944" cy="2468880"/>
          </a:xfrm>
          <a:prstGeom prst="roundRect">
            <a:avLst>
              <a:gd name="adj" fmla="val 336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8" name="Group 15"/>
          <p:cNvGrpSpPr>
            <a:grpSpLocks noChangeAspect="1"/>
          </p:cNvGrpSpPr>
          <p:nvPr/>
        </p:nvGrpSpPr>
        <p:grpSpPr bwMode="hidden">
          <a:xfrm>
            <a:off x="211665" y="1679429"/>
            <a:ext cx="8723376" cy="1329874"/>
            <a:chOff x="-3905251" y="4294188"/>
            <a:chExt cx="13027839" cy="1892300"/>
          </a:xfrm>
        </p:grpSpPr>
        <p:sp>
          <p:nvSpPr>
            <p:cNvPr id="17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21" name="Freeform 10"/>
            <p:cNvSpPr>
              <a:spLocks/>
            </p:cNvSpPr>
            <p:nvPr/>
          </p:nvSpPr>
          <p:spPr bwMode="hidden">
            <a:xfrm>
              <a:off x="-3905251" y="4294188"/>
              <a:ext cx="13027839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338328"/>
            <a:ext cx="8229600" cy="125272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163672" y="6250164"/>
            <a:ext cx="378669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2"/>
                </a:solidFill>
              </a:defRPr>
            </a:lvl1pPr>
          </a:lstStyle>
          <a:p>
            <a:fld id="{9D1D110F-3F4E-48D9-B8AA-5D0E825AFDBA}" type="datetime1">
              <a:rPr lang="en-US" smtClean="0"/>
              <a:pPr/>
              <a:t>3/26/18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93638" y="6250164"/>
            <a:ext cx="378669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991088" y="6250163"/>
            <a:ext cx="116182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>
                <a:solidFill>
                  <a:schemeClr val="tx2"/>
                </a:solidFill>
              </a:defRPr>
            </a:lvl1pPr>
          </a:lstStyle>
          <a:p>
            <a:fld id="{687D7A59-36E2-48B9-B146-C1E59501F63F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72067" y="2675467"/>
            <a:ext cx="7408333" cy="345069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45" r:id="rId1"/>
    <p:sldLayoutId id="2147483746" r:id="rId2"/>
    <p:sldLayoutId id="2147483747" r:id="rId3"/>
    <p:sldLayoutId id="2147483748" r:id="rId4"/>
    <p:sldLayoutId id="2147483749" r:id="rId5"/>
    <p:sldLayoutId id="2147483750" r:id="rId6"/>
    <p:sldLayoutId id="2147483751" r:id="rId7"/>
    <p:sldLayoutId id="2147483752" r:id="rId8"/>
    <p:sldLayoutId id="2147483753" r:id="rId9"/>
    <p:sldLayoutId id="2147483754" r:id="rId10"/>
    <p:sldLayoutId id="2147483755" r:id="rId11"/>
  </p:sldLayoutIdLst>
  <p:hf sldNum="0"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rgbClr val="FFFFFF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74320" indent="-27432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2400" kern="1200">
          <a:solidFill>
            <a:schemeClr val="tx2"/>
          </a:solidFill>
          <a:latin typeface="+mn-lt"/>
          <a:ea typeface="+mn-ea"/>
          <a:cs typeface="+mn-cs"/>
        </a:defRPr>
      </a:lvl1pPr>
      <a:lvl2pPr marL="576263" indent="-27432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2200" kern="1200">
          <a:solidFill>
            <a:schemeClr val="tx2"/>
          </a:solidFill>
          <a:latin typeface="+mn-lt"/>
          <a:ea typeface="+mn-ea"/>
          <a:cs typeface="+mn-cs"/>
        </a:defRPr>
      </a:lvl2pPr>
      <a:lvl3pPr marL="855663" indent="-22860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2000" kern="1200">
          <a:solidFill>
            <a:schemeClr val="tx2"/>
          </a:solidFill>
          <a:latin typeface="+mn-lt"/>
          <a:ea typeface="+mn-ea"/>
          <a:cs typeface="+mn-cs"/>
        </a:defRPr>
      </a:lvl3pPr>
      <a:lvl4pPr marL="1143000" indent="-22860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1800" kern="1200">
          <a:solidFill>
            <a:schemeClr val="tx2"/>
          </a:solidFill>
          <a:latin typeface="+mn-lt"/>
          <a:ea typeface="+mn-ea"/>
          <a:cs typeface="+mn-cs"/>
        </a:defRPr>
      </a:lvl4pPr>
      <a:lvl5pPr marL="1463040" indent="-22860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1600" kern="1200">
          <a:solidFill>
            <a:schemeClr val="tx2"/>
          </a:solidFill>
          <a:latin typeface="+mn-lt"/>
          <a:ea typeface="+mn-ea"/>
          <a:cs typeface="+mn-cs"/>
        </a:defRPr>
      </a:lvl5pPr>
      <a:lvl6pPr marL="178308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6pPr>
      <a:lvl7pPr marL="210312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7pPr>
      <a:lvl8pPr marL="242316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8pPr>
      <a:lvl9pPr marL="274320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5.png"/><Relationship Id="rId4" Type="http://schemas.openxmlformats.org/officeDocument/2006/relationships/image" Target="../media/image44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tiff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tiff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emf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8.png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image" Target="../media/image48.png"/><Relationship Id="rId7" Type="http://schemas.openxmlformats.org/officeDocument/2006/relationships/image" Target="../media/image52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1.jpeg"/><Relationship Id="rId11" Type="http://schemas.openxmlformats.org/officeDocument/2006/relationships/image" Target="../media/image55.jpeg"/><Relationship Id="rId5" Type="http://schemas.openxmlformats.org/officeDocument/2006/relationships/image" Target="../media/image50.jpeg"/><Relationship Id="rId10" Type="http://schemas.openxmlformats.org/officeDocument/2006/relationships/image" Target="../media/image54.png"/><Relationship Id="rId4" Type="http://schemas.openxmlformats.org/officeDocument/2006/relationships/image" Target="../media/image49.png"/><Relationship Id="rId9" Type="http://schemas.openxmlformats.org/officeDocument/2006/relationships/image" Target="../media/image53.pn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emf"/><Relationship Id="rId2" Type="http://schemas.openxmlformats.org/officeDocument/2006/relationships/image" Target="../media/image57.emf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emf"/><Relationship Id="rId2" Type="http://schemas.openxmlformats.org/officeDocument/2006/relationships/image" Target="../media/image59.emf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emf"/><Relationship Id="rId2" Type="http://schemas.openxmlformats.org/officeDocument/2006/relationships/image" Target="../media/image61.emf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jpg"/><Relationship Id="rId13" Type="http://schemas.openxmlformats.org/officeDocument/2006/relationships/image" Target="../media/image15.png"/><Relationship Id="rId3" Type="http://schemas.openxmlformats.org/officeDocument/2006/relationships/image" Target="../media/image5.png"/><Relationship Id="rId7" Type="http://schemas.openxmlformats.org/officeDocument/2006/relationships/image" Target="../media/image9.jpg"/><Relationship Id="rId12" Type="http://schemas.openxmlformats.org/officeDocument/2006/relationships/image" Target="../media/image14.jpg"/><Relationship Id="rId17" Type="http://schemas.openxmlformats.org/officeDocument/2006/relationships/image" Target="../media/image19.png"/><Relationship Id="rId2" Type="http://schemas.openxmlformats.org/officeDocument/2006/relationships/image" Target="../media/image4.png"/><Relationship Id="rId16" Type="http://schemas.openxmlformats.org/officeDocument/2006/relationships/image" Target="../media/image18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11" Type="http://schemas.openxmlformats.org/officeDocument/2006/relationships/image" Target="../media/image13.jpeg"/><Relationship Id="rId5" Type="http://schemas.openxmlformats.org/officeDocument/2006/relationships/image" Target="../media/image7.jpg"/><Relationship Id="rId15" Type="http://schemas.openxmlformats.org/officeDocument/2006/relationships/image" Target="../media/image17.jpeg"/><Relationship Id="rId10" Type="http://schemas.openxmlformats.org/officeDocument/2006/relationships/image" Target="../media/image12.jpg"/><Relationship Id="rId4" Type="http://schemas.openxmlformats.org/officeDocument/2006/relationships/image" Target="../media/image6.jpeg"/><Relationship Id="rId9" Type="http://schemas.openxmlformats.org/officeDocument/2006/relationships/image" Target="../media/image11.jpg"/><Relationship Id="rId14" Type="http://schemas.openxmlformats.org/officeDocument/2006/relationships/image" Target="../media/image16.jp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emf"/><Relationship Id="rId2" Type="http://schemas.openxmlformats.org/officeDocument/2006/relationships/image" Target="../media/image63.emf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emf"/><Relationship Id="rId2" Type="http://schemas.openxmlformats.org/officeDocument/2006/relationships/image" Target="../media/image65.emf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emf"/><Relationship Id="rId2" Type="http://schemas.openxmlformats.org/officeDocument/2006/relationships/image" Target="../media/image67.emf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emf"/><Relationship Id="rId2" Type="http://schemas.openxmlformats.org/officeDocument/2006/relationships/image" Target="../media/image69.emf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7" Type="http://schemas.openxmlformats.org/officeDocument/2006/relationships/image" Target="../media/image25.jp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jpg"/><Relationship Id="rId5" Type="http://schemas.openxmlformats.org/officeDocument/2006/relationships/image" Target="../media/image23.jpg"/><Relationship Id="rId4" Type="http://schemas.openxmlformats.org/officeDocument/2006/relationships/image" Target="../media/image22.jp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tiff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SG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109744" y="2791299"/>
            <a:ext cx="8857883" cy="1072859"/>
          </a:xfrm>
        </p:spPr>
        <p:txBody>
          <a:bodyPr>
            <a:normAutofit/>
          </a:bodyPr>
          <a:lstStyle/>
          <a:p>
            <a:r>
              <a:rPr lang="en-US" sz="3800" b="1" dirty="0">
                <a:solidFill>
                  <a:schemeClr val="bg2">
                    <a:lumMod val="75000"/>
                  </a:schemeClr>
                </a:solidFill>
              </a:rPr>
              <a:t>Statistical Genomics</a:t>
            </a:r>
            <a:endParaRPr lang="en-US" sz="3800" b="1" dirty="0">
              <a:solidFill>
                <a:schemeClr val="accent2"/>
              </a:solidFill>
            </a:endParaRPr>
          </a:p>
        </p:txBody>
      </p:sp>
      <p:pic>
        <p:nvPicPr>
          <p:cNvPr id="4" name="Picture 7" descr="Washington_State_Cougars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9886" y="5316238"/>
            <a:ext cx="1433513" cy="1433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Subtitle 2"/>
          <p:cNvSpPr txBox="1">
            <a:spLocks/>
          </p:cNvSpPr>
          <p:nvPr/>
        </p:nvSpPr>
        <p:spPr>
          <a:xfrm>
            <a:off x="1512699" y="4249255"/>
            <a:ext cx="6400800" cy="106698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74320" indent="-27432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Char char=""/>
              <a:defRPr sz="2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576263" indent="-27432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Char char=""/>
              <a:defRPr sz="2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855663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Char char=""/>
              <a:defRPr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14300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Char char=""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146304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Char char="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1783080" indent="-228600" algn="l" defTabSz="914400" rtl="0" eaLnBrk="1" latinLnBrk="0" hangingPunct="1">
              <a:spcBef>
                <a:spcPts val="384"/>
              </a:spcBef>
              <a:buClr>
                <a:schemeClr val="accent1"/>
              </a:buClr>
              <a:buFont typeface="Symbol" pitchFamily="18" charset="2"/>
              <a:buChar char="*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2103120" indent="-228600" algn="l" defTabSz="914400" rtl="0" eaLnBrk="1" latinLnBrk="0" hangingPunct="1">
              <a:spcBef>
                <a:spcPts val="384"/>
              </a:spcBef>
              <a:buClr>
                <a:schemeClr val="accent1"/>
              </a:buClr>
              <a:buFont typeface="Symbol" pitchFamily="18" charset="2"/>
              <a:buChar char="*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2423160" indent="-228600" algn="l" defTabSz="914400" rtl="0" eaLnBrk="1" latinLnBrk="0" hangingPunct="1">
              <a:spcBef>
                <a:spcPts val="384"/>
              </a:spcBef>
              <a:buClr>
                <a:schemeClr val="accent1"/>
              </a:buClr>
              <a:buFont typeface="Symbol" pitchFamily="18" charset="2"/>
              <a:buChar char="*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2743200" indent="-228600" algn="l" defTabSz="914400" rtl="0" eaLnBrk="1" latinLnBrk="0" hangingPunct="1">
              <a:spcBef>
                <a:spcPts val="384"/>
              </a:spcBef>
              <a:buClr>
                <a:schemeClr val="accent1"/>
              </a:buClr>
              <a:buFont typeface="Symbol" pitchFamily="18" charset="2"/>
              <a:buChar char="*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2800" dirty="0"/>
              <a:t>Zhiwu Zhang</a:t>
            </a:r>
          </a:p>
          <a:p>
            <a:pPr marL="0" indent="0" algn="ctr">
              <a:buNone/>
            </a:pPr>
            <a:r>
              <a:rPr lang="en-US" sz="2800" dirty="0"/>
              <a:t>Washington State University</a:t>
            </a:r>
          </a:p>
        </p:txBody>
      </p:sp>
      <p:sp>
        <p:nvSpPr>
          <p:cNvPr id="8" name="Title 2"/>
          <p:cNvSpPr txBox="1">
            <a:spLocks/>
          </p:cNvSpPr>
          <p:nvPr/>
        </p:nvSpPr>
        <p:spPr bwMode="auto">
          <a:xfrm>
            <a:off x="894721" y="3597458"/>
            <a:ext cx="7487279" cy="53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45720" rIns="0" bIns="0" numCol="1" anchor="b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50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5000">
                <a:solidFill>
                  <a:schemeClr val="tx2"/>
                </a:solidFill>
                <a:latin typeface="Calibri" pitchFamily="34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5000">
                <a:solidFill>
                  <a:schemeClr val="tx2"/>
                </a:solidFill>
                <a:latin typeface="Calibri" pitchFamily="34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5000">
                <a:solidFill>
                  <a:schemeClr val="tx2"/>
                </a:solidFill>
                <a:latin typeface="Calibri" pitchFamily="34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5000">
                <a:solidFill>
                  <a:schemeClr val="tx2"/>
                </a:solidFill>
                <a:latin typeface="Calibri" pitchFamily="34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5000">
                <a:solidFill>
                  <a:schemeClr val="tx2"/>
                </a:solidFill>
                <a:latin typeface="Calibri" pitchFamily="34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5000">
                <a:solidFill>
                  <a:schemeClr val="tx2"/>
                </a:solidFill>
                <a:latin typeface="Calibri" pitchFamily="34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5000">
                <a:solidFill>
                  <a:schemeClr val="tx2"/>
                </a:solidFill>
                <a:latin typeface="Calibri" pitchFamily="34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5000">
                <a:solidFill>
                  <a:schemeClr val="tx2"/>
                </a:solidFill>
                <a:latin typeface="Calibri" pitchFamily="34" charset="0"/>
              </a:defRPr>
            </a:lvl9pPr>
          </a:lstStyle>
          <a:p>
            <a:pPr algn="ctr"/>
            <a:r>
              <a:rPr lang="en-US" sz="2800" b="1" dirty="0">
                <a:solidFill>
                  <a:schemeClr val="bg2">
                    <a:lumMod val="50000"/>
                  </a:schemeClr>
                </a:solidFill>
              </a:rPr>
              <a:t>Lecture 21: BLINK</a:t>
            </a:r>
          </a:p>
        </p:txBody>
      </p:sp>
    </p:spTree>
    <p:extLst>
      <p:ext uri="{BB962C8B-B14F-4D97-AF65-F5344CB8AC3E}">
        <p14:creationId xmlns:p14="http://schemas.microsoft.com/office/powerpoint/2010/main" val="183939243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BLINK algorithm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3356517" y="5793609"/>
            <a:ext cx="506265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/>
              <a:t>y = PC + QTNs    + SNP + e</a:t>
            </a:r>
          </a:p>
        </p:txBody>
      </p:sp>
      <p:sp>
        <p:nvSpPr>
          <p:cNvPr id="9" name="TextBox 8"/>
          <p:cNvSpPr txBox="1"/>
          <p:nvPr/>
        </p:nvSpPr>
        <p:spPr>
          <a:xfrm rot="16200000">
            <a:off x="431836" y="4184770"/>
            <a:ext cx="386400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/>
              <a:t>y = PC + </a:t>
            </a:r>
            <a:r>
              <a:rPr lang="en-US" sz="3600" dirty="0">
                <a:solidFill>
                  <a:srgbClr val="FF0000"/>
                </a:solidFill>
              </a:rPr>
              <a:t>QTNs</a:t>
            </a:r>
            <a:r>
              <a:rPr lang="en-US" sz="3600" dirty="0"/>
              <a:t> + e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4269058" y="3861604"/>
            <a:ext cx="203323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/>
              <a:t>QTNs</a:t>
            </a:r>
            <a:endParaRPr lang="en-US" sz="3600" dirty="0"/>
          </a:p>
        </p:txBody>
      </p:sp>
      <p:cxnSp>
        <p:nvCxnSpPr>
          <p:cNvPr id="14" name="Straight Arrow Connector 13"/>
          <p:cNvCxnSpPr/>
          <p:nvPr/>
        </p:nvCxnSpPr>
        <p:spPr>
          <a:xfrm flipH="1">
            <a:off x="5296828" y="4808544"/>
            <a:ext cx="11152" cy="985065"/>
          </a:xfrm>
          <a:prstGeom prst="straightConnector1">
            <a:avLst/>
          </a:prstGeom>
          <a:ln w="635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/>
          <p:cNvCxnSpPr/>
          <p:nvPr/>
        </p:nvCxnSpPr>
        <p:spPr>
          <a:xfrm>
            <a:off x="5887844" y="4574995"/>
            <a:ext cx="925551" cy="967161"/>
          </a:xfrm>
          <a:prstGeom prst="straightConnector1">
            <a:avLst/>
          </a:prstGeom>
          <a:ln w="63500">
            <a:solidFill>
              <a:srgbClr val="FF0000"/>
            </a:solidFill>
            <a:headEnd type="triangl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/>
          <p:cNvCxnSpPr/>
          <p:nvPr/>
        </p:nvCxnSpPr>
        <p:spPr>
          <a:xfrm flipV="1">
            <a:off x="2809669" y="4204392"/>
            <a:ext cx="1762330" cy="2936"/>
          </a:xfrm>
          <a:prstGeom prst="straightConnector1">
            <a:avLst/>
          </a:prstGeom>
          <a:ln w="63500"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/>
        </p:nvSpPr>
        <p:spPr>
          <a:xfrm>
            <a:off x="3133493" y="3407756"/>
            <a:ext cx="113556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solidFill>
                  <a:srgbClr val="FF0000"/>
                </a:solidFill>
              </a:rPr>
              <a:t>BIC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3356517" y="2285194"/>
            <a:ext cx="367990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/>
              <a:t>y = PC + SNP + e</a:t>
            </a:r>
          </a:p>
        </p:txBody>
      </p:sp>
      <p:cxnSp>
        <p:nvCxnSpPr>
          <p:cNvPr id="16" name="Straight Arrow Connector 15"/>
          <p:cNvCxnSpPr/>
          <p:nvPr/>
        </p:nvCxnSpPr>
        <p:spPr>
          <a:xfrm flipH="1">
            <a:off x="5285678" y="2983016"/>
            <a:ext cx="11150" cy="811528"/>
          </a:xfrm>
          <a:prstGeom prst="straightConnector1">
            <a:avLst/>
          </a:prstGeom>
          <a:ln w="635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16"/>
          <p:cNvSpPr txBox="1"/>
          <p:nvPr/>
        </p:nvSpPr>
        <p:spPr>
          <a:xfrm>
            <a:off x="5215054" y="2998585"/>
            <a:ext cx="113556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solidFill>
                  <a:srgbClr val="FF0000"/>
                </a:solidFill>
              </a:rPr>
              <a:t>LD</a:t>
            </a:r>
          </a:p>
        </p:txBody>
      </p:sp>
    </p:spTree>
    <p:extLst>
      <p:ext uri="{BB962C8B-B14F-4D97-AF65-F5344CB8AC3E}">
        <p14:creationId xmlns:p14="http://schemas.microsoft.com/office/powerpoint/2010/main" val="44015243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06492373"/>
              </p:ext>
            </p:extLst>
          </p:nvPr>
        </p:nvGraphicFramePr>
        <p:xfrm>
          <a:off x="825506" y="1979361"/>
          <a:ext cx="7861294" cy="35661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8559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43850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747132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483112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903249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280662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1123042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1" dirty="0">
                          <a:solidFill>
                            <a:schemeClr val="tx1"/>
                          </a:solidFill>
                        </a:rPr>
                        <a:t>S</a:t>
                      </a:r>
                      <a:r>
                        <a:rPr lang="en-US" sz="2000" b="1" baseline="-25000" dirty="0">
                          <a:solidFill>
                            <a:schemeClr val="tx1"/>
                          </a:solidFill>
                        </a:rPr>
                        <a:t>1</a:t>
                      </a:r>
                      <a:r>
                        <a:rPr lang="en-US" sz="2000" b="1" baseline="30000" dirty="0">
                          <a:solidFill>
                            <a:schemeClr val="tx1"/>
                          </a:solidFill>
                        </a:rPr>
                        <a:t>*</a:t>
                      </a:r>
                    </a:p>
                  </a:txBody>
                  <a:tcPr marL="130625" marR="130625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000" b="1" dirty="0">
                        <a:solidFill>
                          <a:schemeClr val="tx1"/>
                        </a:solidFill>
                      </a:endParaRPr>
                    </a:p>
                  </a:txBody>
                  <a:tcPr marL="130625" marR="130625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000" b="1">
                        <a:solidFill>
                          <a:schemeClr val="tx1"/>
                        </a:solidFill>
                      </a:endParaRPr>
                    </a:p>
                  </a:txBody>
                  <a:tcPr marL="130625" marR="130625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000" b="1">
                        <a:solidFill>
                          <a:schemeClr val="tx1"/>
                        </a:solidFill>
                      </a:endParaRPr>
                    </a:p>
                  </a:txBody>
                  <a:tcPr marL="130625" marR="130625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000" b="1">
                        <a:solidFill>
                          <a:schemeClr val="tx1"/>
                        </a:solidFill>
                      </a:endParaRPr>
                    </a:p>
                  </a:txBody>
                  <a:tcPr marL="130625" marR="130625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000" b="1">
                        <a:solidFill>
                          <a:schemeClr val="tx1"/>
                        </a:solidFill>
                      </a:endParaRPr>
                    </a:p>
                  </a:txBody>
                  <a:tcPr marL="130625" marR="130625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000" b="1">
                        <a:solidFill>
                          <a:schemeClr val="tx1"/>
                        </a:solidFill>
                      </a:endParaRPr>
                    </a:p>
                  </a:txBody>
                  <a:tcPr marL="130625" marR="130625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1" dirty="0">
                          <a:solidFill>
                            <a:schemeClr val="tx1"/>
                          </a:solidFill>
                        </a:rPr>
                        <a:t>S</a:t>
                      </a:r>
                      <a:r>
                        <a:rPr lang="en-US" sz="2000" b="1" baseline="-25000" dirty="0">
                          <a:solidFill>
                            <a:schemeClr val="tx1"/>
                          </a:solidFill>
                        </a:rPr>
                        <a:t>2</a:t>
                      </a:r>
                      <a:endParaRPr lang="en-US" sz="2000" b="1" baseline="30000" dirty="0">
                        <a:solidFill>
                          <a:schemeClr val="tx1"/>
                        </a:solidFill>
                      </a:endParaRPr>
                    </a:p>
                  </a:txBody>
                  <a:tcPr marL="130625" marR="130625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000" b="1" dirty="0">
                        <a:solidFill>
                          <a:schemeClr val="tx1"/>
                        </a:solidFill>
                      </a:endParaRPr>
                    </a:p>
                  </a:txBody>
                  <a:tcPr marL="130625" marR="130625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2000" b="1" baseline="30000" dirty="0">
                        <a:solidFill>
                          <a:schemeClr val="tx1"/>
                        </a:solidFill>
                      </a:endParaRPr>
                    </a:p>
                  </a:txBody>
                  <a:tcPr marL="130625" marR="130625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000" b="1">
                        <a:solidFill>
                          <a:schemeClr val="tx1"/>
                        </a:solidFill>
                      </a:endParaRPr>
                    </a:p>
                  </a:txBody>
                  <a:tcPr marL="130625" marR="130625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000" b="1">
                        <a:solidFill>
                          <a:schemeClr val="tx1"/>
                        </a:solidFill>
                      </a:endParaRPr>
                    </a:p>
                  </a:txBody>
                  <a:tcPr marL="130625" marR="130625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000" b="1" dirty="0">
                        <a:solidFill>
                          <a:schemeClr val="tx1"/>
                        </a:solidFill>
                      </a:endParaRPr>
                    </a:p>
                  </a:txBody>
                  <a:tcPr marL="130625" marR="130625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000" b="1">
                        <a:solidFill>
                          <a:schemeClr val="tx1"/>
                        </a:solidFill>
                      </a:endParaRPr>
                    </a:p>
                  </a:txBody>
                  <a:tcPr marL="130625" marR="130625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>
                          <a:solidFill>
                            <a:schemeClr val="tx1"/>
                          </a:solidFill>
                        </a:rPr>
                        <a:t>…</a:t>
                      </a:r>
                    </a:p>
                  </a:txBody>
                  <a:tcPr marL="130625" marR="130625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000" b="1">
                        <a:solidFill>
                          <a:schemeClr val="tx1"/>
                        </a:solidFill>
                      </a:endParaRPr>
                    </a:p>
                  </a:txBody>
                  <a:tcPr marL="130625" marR="130625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1" dirty="0">
                          <a:solidFill>
                            <a:schemeClr val="tx1"/>
                          </a:solidFill>
                        </a:rPr>
                        <a:t>S</a:t>
                      </a:r>
                      <a:r>
                        <a:rPr lang="en-US" sz="2000" b="1" baseline="-25000" dirty="0">
                          <a:solidFill>
                            <a:schemeClr val="tx1"/>
                          </a:solidFill>
                        </a:rPr>
                        <a:t>2</a:t>
                      </a:r>
                      <a:r>
                        <a:rPr lang="en-US" sz="2000" b="1" baseline="30000" dirty="0">
                          <a:solidFill>
                            <a:schemeClr val="tx1"/>
                          </a:solidFill>
                        </a:rPr>
                        <a:t>*</a:t>
                      </a:r>
                    </a:p>
                  </a:txBody>
                  <a:tcPr marL="130625" marR="130625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000" b="1">
                        <a:solidFill>
                          <a:schemeClr val="tx1"/>
                        </a:solidFill>
                      </a:endParaRPr>
                    </a:p>
                  </a:txBody>
                  <a:tcPr marL="130625" marR="130625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2000" b="1" baseline="30000" dirty="0">
                        <a:solidFill>
                          <a:schemeClr val="tx1"/>
                        </a:solidFill>
                      </a:endParaRPr>
                    </a:p>
                  </a:txBody>
                  <a:tcPr marL="130625" marR="130625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000" b="1">
                        <a:solidFill>
                          <a:schemeClr val="tx1"/>
                        </a:solidFill>
                      </a:endParaRPr>
                    </a:p>
                  </a:txBody>
                  <a:tcPr marL="130625" marR="130625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000" b="1">
                        <a:solidFill>
                          <a:schemeClr val="tx1"/>
                        </a:solidFill>
                      </a:endParaRPr>
                    </a:p>
                  </a:txBody>
                  <a:tcPr marL="130625" marR="130625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>
                          <a:solidFill>
                            <a:schemeClr val="tx1"/>
                          </a:solidFill>
                        </a:rPr>
                        <a:t>…</a:t>
                      </a:r>
                    </a:p>
                  </a:txBody>
                  <a:tcPr marL="130625" marR="130625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000" b="1" dirty="0">
                        <a:solidFill>
                          <a:schemeClr val="tx1"/>
                        </a:solidFill>
                      </a:endParaRPr>
                    </a:p>
                  </a:txBody>
                  <a:tcPr marL="130625" marR="130625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>
                          <a:solidFill>
                            <a:schemeClr val="tx1"/>
                          </a:solidFill>
                        </a:rPr>
                        <a:t>…</a:t>
                      </a:r>
                    </a:p>
                  </a:txBody>
                  <a:tcPr marL="130625" marR="130625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000" b="1">
                        <a:solidFill>
                          <a:schemeClr val="tx1"/>
                        </a:solidFill>
                      </a:endParaRPr>
                    </a:p>
                  </a:txBody>
                  <a:tcPr marL="130625" marR="130625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1" dirty="0">
                          <a:solidFill>
                            <a:schemeClr val="tx1"/>
                          </a:solidFill>
                        </a:rPr>
                        <a:t>S</a:t>
                      </a:r>
                      <a:r>
                        <a:rPr lang="en-US" sz="2000" b="1" baseline="-25000" dirty="0">
                          <a:solidFill>
                            <a:schemeClr val="tx1"/>
                          </a:solidFill>
                        </a:rPr>
                        <a:t>3</a:t>
                      </a:r>
                      <a:r>
                        <a:rPr lang="en-US" sz="2000" b="1" baseline="30000" dirty="0">
                          <a:solidFill>
                            <a:schemeClr val="tx1"/>
                          </a:solidFill>
                        </a:rPr>
                        <a:t>*</a:t>
                      </a:r>
                    </a:p>
                  </a:txBody>
                  <a:tcPr marL="130625" marR="130625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000" b="1">
                        <a:solidFill>
                          <a:schemeClr val="tx1"/>
                        </a:solidFill>
                      </a:endParaRPr>
                    </a:p>
                  </a:txBody>
                  <a:tcPr marL="130625" marR="130625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2000" b="1" baseline="30000" dirty="0">
                        <a:solidFill>
                          <a:schemeClr val="tx1"/>
                        </a:solidFill>
                      </a:endParaRPr>
                    </a:p>
                  </a:txBody>
                  <a:tcPr marL="130625" marR="130625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>
                          <a:solidFill>
                            <a:schemeClr val="tx1"/>
                          </a:solidFill>
                        </a:rPr>
                        <a:t>…</a:t>
                      </a:r>
                    </a:p>
                  </a:txBody>
                  <a:tcPr marL="130625" marR="130625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000" b="1">
                        <a:solidFill>
                          <a:schemeClr val="tx1"/>
                        </a:solidFill>
                      </a:endParaRPr>
                    </a:p>
                  </a:txBody>
                  <a:tcPr marL="130625" marR="130625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>
                          <a:solidFill>
                            <a:schemeClr val="tx1"/>
                          </a:solidFill>
                        </a:rPr>
                        <a:t>…</a:t>
                      </a:r>
                    </a:p>
                  </a:txBody>
                  <a:tcPr marL="130625" marR="130625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000" b="1" dirty="0">
                        <a:solidFill>
                          <a:schemeClr val="tx1"/>
                        </a:solidFill>
                      </a:endParaRPr>
                    </a:p>
                  </a:txBody>
                  <a:tcPr marL="130625" marR="130625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>
                          <a:solidFill>
                            <a:schemeClr val="tx1"/>
                          </a:solidFill>
                        </a:rPr>
                        <a:t>…</a:t>
                      </a:r>
                    </a:p>
                  </a:txBody>
                  <a:tcPr marL="130625" marR="130625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000" b="1">
                        <a:solidFill>
                          <a:schemeClr val="tx1"/>
                        </a:solidFill>
                      </a:endParaRPr>
                    </a:p>
                  </a:txBody>
                  <a:tcPr marL="130625" marR="130625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1" dirty="0">
                          <a:solidFill>
                            <a:schemeClr val="tx1"/>
                          </a:solidFill>
                        </a:rPr>
                        <a:t>S</a:t>
                      </a:r>
                      <a:r>
                        <a:rPr lang="en-US" sz="2000" b="1" baseline="-25000" dirty="0">
                          <a:solidFill>
                            <a:schemeClr val="tx1"/>
                          </a:solidFill>
                        </a:rPr>
                        <a:t>t</a:t>
                      </a:r>
                      <a:r>
                        <a:rPr lang="en-US" sz="2000" b="1" baseline="30000" dirty="0">
                          <a:solidFill>
                            <a:schemeClr val="tx1"/>
                          </a:solidFill>
                        </a:rPr>
                        <a:t>*</a:t>
                      </a:r>
                    </a:p>
                  </a:txBody>
                  <a:tcPr marL="130625" marR="130625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>
                          <a:solidFill>
                            <a:schemeClr val="tx1"/>
                          </a:solidFill>
                        </a:rPr>
                        <a:t>…</a:t>
                      </a:r>
                    </a:p>
                  </a:txBody>
                  <a:tcPr marL="130625" marR="130625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000" b="1" dirty="0">
                        <a:solidFill>
                          <a:schemeClr val="tx1"/>
                        </a:solidFill>
                      </a:endParaRPr>
                    </a:p>
                  </a:txBody>
                  <a:tcPr marL="130625" marR="130625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>
                          <a:solidFill>
                            <a:schemeClr val="tx1"/>
                          </a:solidFill>
                        </a:rPr>
                        <a:t>…</a:t>
                      </a:r>
                    </a:p>
                  </a:txBody>
                  <a:tcPr marL="130625" marR="130625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000" b="1" dirty="0">
                        <a:solidFill>
                          <a:schemeClr val="tx1"/>
                        </a:solidFill>
                      </a:endParaRPr>
                    </a:p>
                  </a:txBody>
                  <a:tcPr marL="130625" marR="130625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000" b="1">
                        <a:solidFill>
                          <a:schemeClr val="tx1"/>
                        </a:solidFill>
                      </a:endParaRPr>
                    </a:p>
                  </a:txBody>
                  <a:tcPr marL="130625" marR="130625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000" b="1">
                        <a:solidFill>
                          <a:schemeClr val="tx1"/>
                        </a:solidFill>
                      </a:endParaRPr>
                    </a:p>
                  </a:txBody>
                  <a:tcPr marL="130625" marR="130625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000" b="1" dirty="0">
                        <a:solidFill>
                          <a:schemeClr val="tx1"/>
                        </a:solidFill>
                      </a:endParaRPr>
                    </a:p>
                  </a:txBody>
                  <a:tcPr marL="130625" marR="130625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1" dirty="0">
                          <a:solidFill>
                            <a:schemeClr val="tx1"/>
                          </a:solidFill>
                        </a:rPr>
                        <a:t>S</a:t>
                      </a:r>
                      <a:r>
                        <a:rPr lang="en-US" sz="2000" b="1" baseline="-25000" dirty="0">
                          <a:solidFill>
                            <a:schemeClr val="tx1"/>
                          </a:solidFill>
                        </a:rPr>
                        <a:t>m</a:t>
                      </a:r>
                      <a:endParaRPr lang="en-US" sz="2000" b="1" baseline="30000" dirty="0">
                        <a:solidFill>
                          <a:schemeClr val="tx1"/>
                        </a:solidFill>
                      </a:endParaRPr>
                    </a:p>
                  </a:txBody>
                  <a:tcPr marL="130625" marR="130625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0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000" b="1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000" b="1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000" b="1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000" b="1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000" b="1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198120"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>
                          <a:solidFill>
                            <a:schemeClr val="tx1"/>
                          </a:solidFill>
                        </a:rPr>
                        <a:t>…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000" b="1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0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000" b="1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0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000" b="1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0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198120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1" dirty="0">
                          <a:solidFill>
                            <a:schemeClr val="tx1"/>
                          </a:solidFill>
                        </a:rPr>
                        <a:t>S</a:t>
                      </a:r>
                      <a:r>
                        <a:rPr lang="en-US" sz="2000" b="1" baseline="-25000" dirty="0">
                          <a:solidFill>
                            <a:schemeClr val="tx1"/>
                          </a:solidFill>
                        </a:rPr>
                        <a:t>M</a:t>
                      </a:r>
                      <a:endParaRPr lang="en-US" sz="2000" b="1" baseline="300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000" b="1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000" b="1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000" b="1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0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0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0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</a:tbl>
          </a:graphicData>
        </a:graphic>
      </p:graphicFrame>
      <p:cxnSp>
        <p:nvCxnSpPr>
          <p:cNvPr id="20" name="Straight Arrow Connector 19"/>
          <p:cNvCxnSpPr/>
          <p:nvPr/>
        </p:nvCxnSpPr>
        <p:spPr>
          <a:xfrm>
            <a:off x="1811457" y="2964537"/>
            <a:ext cx="1170878" cy="0"/>
          </a:xfrm>
          <a:prstGeom prst="straightConnector1">
            <a:avLst/>
          </a:prstGeom>
          <a:ln w="25400"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4" name="Straight Arrow Connector 23"/>
          <p:cNvCxnSpPr/>
          <p:nvPr/>
        </p:nvCxnSpPr>
        <p:spPr>
          <a:xfrm>
            <a:off x="4034112" y="3357522"/>
            <a:ext cx="1178467" cy="0"/>
          </a:xfrm>
          <a:prstGeom prst="straightConnector1">
            <a:avLst/>
          </a:prstGeom>
          <a:ln w="25400"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5" name="Straight Arrow Connector 24"/>
          <p:cNvCxnSpPr/>
          <p:nvPr/>
        </p:nvCxnSpPr>
        <p:spPr>
          <a:xfrm flipV="1">
            <a:off x="6636062" y="3732472"/>
            <a:ext cx="1180480" cy="20444"/>
          </a:xfrm>
          <a:prstGeom prst="straightConnector1">
            <a:avLst/>
          </a:prstGeom>
          <a:ln w="25400"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28" name="TextBox 27"/>
              <p:cNvSpPr txBox="1"/>
              <p:nvPr/>
            </p:nvSpPr>
            <p:spPr>
              <a:xfrm>
                <a:off x="1880770" y="4836444"/>
                <a:ext cx="1032249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dirty="0"/>
                  <a:t>P</a:t>
                </a:r>
                <a:r>
                  <a:rPr lang="en-US" baseline="-25000" dirty="0"/>
                  <a:t>m</a:t>
                </a:r>
                <a:r>
                  <a:rPr lang="en-US" dirty="0"/>
                  <a:t>&lt;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charset="0"/>
                      </a:rPr>
                      <m:t>𝛼</m:t>
                    </m:r>
                  </m:oMath>
                </a14:m>
                <a:endParaRPr lang="en-US" dirty="0"/>
              </a:p>
            </p:txBody>
          </p:sp>
        </mc:Choice>
        <mc:Fallback xmlns="">
          <p:sp>
            <p:nvSpPr>
              <p:cNvPr id="28" name="TextBox 2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80770" y="4836444"/>
                <a:ext cx="1032249" cy="369332"/>
              </a:xfrm>
              <a:prstGeom prst="rect">
                <a:avLst/>
              </a:prstGeom>
              <a:blipFill rotWithShape="0">
                <a:blip r:embed="rId2"/>
                <a:stretch>
                  <a:fillRect t="-8197" b="-2459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29" name="Straight Arrow Connector 28"/>
          <p:cNvCxnSpPr/>
          <p:nvPr/>
        </p:nvCxnSpPr>
        <p:spPr>
          <a:xfrm flipH="1">
            <a:off x="1956424" y="4836444"/>
            <a:ext cx="956595" cy="0"/>
          </a:xfrm>
          <a:prstGeom prst="straightConnector1">
            <a:avLst/>
          </a:prstGeom>
          <a:ln w="25400"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33" name="TextBox 32"/>
              <p:cNvSpPr txBox="1"/>
              <p:nvPr/>
            </p:nvSpPr>
            <p:spPr>
              <a:xfrm>
                <a:off x="1712954" y="2595205"/>
                <a:ext cx="1367883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dirty="0"/>
                  <a:t>r(S</a:t>
                </a:r>
                <a:r>
                  <a:rPr lang="en-US" baseline="-25000" dirty="0"/>
                  <a:t>1</a:t>
                </a:r>
                <a:r>
                  <a:rPr lang="en-US" baseline="30000" dirty="0"/>
                  <a:t>*</a:t>
                </a:r>
                <a:r>
                  <a:rPr lang="en-US" dirty="0"/>
                  <a:t>, S</a:t>
                </a:r>
                <a:r>
                  <a:rPr lang="en-US" baseline="-25000" dirty="0"/>
                  <a:t>i</a:t>
                </a:r>
                <a:r>
                  <a:rPr lang="en-US" dirty="0"/>
                  <a:t>) &lt;</a:t>
                </a:r>
                <a14:m>
                  <m:oMath xmlns:m="http://schemas.openxmlformats.org/officeDocument/2006/math">
                    <m:r>
                      <a:rPr lang="en-US" b="0" i="0" smtClean="0">
                        <a:latin typeface="Cambria Math" charset="0"/>
                      </a:rPr>
                      <m:t> </m:t>
                    </m:r>
                    <m:r>
                      <a:rPr lang="en-US" i="1">
                        <a:latin typeface="Cambria Math" charset="0"/>
                      </a:rPr>
                      <m:t>𝛽</m:t>
                    </m:r>
                  </m:oMath>
                </a14:m>
                <a:endParaRPr lang="en-US" dirty="0"/>
              </a:p>
            </p:txBody>
          </p:sp>
        </mc:Choice>
        <mc:Fallback xmlns="">
          <p:sp>
            <p:nvSpPr>
              <p:cNvPr id="33" name="TextBox 3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12954" y="2595205"/>
                <a:ext cx="1367883" cy="369332"/>
              </a:xfrm>
              <a:prstGeom prst="rect">
                <a:avLst/>
              </a:prstGeom>
              <a:blipFill rotWithShape="0">
                <a:blip r:embed="rId3"/>
                <a:stretch>
                  <a:fillRect l="-893" t="-101667" b="-120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7" name="TextBox 36"/>
              <p:cNvSpPr txBox="1"/>
              <p:nvPr/>
            </p:nvSpPr>
            <p:spPr>
              <a:xfrm>
                <a:off x="3968285" y="2964537"/>
                <a:ext cx="1367883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dirty="0"/>
                  <a:t>r(S</a:t>
                </a:r>
                <a:r>
                  <a:rPr lang="en-US" baseline="-25000" dirty="0"/>
                  <a:t>2</a:t>
                </a:r>
                <a:r>
                  <a:rPr lang="en-US" baseline="30000" dirty="0"/>
                  <a:t>*</a:t>
                </a:r>
                <a:r>
                  <a:rPr lang="en-US" dirty="0"/>
                  <a:t>, S</a:t>
                </a:r>
                <a:r>
                  <a:rPr lang="en-US" baseline="-25000" dirty="0"/>
                  <a:t>i</a:t>
                </a:r>
                <a:r>
                  <a:rPr lang="en-US" dirty="0"/>
                  <a:t>) &lt;</a:t>
                </a:r>
                <a14:m>
                  <m:oMath xmlns:m="http://schemas.openxmlformats.org/officeDocument/2006/math">
                    <m:r>
                      <a:rPr lang="en-US" b="0" i="0" smtClean="0">
                        <a:latin typeface="Cambria Math" charset="0"/>
                      </a:rPr>
                      <m:t> </m:t>
                    </m:r>
                    <m:r>
                      <a:rPr lang="en-US" i="1">
                        <a:latin typeface="Cambria Math" charset="0"/>
                      </a:rPr>
                      <m:t>𝛽</m:t>
                    </m:r>
                  </m:oMath>
                </a14:m>
                <a:endParaRPr lang="en-US" dirty="0"/>
              </a:p>
            </p:txBody>
          </p:sp>
        </mc:Choice>
        <mc:Fallback xmlns="">
          <p:sp>
            <p:nvSpPr>
              <p:cNvPr id="37" name="TextBox 3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968285" y="2964537"/>
                <a:ext cx="1367883" cy="369332"/>
              </a:xfrm>
              <a:prstGeom prst="rect">
                <a:avLst/>
              </a:prstGeom>
              <a:blipFill rotWithShape="0">
                <a:blip r:embed="rId4"/>
                <a:stretch>
                  <a:fillRect l="-1339" t="-98361" b="-1180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0" name="TextBox 39"/>
              <p:cNvSpPr txBox="1"/>
              <p:nvPr/>
            </p:nvSpPr>
            <p:spPr>
              <a:xfrm>
                <a:off x="6542361" y="3250913"/>
                <a:ext cx="1367883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dirty="0"/>
                  <a:t>r(S</a:t>
                </a:r>
                <a:r>
                  <a:rPr lang="en-US" baseline="-25000" dirty="0"/>
                  <a:t>3</a:t>
                </a:r>
                <a:r>
                  <a:rPr lang="en-US" baseline="30000" dirty="0"/>
                  <a:t>*</a:t>
                </a:r>
                <a:r>
                  <a:rPr lang="en-US" dirty="0"/>
                  <a:t>, S</a:t>
                </a:r>
                <a:r>
                  <a:rPr lang="en-US" baseline="-25000" dirty="0"/>
                  <a:t>i</a:t>
                </a:r>
                <a:r>
                  <a:rPr lang="en-US" dirty="0"/>
                  <a:t>) &lt;</a:t>
                </a:r>
                <a14:m>
                  <m:oMath xmlns:m="http://schemas.openxmlformats.org/officeDocument/2006/math">
                    <m:r>
                      <a:rPr lang="en-US" b="0" i="0" smtClean="0">
                        <a:latin typeface="Cambria Math" charset="0"/>
                      </a:rPr>
                      <m:t> </m:t>
                    </m:r>
                    <m:r>
                      <a:rPr lang="en-US" i="1">
                        <a:latin typeface="Cambria Math" charset="0"/>
                      </a:rPr>
                      <m:t>𝛽</m:t>
                    </m:r>
                  </m:oMath>
                </a14:m>
                <a:endParaRPr lang="en-US" dirty="0"/>
              </a:p>
            </p:txBody>
          </p:sp>
        </mc:Choice>
        <mc:Fallback xmlns="">
          <p:sp>
            <p:nvSpPr>
              <p:cNvPr id="40" name="TextBox 3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542361" y="3250913"/>
                <a:ext cx="1367883" cy="369332"/>
              </a:xfrm>
              <a:prstGeom prst="rect">
                <a:avLst/>
              </a:prstGeom>
              <a:blipFill rotWithShape="0">
                <a:blip r:embed="rId5"/>
                <a:stretch>
                  <a:fillRect l="-1778" t="-98361" b="-11639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4" name="Title 1"/>
          <p:cNvSpPr>
            <a:spLocks noGrp="1"/>
          </p:cNvSpPr>
          <p:nvPr>
            <p:ph type="title"/>
          </p:nvPr>
        </p:nvSpPr>
        <p:spPr>
          <a:xfrm>
            <a:off x="457200" y="338328"/>
            <a:ext cx="8229600" cy="1252728"/>
          </a:xfrm>
        </p:spPr>
        <p:txBody>
          <a:bodyPr/>
          <a:lstStyle/>
          <a:p>
            <a:r>
              <a:rPr lang="en-US" dirty="0">
                <a:solidFill>
                  <a:schemeClr val="accent2"/>
                </a:solidFill>
              </a:rPr>
              <a:t>Remove SNPs in LD</a:t>
            </a:r>
          </a:p>
        </p:txBody>
      </p:sp>
    </p:spTree>
    <p:extLst>
      <p:ext uri="{BB962C8B-B14F-4D97-AF65-F5344CB8AC3E}">
        <p14:creationId xmlns:p14="http://schemas.microsoft.com/office/powerpoint/2010/main" val="46092599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069903"/>
            <a:ext cx="9144000" cy="2718193"/>
          </a:xfrm>
          <a:prstGeom prst="rect">
            <a:avLst/>
          </a:prstGeom>
        </p:spPr>
      </p:pic>
      <p:sp>
        <p:nvSpPr>
          <p:cNvPr id="44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252728"/>
          </a:xfrm>
        </p:spPr>
        <p:txBody>
          <a:bodyPr/>
          <a:lstStyle/>
          <a:p>
            <a:r>
              <a:rPr lang="en-US" dirty="0">
                <a:solidFill>
                  <a:schemeClr val="accent2"/>
                </a:solidFill>
              </a:rPr>
              <a:t>Bayesian information criterion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8133378" y="4403483"/>
            <a:ext cx="49766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t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2956926" y="4403483"/>
            <a:ext cx="49766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k</a:t>
            </a:r>
          </a:p>
        </p:txBody>
      </p:sp>
      <p:cxnSp>
        <p:nvCxnSpPr>
          <p:cNvPr id="17" name="Straight Arrow Connector 16"/>
          <p:cNvCxnSpPr/>
          <p:nvPr/>
        </p:nvCxnSpPr>
        <p:spPr>
          <a:xfrm flipV="1">
            <a:off x="3170857" y="3352385"/>
            <a:ext cx="22302" cy="914400"/>
          </a:xfrm>
          <a:prstGeom prst="straightConnector1">
            <a:avLst/>
          </a:prstGeom>
          <a:ln w="25400">
            <a:solidFill>
              <a:schemeClr val="tx1"/>
            </a:solidFill>
            <a:prstDash val="dash"/>
            <a:tailEnd type="non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1" name="TextBox 20"/>
          <p:cNvSpPr txBox="1"/>
          <p:nvPr/>
        </p:nvSpPr>
        <p:spPr>
          <a:xfrm>
            <a:off x="2404841" y="997024"/>
            <a:ext cx="433431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BIC=-2LL+k Ln(n)</a:t>
            </a:r>
          </a:p>
        </p:txBody>
      </p:sp>
    </p:spTree>
    <p:extLst>
      <p:ext uri="{BB962C8B-B14F-4D97-AF65-F5344CB8AC3E}">
        <p14:creationId xmlns:p14="http://schemas.microsoft.com/office/powerpoint/2010/main" val="54105061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41536" y="2678913"/>
            <a:ext cx="5895534" cy="1752537"/>
          </a:xfrm>
          <a:prstGeom prst="rect">
            <a:avLst/>
          </a:prstGeom>
        </p:spPr>
      </p:pic>
      <p:cxnSp>
        <p:nvCxnSpPr>
          <p:cNvPr id="9" name="Straight Arrow Connector 8"/>
          <p:cNvCxnSpPr/>
          <p:nvPr/>
        </p:nvCxnSpPr>
        <p:spPr>
          <a:xfrm flipV="1">
            <a:off x="793175" y="4425419"/>
            <a:ext cx="7289797" cy="37524"/>
          </a:xfrm>
          <a:prstGeom prst="straightConnector1">
            <a:avLst/>
          </a:prstGeom>
          <a:ln w="25400"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/>
          <p:cNvCxnSpPr/>
          <p:nvPr/>
        </p:nvCxnSpPr>
        <p:spPr>
          <a:xfrm flipV="1">
            <a:off x="793175" y="2892154"/>
            <a:ext cx="0" cy="1570789"/>
          </a:xfrm>
          <a:prstGeom prst="straightConnector1">
            <a:avLst/>
          </a:prstGeom>
          <a:ln w="25400"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6" name="TextBox 15"/>
          <p:cNvSpPr txBox="1"/>
          <p:nvPr/>
        </p:nvSpPr>
        <p:spPr>
          <a:xfrm>
            <a:off x="1103140" y="4425419"/>
            <a:ext cx="49766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1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6912207" y="4425419"/>
            <a:ext cx="49766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t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2481840" y="4425419"/>
            <a:ext cx="49766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k</a:t>
            </a:r>
          </a:p>
        </p:txBody>
      </p:sp>
      <p:cxnSp>
        <p:nvCxnSpPr>
          <p:cNvPr id="19" name="Straight Arrow Connector 18"/>
          <p:cNvCxnSpPr/>
          <p:nvPr/>
        </p:nvCxnSpPr>
        <p:spPr>
          <a:xfrm flipH="1" flipV="1">
            <a:off x="2707573" y="3776353"/>
            <a:ext cx="10403" cy="623667"/>
          </a:xfrm>
          <a:prstGeom prst="straightConnector1">
            <a:avLst/>
          </a:prstGeom>
          <a:ln w="25400">
            <a:solidFill>
              <a:schemeClr val="tx1"/>
            </a:solidFill>
            <a:prstDash val="dash"/>
            <a:tailEnd type="non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7" name="TextBox 126"/>
          <p:cNvSpPr txBox="1"/>
          <p:nvPr/>
        </p:nvSpPr>
        <p:spPr>
          <a:xfrm>
            <a:off x="793175" y="5053993"/>
            <a:ext cx="815974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y = S</a:t>
            </a:r>
            <a:r>
              <a:rPr lang="en-US" sz="2400" baseline="-25000" dirty="0"/>
              <a:t>1</a:t>
            </a:r>
            <a:r>
              <a:rPr lang="en-US" sz="2400" baseline="30000" dirty="0"/>
              <a:t>*</a:t>
            </a:r>
            <a:r>
              <a:rPr lang="en-US" sz="2400" dirty="0"/>
              <a:t> + S</a:t>
            </a:r>
            <a:r>
              <a:rPr lang="en-US" sz="2400" baseline="-25000" dirty="0"/>
              <a:t>2</a:t>
            </a:r>
            <a:r>
              <a:rPr lang="en-US" sz="2400" baseline="30000" dirty="0"/>
              <a:t> *</a:t>
            </a:r>
            <a:r>
              <a:rPr lang="en-US" sz="2400" dirty="0"/>
              <a:t> + S</a:t>
            </a:r>
            <a:r>
              <a:rPr lang="en-US" sz="2400" baseline="-25000" dirty="0"/>
              <a:t>3</a:t>
            </a:r>
            <a:r>
              <a:rPr lang="en-US" sz="2400" baseline="30000" dirty="0"/>
              <a:t> *</a:t>
            </a:r>
            <a:r>
              <a:rPr lang="en-US" sz="2400" dirty="0"/>
              <a:t> + … + </a:t>
            </a:r>
            <a:r>
              <a:rPr lang="en-US" sz="2400" dirty="0" err="1"/>
              <a:t>S</a:t>
            </a:r>
            <a:r>
              <a:rPr lang="en-US" sz="2400" baseline="-25000" dirty="0" err="1"/>
              <a:t>k</a:t>
            </a:r>
            <a:r>
              <a:rPr lang="en-US" sz="2400" baseline="30000" dirty="0"/>
              <a:t> *</a:t>
            </a:r>
            <a:r>
              <a:rPr lang="en-US" sz="2400" dirty="0"/>
              <a:t> + e, where k maximizes BIC </a:t>
            </a:r>
          </a:p>
        </p:txBody>
      </p:sp>
      <p:cxnSp>
        <p:nvCxnSpPr>
          <p:cNvPr id="152" name="Straight Arrow Connector 151"/>
          <p:cNvCxnSpPr/>
          <p:nvPr/>
        </p:nvCxnSpPr>
        <p:spPr>
          <a:xfrm>
            <a:off x="234372" y="2325377"/>
            <a:ext cx="558803" cy="0"/>
          </a:xfrm>
          <a:prstGeom prst="straightConnector1">
            <a:avLst/>
          </a:prstGeom>
          <a:ln w="25400">
            <a:solidFill>
              <a:schemeClr val="accent2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5" name="Straight Arrow Connector 154"/>
          <p:cNvCxnSpPr/>
          <p:nvPr/>
        </p:nvCxnSpPr>
        <p:spPr>
          <a:xfrm>
            <a:off x="234372" y="5284826"/>
            <a:ext cx="444498" cy="0"/>
          </a:xfrm>
          <a:prstGeom prst="straightConnector1">
            <a:avLst/>
          </a:prstGeom>
          <a:ln w="25400">
            <a:solidFill>
              <a:schemeClr val="accent2"/>
            </a:solidFill>
            <a:tailEnd type="non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6" name="Straight Arrow Connector 155"/>
          <p:cNvCxnSpPr/>
          <p:nvPr/>
        </p:nvCxnSpPr>
        <p:spPr>
          <a:xfrm flipV="1">
            <a:off x="234372" y="2325377"/>
            <a:ext cx="0" cy="2959449"/>
          </a:xfrm>
          <a:prstGeom prst="straightConnector1">
            <a:avLst/>
          </a:prstGeom>
          <a:ln w="25400">
            <a:solidFill>
              <a:schemeClr val="accent2"/>
            </a:solidFill>
            <a:tailEnd type="non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2" name="Straight Arrow Connector 161"/>
          <p:cNvCxnSpPr/>
          <p:nvPr/>
        </p:nvCxnSpPr>
        <p:spPr>
          <a:xfrm flipH="1">
            <a:off x="8305217" y="3505541"/>
            <a:ext cx="507997" cy="0"/>
          </a:xfrm>
          <a:prstGeom prst="straightConnector1">
            <a:avLst/>
          </a:prstGeom>
          <a:ln w="25400">
            <a:solidFill>
              <a:schemeClr val="accent2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3" name="Straight Arrow Connector 162"/>
          <p:cNvCxnSpPr>
            <a:stCxn id="31" idx="3"/>
          </p:cNvCxnSpPr>
          <p:nvPr/>
        </p:nvCxnSpPr>
        <p:spPr>
          <a:xfrm flipV="1">
            <a:off x="8508411" y="2264086"/>
            <a:ext cx="304803" cy="3486"/>
          </a:xfrm>
          <a:prstGeom prst="straightConnector1">
            <a:avLst/>
          </a:prstGeom>
          <a:ln w="25400">
            <a:solidFill>
              <a:schemeClr val="accent2"/>
            </a:solidFill>
            <a:tailEnd type="non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4" name="Straight Arrow Connector 163"/>
          <p:cNvCxnSpPr/>
          <p:nvPr/>
        </p:nvCxnSpPr>
        <p:spPr>
          <a:xfrm flipV="1">
            <a:off x="8812515" y="2242568"/>
            <a:ext cx="19754" cy="1262973"/>
          </a:xfrm>
          <a:prstGeom prst="straightConnector1">
            <a:avLst/>
          </a:prstGeom>
          <a:ln w="25400">
            <a:solidFill>
              <a:schemeClr val="accent2"/>
            </a:solidFill>
            <a:tailEnd type="non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1" name="Straight Arrow Connector 170"/>
          <p:cNvCxnSpPr/>
          <p:nvPr/>
        </p:nvCxnSpPr>
        <p:spPr>
          <a:xfrm flipH="1">
            <a:off x="8314046" y="5221030"/>
            <a:ext cx="507996" cy="0"/>
          </a:xfrm>
          <a:prstGeom prst="straightConnector1">
            <a:avLst/>
          </a:prstGeom>
          <a:ln w="25400">
            <a:solidFill>
              <a:schemeClr val="accent2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2" name="Straight Arrow Connector 171"/>
          <p:cNvCxnSpPr/>
          <p:nvPr/>
        </p:nvCxnSpPr>
        <p:spPr>
          <a:xfrm>
            <a:off x="8333100" y="3781590"/>
            <a:ext cx="488942" cy="0"/>
          </a:xfrm>
          <a:prstGeom prst="straightConnector1">
            <a:avLst/>
          </a:prstGeom>
          <a:ln w="25400">
            <a:solidFill>
              <a:schemeClr val="accent2"/>
            </a:solidFill>
            <a:tailEnd type="non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3" name="Straight Arrow Connector 172"/>
          <p:cNvCxnSpPr/>
          <p:nvPr/>
        </p:nvCxnSpPr>
        <p:spPr>
          <a:xfrm flipH="1" flipV="1">
            <a:off x="8812515" y="3776353"/>
            <a:ext cx="1" cy="1444578"/>
          </a:xfrm>
          <a:prstGeom prst="straightConnector1">
            <a:avLst/>
          </a:prstGeom>
          <a:ln w="25400">
            <a:solidFill>
              <a:schemeClr val="accent2"/>
            </a:solidFill>
            <a:tailEnd type="non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1" name="TextBox 30"/>
          <p:cNvSpPr txBox="1"/>
          <p:nvPr/>
        </p:nvSpPr>
        <p:spPr>
          <a:xfrm>
            <a:off x="723315" y="2005962"/>
            <a:ext cx="778509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y = </a:t>
            </a:r>
            <a:r>
              <a:rPr lang="en-US" sz="2800" dirty="0" err="1"/>
              <a:t>s</a:t>
            </a:r>
            <a:r>
              <a:rPr lang="en-US" sz="2800" baseline="-25000" dirty="0" err="1"/>
              <a:t>i</a:t>
            </a:r>
            <a:r>
              <a:rPr lang="en-US" sz="2800" dirty="0"/>
              <a:t> + S</a:t>
            </a:r>
            <a:r>
              <a:rPr lang="en-US" sz="2800" baseline="-25000" dirty="0"/>
              <a:t>1</a:t>
            </a:r>
            <a:r>
              <a:rPr lang="en-US" sz="2800" baseline="30000" dirty="0"/>
              <a:t>*</a:t>
            </a:r>
            <a:r>
              <a:rPr lang="en-US" sz="2800" dirty="0"/>
              <a:t> + S</a:t>
            </a:r>
            <a:r>
              <a:rPr lang="en-US" sz="2800" baseline="-25000" dirty="0"/>
              <a:t>2</a:t>
            </a:r>
            <a:r>
              <a:rPr lang="en-US" sz="2800" baseline="30000" dirty="0"/>
              <a:t> *</a:t>
            </a:r>
            <a:r>
              <a:rPr lang="en-US" sz="2800" dirty="0"/>
              <a:t> + S</a:t>
            </a:r>
            <a:r>
              <a:rPr lang="en-US" sz="2800" baseline="-25000" dirty="0"/>
              <a:t>3</a:t>
            </a:r>
            <a:r>
              <a:rPr lang="en-US" sz="2800" baseline="30000" dirty="0"/>
              <a:t> *</a:t>
            </a:r>
            <a:r>
              <a:rPr lang="en-US" sz="2800" dirty="0"/>
              <a:t> + … + </a:t>
            </a:r>
            <a:r>
              <a:rPr lang="en-US" sz="2800" dirty="0" err="1"/>
              <a:t>S</a:t>
            </a:r>
            <a:r>
              <a:rPr lang="en-US" sz="2800" baseline="-25000" dirty="0" err="1"/>
              <a:t>k</a:t>
            </a:r>
            <a:r>
              <a:rPr lang="en-US" sz="2800" baseline="30000" dirty="0"/>
              <a:t> *</a:t>
            </a:r>
            <a:r>
              <a:rPr lang="en-US" sz="2800" dirty="0"/>
              <a:t> + e, where </a:t>
            </a:r>
            <a:r>
              <a:rPr lang="en-US" sz="2800" dirty="0" err="1"/>
              <a:t>i</a:t>
            </a:r>
            <a:r>
              <a:rPr lang="en-US" sz="2800" dirty="0"/>
              <a:t> = 1 to M</a:t>
            </a:r>
          </a:p>
        </p:txBody>
      </p:sp>
      <p:sp>
        <p:nvSpPr>
          <p:cNvPr id="29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252728"/>
          </a:xfrm>
        </p:spPr>
        <p:txBody>
          <a:bodyPr/>
          <a:lstStyle/>
          <a:p>
            <a:r>
              <a:rPr lang="en-US" dirty="0">
                <a:solidFill>
                  <a:schemeClr val="accent2"/>
                </a:solidFill>
              </a:rPr>
              <a:t>Bayesian information criterion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2404841" y="997024"/>
            <a:ext cx="433431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BIC=-2LL+k Ln(n)</a:t>
            </a:r>
          </a:p>
        </p:txBody>
      </p:sp>
    </p:spTree>
    <p:extLst>
      <p:ext uri="{BB962C8B-B14F-4D97-AF65-F5344CB8AC3E}">
        <p14:creationId xmlns:p14="http://schemas.microsoft.com/office/powerpoint/2010/main" val="202749137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Straight Connector 6"/>
          <p:cNvCxnSpPr/>
          <p:nvPr/>
        </p:nvCxnSpPr>
        <p:spPr>
          <a:xfrm flipH="1">
            <a:off x="2491078" y="3569018"/>
            <a:ext cx="15678" cy="548640"/>
          </a:xfrm>
          <a:prstGeom prst="line">
            <a:avLst/>
          </a:prstGeom>
          <a:ln w="6350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/>
        </p:nvCxnSpPr>
        <p:spPr>
          <a:xfrm flipH="1">
            <a:off x="3529550" y="4550224"/>
            <a:ext cx="15678" cy="548640"/>
          </a:xfrm>
          <a:prstGeom prst="line">
            <a:avLst/>
          </a:prstGeom>
          <a:ln w="6350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/>
        </p:nvCxnSpPr>
        <p:spPr>
          <a:xfrm flipH="1">
            <a:off x="4183635" y="4713337"/>
            <a:ext cx="15678" cy="548640"/>
          </a:xfrm>
          <a:prstGeom prst="line">
            <a:avLst/>
          </a:prstGeom>
          <a:ln w="6350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 flipH="1">
            <a:off x="2925046" y="4214063"/>
            <a:ext cx="15678" cy="548640"/>
          </a:xfrm>
          <a:prstGeom prst="line">
            <a:avLst/>
          </a:prstGeom>
          <a:ln w="6350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 flipH="1">
            <a:off x="5491806" y="4666298"/>
            <a:ext cx="15678" cy="548640"/>
          </a:xfrm>
          <a:prstGeom prst="line">
            <a:avLst/>
          </a:prstGeom>
          <a:ln w="6350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 flipH="1">
            <a:off x="6616222" y="4215980"/>
            <a:ext cx="15678" cy="548640"/>
          </a:xfrm>
          <a:prstGeom prst="line">
            <a:avLst/>
          </a:prstGeom>
          <a:ln w="6350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 flipH="1">
            <a:off x="6047449" y="4550224"/>
            <a:ext cx="15678" cy="548640"/>
          </a:xfrm>
          <a:prstGeom prst="line">
            <a:avLst/>
          </a:prstGeom>
          <a:ln w="6350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/>
        </p:nvCxnSpPr>
        <p:spPr>
          <a:xfrm flipH="1">
            <a:off x="4851569" y="4766692"/>
            <a:ext cx="15678" cy="548640"/>
          </a:xfrm>
          <a:prstGeom prst="line">
            <a:avLst/>
          </a:prstGeom>
          <a:ln w="6350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/>
        </p:nvCxnSpPr>
        <p:spPr>
          <a:xfrm flipH="1">
            <a:off x="7013896" y="3569018"/>
            <a:ext cx="15678" cy="548640"/>
          </a:xfrm>
          <a:prstGeom prst="line">
            <a:avLst/>
          </a:prstGeom>
          <a:ln w="6350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" name="Oval 4"/>
          <p:cNvSpPr/>
          <p:nvPr/>
        </p:nvSpPr>
        <p:spPr>
          <a:xfrm>
            <a:off x="2491061" y="2226546"/>
            <a:ext cx="4553711" cy="2540146"/>
          </a:xfrm>
          <a:prstGeom prst="ellipse">
            <a:avLst/>
          </a:prstGeom>
          <a:solidFill>
            <a:schemeClr val="bg2"/>
          </a:solidFill>
          <a:ln w="2540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Moon 3"/>
          <p:cNvSpPr/>
          <p:nvPr/>
        </p:nvSpPr>
        <p:spPr>
          <a:xfrm rot="5400000">
            <a:off x="3397923" y="-59454"/>
            <a:ext cx="2743200" cy="4572000"/>
          </a:xfrm>
          <a:prstGeom prst="moon">
            <a:avLst/>
          </a:prstGeom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TextBox 15"/>
          <p:cNvSpPr txBox="1"/>
          <p:nvPr/>
        </p:nvSpPr>
        <p:spPr>
          <a:xfrm>
            <a:off x="2784193" y="2573911"/>
            <a:ext cx="3847707" cy="1631216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n-US" sz="100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BLINK</a:t>
            </a:r>
          </a:p>
        </p:txBody>
      </p:sp>
    </p:spTree>
    <p:extLst>
      <p:ext uri="{BB962C8B-B14F-4D97-AF65-F5344CB8AC3E}">
        <p14:creationId xmlns:p14="http://schemas.microsoft.com/office/powerpoint/2010/main" val="69392894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5300" y="1130300"/>
            <a:ext cx="8140700" cy="5207000"/>
          </a:xfrm>
          <a:prstGeom prst="rect">
            <a:avLst/>
          </a:prstGeo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457200" y="160528"/>
            <a:ext cx="8229600" cy="868172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chemeClr val="accent2"/>
                </a:solidFill>
              </a:rPr>
              <a:t>BLINK is super fast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993900" y="1141554"/>
            <a:ext cx="529590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/>
              <a:t>Testing half million SNPs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0" y="6334780"/>
            <a:ext cx="9144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rgbClr val="FF0000"/>
                </a:solidFill>
              </a:rPr>
              <a:t>BLINK is 5X &gt; PLINK, 200X &gt; FarmCPU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1778001" y="2830654"/>
            <a:ext cx="1600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rgbClr val="008000"/>
                </a:solidFill>
              </a:rPr>
              <a:t>FarmCPU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7327900" y="4415009"/>
            <a:ext cx="10541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rgbClr val="FF0000"/>
                </a:solidFill>
              </a:rPr>
              <a:t>BLINK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7289801" y="1541664"/>
            <a:ext cx="109219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chemeClr val="accent2"/>
                </a:solidFill>
              </a:rPr>
              <a:t>PLINK</a:t>
            </a:r>
          </a:p>
        </p:txBody>
      </p:sp>
    </p:spTree>
    <p:extLst>
      <p:ext uri="{BB962C8B-B14F-4D97-AF65-F5344CB8AC3E}">
        <p14:creationId xmlns:p14="http://schemas.microsoft.com/office/powerpoint/2010/main" val="75156650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08184" y="0"/>
            <a:ext cx="6314271" cy="6858000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5422984" y="2823431"/>
            <a:ext cx="16154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/>
              <a:t>PLINK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4031233" y="2865628"/>
            <a:ext cx="16154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/>
              <a:t>GAPIT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2225040" y="2075065"/>
            <a:ext cx="16154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/>
              <a:t>BLINK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2849879" y="2496296"/>
            <a:ext cx="16154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/>
              <a:t>FarmCPU</a:t>
            </a:r>
          </a:p>
        </p:txBody>
      </p:sp>
      <p:sp>
        <p:nvSpPr>
          <p:cNvPr id="10" name="Rectangle 9"/>
          <p:cNvSpPr/>
          <p:nvPr/>
        </p:nvSpPr>
        <p:spPr>
          <a:xfrm>
            <a:off x="233561" y="57476"/>
            <a:ext cx="846351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200" dirty="0"/>
              <a:t>http://</a:t>
            </a:r>
            <a:r>
              <a:rPr lang="en-US" sz="3200" dirty="0" err="1"/>
              <a:t>zzlab.net</a:t>
            </a:r>
            <a:r>
              <a:rPr lang="en-US" sz="3200" dirty="0"/>
              <a:t>/GAPIT/data/</a:t>
            </a:r>
            <a:r>
              <a:rPr lang="en-US" sz="3200" dirty="0" err="1"/>
              <a:t>Workshop_Iowa.R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58622141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标题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zh-CN" dirty="0"/>
              <a:t>Format of phenotype data</a:t>
            </a:r>
            <a:endParaRPr kumimoji="1" lang="zh-CN" altLang="en-US" dirty="0"/>
          </a:p>
        </p:txBody>
      </p:sp>
      <p:pic>
        <p:nvPicPr>
          <p:cNvPr id="7" name="图片 3" descr="Screen Shot 2015-09-30 at 1.22.38 PM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4311" b="38819"/>
          <a:stretch/>
        </p:blipFill>
        <p:spPr>
          <a:xfrm>
            <a:off x="2986072" y="2874282"/>
            <a:ext cx="2537701" cy="33521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26148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标题 2"/>
          <p:cNvSpPr>
            <a:spLocks noGrp="1"/>
          </p:cNvSpPr>
          <p:nvPr>
            <p:ph type="title"/>
          </p:nvPr>
        </p:nvSpPr>
        <p:spPr>
          <a:xfrm>
            <a:off x="457200" y="-6499"/>
            <a:ext cx="8229600" cy="1252728"/>
          </a:xfrm>
        </p:spPr>
        <p:txBody>
          <a:bodyPr/>
          <a:lstStyle/>
          <a:p>
            <a:r>
              <a:rPr kumimoji="1" lang="en-US" altLang="zh-CN" dirty="0">
                <a:solidFill>
                  <a:schemeClr val="accent2"/>
                </a:solidFill>
              </a:rPr>
              <a:t>Formats of genotype data</a:t>
            </a:r>
            <a:endParaRPr kumimoji="1" lang="zh-CN" altLang="en-US" dirty="0">
              <a:solidFill>
                <a:schemeClr val="accent2"/>
              </a:solidFill>
            </a:endParaRPr>
          </a:p>
        </p:txBody>
      </p:sp>
      <p:sp>
        <p:nvSpPr>
          <p:cNvPr id="4" name="Oval 3"/>
          <p:cNvSpPr/>
          <p:nvPr/>
        </p:nvSpPr>
        <p:spPr>
          <a:xfrm>
            <a:off x="3349258" y="3033817"/>
            <a:ext cx="1828800" cy="1828800"/>
          </a:xfrm>
          <a:prstGeom prst="ellipse">
            <a:avLst/>
          </a:prstGeom>
          <a:gradFill flip="none" rotWithShape="1">
            <a:gsLst>
              <a:gs pos="90000">
                <a:schemeClr val="accent2">
                  <a:lumMod val="60000"/>
                  <a:lumOff val="40000"/>
                </a:schemeClr>
              </a:gs>
              <a:gs pos="0">
                <a:schemeClr val="accent2">
                  <a:lumMod val="50000"/>
                </a:schemeClr>
              </a:gs>
              <a:gs pos="43000">
                <a:schemeClr val="accent2">
                  <a:lumMod val="75000"/>
                </a:schemeClr>
              </a:gs>
              <a:gs pos="97000">
                <a:schemeClr val="bg1"/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 b="1" dirty="0"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cxnSp>
        <p:nvCxnSpPr>
          <p:cNvPr id="9" name="Straight Arrow Connector 9"/>
          <p:cNvCxnSpPr>
            <a:stCxn id="19" idx="0"/>
            <a:endCxn id="4" idx="4"/>
          </p:cNvCxnSpPr>
          <p:nvPr/>
        </p:nvCxnSpPr>
        <p:spPr>
          <a:xfrm flipV="1">
            <a:off x="4263658" y="4862617"/>
            <a:ext cx="0" cy="478674"/>
          </a:xfrm>
          <a:prstGeom prst="straightConnector1">
            <a:avLst/>
          </a:prstGeom>
          <a:ln w="25400">
            <a:solidFill>
              <a:schemeClr val="tx1">
                <a:lumMod val="50000"/>
                <a:lumOff val="50000"/>
              </a:schemeClr>
            </a:solidFill>
            <a:headEnd type="stealth" w="lg" len="lg"/>
            <a:tailEnd type="stealth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10"/>
          <p:cNvCxnSpPr>
            <a:stCxn id="4" idx="2"/>
            <a:endCxn id="18" idx="6"/>
          </p:cNvCxnSpPr>
          <p:nvPr/>
        </p:nvCxnSpPr>
        <p:spPr>
          <a:xfrm flipH="1">
            <a:off x="2860513" y="3948217"/>
            <a:ext cx="488745" cy="0"/>
          </a:xfrm>
          <a:prstGeom prst="straightConnector1">
            <a:avLst/>
          </a:prstGeom>
          <a:ln w="25400">
            <a:solidFill>
              <a:schemeClr val="tx1">
                <a:lumMod val="50000"/>
                <a:lumOff val="50000"/>
              </a:schemeClr>
            </a:solidFill>
            <a:headEnd type="stealth" w="lg" len="lg"/>
            <a:tailEnd type="stealth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2"/>
          <p:cNvCxnSpPr>
            <a:stCxn id="4" idx="0"/>
            <a:endCxn id="16" idx="4"/>
          </p:cNvCxnSpPr>
          <p:nvPr/>
        </p:nvCxnSpPr>
        <p:spPr>
          <a:xfrm flipV="1">
            <a:off x="4263658" y="2555143"/>
            <a:ext cx="0" cy="478674"/>
          </a:xfrm>
          <a:prstGeom prst="straightConnector1">
            <a:avLst/>
          </a:prstGeom>
          <a:ln w="25400">
            <a:solidFill>
              <a:schemeClr val="tx1">
                <a:lumMod val="50000"/>
                <a:lumOff val="50000"/>
              </a:schemeClr>
            </a:solidFill>
            <a:headEnd type="stealth" w="lg" len="lg"/>
            <a:tailEnd type="stealth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0"/>
          <p:cNvCxnSpPr>
            <a:stCxn id="17" idx="2"/>
            <a:endCxn id="4" idx="6"/>
          </p:cNvCxnSpPr>
          <p:nvPr/>
        </p:nvCxnSpPr>
        <p:spPr>
          <a:xfrm flipH="1">
            <a:off x="5178058" y="3948217"/>
            <a:ext cx="488745" cy="0"/>
          </a:xfrm>
          <a:prstGeom prst="straightConnector1">
            <a:avLst/>
          </a:prstGeom>
          <a:ln w="25400">
            <a:solidFill>
              <a:schemeClr val="tx1">
                <a:lumMod val="50000"/>
                <a:lumOff val="50000"/>
              </a:schemeClr>
            </a:solidFill>
            <a:headEnd type="stealth" w="lg" len="lg"/>
            <a:tailEnd type="stealth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6" name="Oval 15"/>
          <p:cNvSpPr>
            <a:spLocks noChangeAspect="1"/>
          </p:cNvSpPr>
          <p:nvPr/>
        </p:nvSpPr>
        <p:spPr>
          <a:xfrm>
            <a:off x="3577858" y="1183543"/>
            <a:ext cx="1371600" cy="1371600"/>
          </a:xfrm>
          <a:prstGeom prst="ellipse">
            <a:avLst/>
          </a:prstGeom>
          <a:solidFill>
            <a:srgbClr val="009193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 dirty="0"/>
          </a:p>
        </p:txBody>
      </p:sp>
      <p:sp>
        <p:nvSpPr>
          <p:cNvPr id="17" name="Oval 16"/>
          <p:cNvSpPr>
            <a:spLocks noChangeAspect="1"/>
          </p:cNvSpPr>
          <p:nvPr/>
        </p:nvSpPr>
        <p:spPr>
          <a:xfrm>
            <a:off x="5666803" y="3262417"/>
            <a:ext cx="1371600" cy="1371600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 dirty="0"/>
          </a:p>
        </p:txBody>
      </p:sp>
      <p:sp>
        <p:nvSpPr>
          <p:cNvPr id="18" name="Oval 17"/>
          <p:cNvSpPr>
            <a:spLocks noChangeAspect="1"/>
          </p:cNvSpPr>
          <p:nvPr/>
        </p:nvSpPr>
        <p:spPr>
          <a:xfrm>
            <a:off x="1488913" y="3262417"/>
            <a:ext cx="1371600" cy="1371600"/>
          </a:xfrm>
          <a:prstGeom prst="ellipse">
            <a:avLst/>
          </a:prstGeom>
          <a:solidFill>
            <a:srgbClr val="FF260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 dirty="0"/>
          </a:p>
        </p:txBody>
      </p:sp>
      <p:sp>
        <p:nvSpPr>
          <p:cNvPr id="19" name="Oval 18"/>
          <p:cNvSpPr>
            <a:spLocks noChangeAspect="1"/>
          </p:cNvSpPr>
          <p:nvPr/>
        </p:nvSpPr>
        <p:spPr>
          <a:xfrm>
            <a:off x="3577858" y="5341291"/>
            <a:ext cx="1371600" cy="1371600"/>
          </a:xfrm>
          <a:prstGeom prst="ellipse">
            <a:avLst/>
          </a:prstGeom>
          <a:solidFill>
            <a:srgbClr val="942092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 dirty="0"/>
          </a:p>
        </p:txBody>
      </p:sp>
      <p:sp>
        <p:nvSpPr>
          <p:cNvPr id="37" name="Rectangle 36"/>
          <p:cNvSpPr/>
          <p:nvPr/>
        </p:nvSpPr>
        <p:spPr>
          <a:xfrm>
            <a:off x="3500468" y="3613429"/>
            <a:ext cx="1526380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</a:rPr>
              <a:t>BLINK</a:t>
            </a:r>
          </a:p>
        </p:txBody>
      </p:sp>
      <p:sp>
        <p:nvSpPr>
          <p:cNvPr id="38" name="Rectangle 37"/>
          <p:cNvSpPr/>
          <p:nvPr/>
        </p:nvSpPr>
        <p:spPr>
          <a:xfrm>
            <a:off x="5798605" y="3674984"/>
            <a:ext cx="1107996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800" b="1" dirty="0">
                <a:solidFill>
                  <a:schemeClr val="bg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</a:rPr>
              <a:t>PLINK</a:t>
            </a:r>
          </a:p>
        </p:txBody>
      </p:sp>
      <p:sp>
        <p:nvSpPr>
          <p:cNvPr id="39" name="Rectangle 38"/>
          <p:cNvSpPr/>
          <p:nvPr/>
        </p:nvSpPr>
        <p:spPr>
          <a:xfrm>
            <a:off x="3500468" y="5765481"/>
            <a:ext cx="1481495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800" b="1" dirty="0" err="1">
                <a:solidFill>
                  <a:schemeClr val="bg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</a:rPr>
              <a:t>HapMap</a:t>
            </a:r>
            <a:endParaRPr lang="en-US" sz="2800" b="1" dirty="0">
              <a:solidFill>
                <a:schemeClr val="bg1"/>
              </a:solidFill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sp>
        <p:nvSpPr>
          <p:cNvPr id="40" name="Rectangle 39"/>
          <p:cNvSpPr/>
          <p:nvPr/>
        </p:nvSpPr>
        <p:spPr>
          <a:xfrm>
            <a:off x="1791435" y="3686607"/>
            <a:ext cx="766557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800" b="1" dirty="0">
                <a:solidFill>
                  <a:schemeClr val="bg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</a:rPr>
              <a:t>VCF</a:t>
            </a:r>
          </a:p>
        </p:txBody>
      </p:sp>
      <p:sp>
        <p:nvSpPr>
          <p:cNvPr id="41" name="Rectangle 40"/>
          <p:cNvSpPr/>
          <p:nvPr/>
        </p:nvSpPr>
        <p:spPr>
          <a:xfrm>
            <a:off x="3519705" y="1607733"/>
            <a:ext cx="1487908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800" b="1" dirty="0">
                <a:solidFill>
                  <a:schemeClr val="bg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</a:rPr>
              <a:t>Numeric</a:t>
            </a:r>
          </a:p>
        </p:txBody>
      </p:sp>
    </p:spTree>
    <p:extLst>
      <p:ext uri="{BB962C8B-B14F-4D97-AF65-F5344CB8AC3E}">
        <p14:creationId xmlns:p14="http://schemas.microsoft.com/office/powerpoint/2010/main" val="163497204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Format and file name </a:t>
            </a:r>
            <a:r>
              <a:rPr lang="en-US" dirty="0" err="1"/>
              <a:t>extention</a:t>
            </a:r>
            <a:endParaRPr lang="en-US" dirty="0"/>
          </a:p>
        </p:txBody>
      </p:sp>
      <p:pic>
        <p:nvPicPr>
          <p:cNvPr id="4" name="Picture 3" descr="Screen Shot 2015-10-04 at 9.09.21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8896" y="2905231"/>
            <a:ext cx="3898900" cy="1193800"/>
          </a:xfrm>
          <a:prstGeom prst="rect">
            <a:avLst/>
          </a:prstGeom>
        </p:spPr>
      </p:pic>
      <p:pic>
        <p:nvPicPr>
          <p:cNvPr id="5" name="Picture 4" descr="Screen Shot 2015-10-04 at 9.09.45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6196" y="4124431"/>
            <a:ext cx="3911600" cy="1168400"/>
          </a:xfrm>
          <a:prstGeom prst="rect">
            <a:avLst/>
          </a:prstGeom>
        </p:spPr>
      </p:pic>
      <p:pic>
        <p:nvPicPr>
          <p:cNvPr id="6" name="Picture 5" descr="Screen Shot 2015-10-04 at 9.09.56 PM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9723" y="2905231"/>
            <a:ext cx="3924300" cy="1219200"/>
          </a:xfrm>
          <a:prstGeom prst="rect">
            <a:avLst/>
          </a:prstGeom>
        </p:spPr>
      </p:pic>
      <p:pic>
        <p:nvPicPr>
          <p:cNvPr id="7" name="Picture 6" descr="Screen Shot 2015-10-04 at 9.10.06 PM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9723" y="4242751"/>
            <a:ext cx="3860800" cy="1168400"/>
          </a:xfrm>
          <a:prstGeom prst="rect">
            <a:avLst/>
          </a:prstGeom>
        </p:spPr>
      </p:pic>
      <p:pic>
        <p:nvPicPr>
          <p:cNvPr id="8" name="Picture 7" descr="Screen Shot 2015-10-04 at 9.10.19 PM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9723" y="5475429"/>
            <a:ext cx="3835400" cy="1181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19473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3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Calibri" charset="0"/>
              </a:rPr>
              <a:t>Outline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>
                <a:latin typeface="Constantia" charset="0"/>
              </a:rPr>
              <a:t>Bin problem</a:t>
            </a:r>
          </a:p>
          <a:p>
            <a:r>
              <a:rPr lang="en-US" dirty="0">
                <a:latin typeface="Constantia" charset="0"/>
              </a:rPr>
              <a:t>Computing demand of FarmCPU</a:t>
            </a:r>
          </a:p>
          <a:p>
            <a:r>
              <a:rPr lang="en-US" dirty="0">
                <a:latin typeface="Constantia" charset="0"/>
              </a:rPr>
              <a:t>BLINK method and software</a:t>
            </a:r>
          </a:p>
        </p:txBody>
      </p:sp>
    </p:spTree>
    <p:extLst>
      <p:ext uri="{BB962C8B-B14F-4D97-AF65-F5344CB8AC3E}">
        <p14:creationId xmlns:p14="http://schemas.microsoft.com/office/powerpoint/2010/main" val="43568451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标题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zh-CN" dirty="0"/>
              <a:t>Numeric format</a:t>
            </a:r>
            <a:endParaRPr kumimoji="1" lang="zh-CN" altLang="en-US" dirty="0"/>
          </a:p>
        </p:txBody>
      </p:sp>
      <p:pic>
        <p:nvPicPr>
          <p:cNvPr id="5" name="图片 4" descr="Screen Shot 2015-09-30 at 1.07.33 PM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335" t="20505" r="57919"/>
          <a:stretch/>
        </p:blipFill>
        <p:spPr>
          <a:xfrm>
            <a:off x="5483530" y="2797223"/>
            <a:ext cx="1986211" cy="3352113"/>
          </a:xfrm>
          <a:prstGeom prst="rect">
            <a:avLst/>
          </a:prstGeom>
        </p:spPr>
      </p:pic>
      <p:sp>
        <p:nvSpPr>
          <p:cNvPr id="6" name="文本框 5"/>
          <p:cNvSpPr txBox="1"/>
          <p:nvPr/>
        </p:nvSpPr>
        <p:spPr>
          <a:xfrm>
            <a:off x="5483530" y="2282623"/>
            <a:ext cx="166193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zh-CN" dirty="0"/>
              <a:t>Individuals</a:t>
            </a:r>
            <a:endParaRPr kumimoji="1" lang="zh-CN" altLang="en-US" dirty="0"/>
          </a:p>
        </p:txBody>
      </p:sp>
      <p:sp>
        <p:nvSpPr>
          <p:cNvPr id="8" name="文本框 5"/>
          <p:cNvSpPr txBox="1"/>
          <p:nvPr/>
        </p:nvSpPr>
        <p:spPr>
          <a:xfrm rot="16200000">
            <a:off x="4261745" y="3887272"/>
            <a:ext cx="155508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zh-CN" dirty="0"/>
              <a:t>SNPs</a:t>
            </a:r>
            <a:endParaRPr kumimoji="1" lang="zh-CN" altLang="en-US" dirty="0"/>
          </a:p>
        </p:txBody>
      </p:sp>
      <p:pic>
        <p:nvPicPr>
          <p:cNvPr id="9" name="图片 5" descr="Screen Shot 2015-09-30 at 1.19.58 PM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184" t="7776"/>
          <a:stretch/>
        </p:blipFill>
        <p:spPr>
          <a:xfrm>
            <a:off x="913721" y="2797223"/>
            <a:ext cx="3027860" cy="3352113"/>
          </a:xfrm>
          <a:prstGeom prst="rect">
            <a:avLst/>
          </a:prstGeom>
        </p:spPr>
      </p:pic>
      <p:sp>
        <p:nvSpPr>
          <p:cNvPr id="10" name="内容占位符 3"/>
          <p:cNvSpPr txBox="1">
            <a:spLocks/>
          </p:cNvSpPr>
          <p:nvPr/>
        </p:nvSpPr>
        <p:spPr>
          <a:xfrm>
            <a:off x="4622729" y="6115274"/>
            <a:ext cx="3504581" cy="729539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>
            <a:normAutofit/>
          </a:bodyPr>
          <a:lstStyle>
            <a:lvl1pPr marL="274320" indent="-27432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Char char=""/>
              <a:defRPr sz="2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576263" indent="-27432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Char char=""/>
              <a:defRPr sz="2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855663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Char char=""/>
              <a:defRPr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14300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Char char=""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146304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Char char="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1783080" indent="-228600" algn="l" defTabSz="914400" rtl="0" eaLnBrk="1" latinLnBrk="0" hangingPunct="1">
              <a:spcBef>
                <a:spcPts val="384"/>
              </a:spcBef>
              <a:buClr>
                <a:schemeClr val="accent1"/>
              </a:buClr>
              <a:buFont typeface="Symbol" pitchFamily="18" charset="2"/>
              <a:buChar char="*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2103120" indent="-228600" algn="l" defTabSz="914400" rtl="0" eaLnBrk="1" latinLnBrk="0" hangingPunct="1">
              <a:spcBef>
                <a:spcPts val="384"/>
              </a:spcBef>
              <a:buClr>
                <a:schemeClr val="accent1"/>
              </a:buClr>
              <a:buFont typeface="Symbol" pitchFamily="18" charset="2"/>
              <a:buChar char="*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2423160" indent="-228600" algn="l" defTabSz="914400" rtl="0" eaLnBrk="1" latinLnBrk="0" hangingPunct="1">
              <a:spcBef>
                <a:spcPts val="384"/>
              </a:spcBef>
              <a:buClr>
                <a:schemeClr val="accent1"/>
              </a:buClr>
              <a:buFont typeface="Symbol" pitchFamily="18" charset="2"/>
              <a:buChar char="*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2743200" indent="-228600" algn="l" defTabSz="914400" rtl="0" eaLnBrk="1" latinLnBrk="0" hangingPunct="1">
              <a:spcBef>
                <a:spcPts val="384"/>
              </a:spcBef>
              <a:buClr>
                <a:schemeClr val="accent1"/>
              </a:buClr>
              <a:buFont typeface="Symbol" pitchFamily="18" charset="2"/>
              <a:buChar char="*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Symbol" pitchFamily="18" charset="2"/>
              <a:buNone/>
            </a:pPr>
            <a:r>
              <a:rPr kumimoji="1" lang="en-US" altLang="zh-CN" sz="3200" dirty="0"/>
              <a:t>Genotype data</a:t>
            </a:r>
            <a:endParaRPr kumimoji="1" lang="zh-CN" altLang="en-US" sz="3200" dirty="0"/>
          </a:p>
        </p:txBody>
      </p:sp>
      <p:sp>
        <p:nvSpPr>
          <p:cNvPr id="12" name="内容占位符 3"/>
          <p:cNvSpPr txBox="1">
            <a:spLocks/>
          </p:cNvSpPr>
          <p:nvPr/>
        </p:nvSpPr>
        <p:spPr>
          <a:xfrm>
            <a:off x="457200" y="6124401"/>
            <a:ext cx="3504581" cy="729539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>
            <a:normAutofit/>
          </a:bodyPr>
          <a:lstStyle>
            <a:lvl1pPr marL="274320" indent="-27432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Char char=""/>
              <a:defRPr sz="2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576263" indent="-27432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Char char=""/>
              <a:defRPr sz="2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855663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Char char=""/>
              <a:defRPr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14300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Char char=""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146304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Char char="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1783080" indent="-228600" algn="l" defTabSz="914400" rtl="0" eaLnBrk="1" latinLnBrk="0" hangingPunct="1">
              <a:spcBef>
                <a:spcPts val="384"/>
              </a:spcBef>
              <a:buClr>
                <a:schemeClr val="accent1"/>
              </a:buClr>
              <a:buFont typeface="Symbol" pitchFamily="18" charset="2"/>
              <a:buChar char="*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2103120" indent="-228600" algn="l" defTabSz="914400" rtl="0" eaLnBrk="1" latinLnBrk="0" hangingPunct="1">
              <a:spcBef>
                <a:spcPts val="384"/>
              </a:spcBef>
              <a:buClr>
                <a:schemeClr val="accent1"/>
              </a:buClr>
              <a:buFont typeface="Symbol" pitchFamily="18" charset="2"/>
              <a:buChar char="*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2423160" indent="-228600" algn="l" defTabSz="914400" rtl="0" eaLnBrk="1" latinLnBrk="0" hangingPunct="1">
              <a:spcBef>
                <a:spcPts val="384"/>
              </a:spcBef>
              <a:buClr>
                <a:schemeClr val="accent1"/>
              </a:buClr>
              <a:buFont typeface="Symbol" pitchFamily="18" charset="2"/>
              <a:buChar char="*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2743200" indent="-228600" algn="l" defTabSz="914400" rtl="0" eaLnBrk="1" latinLnBrk="0" hangingPunct="1">
              <a:spcBef>
                <a:spcPts val="384"/>
              </a:spcBef>
              <a:buClr>
                <a:schemeClr val="accent1"/>
              </a:buClr>
              <a:buFont typeface="Symbol" pitchFamily="18" charset="2"/>
              <a:buChar char="*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Symbol" pitchFamily="18" charset="2"/>
              <a:buNone/>
            </a:pPr>
            <a:r>
              <a:rPr kumimoji="1" lang="en-US" altLang="zh-CN" sz="3200" dirty="0"/>
              <a:t>Genotype map</a:t>
            </a:r>
            <a:endParaRPr kumimoji="1" lang="zh-CN" altLang="en-US" sz="3200" dirty="0"/>
          </a:p>
        </p:txBody>
      </p:sp>
      <p:cxnSp>
        <p:nvCxnSpPr>
          <p:cNvPr id="13" name="Straight Arrow Connector 11"/>
          <p:cNvCxnSpPr/>
          <p:nvPr/>
        </p:nvCxnSpPr>
        <p:spPr>
          <a:xfrm flipV="1">
            <a:off x="5223952" y="3294397"/>
            <a:ext cx="0" cy="1816376"/>
          </a:xfrm>
          <a:prstGeom prst="straightConnector1">
            <a:avLst/>
          </a:prstGeom>
          <a:ln w="38100">
            <a:solidFill>
              <a:srgbClr val="FF0000"/>
            </a:solidFill>
            <a:headEnd type="arrow" w="lg" len="lg"/>
            <a:tailEnd type="non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1"/>
          <p:cNvCxnSpPr/>
          <p:nvPr/>
        </p:nvCxnSpPr>
        <p:spPr>
          <a:xfrm flipH="1">
            <a:off x="5376352" y="2651955"/>
            <a:ext cx="2311770" cy="0"/>
          </a:xfrm>
          <a:prstGeom prst="straightConnector1">
            <a:avLst/>
          </a:prstGeom>
          <a:ln w="38100">
            <a:solidFill>
              <a:srgbClr val="FF0000"/>
            </a:solidFill>
            <a:headEnd type="arrow" w="lg" len="lg"/>
            <a:tailEnd type="non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679298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8" grpId="0"/>
      <p:bldP spid="10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1379184"/>
            <a:ext cx="8124627" cy="5256280"/>
          </a:xfrm>
          <a:prstGeom prst="rect">
            <a:avLst/>
          </a:prstGeom>
        </p:spPr>
      </p:pic>
      <p:sp>
        <p:nvSpPr>
          <p:cNvPr id="3" name="标题 2"/>
          <p:cNvSpPr>
            <a:spLocks noGrp="1"/>
          </p:cNvSpPr>
          <p:nvPr>
            <p:ph type="title"/>
          </p:nvPr>
        </p:nvSpPr>
        <p:spPr>
          <a:xfrm>
            <a:off x="457200" y="126456"/>
            <a:ext cx="8229600" cy="1252728"/>
          </a:xfrm>
        </p:spPr>
        <p:txBody>
          <a:bodyPr/>
          <a:lstStyle/>
          <a:p>
            <a:r>
              <a:rPr kumimoji="1" lang="en-US" altLang="zh-CN" dirty="0">
                <a:solidFill>
                  <a:schemeClr val="accent2"/>
                </a:solidFill>
              </a:rPr>
              <a:t>Run BLINK from command line</a:t>
            </a:r>
            <a:endParaRPr kumimoji="1" lang="zh-CN" altLang="en-US" dirty="0">
              <a:solidFill>
                <a:schemeClr val="accent2"/>
              </a:solidFill>
            </a:endParaRPr>
          </a:p>
        </p:txBody>
      </p:sp>
      <p:sp>
        <p:nvSpPr>
          <p:cNvPr id="4" name="内容占位符 3"/>
          <p:cNvSpPr>
            <a:spLocks noGrp="1"/>
          </p:cNvSpPr>
          <p:nvPr>
            <p:ph idx="1"/>
          </p:nvPr>
        </p:nvSpPr>
        <p:spPr>
          <a:xfrm>
            <a:off x="457200" y="4007323"/>
            <a:ext cx="8124627" cy="1882837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kumimoji="1" lang="en-US" altLang="zh-CN" dirty="0"/>
              <a:t>cd /Users/Zhiwu/Desktop/temp/</a:t>
            </a:r>
            <a:r>
              <a:rPr kumimoji="1" lang="en-US" altLang="zh-CN" dirty="0" err="1"/>
              <a:t>demo_data</a:t>
            </a:r>
            <a:r>
              <a:rPr kumimoji="1" lang="en-US" altLang="zh-CN" dirty="0"/>
              <a:t>/numeric</a:t>
            </a:r>
          </a:p>
          <a:p>
            <a:pPr marL="0" indent="0">
              <a:buNone/>
            </a:pPr>
            <a:endParaRPr kumimoji="1" lang="en-US" altLang="zh-CN" dirty="0"/>
          </a:p>
          <a:p>
            <a:pPr marL="0" indent="0">
              <a:buNone/>
            </a:pPr>
            <a:r>
              <a:rPr kumimoji="1" lang="en-US" altLang="zh-CN" dirty="0"/>
              <a:t>/Users/Zhiwu/Desktop/temp/blink </a:t>
            </a:r>
            <a:r>
              <a:rPr lang="en-US" dirty="0"/>
              <a:t>--</a:t>
            </a:r>
            <a:r>
              <a:rPr kumimoji="1" lang="en-US" altLang="zh-CN" dirty="0"/>
              <a:t>file </a:t>
            </a:r>
            <a:r>
              <a:rPr kumimoji="1" lang="en-US" altLang="zh-CN" dirty="0" err="1"/>
              <a:t>myData</a:t>
            </a:r>
            <a:r>
              <a:rPr kumimoji="1" lang="en-US" altLang="zh-CN" dirty="0"/>
              <a:t> </a:t>
            </a:r>
            <a:r>
              <a:rPr lang="en-US" dirty="0"/>
              <a:t>--</a:t>
            </a:r>
            <a:r>
              <a:rPr kumimoji="1" lang="en-US" altLang="zh-CN" dirty="0"/>
              <a:t>numeric </a:t>
            </a:r>
            <a:r>
              <a:rPr lang="en-US" dirty="0"/>
              <a:t>--</a:t>
            </a:r>
            <a:r>
              <a:rPr kumimoji="1" lang="en-US" altLang="zh-CN" dirty="0" err="1"/>
              <a:t>gwas</a:t>
            </a:r>
            <a:r>
              <a:rPr kumimoji="1" lang="en-US" altLang="zh-CN" dirty="0"/>
              <a:t> </a:t>
            </a:r>
            <a:r>
              <a:rPr lang="en-US" dirty="0"/>
              <a:t>--</a:t>
            </a:r>
            <a:r>
              <a:rPr kumimoji="1" lang="en-US" altLang="zh-CN" dirty="0"/>
              <a:t>out </a:t>
            </a:r>
            <a:r>
              <a:rPr kumimoji="1" lang="en-US" altLang="zh-CN" dirty="0" err="1"/>
              <a:t>myResult</a:t>
            </a:r>
            <a:r>
              <a:rPr kumimoji="1" lang="en-US" altLang="zh-CN" dirty="0"/>
              <a:t> </a:t>
            </a:r>
            <a:endParaRPr kumimoji="1" lang="zh-CN" altLang="en-US" dirty="0"/>
          </a:p>
          <a:p>
            <a:pPr marL="0" indent="0">
              <a:buNone/>
            </a:pPr>
            <a:endParaRPr kumimoji="1"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7031416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zh-CN" dirty="0"/>
              <a:t>Output </a:t>
            </a:r>
            <a:endParaRPr kumimoji="1" lang="zh-CN" alt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27300" y="1591056"/>
            <a:ext cx="4089400" cy="5105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88959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Picture 2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0285" y="1919382"/>
            <a:ext cx="3657600" cy="4261757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57800" y="852582"/>
            <a:ext cx="3505200" cy="5448300"/>
          </a:xfrm>
          <a:prstGeom prst="rect">
            <a:avLst/>
          </a:prstGeom>
        </p:spPr>
      </p:pic>
      <p:sp>
        <p:nvSpPr>
          <p:cNvPr id="23" name="Rectangle 22"/>
          <p:cNvSpPr/>
          <p:nvPr/>
        </p:nvSpPr>
        <p:spPr>
          <a:xfrm>
            <a:off x="-469900" y="-178817"/>
            <a:ext cx="10515600" cy="7467600"/>
          </a:xfrm>
          <a:prstGeom prst="rect">
            <a:avLst/>
          </a:prstGeom>
          <a:solidFill>
            <a:schemeClr val="bg1">
              <a:lumMod val="85000"/>
              <a:alpha val="63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7" name="Elbow Connector 6"/>
          <p:cNvCxnSpPr/>
          <p:nvPr/>
        </p:nvCxnSpPr>
        <p:spPr>
          <a:xfrm flipV="1">
            <a:off x="310285" y="5193283"/>
            <a:ext cx="2853995" cy="984867"/>
          </a:xfrm>
          <a:prstGeom prst="bentConnector3">
            <a:avLst>
              <a:gd name="adj1" fmla="val 64345"/>
            </a:avLst>
          </a:prstGeom>
          <a:ln w="254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/>
          <p:cNvSpPr txBox="1"/>
          <p:nvPr/>
        </p:nvSpPr>
        <p:spPr>
          <a:xfrm>
            <a:off x="208190" y="5808818"/>
            <a:ext cx="1371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tx2"/>
                </a:solidFill>
              </a:rPr>
              <a:t>t, F, X</a:t>
            </a:r>
            <a:r>
              <a:rPr lang="en-US" baseline="30000" dirty="0">
                <a:solidFill>
                  <a:schemeClr val="tx2"/>
                </a:solidFill>
              </a:rPr>
              <a:t>2</a:t>
            </a:r>
            <a:r>
              <a:rPr lang="en-US" dirty="0">
                <a:solidFill>
                  <a:schemeClr val="tx2"/>
                </a:solidFill>
              </a:rPr>
              <a:t>…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2189999" y="4819709"/>
            <a:ext cx="70560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tx2"/>
                </a:solidFill>
              </a:rPr>
              <a:t>GLM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3164280" y="4067250"/>
            <a:ext cx="92058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MLM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4191000" y="3185651"/>
            <a:ext cx="1066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tx2"/>
                </a:solidFill>
              </a:rPr>
              <a:t>CMLM</a:t>
            </a:r>
          </a:p>
        </p:txBody>
      </p:sp>
      <p:pic>
        <p:nvPicPr>
          <p:cNvPr id="20" name="Picture 1"/>
          <p:cNvPicPr>
            <a:picLocks noChangeAspect="1" noChangeArrowheads="1"/>
          </p:cNvPicPr>
          <p:nvPr/>
        </p:nvPicPr>
        <p:blipFill>
          <a:blip r:embed="rId4" cstate="print"/>
          <a:srcRect l="18333" t="27344" r="25000" b="12500"/>
          <a:stretch>
            <a:fillRect/>
          </a:stretch>
        </p:blipFill>
        <p:spPr bwMode="auto">
          <a:xfrm>
            <a:off x="3170461" y="4528115"/>
            <a:ext cx="914400" cy="5916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" name="Picture 3"/>
          <p:cNvPicPr>
            <a:picLocks noChangeAspect="1" noChangeArrowheads="1"/>
          </p:cNvPicPr>
          <p:nvPr/>
        </p:nvPicPr>
        <p:blipFill>
          <a:blip r:embed="rId5" cstate="print"/>
          <a:srcRect l="30555" t="33420" r="38889" b="24045"/>
          <a:stretch>
            <a:fillRect/>
          </a:stretch>
        </p:blipFill>
        <p:spPr bwMode="auto">
          <a:xfrm>
            <a:off x="4276774" y="3649807"/>
            <a:ext cx="914400" cy="7758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" name="Picture 2"/>
          <p:cNvPicPr>
            <a:picLocks noChangeAspect="1" noChangeArrowheads="1"/>
          </p:cNvPicPr>
          <p:nvPr/>
        </p:nvPicPr>
        <p:blipFill>
          <a:blip r:embed="rId6" cstate="print"/>
          <a:srcRect l="37037" t="28862" r="41667" b="34679"/>
          <a:stretch>
            <a:fillRect/>
          </a:stretch>
        </p:blipFill>
        <p:spPr bwMode="auto">
          <a:xfrm>
            <a:off x="2249880" y="5297226"/>
            <a:ext cx="914400" cy="883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TextBox 8"/>
          <p:cNvSpPr txBox="1"/>
          <p:nvPr/>
        </p:nvSpPr>
        <p:spPr>
          <a:xfrm>
            <a:off x="91911" y="6181139"/>
            <a:ext cx="194616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Uncorrelated or </a:t>
            </a:r>
          </a:p>
          <a:p>
            <a:r>
              <a:rPr lang="en-US" dirty="0"/>
              <a:t>equally correlated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6183666" y="5669858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25" name="TextBox 24"/>
          <p:cNvSpPr txBox="1"/>
          <p:nvPr/>
        </p:nvSpPr>
        <p:spPr>
          <a:xfrm>
            <a:off x="609600" y="17697"/>
            <a:ext cx="8382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solidFill>
                  <a:schemeClr val="accent2"/>
                </a:solidFill>
              </a:rPr>
              <a:t>Ladder for high hanging fruits</a:t>
            </a:r>
          </a:p>
        </p:txBody>
      </p:sp>
      <p:cxnSp>
        <p:nvCxnSpPr>
          <p:cNvPr id="29" name="Elbow Connector 28"/>
          <p:cNvCxnSpPr/>
          <p:nvPr/>
        </p:nvCxnSpPr>
        <p:spPr>
          <a:xfrm flipV="1">
            <a:off x="2325189" y="4436582"/>
            <a:ext cx="1759672" cy="756701"/>
          </a:xfrm>
          <a:prstGeom prst="bentConnector3">
            <a:avLst>
              <a:gd name="adj1" fmla="val 50000"/>
            </a:avLst>
          </a:prstGeom>
          <a:ln w="254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Elbow Connector 32"/>
          <p:cNvCxnSpPr>
            <a:endCxn id="28" idx="1"/>
          </p:cNvCxnSpPr>
          <p:nvPr/>
        </p:nvCxnSpPr>
        <p:spPr>
          <a:xfrm flipV="1">
            <a:off x="3248121" y="3576732"/>
            <a:ext cx="2009679" cy="859850"/>
          </a:xfrm>
          <a:prstGeom prst="bentConnector3">
            <a:avLst>
              <a:gd name="adj1" fmla="val 47319"/>
            </a:avLst>
          </a:prstGeom>
          <a:ln w="254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Elbow Connector 38"/>
          <p:cNvCxnSpPr/>
          <p:nvPr/>
        </p:nvCxnSpPr>
        <p:spPr>
          <a:xfrm flipV="1">
            <a:off x="4191000" y="2707864"/>
            <a:ext cx="2258077" cy="868868"/>
          </a:xfrm>
          <a:prstGeom prst="bentConnector3">
            <a:avLst>
              <a:gd name="adj1" fmla="val 50000"/>
            </a:avLst>
          </a:prstGeom>
          <a:ln w="254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1" name="Picture 40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453932" y="2776970"/>
            <a:ext cx="914400" cy="778013"/>
          </a:xfrm>
          <a:prstGeom prst="rect">
            <a:avLst/>
          </a:prstGeom>
        </p:spPr>
      </p:pic>
      <p:cxnSp>
        <p:nvCxnSpPr>
          <p:cNvPr id="42" name="Elbow Connector 41"/>
          <p:cNvCxnSpPr/>
          <p:nvPr/>
        </p:nvCxnSpPr>
        <p:spPr>
          <a:xfrm flipV="1">
            <a:off x="5320038" y="1837664"/>
            <a:ext cx="2258077" cy="868868"/>
          </a:xfrm>
          <a:prstGeom prst="bentConnector3">
            <a:avLst>
              <a:gd name="adj1" fmla="val 50000"/>
            </a:avLst>
          </a:prstGeom>
          <a:ln w="254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4" name="TextBox 43"/>
          <p:cNvSpPr txBox="1"/>
          <p:nvPr/>
        </p:nvSpPr>
        <p:spPr>
          <a:xfrm>
            <a:off x="5320037" y="2276868"/>
            <a:ext cx="96143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tx2"/>
                </a:solidFill>
              </a:rPr>
              <a:t>ECMLM</a:t>
            </a:r>
          </a:p>
        </p:txBody>
      </p:sp>
      <p:pic>
        <p:nvPicPr>
          <p:cNvPr id="46" name="Picture 45"/>
          <p:cNvPicPr>
            <a:picLocks noChangeAspect="1"/>
          </p:cNvPicPr>
          <p:nvPr/>
        </p:nvPicPr>
        <p:blipFill rotWithShape="1">
          <a:blip r:embed="rId8"/>
          <a:srcRect l="19674" t="66092" r="56108" b="20505"/>
          <a:stretch/>
        </p:blipFill>
        <p:spPr>
          <a:xfrm>
            <a:off x="6612916" y="1919382"/>
            <a:ext cx="914400" cy="832682"/>
          </a:xfrm>
          <a:prstGeom prst="rect">
            <a:avLst/>
          </a:prstGeom>
        </p:spPr>
      </p:pic>
      <p:cxnSp>
        <p:nvCxnSpPr>
          <p:cNvPr id="51" name="Straight Connector 50"/>
          <p:cNvCxnSpPr/>
          <p:nvPr/>
        </p:nvCxnSpPr>
        <p:spPr>
          <a:xfrm flipH="1">
            <a:off x="91911" y="6178150"/>
            <a:ext cx="1946168" cy="0"/>
          </a:xfrm>
          <a:prstGeom prst="line">
            <a:avLst/>
          </a:prstGeom>
          <a:ln w="254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4" name="Rectangular Callout 53"/>
          <p:cNvSpPr/>
          <p:nvPr/>
        </p:nvSpPr>
        <p:spPr>
          <a:xfrm>
            <a:off x="1025236" y="3649807"/>
            <a:ext cx="1676400" cy="838200"/>
          </a:xfrm>
          <a:prstGeom prst="wedgeRectCallout">
            <a:avLst>
              <a:gd name="adj1" fmla="val 33203"/>
              <a:gd name="adj2" fmla="val 79833"/>
            </a:avLst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Structure, </a:t>
            </a:r>
            <a:r>
              <a:rPr lang="en-US" dirty="0" err="1">
                <a:solidFill>
                  <a:schemeClr val="tx1"/>
                </a:solidFill>
              </a:rPr>
              <a:t>Eigenstrate</a:t>
            </a:r>
            <a:endParaRPr lang="en-US" dirty="0">
              <a:solidFill>
                <a:schemeClr val="tx1"/>
              </a:solidFill>
            </a:endParaRPr>
          </a:p>
          <a:p>
            <a:pPr algn="ctr"/>
            <a:r>
              <a:rPr lang="en-US" dirty="0">
                <a:solidFill>
                  <a:schemeClr val="tx1"/>
                </a:solidFill>
              </a:rPr>
              <a:t>PLIK</a:t>
            </a:r>
          </a:p>
        </p:txBody>
      </p:sp>
      <p:sp>
        <p:nvSpPr>
          <p:cNvPr id="55" name="Rectangular Callout 54"/>
          <p:cNvSpPr/>
          <p:nvPr/>
        </p:nvSpPr>
        <p:spPr>
          <a:xfrm>
            <a:off x="1672936" y="2646200"/>
            <a:ext cx="2057400" cy="838200"/>
          </a:xfrm>
          <a:prstGeom prst="wedgeRectCallout">
            <a:avLst>
              <a:gd name="adj1" fmla="val 35021"/>
              <a:gd name="adj2" fmla="val 109318"/>
            </a:avLst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EMMA, </a:t>
            </a:r>
            <a:r>
              <a:rPr lang="en-US" dirty="0" err="1">
                <a:solidFill>
                  <a:schemeClr val="tx1"/>
                </a:solidFill>
              </a:rPr>
              <a:t>EMMAx</a:t>
            </a:r>
            <a:r>
              <a:rPr lang="en-US" dirty="0">
                <a:solidFill>
                  <a:schemeClr val="tx1"/>
                </a:solidFill>
              </a:rPr>
              <a:t>,</a:t>
            </a:r>
          </a:p>
          <a:p>
            <a:pPr algn="ctr"/>
            <a:r>
              <a:rPr lang="en-US" dirty="0">
                <a:solidFill>
                  <a:schemeClr val="tx1"/>
                </a:solidFill>
              </a:rPr>
              <a:t>GCAT, </a:t>
            </a:r>
            <a:r>
              <a:rPr lang="en-US" dirty="0" err="1">
                <a:solidFill>
                  <a:schemeClr val="tx1"/>
                </a:solidFill>
              </a:rPr>
              <a:t>GenABEL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56" name="Rectangular Callout 55"/>
          <p:cNvSpPr/>
          <p:nvPr/>
        </p:nvSpPr>
        <p:spPr>
          <a:xfrm>
            <a:off x="3967884" y="2394207"/>
            <a:ext cx="1091795" cy="627314"/>
          </a:xfrm>
          <a:prstGeom prst="wedgeRectCallout">
            <a:avLst>
              <a:gd name="adj1" fmla="val 23800"/>
              <a:gd name="adj2" fmla="val 82308"/>
            </a:avLst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TASSEL</a:t>
            </a:r>
          </a:p>
          <a:p>
            <a:pPr algn="ctr"/>
            <a:r>
              <a:rPr lang="en-US" dirty="0">
                <a:solidFill>
                  <a:schemeClr val="tx1"/>
                </a:solidFill>
              </a:rPr>
              <a:t>GAPIT</a:t>
            </a:r>
          </a:p>
        </p:txBody>
      </p:sp>
      <p:sp>
        <p:nvSpPr>
          <p:cNvPr id="60" name="Rectangular Callout 59"/>
          <p:cNvSpPr/>
          <p:nvPr/>
        </p:nvSpPr>
        <p:spPr>
          <a:xfrm>
            <a:off x="4965174" y="1706176"/>
            <a:ext cx="977516" cy="379988"/>
          </a:xfrm>
          <a:prstGeom prst="wedgeRectCallout">
            <a:avLst>
              <a:gd name="adj1" fmla="val 34967"/>
              <a:gd name="adj2" fmla="val 83928"/>
            </a:avLst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GAPIT</a:t>
            </a:r>
          </a:p>
        </p:txBody>
      </p:sp>
      <p:pic>
        <p:nvPicPr>
          <p:cNvPr id="36" name="Picture 35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552290" y="1019120"/>
            <a:ext cx="914400" cy="687056"/>
          </a:xfrm>
          <a:prstGeom prst="rect">
            <a:avLst/>
          </a:prstGeom>
        </p:spPr>
      </p:pic>
      <p:pic>
        <p:nvPicPr>
          <p:cNvPr id="38" name="Picture 37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664811" y="675592"/>
            <a:ext cx="914400" cy="687056"/>
          </a:xfrm>
          <a:prstGeom prst="rect">
            <a:avLst/>
          </a:prstGeom>
        </p:spPr>
      </p:pic>
      <p:pic>
        <p:nvPicPr>
          <p:cNvPr id="32" name="Picture 31" descr="th.jpeg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64811" y="1489647"/>
            <a:ext cx="914400" cy="685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06101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  <p:bldP spid="13" grpId="0"/>
      <p:bldP spid="14" grpId="0"/>
      <p:bldP spid="15" grpId="0"/>
      <p:bldP spid="19" grpId="0"/>
      <p:bldP spid="9" grpId="0"/>
      <p:bldP spid="44" grpId="0"/>
      <p:bldP spid="54" grpId="0" animBg="1"/>
      <p:bldP spid="55" grpId="0" animBg="1"/>
      <p:bldP spid="56" grpId="0" animBg="1"/>
      <p:bldP spid="60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7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>
                <a:latin typeface="Calibri" charset="0"/>
              </a:rPr>
              <a:t>Demonstration</a:t>
            </a:r>
          </a:p>
        </p:txBody>
      </p:sp>
      <p:pic>
        <p:nvPicPr>
          <p:cNvPr id="45058" name="Picture 4" descr="tassel demo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048000" y="2438400"/>
            <a:ext cx="3162300" cy="2647950"/>
          </a:xfrm>
        </p:spPr>
      </p:pic>
      <p:grpSp>
        <p:nvGrpSpPr>
          <p:cNvPr id="2" name="Group 10"/>
          <p:cNvGrpSpPr>
            <a:grpSpLocks/>
          </p:cNvGrpSpPr>
          <p:nvPr/>
        </p:nvGrpSpPr>
        <p:grpSpPr bwMode="auto">
          <a:xfrm>
            <a:off x="2819400" y="1982788"/>
            <a:ext cx="3656013" cy="3656012"/>
            <a:chOff x="1776" y="1249"/>
            <a:chExt cx="2303" cy="2303"/>
          </a:xfrm>
        </p:grpSpPr>
        <p:sp>
          <p:nvSpPr>
            <p:cNvPr id="45060" name="Oval 6"/>
            <p:cNvSpPr>
              <a:spLocks noChangeArrowheads="1"/>
            </p:cNvSpPr>
            <p:nvPr/>
          </p:nvSpPr>
          <p:spPr bwMode="auto">
            <a:xfrm>
              <a:off x="1776" y="1249"/>
              <a:ext cx="2303" cy="2303"/>
            </a:xfrm>
            <a:prstGeom prst="ellipse">
              <a:avLst/>
            </a:prstGeom>
            <a:noFill/>
            <a:ln w="25400">
              <a:solidFill>
                <a:srgbClr val="808080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5061" name="Oval 7"/>
            <p:cNvSpPr>
              <a:spLocks noChangeArrowheads="1"/>
            </p:cNvSpPr>
            <p:nvPr/>
          </p:nvSpPr>
          <p:spPr bwMode="auto">
            <a:xfrm>
              <a:off x="2112" y="1536"/>
              <a:ext cx="1727" cy="1727"/>
            </a:xfrm>
            <a:prstGeom prst="ellipse">
              <a:avLst/>
            </a:prstGeom>
            <a:noFill/>
            <a:ln w="25400">
              <a:solidFill>
                <a:srgbClr val="808080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5062" name="Oval 8"/>
            <p:cNvSpPr>
              <a:spLocks noChangeArrowheads="1"/>
            </p:cNvSpPr>
            <p:nvPr/>
          </p:nvSpPr>
          <p:spPr bwMode="auto">
            <a:xfrm>
              <a:off x="2400" y="1824"/>
              <a:ext cx="1152" cy="1152"/>
            </a:xfrm>
            <a:prstGeom prst="ellipse">
              <a:avLst/>
            </a:prstGeom>
            <a:noFill/>
            <a:ln w="25400">
              <a:solidFill>
                <a:srgbClr val="808080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5063" name="Oval 9"/>
            <p:cNvSpPr>
              <a:spLocks noChangeArrowheads="1"/>
            </p:cNvSpPr>
            <p:nvPr/>
          </p:nvSpPr>
          <p:spPr bwMode="auto">
            <a:xfrm>
              <a:off x="2688" y="2112"/>
              <a:ext cx="576" cy="576"/>
            </a:xfrm>
            <a:prstGeom prst="ellipse">
              <a:avLst/>
            </a:prstGeom>
            <a:noFill/>
            <a:ln w="25400">
              <a:solidFill>
                <a:srgbClr val="808080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984626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accel="50000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Import GAPIT</a:t>
            </a:r>
          </a:p>
        </p:txBody>
      </p:sp>
      <p:sp>
        <p:nvSpPr>
          <p:cNvPr id="4" name="Rectangle 3"/>
          <p:cNvSpPr/>
          <p:nvPr/>
        </p:nvSpPr>
        <p:spPr>
          <a:xfrm>
            <a:off x="344384" y="1591056"/>
            <a:ext cx="8799616" cy="50783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en-US" dirty="0">
              <a:solidFill>
                <a:srgbClr val="060087"/>
              </a:solidFill>
              <a:latin typeface="Candara" charset="0"/>
            </a:endParaRPr>
          </a:p>
          <a:p>
            <a:r>
              <a:rPr lang="en-US" dirty="0" err="1">
                <a:solidFill>
                  <a:srgbClr val="060087"/>
                </a:solidFill>
                <a:latin typeface="Candara" charset="0"/>
              </a:rPr>
              <a:t>rm</a:t>
            </a:r>
            <a:r>
              <a:rPr lang="en-US" dirty="0">
                <a:solidFill>
                  <a:srgbClr val="060087"/>
                </a:solidFill>
                <a:latin typeface="Candara" charset="0"/>
              </a:rPr>
              <a:t>(</a:t>
            </a:r>
            <a:r>
              <a:rPr lang="en-US" dirty="0">
                <a:solidFill>
                  <a:srgbClr val="000000"/>
                </a:solidFill>
                <a:latin typeface="Candara" charset="0"/>
              </a:rPr>
              <a:t>list</a:t>
            </a:r>
            <a:r>
              <a:rPr lang="en-US" dirty="0">
                <a:solidFill>
                  <a:srgbClr val="060087"/>
                </a:solidFill>
                <a:latin typeface="Candara" charset="0"/>
              </a:rPr>
              <a:t>=</a:t>
            </a:r>
            <a:r>
              <a:rPr lang="en-US" dirty="0" err="1">
                <a:solidFill>
                  <a:srgbClr val="060087"/>
                </a:solidFill>
                <a:latin typeface="Candara" charset="0"/>
              </a:rPr>
              <a:t>ls</a:t>
            </a:r>
            <a:r>
              <a:rPr lang="en-US" dirty="0">
                <a:solidFill>
                  <a:srgbClr val="060087"/>
                </a:solidFill>
                <a:latin typeface="Candara" charset="0"/>
              </a:rPr>
              <a:t>())</a:t>
            </a:r>
          </a:p>
          <a:p>
            <a:r>
              <a:rPr lang="en-US" dirty="0">
                <a:solidFill>
                  <a:srgbClr val="3E3E3E"/>
                </a:solidFill>
                <a:latin typeface="Candara" charset="0"/>
              </a:rPr>
              <a:t>#Import GAPIT</a:t>
            </a:r>
          </a:p>
          <a:p>
            <a:r>
              <a:rPr lang="en-US" dirty="0">
                <a:solidFill>
                  <a:srgbClr val="3E3E3E"/>
                </a:solidFill>
                <a:latin typeface="Candara" charset="0"/>
              </a:rPr>
              <a:t>#source("http://</a:t>
            </a:r>
            <a:r>
              <a:rPr lang="en-US" dirty="0" err="1">
                <a:solidFill>
                  <a:srgbClr val="3E3E3E"/>
                </a:solidFill>
                <a:latin typeface="Candara" charset="0"/>
              </a:rPr>
              <a:t>www.bioconductor.org</a:t>
            </a:r>
            <a:r>
              <a:rPr lang="en-US" dirty="0">
                <a:solidFill>
                  <a:srgbClr val="3E3E3E"/>
                </a:solidFill>
                <a:latin typeface="Candara" charset="0"/>
              </a:rPr>
              <a:t>/</a:t>
            </a:r>
            <a:r>
              <a:rPr lang="en-US" dirty="0" err="1">
                <a:solidFill>
                  <a:srgbClr val="3E3E3E"/>
                </a:solidFill>
                <a:latin typeface="Candara" charset="0"/>
              </a:rPr>
              <a:t>biocLite.R</a:t>
            </a:r>
            <a:r>
              <a:rPr lang="en-US" dirty="0">
                <a:solidFill>
                  <a:srgbClr val="3E3E3E"/>
                </a:solidFill>
                <a:latin typeface="Candara" charset="0"/>
              </a:rPr>
              <a:t>") </a:t>
            </a:r>
          </a:p>
          <a:p>
            <a:r>
              <a:rPr lang="en-US" dirty="0">
                <a:solidFill>
                  <a:srgbClr val="3E3E3E"/>
                </a:solidFill>
                <a:latin typeface="Candara" charset="0"/>
              </a:rPr>
              <a:t>#</a:t>
            </a:r>
            <a:r>
              <a:rPr lang="en-US" dirty="0" err="1">
                <a:solidFill>
                  <a:srgbClr val="3E3E3E"/>
                </a:solidFill>
                <a:latin typeface="Candara" charset="0"/>
              </a:rPr>
              <a:t>biocLite</a:t>
            </a:r>
            <a:r>
              <a:rPr lang="en-US" dirty="0">
                <a:solidFill>
                  <a:srgbClr val="3E3E3E"/>
                </a:solidFill>
                <a:latin typeface="Candara" charset="0"/>
              </a:rPr>
              <a:t>("</a:t>
            </a:r>
            <a:r>
              <a:rPr lang="en-US" dirty="0" err="1">
                <a:solidFill>
                  <a:srgbClr val="3E3E3E"/>
                </a:solidFill>
                <a:latin typeface="Candara" charset="0"/>
              </a:rPr>
              <a:t>multtest</a:t>
            </a:r>
            <a:r>
              <a:rPr lang="en-US" dirty="0">
                <a:solidFill>
                  <a:srgbClr val="3E3E3E"/>
                </a:solidFill>
                <a:latin typeface="Candara" charset="0"/>
              </a:rPr>
              <a:t>")</a:t>
            </a:r>
          </a:p>
          <a:p>
            <a:r>
              <a:rPr lang="en-US" dirty="0">
                <a:solidFill>
                  <a:srgbClr val="3E3E3E"/>
                </a:solidFill>
                <a:latin typeface="Candara" charset="0"/>
              </a:rPr>
              <a:t>#</a:t>
            </a:r>
            <a:r>
              <a:rPr lang="en-US" dirty="0" err="1">
                <a:solidFill>
                  <a:srgbClr val="3E3E3E"/>
                </a:solidFill>
                <a:latin typeface="Candara" charset="0"/>
              </a:rPr>
              <a:t>install.packages</a:t>
            </a:r>
            <a:r>
              <a:rPr lang="en-US" dirty="0">
                <a:solidFill>
                  <a:srgbClr val="3E3E3E"/>
                </a:solidFill>
                <a:latin typeface="Candara" charset="0"/>
              </a:rPr>
              <a:t>("</a:t>
            </a:r>
            <a:r>
              <a:rPr lang="en-US" dirty="0" err="1">
                <a:solidFill>
                  <a:srgbClr val="3E3E3E"/>
                </a:solidFill>
                <a:latin typeface="Candara" charset="0"/>
              </a:rPr>
              <a:t>gplots</a:t>
            </a:r>
            <a:r>
              <a:rPr lang="en-US" dirty="0">
                <a:solidFill>
                  <a:srgbClr val="3E3E3E"/>
                </a:solidFill>
                <a:latin typeface="Candara" charset="0"/>
              </a:rPr>
              <a:t>")</a:t>
            </a:r>
          </a:p>
          <a:p>
            <a:r>
              <a:rPr lang="en-US" dirty="0">
                <a:solidFill>
                  <a:srgbClr val="3E3E3E"/>
                </a:solidFill>
                <a:latin typeface="Candara" charset="0"/>
              </a:rPr>
              <a:t>#</a:t>
            </a:r>
            <a:r>
              <a:rPr lang="en-US" dirty="0" err="1">
                <a:solidFill>
                  <a:srgbClr val="3E3E3E"/>
                </a:solidFill>
                <a:latin typeface="Candara" charset="0"/>
              </a:rPr>
              <a:t>install.packages</a:t>
            </a:r>
            <a:r>
              <a:rPr lang="en-US" dirty="0">
                <a:solidFill>
                  <a:srgbClr val="3E3E3E"/>
                </a:solidFill>
                <a:latin typeface="Candara" charset="0"/>
              </a:rPr>
              <a:t>("scatterplot3d")#The downloaded link at: http://</a:t>
            </a:r>
            <a:r>
              <a:rPr lang="en-US" dirty="0" err="1">
                <a:solidFill>
                  <a:srgbClr val="3E3E3E"/>
                </a:solidFill>
                <a:latin typeface="Candara" charset="0"/>
              </a:rPr>
              <a:t>cran.r-project.org</a:t>
            </a:r>
            <a:r>
              <a:rPr lang="en-US" dirty="0">
                <a:solidFill>
                  <a:srgbClr val="3E3E3E"/>
                </a:solidFill>
                <a:latin typeface="Candara" charset="0"/>
              </a:rPr>
              <a:t>/package=scatterplot3d</a:t>
            </a:r>
          </a:p>
          <a:p>
            <a:r>
              <a:rPr lang="en-US" dirty="0" err="1">
                <a:solidFill>
                  <a:srgbClr val="060087"/>
                </a:solidFill>
                <a:latin typeface="Candara" charset="0"/>
              </a:rPr>
              <a:t>rm</a:t>
            </a:r>
            <a:r>
              <a:rPr lang="en-US" dirty="0">
                <a:solidFill>
                  <a:srgbClr val="060087"/>
                </a:solidFill>
                <a:latin typeface="Candara" charset="0"/>
              </a:rPr>
              <a:t>(</a:t>
            </a:r>
            <a:r>
              <a:rPr lang="en-US" dirty="0">
                <a:solidFill>
                  <a:srgbClr val="000000"/>
                </a:solidFill>
                <a:latin typeface="Candara" charset="0"/>
              </a:rPr>
              <a:t>list</a:t>
            </a:r>
            <a:r>
              <a:rPr lang="en-US" dirty="0">
                <a:solidFill>
                  <a:srgbClr val="060087"/>
                </a:solidFill>
                <a:latin typeface="Candara" charset="0"/>
              </a:rPr>
              <a:t>=</a:t>
            </a:r>
            <a:r>
              <a:rPr lang="en-US" dirty="0" err="1">
                <a:solidFill>
                  <a:srgbClr val="060087"/>
                </a:solidFill>
                <a:latin typeface="Candara" charset="0"/>
              </a:rPr>
              <a:t>ls</a:t>
            </a:r>
            <a:r>
              <a:rPr lang="en-US" dirty="0">
                <a:solidFill>
                  <a:srgbClr val="060087"/>
                </a:solidFill>
                <a:latin typeface="Candara" charset="0"/>
              </a:rPr>
              <a:t>())</a:t>
            </a:r>
          </a:p>
          <a:p>
            <a:r>
              <a:rPr lang="en-US" dirty="0">
                <a:solidFill>
                  <a:srgbClr val="060087"/>
                </a:solidFill>
                <a:latin typeface="Candara" charset="0"/>
              </a:rPr>
              <a:t>library(</a:t>
            </a:r>
            <a:r>
              <a:rPr lang="en-US" dirty="0">
                <a:solidFill>
                  <a:srgbClr val="9E0003"/>
                </a:solidFill>
                <a:latin typeface="Candara" charset="0"/>
              </a:rPr>
              <a:t>'MASS'</a:t>
            </a:r>
            <a:r>
              <a:rPr lang="en-US" dirty="0">
                <a:solidFill>
                  <a:srgbClr val="060087"/>
                </a:solidFill>
                <a:latin typeface="Candara" charset="0"/>
              </a:rPr>
              <a:t>) </a:t>
            </a:r>
            <a:r>
              <a:rPr lang="en-US" dirty="0">
                <a:solidFill>
                  <a:srgbClr val="3E3E3E"/>
                </a:solidFill>
                <a:latin typeface="Candara" charset="0"/>
              </a:rPr>
              <a:t># required for </a:t>
            </a:r>
            <a:r>
              <a:rPr lang="en-US" dirty="0" err="1">
                <a:solidFill>
                  <a:srgbClr val="3E3E3E"/>
                </a:solidFill>
                <a:latin typeface="Candara" charset="0"/>
              </a:rPr>
              <a:t>ginv</a:t>
            </a:r>
            <a:endParaRPr lang="en-US" dirty="0">
              <a:solidFill>
                <a:srgbClr val="3E3E3E"/>
              </a:solidFill>
              <a:latin typeface="Candara" charset="0"/>
            </a:endParaRPr>
          </a:p>
          <a:p>
            <a:r>
              <a:rPr lang="en-US" dirty="0">
                <a:solidFill>
                  <a:srgbClr val="060087"/>
                </a:solidFill>
                <a:latin typeface="Candara" charset="0"/>
              </a:rPr>
              <a:t>library(</a:t>
            </a:r>
            <a:r>
              <a:rPr lang="en-US" dirty="0" err="1">
                <a:solidFill>
                  <a:srgbClr val="000000"/>
                </a:solidFill>
                <a:latin typeface="Candara" charset="0"/>
              </a:rPr>
              <a:t>multtest</a:t>
            </a:r>
            <a:r>
              <a:rPr lang="en-US" dirty="0">
                <a:solidFill>
                  <a:srgbClr val="060087"/>
                </a:solidFill>
                <a:latin typeface="Candara" charset="0"/>
              </a:rPr>
              <a:t>)</a:t>
            </a:r>
          </a:p>
          <a:p>
            <a:r>
              <a:rPr lang="en-US" dirty="0">
                <a:solidFill>
                  <a:srgbClr val="060087"/>
                </a:solidFill>
                <a:latin typeface="Candara" charset="0"/>
              </a:rPr>
              <a:t>library(</a:t>
            </a:r>
            <a:r>
              <a:rPr lang="en-US" dirty="0" err="1">
                <a:solidFill>
                  <a:srgbClr val="000000"/>
                </a:solidFill>
                <a:latin typeface="Candara" charset="0"/>
              </a:rPr>
              <a:t>gplots</a:t>
            </a:r>
            <a:r>
              <a:rPr lang="en-US" dirty="0">
                <a:solidFill>
                  <a:srgbClr val="060087"/>
                </a:solidFill>
                <a:latin typeface="Candara" charset="0"/>
              </a:rPr>
              <a:t>)</a:t>
            </a:r>
          </a:p>
          <a:p>
            <a:r>
              <a:rPr lang="en-US" dirty="0">
                <a:solidFill>
                  <a:srgbClr val="060087"/>
                </a:solidFill>
                <a:latin typeface="Candara" charset="0"/>
              </a:rPr>
              <a:t>library(</a:t>
            </a:r>
            <a:r>
              <a:rPr lang="en-US" dirty="0">
                <a:solidFill>
                  <a:srgbClr val="000000"/>
                </a:solidFill>
                <a:latin typeface="Candara" charset="0"/>
              </a:rPr>
              <a:t>compiler</a:t>
            </a:r>
            <a:r>
              <a:rPr lang="en-US" dirty="0">
                <a:solidFill>
                  <a:srgbClr val="060087"/>
                </a:solidFill>
                <a:latin typeface="Candara" charset="0"/>
              </a:rPr>
              <a:t>) </a:t>
            </a:r>
            <a:r>
              <a:rPr lang="en-US" dirty="0">
                <a:solidFill>
                  <a:srgbClr val="3E3E3E"/>
                </a:solidFill>
                <a:latin typeface="Candara" charset="0"/>
              </a:rPr>
              <a:t>#required for </a:t>
            </a:r>
            <a:r>
              <a:rPr lang="en-US" dirty="0" err="1">
                <a:solidFill>
                  <a:srgbClr val="3E3E3E"/>
                </a:solidFill>
                <a:latin typeface="Candara" charset="0"/>
              </a:rPr>
              <a:t>cmpfun</a:t>
            </a:r>
            <a:endParaRPr lang="en-US" dirty="0">
              <a:solidFill>
                <a:srgbClr val="3E3E3E"/>
              </a:solidFill>
              <a:latin typeface="Candara" charset="0"/>
            </a:endParaRPr>
          </a:p>
          <a:p>
            <a:r>
              <a:rPr lang="en-US" dirty="0">
                <a:solidFill>
                  <a:srgbClr val="060087"/>
                </a:solidFill>
                <a:latin typeface="Candara" charset="0"/>
              </a:rPr>
              <a:t>library(</a:t>
            </a:r>
            <a:r>
              <a:rPr lang="en-US" dirty="0">
                <a:solidFill>
                  <a:srgbClr val="9E0003"/>
                </a:solidFill>
                <a:latin typeface="Candara" charset="0"/>
              </a:rPr>
              <a:t>"scatterplot3d"</a:t>
            </a:r>
            <a:r>
              <a:rPr lang="en-US" dirty="0">
                <a:solidFill>
                  <a:srgbClr val="060087"/>
                </a:solidFill>
                <a:latin typeface="Candara" charset="0"/>
              </a:rPr>
              <a:t>)</a:t>
            </a:r>
          </a:p>
          <a:p>
            <a:r>
              <a:rPr lang="en-US" dirty="0">
                <a:solidFill>
                  <a:srgbClr val="060087"/>
                </a:solidFill>
                <a:latin typeface="Candara" charset="0"/>
              </a:rPr>
              <a:t>source(</a:t>
            </a:r>
            <a:r>
              <a:rPr lang="en-US" dirty="0">
                <a:solidFill>
                  <a:srgbClr val="9E0003"/>
                </a:solidFill>
                <a:latin typeface="Candara" charset="0"/>
              </a:rPr>
              <a:t>"http://</a:t>
            </a:r>
            <a:r>
              <a:rPr lang="en-US" dirty="0" err="1">
                <a:solidFill>
                  <a:srgbClr val="9E0003"/>
                </a:solidFill>
                <a:latin typeface="Candara" charset="0"/>
              </a:rPr>
              <a:t>www.zzlab.net</a:t>
            </a:r>
            <a:r>
              <a:rPr lang="en-US" dirty="0">
                <a:solidFill>
                  <a:srgbClr val="9E0003"/>
                </a:solidFill>
                <a:latin typeface="Candara" charset="0"/>
              </a:rPr>
              <a:t>/GAPIT/</a:t>
            </a:r>
            <a:r>
              <a:rPr lang="en-US" dirty="0" err="1">
                <a:solidFill>
                  <a:srgbClr val="9E0003"/>
                </a:solidFill>
                <a:latin typeface="Candara" charset="0"/>
              </a:rPr>
              <a:t>emma.txt</a:t>
            </a:r>
            <a:r>
              <a:rPr lang="en-US" dirty="0">
                <a:solidFill>
                  <a:srgbClr val="9E0003"/>
                </a:solidFill>
                <a:latin typeface="Candara" charset="0"/>
              </a:rPr>
              <a:t>"</a:t>
            </a:r>
            <a:r>
              <a:rPr lang="en-US" dirty="0">
                <a:solidFill>
                  <a:srgbClr val="060087"/>
                </a:solidFill>
                <a:latin typeface="Candara" charset="0"/>
              </a:rPr>
              <a:t>)</a:t>
            </a:r>
          </a:p>
          <a:p>
            <a:r>
              <a:rPr lang="en-US" dirty="0">
                <a:solidFill>
                  <a:srgbClr val="060087"/>
                </a:solidFill>
                <a:latin typeface="Candara" charset="0"/>
              </a:rPr>
              <a:t>source(</a:t>
            </a:r>
            <a:r>
              <a:rPr lang="en-US" dirty="0">
                <a:solidFill>
                  <a:srgbClr val="9E0003"/>
                </a:solidFill>
                <a:latin typeface="Candara" charset="0"/>
              </a:rPr>
              <a:t>"http://</a:t>
            </a:r>
            <a:r>
              <a:rPr lang="en-US" dirty="0" err="1">
                <a:solidFill>
                  <a:srgbClr val="9E0003"/>
                </a:solidFill>
                <a:latin typeface="Candara" charset="0"/>
              </a:rPr>
              <a:t>www.zzlab.net</a:t>
            </a:r>
            <a:r>
              <a:rPr lang="en-US" dirty="0">
                <a:solidFill>
                  <a:srgbClr val="9E0003"/>
                </a:solidFill>
                <a:latin typeface="Candara" charset="0"/>
              </a:rPr>
              <a:t>/GAPIT/</a:t>
            </a:r>
            <a:r>
              <a:rPr lang="en-US" dirty="0" err="1">
                <a:solidFill>
                  <a:srgbClr val="9E0003"/>
                </a:solidFill>
                <a:latin typeface="Candara" charset="0"/>
              </a:rPr>
              <a:t>gapit_functions.txt</a:t>
            </a:r>
            <a:r>
              <a:rPr lang="en-US" dirty="0">
                <a:solidFill>
                  <a:srgbClr val="9E0003"/>
                </a:solidFill>
                <a:latin typeface="Candara" charset="0"/>
              </a:rPr>
              <a:t>"</a:t>
            </a:r>
            <a:r>
              <a:rPr lang="en-US" dirty="0">
                <a:solidFill>
                  <a:srgbClr val="060087"/>
                </a:solidFill>
                <a:latin typeface="Candara" charset="0"/>
              </a:rPr>
              <a:t>)</a:t>
            </a:r>
          </a:p>
          <a:p>
            <a:r>
              <a:rPr lang="en-US" dirty="0">
                <a:solidFill>
                  <a:srgbClr val="3E3E3E"/>
                </a:solidFill>
                <a:latin typeface="Candara" charset="0"/>
              </a:rPr>
              <a:t>#source("~/Dropbox/GAPIT/Functions/</a:t>
            </a:r>
            <a:r>
              <a:rPr lang="en-US" dirty="0" err="1">
                <a:solidFill>
                  <a:srgbClr val="3E3E3E"/>
                </a:solidFill>
                <a:latin typeface="Candara" charset="0"/>
              </a:rPr>
              <a:t>emma.txt</a:t>
            </a:r>
            <a:r>
              <a:rPr lang="en-US" dirty="0">
                <a:solidFill>
                  <a:srgbClr val="3E3E3E"/>
                </a:solidFill>
                <a:latin typeface="Candara" charset="0"/>
              </a:rPr>
              <a:t>")</a:t>
            </a:r>
          </a:p>
          <a:p>
            <a:r>
              <a:rPr lang="en-US" dirty="0">
                <a:solidFill>
                  <a:srgbClr val="3E3E3E"/>
                </a:solidFill>
                <a:latin typeface="Candara" charset="0"/>
              </a:rPr>
              <a:t>#source("~/Dropbox/GAPIT/Functions/</a:t>
            </a:r>
            <a:r>
              <a:rPr lang="en-US" dirty="0" err="1">
                <a:solidFill>
                  <a:srgbClr val="3E3E3E"/>
                </a:solidFill>
                <a:latin typeface="Candara" charset="0"/>
              </a:rPr>
              <a:t>gapit_functions.txt</a:t>
            </a:r>
            <a:r>
              <a:rPr lang="en-US" dirty="0">
                <a:solidFill>
                  <a:srgbClr val="3E3E3E"/>
                </a:solidFill>
                <a:latin typeface="Candara" charset="0"/>
              </a:rPr>
              <a:t>")</a:t>
            </a:r>
          </a:p>
        </p:txBody>
      </p:sp>
    </p:spTree>
    <p:extLst>
      <p:ext uri="{BB962C8B-B14F-4D97-AF65-F5344CB8AC3E}">
        <p14:creationId xmlns:p14="http://schemas.microsoft.com/office/powerpoint/2010/main" val="108738276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Import data and simulation</a:t>
            </a:r>
          </a:p>
        </p:txBody>
      </p:sp>
      <p:sp>
        <p:nvSpPr>
          <p:cNvPr id="4" name="Rectangle 3"/>
          <p:cNvSpPr/>
          <p:nvPr/>
        </p:nvSpPr>
        <p:spPr>
          <a:xfrm>
            <a:off x="457200" y="1421746"/>
            <a:ext cx="8799616" cy="535531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en-US" dirty="0">
              <a:solidFill>
                <a:srgbClr val="060087"/>
              </a:solidFill>
              <a:latin typeface="Candara" charset="0"/>
            </a:endParaRPr>
          </a:p>
          <a:p>
            <a:r>
              <a:rPr lang="en-US" dirty="0">
                <a:solidFill>
                  <a:srgbClr val="3E3E3E"/>
                </a:solidFill>
                <a:latin typeface="Candara" charset="0"/>
              </a:rPr>
              <a:t>#Import demo data</a:t>
            </a:r>
          </a:p>
          <a:p>
            <a:r>
              <a:rPr lang="en-US" dirty="0" err="1">
                <a:solidFill>
                  <a:srgbClr val="000000"/>
                </a:solidFill>
                <a:latin typeface="Candara" charset="0"/>
              </a:rPr>
              <a:t>myGD</a:t>
            </a:r>
            <a:r>
              <a:rPr lang="en-US" dirty="0">
                <a:solidFill>
                  <a:srgbClr val="060087"/>
                </a:solidFill>
                <a:latin typeface="Candara" charset="0"/>
              </a:rPr>
              <a:t>=</a:t>
            </a:r>
            <a:r>
              <a:rPr lang="en-US" dirty="0" err="1">
                <a:solidFill>
                  <a:srgbClr val="060087"/>
                </a:solidFill>
                <a:latin typeface="Candara" charset="0"/>
              </a:rPr>
              <a:t>read.table</a:t>
            </a:r>
            <a:r>
              <a:rPr lang="en-US" dirty="0">
                <a:solidFill>
                  <a:srgbClr val="060087"/>
                </a:solidFill>
                <a:latin typeface="Candara" charset="0"/>
              </a:rPr>
              <a:t>(</a:t>
            </a:r>
            <a:r>
              <a:rPr lang="en-US" dirty="0">
                <a:solidFill>
                  <a:srgbClr val="000000"/>
                </a:solidFill>
                <a:latin typeface="Candara" charset="0"/>
              </a:rPr>
              <a:t>file</a:t>
            </a:r>
            <a:r>
              <a:rPr lang="en-US" dirty="0">
                <a:solidFill>
                  <a:srgbClr val="060087"/>
                </a:solidFill>
                <a:latin typeface="Candara" charset="0"/>
              </a:rPr>
              <a:t>=</a:t>
            </a:r>
            <a:r>
              <a:rPr lang="en-US" dirty="0">
                <a:solidFill>
                  <a:srgbClr val="9E0003"/>
                </a:solidFill>
                <a:latin typeface="Candara" charset="0"/>
              </a:rPr>
              <a:t>"http://</a:t>
            </a:r>
            <a:r>
              <a:rPr lang="en-US" dirty="0" err="1">
                <a:solidFill>
                  <a:srgbClr val="9E0003"/>
                </a:solidFill>
                <a:latin typeface="Candara" charset="0"/>
              </a:rPr>
              <a:t>zzlab.net</a:t>
            </a:r>
            <a:r>
              <a:rPr lang="en-US" dirty="0">
                <a:solidFill>
                  <a:srgbClr val="9E0003"/>
                </a:solidFill>
                <a:latin typeface="Candara" charset="0"/>
              </a:rPr>
              <a:t>/GAPIT/data/</a:t>
            </a:r>
            <a:r>
              <a:rPr lang="en-US" dirty="0" err="1">
                <a:solidFill>
                  <a:srgbClr val="9E0003"/>
                </a:solidFill>
                <a:latin typeface="Candara" charset="0"/>
              </a:rPr>
              <a:t>mdp_numeric.txt"</a:t>
            </a:r>
            <a:r>
              <a:rPr lang="en-US" dirty="0" err="1">
                <a:solidFill>
                  <a:srgbClr val="060087"/>
                </a:solidFill>
                <a:latin typeface="Candara" charset="0"/>
              </a:rPr>
              <a:t>,</a:t>
            </a:r>
            <a:r>
              <a:rPr lang="en-US" dirty="0" err="1">
                <a:solidFill>
                  <a:srgbClr val="000000"/>
                </a:solidFill>
                <a:latin typeface="Candara" charset="0"/>
              </a:rPr>
              <a:t>head</a:t>
            </a:r>
            <a:r>
              <a:rPr lang="en-US" dirty="0">
                <a:solidFill>
                  <a:srgbClr val="060087"/>
                </a:solidFill>
                <a:latin typeface="Candara" charset="0"/>
              </a:rPr>
              <a:t>=</a:t>
            </a:r>
            <a:r>
              <a:rPr lang="en-US" dirty="0">
                <a:solidFill>
                  <a:srgbClr val="B5760C"/>
                </a:solidFill>
                <a:latin typeface="Candara" charset="0"/>
              </a:rPr>
              <a:t>T</a:t>
            </a:r>
            <a:r>
              <a:rPr lang="en-US" dirty="0">
                <a:solidFill>
                  <a:srgbClr val="060087"/>
                </a:solidFill>
                <a:latin typeface="Candara" charset="0"/>
              </a:rPr>
              <a:t>)</a:t>
            </a:r>
          </a:p>
          <a:p>
            <a:r>
              <a:rPr lang="en-US" dirty="0" err="1">
                <a:solidFill>
                  <a:srgbClr val="000000"/>
                </a:solidFill>
                <a:latin typeface="Candara" charset="0"/>
              </a:rPr>
              <a:t>myGM</a:t>
            </a:r>
            <a:r>
              <a:rPr lang="en-US" dirty="0">
                <a:solidFill>
                  <a:srgbClr val="060087"/>
                </a:solidFill>
                <a:latin typeface="Candara" charset="0"/>
              </a:rPr>
              <a:t>=</a:t>
            </a:r>
            <a:r>
              <a:rPr lang="en-US" dirty="0" err="1">
                <a:solidFill>
                  <a:srgbClr val="060087"/>
                </a:solidFill>
                <a:latin typeface="Candara" charset="0"/>
              </a:rPr>
              <a:t>read.table</a:t>
            </a:r>
            <a:r>
              <a:rPr lang="en-US" dirty="0">
                <a:solidFill>
                  <a:srgbClr val="060087"/>
                </a:solidFill>
                <a:latin typeface="Candara" charset="0"/>
              </a:rPr>
              <a:t>(</a:t>
            </a:r>
            <a:r>
              <a:rPr lang="en-US" dirty="0">
                <a:solidFill>
                  <a:srgbClr val="000000"/>
                </a:solidFill>
                <a:latin typeface="Candara" charset="0"/>
              </a:rPr>
              <a:t>file</a:t>
            </a:r>
            <a:r>
              <a:rPr lang="en-US" dirty="0">
                <a:solidFill>
                  <a:srgbClr val="060087"/>
                </a:solidFill>
                <a:latin typeface="Candara" charset="0"/>
              </a:rPr>
              <a:t>=</a:t>
            </a:r>
            <a:r>
              <a:rPr lang="en-US" dirty="0">
                <a:solidFill>
                  <a:srgbClr val="9E0003"/>
                </a:solidFill>
                <a:latin typeface="Candara" charset="0"/>
              </a:rPr>
              <a:t>"http://</a:t>
            </a:r>
            <a:r>
              <a:rPr lang="en-US" dirty="0" err="1">
                <a:solidFill>
                  <a:srgbClr val="9E0003"/>
                </a:solidFill>
                <a:latin typeface="Candara" charset="0"/>
              </a:rPr>
              <a:t>zzlab.net</a:t>
            </a:r>
            <a:r>
              <a:rPr lang="en-US" dirty="0">
                <a:solidFill>
                  <a:srgbClr val="9E0003"/>
                </a:solidFill>
                <a:latin typeface="Candara" charset="0"/>
              </a:rPr>
              <a:t>/GAPIT/data/</a:t>
            </a:r>
            <a:r>
              <a:rPr lang="en-US" dirty="0" err="1">
                <a:solidFill>
                  <a:srgbClr val="9E0003"/>
                </a:solidFill>
                <a:latin typeface="Candara" charset="0"/>
              </a:rPr>
              <a:t>mdp_SNP_information.txt"</a:t>
            </a:r>
            <a:r>
              <a:rPr lang="en-US" dirty="0" err="1">
                <a:solidFill>
                  <a:srgbClr val="060087"/>
                </a:solidFill>
                <a:latin typeface="Candara" charset="0"/>
              </a:rPr>
              <a:t>,</a:t>
            </a:r>
            <a:r>
              <a:rPr lang="en-US" dirty="0" err="1">
                <a:solidFill>
                  <a:srgbClr val="000000"/>
                </a:solidFill>
                <a:latin typeface="Candara" charset="0"/>
              </a:rPr>
              <a:t>head</a:t>
            </a:r>
            <a:r>
              <a:rPr lang="en-US" dirty="0">
                <a:solidFill>
                  <a:srgbClr val="060087"/>
                </a:solidFill>
                <a:latin typeface="Candara" charset="0"/>
              </a:rPr>
              <a:t>=</a:t>
            </a:r>
            <a:r>
              <a:rPr lang="en-US" dirty="0">
                <a:solidFill>
                  <a:srgbClr val="B5760C"/>
                </a:solidFill>
                <a:latin typeface="Candara" charset="0"/>
              </a:rPr>
              <a:t>T</a:t>
            </a:r>
            <a:r>
              <a:rPr lang="en-US" dirty="0">
                <a:solidFill>
                  <a:srgbClr val="060087"/>
                </a:solidFill>
                <a:latin typeface="Candara" charset="0"/>
              </a:rPr>
              <a:t>)</a:t>
            </a:r>
          </a:p>
          <a:p>
            <a:r>
              <a:rPr lang="en-US" dirty="0">
                <a:solidFill>
                  <a:srgbClr val="3E3E3E"/>
                </a:solidFill>
                <a:latin typeface="Candara" charset="0"/>
              </a:rPr>
              <a:t>#</a:t>
            </a:r>
            <a:r>
              <a:rPr lang="en-US" dirty="0" err="1">
                <a:solidFill>
                  <a:srgbClr val="3E3E3E"/>
                </a:solidFill>
                <a:latin typeface="Candara" charset="0"/>
              </a:rPr>
              <a:t>myGD</a:t>
            </a:r>
            <a:r>
              <a:rPr lang="en-US" dirty="0">
                <a:solidFill>
                  <a:srgbClr val="3E3E3E"/>
                </a:solidFill>
                <a:latin typeface="Candara" charset="0"/>
              </a:rPr>
              <a:t>=</a:t>
            </a:r>
            <a:r>
              <a:rPr lang="en-US" dirty="0" err="1">
                <a:solidFill>
                  <a:srgbClr val="3E3E3E"/>
                </a:solidFill>
                <a:latin typeface="Candara" charset="0"/>
              </a:rPr>
              <a:t>read.table</a:t>
            </a:r>
            <a:r>
              <a:rPr lang="en-US" dirty="0">
                <a:solidFill>
                  <a:srgbClr val="3E3E3E"/>
                </a:solidFill>
                <a:latin typeface="Candara" charset="0"/>
              </a:rPr>
              <a:t>(file="~/Dropbox/Current/</a:t>
            </a:r>
            <a:r>
              <a:rPr lang="en-US" dirty="0" err="1">
                <a:solidFill>
                  <a:srgbClr val="3E3E3E"/>
                </a:solidFill>
                <a:latin typeface="Candara" charset="0"/>
              </a:rPr>
              <a:t>ZZLab</a:t>
            </a:r>
            <a:r>
              <a:rPr lang="en-US" dirty="0">
                <a:solidFill>
                  <a:srgbClr val="3E3E3E"/>
                </a:solidFill>
                <a:latin typeface="Candara" charset="0"/>
              </a:rPr>
              <a:t>/</a:t>
            </a:r>
            <a:r>
              <a:rPr lang="en-US" dirty="0" err="1">
                <a:solidFill>
                  <a:srgbClr val="3E3E3E"/>
                </a:solidFill>
                <a:latin typeface="Candara" charset="0"/>
              </a:rPr>
              <a:t>WSUCourse</a:t>
            </a:r>
            <a:r>
              <a:rPr lang="en-US" dirty="0">
                <a:solidFill>
                  <a:srgbClr val="3E3E3E"/>
                </a:solidFill>
                <a:latin typeface="Candara" charset="0"/>
              </a:rPr>
              <a:t>/CROPS545/Demo/</a:t>
            </a:r>
            <a:r>
              <a:rPr lang="en-US" dirty="0" err="1">
                <a:solidFill>
                  <a:srgbClr val="3E3E3E"/>
                </a:solidFill>
                <a:latin typeface="Candara" charset="0"/>
              </a:rPr>
              <a:t>mdp_numeric.txt",head</a:t>
            </a:r>
            <a:r>
              <a:rPr lang="en-US" dirty="0">
                <a:solidFill>
                  <a:srgbClr val="3E3E3E"/>
                </a:solidFill>
                <a:latin typeface="Candara" charset="0"/>
              </a:rPr>
              <a:t>=T)</a:t>
            </a:r>
          </a:p>
          <a:p>
            <a:r>
              <a:rPr lang="en-US" dirty="0">
                <a:solidFill>
                  <a:srgbClr val="3E3E3E"/>
                </a:solidFill>
                <a:latin typeface="Candara" charset="0"/>
              </a:rPr>
              <a:t>#</a:t>
            </a:r>
            <a:r>
              <a:rPr lang="en-US" dirty="0" err="1">
                <a:solidFill>
                  <a:srgbClr val="3E3E3E"/>
                </a:solidFill>
                <a:latin typeface="Candara" charset="0"/>
              </a:rPr>
              <a:t>myGM</a:t>
            </a:r>
            <a:r>
              <a:rPr lang="en-US" dirty="0">
                <a:solidFill>
                  <a:srgbClr val="3E3E3E"/>
                </a:solidFill>
                <a:latin typeface="Candara" charset="0"/>
              </a:rPr>
              <a:t>=</a:t>
            </a:r>
            <a:r>
              <a:rPr lang="en-US" dirty="0" err="1">
                <a:solidFill>
                  <a:srgbClr val="3E3E3E"/>
                </a:solidFill>
                <a:latin typeface="Candara" charset="0"/>
              </a:rPr>
              <a:t>read.table</a:t>
            </a:r>
            <a:r>
              <a:rPr lang="en-US" dirty="0">
                <a:solidFill>
                  <a:srgbClr val="3E3E3E"/>
                </a:solidFill>
                <a:latin typeface="Candara" charset="0"/>
              </a:rPr>
              <a:t>(file="~/Dropbox/Current/</a:t>
            </a:r>
            <a:r>
              <a:rPr lang="en-US" dirty="0" err="1">
                <a:solidFill>
                  <a:srgbClr val="3E3E3E"/>
                </a:solidFill>
                <a:latin typeface="Candara" charset="0"/>
              </a:rPr>
              <a:t>ZZLab</a:t>
            </a:r>
            <a:r>
              <a:rPr lang="en-US" dirty="0">
                <a:solidFill>
                  <a:srgbClr val="3E3E3E"/>
                </a:solidFill>
                <a:latin typeface="Candara" charset="0"/>
              </a:rPr>
              <a:t>/</a:t>
            </a:r>
            <a:r>
              <a:rPr lang="en-US" dirty="0" err="1">
                <a:solidFill>
                  <a:srgbClr val="3E3E3E"/>
                </a:solidFill>
                <a:latin typeface="Candara" charset="0"/>
              </a:rPr>
              <a:t>WSUCourse</a:t>
            </a:r>
            <a:r>
              <a:rPr lang="en-US" dirty="0">
                <a:solidFill>
                  <a:srgbClr val="3E3E3E"/>
                </a:solidFill>
                <a:latin typeface="Candara" charset="0"/>
              </a:rPr>
              <a:t>/CROPS545/Demo/</a:t>
            </a:r>
            <a:r>
              <a:rPr lang="en-US" dirty="0" err="1">
                <a:solidFill>
                  <a:srgbClr val="3E3E3E"/>
                </a:solidFill>
                <a:latin typeface="Candara" charset="0"/>
              </a:rPr>
              <a:t>mdp_SNP_information.txt",head</a:t>
            </a:r>
            <a:r>
              <a:rPr lang="en-US" dirty="0">
                <a:solidFill>
                  <a:srgbClr val="3E3E3E"/>
                </a:solidFill>
                <a:latin typeface="Candara" charset="0"/>
              </a:rPr>
              <a:t>=T)</a:t>
            </a:r>
          </a:p>
          <a:p>
            <a:endParaRPr lang="en-US" dirty="0">
              <a:solidFill>
                <a:srgbClr val="060087"/>
              </a:solidFill>
              <a:latin typeface="Candara" charset="0"/>
            </a:endParaRPr>
          </a:p>
          <a:p>
            <a:r>
              <a:rPr lang="en-US" dirty="0">
                <a:solidFill>
                  <a:srgbClr val="3E3E3E"/>
                </a:solidFill>
                <a:latin typeface="Candara" charset="0"/>
              </a:rPr>
              <a:t>#</a:t>
            </a:r>
            <a:r>
              <a:rPr lang="en-US" dirty="0" err="1">
                <a:solidFill>
                  <a:srgbClr val="3E3E3E"/>
                </a:solidFill>
                <a:latin typeface="Candara" charset="0"/>
              </a:rPr>
              <a:t>Simultate</a:t>
            </a:r>
            <a:r>
              <a:rPr lang="en-US" dirty="0">
                <a:solidFill>
                  <a:srgbClr val="3E3E3E"/>
                </a:solidFill>
                <a:latin typeface="Candara" charset="0"/>
              </a:rPr>
              <a:t> 10 QTN on the first half chromosomes</a:t>
            </a:r>
          </a:p>
          <a:p>
            <a:r>
              <a:rPr lang="pt-BR" dirty="0" err="1">
                <a:solidFill>
                  <a:srgbClr val="000000"/>
                </a:solidFill>
                <a:latin typeface="Candara" charset="0"/>
              </a:rPr>
              <a:t>X</a:t>
            </a:r>
            <a:r>
              <a:rPr lang="pt-BR" dirty="0">
                <a:solidFill>
                  <a:srgbClr val="060087"/>
                </a:solidFill>
                <a:latin typeface="Candara" charset="0"/>
              </a:rPr>
              <a:t>=</a:t>
            </a:r>
            <a:r>
              <a:rPr lang="pt-BR" dirty="0" err="1">
                <a:solidFill>
                  <a:srgbClr val="000000"/>
                </a:solidFill>
                <a:latin typeface="Candara" charset="0"/>
              </a:rPr>
              <a:t>myGD</a:t>
            </a:r>
            <a:r>
              <a:rPr lang="pt-BR" dirty="0">
                <a:solidFill>
                  <a:srgbClr val="060087"/>
                </a:solidFill>
                <a:latin typeface="Candara" charset="0"/>
              </a:rPr>
              <a:t>[,</a:t>
            </a:r>
            <a:r>
              <a:rPr lang="pt-BR" dirty="0">
                <a:solidFill>
                  <a:srgbClr val="0B4213"/>
                </a:solidFill>
                <a:latin typeface="Candara" charset="0"/>
              </a:rPr>
              <a:t>-1</a:t>
            </a:r>
            <a:r>
              <a:rPr lang="pt-BR" dirty="0">
                <a:solidFill>
                  <a:srgbClr val="060087"/>
                </a:solidFill>
                <a:latin typeface="Candara" charset="0"/>
              </a:rPr>
              <a:t>]</a:t>
            </a:r>
          </a:p>
          <a:p>
            <a:r>
              <a:rPr lang="pt-BR" dirty="0">
                <a:solidFill>
                  <a:srgbClr val="000000"/>
                </a:solidFill>
                <a:latin typeface="Candara" charset="0"/>
              </a:rPr>
              <a:t>index1to5</a:t>
            </a:r>
            <a:r>
              <a:rPr lang="pt-BR" dirty="0">
                <a:solidFill>
                  <a:srgbClr val="060087"/>
                </a:solidFill>
                <a:latin typeface="Candara" charset="0"/>
              </a:rPr>
              <a:t>=</a:t>
            </a:r>
            <a:r>
              <a:rPr lang="pt-BR" dirty="0" err="1">
                <a:solidFill>
                  <a:srgbClr val="000000"/>
                </a:solidFill>
                <a:latin typeface="Candara" charset="0"/>
              </a:rPr>
              <a:t>myGM</a:t>
            </a:r>
            <a:r>
              <a:rPr lang="pt-BR" dirty="0">
                <a:solidFill>
                  <a:srgbClr val="060087"/>
                </a:solidFill>
                <a:latin typeface="Candara" charset="0"/>
              </a:rPr>
              <a:t>[,</a:t>
            </a:r>
            <a:r>
              <a:rPr lang="pt-BR" dirty="0">
                <a:solidFill>
                  <a:srgbClr val="0B4213"/>
                </a:solidFill>
                <a:latin typeface="Candara" charset="0"/>
              </a:rPr>
              <a:t>2</a:t>
            </a:r>
            <a:r>
              <a:rPr lang="pt-BR" dirty="0">
                <a:solidFill>
                  <a:srgbClr val="060087"/>
                </a:solidFill>
                <a:latin typeface="Candara" charset="0"/>
              </a:rPr>
              <a:t>]&lt;</a:t>
            </a:r>
            <a:r>
              <a:rPr lang="pt-BR" dirty="0">
                <a:solidFill>
                  <a:srgbClr val="0B4213"/>
                </a:solidFill>
                <a:latin typeface="Candara" charset="0"/>
              </a:rPr>
              <a:t>6</a:t>
            </a:r>
            <a:endParaRPr lang="pt-BR" dirty="0">
              <a:solidFill>
                <a:srgbClr val="060087"/>
              </a:solidFill>
              <a:latin typeface="Candara" charset="0"/>
            </a:endParaRPr>
          </a:p>
          <a:p>
            <a:r>
              <a:rPr lang="pt-BR" dirty="0">
                <a:solidFill>
                  <a:srgbClr val="000000"/>
                </a:solidFill>
                <a:latin typeface="Candara" charset="0"/>
              </a:rPr>
              <a:t>X1to5</a:t>
            </a:r>
            <a:r>
              <a:rPr lang="pt-BR" dirty="0">
                <a:solidFill>
                  <a:srgbClr val="060087"/>
                </a:solidFill>
                <a:latin typeface="Candara" charset="0"/>
              </a:rPr>
              <a:t> = </a:t>
            </a:r>
            <a:r>
              <a:rPr lang="pt-BR" dirty="0" err="1">
                <a:solidFill>
                  <a:srgbClr val="000000"/>
                </a:solidFill>
                <a:latin typeface="Candara" charset="0"/>
              </a:rPr>
              <a:t>X</a:t>
            </a:r>
            <a:r>
              <a:rPr lang="pt-BR" dirty="0">
                <a:solidFill>
                  <a:srgbClr val="060087"/>
                </a:solidFill>
                <a:latin typeface="Candara" charset="0"/>
              </a:rPr>
              <a:t>[,</a:t>
            </a:r>
            <a:r>
              <a:rPr lang="pt-BR" dirty="0">
                <a:solidFill>
                  <a:srgbClr val="000000"/>
                </a:solidFill>
                <a:latin typeface="Candara" charset="0"/>
              </a:rPr>
              <a:t>index1to5</a:t>
            </a:r>
            <a:r>
              <a:rPr lang="pt-BR" dirty="0">
                <a:solidFill>
                  <a:srgbClr val="060087"/>
                </a:solidFill>
                <a:latin typeface="Candara" charset="0"/>
              </a:rPr>
              <a:t>]</a:t>
            </a:r>
          </a:p>
          <a:p>
            <a:r>
              <a:rPr lang="pt-BR" dirty="0">
                <a:solidFill>
                  <a:srgbClr val="000000"/>
                </a:solidFill>
                <a:latin typeface="Candara" charset="0"/>
              </a:rPr>
              <a:t>taxa</a:t>
            </a:r>
            <a:r>
              <a:rPr lang="pt-BR" dirty="0">
                <a:solidFill>
                  <a:srgbClr val="060087"/>
                </a:solidFill>
                <a:latin typeface="Candara" charset="0"/>
              </a:rPr>
              <a:t>=</a:t>
            </a:r>
            <a:r>
              <a:rPr lang="pt-BR" dirty="0" err="1">
                <a:solidFill>
                  <a:srgbClr val="000000"/>
                </a:solidFill>
                <a:latin typeface="Candara" charset="0"/>
              </a:rPr>
              <a:t>myGD</a:t>
            </a:r>
            <a:r>
              <a:rPr lang="pt-BR" dirty="0">
                <a:solidFill>
                  <a:srgbClr val="060087"/>
                </a:solidFill>
                <a:latin typeface="Candara" charset="0"/>
              </a:rPr>
              <a:t>[,</a:t>
            </a:r>
            <a:r>
              <a:rPr lang="pt-BR" dirty="0">
                <a:solidFill>
                  <a:srgbClr val="0B4213"/>
                </a:solidFill>
                <a:latin typeface="Candara" charset="0"/>
              </a:rPr>
              <a:t>1</a:t>
            </a:r>
            <a:r>
              <a:rPr lang="pt-BR" dirty="0">
                <a:solidFill>
                  <a:srgbClr val="060087"/>
                </a:solidFill>
                <a:latin typeface="Candara" charset="0"/>
              </a:rPr>
              <a:t>]</a:t>
            </a:r>
          </a:p>
          <a:p>
            <a:r>
              <a:rPr lang="is-IS" dirty="0">
                <a:solidFill>
                  <a:srgbClr val="060087"/>
                </a:solidFill>
                <a:latin typeface="Candara" charset="0"/>
              </a:rPr>
              <a:t>set.seed(</a:t>
            </a:r>
            <a:r>
              <a:rPr lang="is-IS" dirty="0">
                <a:solidFill>
                  <a:srgbClr val="0B4213"/>
                </a:solidFill>
                <a:latin typeface="Candara" charset="0"/>
              </a:rPr>
              <a:t>99164</a:t>
            </a:r>
            <a:r>
              <a:rPr lang="is-IS" dirty="0">
                <a:solidFill>
                  <a:srgbClr val="060087"/>
                </a:solidFill>
                <a:latin typeface="Candara" charset="0"/>
              </a:rPr>
              <a:t>)</a:t>
            </a:r>
          </a:p>
          <a:p>
            <a:r>
              <a:rPr lang="en-US" dirty="0" err="1">
                <a:solidFill>
                  <a:srgbClr val="000000"/>
                </a:solidFill>
                <a:latin typeface="Candara" charset="0"/>
              </a:rPr>
              <a:t>GD.candidate</a:t>
            </a:r>
            <a:r>
              <a:rPr lang="en-US" dirty="0">
                <a:solidFill>
                  <a:srgbClr val="060087"/>
                </a:solidFill>
                <a:latin typeface="Candara" charset="0"/>
              </a:rPr>
              <a:t>=</a:t>
            </a:r>
            <a:r>
              <a:rPr lang="en-US" dirty="0" err="1">
                <a:solidFill>
                  <a:srgbClr val="060087"/>
                </a:solidFill>
                <a:latin typeface="Candara" charset="0"/>
              </a:rPr>
              <a:t>cbind</a:t>
            </a:r>
            <a:r>
              <a:rPr lang="en-US" dirty="0">
                <a:solidFill>
                  <a:srgbClr val="060087"/>
                </a:solidFill>
                <a:latin typeface="Candara" charset="0"/>
              </a:rPr>
              <a:t>(</a:t>
            </a:r>
            <a:r>
              <a:rPr lang="en-US" dirty="0">
                <a:solidFill>
                  <a:srgbClr val="000000"/>
                </a:solidFill>
                <a:latin typeface="Candara" charset="0"/>
              </a:rPr>
              <a:t>taxa</a:t>
            </a:r>
            <a:r>
              <a:rPr lang="en-US" dirty="0">
                <a:solidFill>
                  <a:srgbClr val="060087"/>
                </a:solidFill>
                <a:latin typeface="Candara" charset="0"/>
              </a:rPr>
              <a:t>,</a:t>
            </a:r>
            <a:r>
              <a:rPr lang="en-US" dirty="0">
                <a:solidFill>
                  <a:srgbClr val="000000"/>
                </a:solidFill>
                <a:latin typeface="Candara" charset="0"/>
              </a:rPr>
              <a:t>X1to5</a:t>
            </a:r>
            <a:r>
              <a:rPr lang="en-US" dirty="0">
                <a:solidFill>
                  <a:srgbClr val="060087"/>
                </a:solidFill>
                <a:latin typeface="Candara" charset="0"/>
              </a:rPr>
              <a:t>)</a:t>
            </a:r>
          </a:p>
          <a:p>
            <a:r>
              <a:rPr lang="en-US" dirty="0" err="1">
                <a:solidFill>
                  <a:srgbClr val="000000"/>
                </a:solidFill>
                <a:latin typeface="Candara" charset="0"/>
              </a:rPr>
              <a:t>mySim</a:t>
            </a:r>
            <a:r>
              <a:rPr lang="en-US" dirty="0">
                <a:solidFill>
                  <a:srgbClr val="060087"/>
                </a:solidFill>
                <a:latin typeface="Candara" charset="0"/>
              </a:rPr>
              <a:t>=</a:t>
            </a:r>
            <a:r>
              <a:rPr lang="en-US" dirty="0" err="1">
                <a:solidFill>
                  <a:srgbClr val="060087"/>
                </a:solidFill>
                <a:latin typeface="Candara" charset="0"/>
              </a:rPr>
              <a:t>GAPIT.Phenotype.Simulation</a:t>
            </a:r>
            <a:r>
              <a:rPr lang="en-US" dirty="0">
                <a:solidFill>
                  <a:srgbClr val="060087"/>
                </a:solidFill>
                <a:latin typeface="Candara" charset="0"/>
              </a:rPr>
              <a:t>(</a:t>
            </a:r>
            <a:r>
              <a:rPr lang="en-US" dirty="0">
                <a:solidFill>
                  <a:srgbClr val="000000"/>
                </a:solidFill>
                <a:latin typeface="Candara" charset="0"/>
              </a:rPr>
              <a:t>GD</a:t>
            </a:r>
            <a:r>
              <a:rPr lang="en-US" dirty="0">
                <a:solidFill>
                  <a:srgbClr val="060087"/>
                </a:solidFill>
                <a:latin typeface="Candara" charset="0"/>
              </a:rPr>
              <a:t>=</a:t>
            </a:r>
            <a:r>
              <a:rPr lang="en-US" dirty="0" err="1">
                <a:solidFill>
                  <a:srgbClr val="000000"/>
                </a:solidFill>
                <a:latin typeface="Candara" charset="0"/>
              </a:rPr>
              <a:t>GD.candidate</a:t>
            </a:r>
            <a:r>
              <a:rPr lang="en-US" dirty="0" err="1">
                <a:solidFill>
                  <a:srgbClr val="060087"/>
                </a:solidFill>
                <a:latin typeface="Candara" charset="0"/>
              </a:rPr>
              <a:t>,</a:t>
            </a:r>
            <a:r>
              <a:rPr lang="en-US" dirty="0" err="1">
                <a:solidFill>
                  <a:srgbClr val="000000"/>
                </a:solidFill>
                <a:latin typeface="Candara" charset="0"/>
              </a:rPr>
              <a:t>GM</a:t>
            </a:r>
            <a:r>
              <a:rPr lang="en-US" dirty="0">
                <a:solidFill>
                  <a:srgbClr val="060087"/>
                </a:solidFill>
                <a:latin typeface="Candara" charset="0"/>
              </a:rPr>
              <a:t>=</a:t>
            </a:r>
            <a:r>
              <a:rPr lang="en-US" dirty="0" err="1">
                <a:solidFill>
                  <a:srgbClr val="000000"/>
                </a:solidFill>
                <a:latin typeface="Candara" charset="0"/>
              </a:rPr>
              <a:t>myGM</a:t>
            </a:r>
            <a:r>
              <a:rPr lang="en-US" dirty="0">
                <a:solidFill>
                  <a:srgbClr val="060087"/>
                </a:solidFill>
                <a:latin typeface="Candara" charset="0"/>
              </a:rPr>
              <a:t>[</a:t>
            </a:r>
            <a:r>
              <a:rPr lang="en-US" dirty="0">
                <a:solidFill>
                  <a:srgbClr val="000000"/>
                </a:solidFill>
                <a:latin typeface="Candara" charset="0"/>
              </a:rPr>
              <a:t>index1to5</a:t>
            </a:r>
            <a:r>
              <a:rPr lang="en-US" dirty="0">
                <a:solidFill>
                  <a:srgbClr val="060087"/>
                </a:solidFill>
                <a:latin typeface="Candara" charset="0"/>
              </a:rPr>
              <a:t>,],</a:t>
            </a:r>
            <a:r>
              <a:rPr lang="en-US" dirty="0">
                <a:solidFill>
                  <a:srgbClr val="000000"/>
                </a:solidFill>
                <a:latin typeface="Candara" charset="0"/>
              </a:rPr>
              <a:t>h2</a:t>
            </a:r>
            <a:r>
              <a:rPr lang="en-US" dirty="0">
                <a:solidFill>
                  <a:srgbClr val="060087"/>
                </a:solidFill>
                <a:latin typeface="Candara" charset="0"/>
              </a:rPr>
              <a:t>=</a:t>
            </a:r>
            <a:r>
              <a:rPr lang="en-US" dirty="0">
                <a:solidFill>
                  <a:srgbClr val="000000"/>
                </a:solidFill>
                <a:latin typeface="Candara" charset="0"/>
              </a:rPr>
              <a:t>.5</a:t>
            </a:r>
            <a:r>
              <a:rPr lang="en-US" dirty="0">
                <a:solidFill>
                  <a:srgbClr val="060087"/>
                </a:solidFill>
                <a:latin typeface="Candara" charset="0"/>
              </a:rPr>
              <a:t>,</a:t>
            </a:r>
            <a:r>
              <a:rPr lang="en-US" dirty="0">
                <a:solidFill>
                  <a:srgbClr val="000000"/>
                </a:solidFill>
                <a:latin typeface="Candara" charset="0"/>
              </a:rPr>
              <a:t>NQTN</a:t>
            </a:r>
            <a:r>
              <a:rPr lang="en-US" dirty="0">
                <a:solidFill>
                  <a:srgbClr val="060087"/>
                </a:solidFill>
                <a:latin typeface="Candara" charset="0"/>
              </a:rPr>
              <a:t>=</a:t>
            </a:r>
            <a:r>
              <a:rPr lang="en-US" dirty="0">
                <a:solidFill>
                  <a:srgbClr val="0B4213"/>
                </a:solidFill>
                <a:latin typeface="Candara" charset="0"/>
              </a:rPr>
              <a:t>10</a:t>
            </a:r>
            <a:r>
              <a:rPr lang="en-US" dirty="0">
                <a:solidFill>
                  <a:srgbClr val="060087"/>
                </a:solidFill>
                <a:latin typeface="Candara" charset="0"/>
              </a:rPr>
              <a:t>, </a:t>
            </a:r>
            <a:r>
              <a:rPr lang="en-US" dirty="0" err="1">
                <a:solidFill>
                  <a:srgbClr val="000000"/>
                </a:solidFill>
                <a:latin typeface="Candara" charset="0"/>
              </a:rPr>
              <a:t>effectunit</a:t>
            </a:r>
            <a:r>
              <a:rPr lang="en-US" dirty="0">
                <a:solidFill>
                  <a:srgbClr val="060087"/>
                </a:solidFill>
                <a:latin typeface="Candara" charset="0"/>
              </a:rPr>
              <a:t> =</a:t>
            </a:r>
            <a:r>
              <a:rPr lang="en-US" dirty="0">
                <a:solidFill>
                  <a:srgbClr val="000000"/>
                </a:solidFill>
                <a:latin typeface="Candara" charset="0"/>
              </a:rPr>
              <a:t>.95</a:t>
            </a:r>
            <a:r>
              <a:rPr lang="en-US" dirty="0">
                <a:solidFill>
                  <a:srgbClr val="060087"/>
                </a:solidFill>
                <a:latin typeface="Candara" charset="0"/>
              </a:rPr>
              <a:t>,</a:t>
            </a:r>
            <a:r>
              <a:rPr lang="en-US" dirty="0">
                <a:solidFill>
                  <a:srgbClr val="000000"/>
                </a:solidFill>
                <a:latin typeface="Candara" charset="0"/>
              </a:rPr>
              <a:t>QTNDist</a:t>
            </a:r>
            <a:r>
              <a:rPr lang="en-US" dirty="0">
                <a:solidFill>
                  <a:srgbClr val="060087"/>
                </a:solidFill>
                <a:latin typeface="Candara" charset="0"/>
              </a:rPr>
              <a:t>=</a:t>
            </a:r>
            <a:r>
              <a:rPr lang="en-US" dirty="0">
                <a:solidFill>
                  <a:srgbClr val="9E0003"/>
                </a:solidFill>
                <a:latin typeface="Candara" charset="0"/>
              </a:rPr>
              <a:t>"normal"</a:t>
            </a:r>
            <a:r>
              <a:rPr lang="en-US" dirty="0">
                <a:solidFill>
                  <a:srgbClr val="060087"/>
                </a:solidFill>
                <a:latin typeface="Candara" charset="0"/>
              </a:rPr>
              <a:t>)</a:t>
            </a:r>
          </a:p>
          <a:p>
            <a:r>
              <a:rPr lang="en-US" dirty="0" err="1">
                <a:solidFill>
                  <a:srgbClr val="060087"/>
                </a:solidFill>
                <a:latin typeface="Candara" charset="0"/>
              </a:rPr>
              <a:t>hist</a:t>
            </a:r>
            <a:r>
              <a:rPr lang="en-US" dirty="0">
                <a:solidFill>
                  <a:srgbClr val="060087"/>
                </a:solidFill>
                <a:latin typeface="Candara" charset="0"/>
              </a:rPr>
              <a:t>(</a:t>
            </a:r>
            <a:r>
              <a:rPr lang="en-US" dirty="0" err="1">
                <a:solidFill>
                  <a:srgbClr val="000000"/>
                </a:solidFill>
                <a:latin typeface="Candara" charset="0"/>
              </a:rPr>
              <a:t>mySim</a:t>
            </a:r>
            <a:r>
              <a:rPr lang="en-US" dirty="0" err="1">
                <a:solidFill>
                  <a:srgbClr val="060087"/>
                </a:solidFill>
                <a:latin typeface="Candara" charset="0"/>
              </a:rPr>
              <a:t>$</a:t>
            </a:r>
            <a:r>
              <a:rPr lang="en-US" dirty="0" err="1">
                <a:solidFill>
                  <a:srgbClr val="000000"/>
                </a:solidFill>
                <a:latin typeface="Candara" charset="0"/>
              </a:rPr>
              <a:t>effect</a:t>
            </a:r>
            <a:r>
              <a:rPr lang="en-US" dirty="0">
                <a:solidFill>
                  <a:srgbClr val="060087"/>
                </a:solidFill>
                <a:latin typeface="Candara" charset="0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556362613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457200" y="338328"/>
            <a:ext cx="5766858" cy="1080219"/>
          </a:xfrm>
        </p:spPr>
        <p:txBody>
          <a:bodyPr>
            <a:normAutofit/>
          </a:bodyPr>
          <a:lstStyle/>
          <a:p>
            <a:r>
              <a:rPr lang="en-US" dirty="0" err="1"/>
              <a:t>ttest</a:t>
            </a:r>
            <a:endParaRPr lang="en-US" dirty="0"/>
          </a:p>
        </p:txBody>
      </p:sp>
      <p:sp>
        <p:nvSpPr>
          <p:cNvPr id="5" name="Rectangle 4"/>
          <p:cNvSpPr/>
          <p:nvPr/>
        </p:nvSpPr>
        <p:spPr>
          <a:xfrm>
            <a:off x="5433122" y="706051"/>
            <a:ext cx="3710878" cy="40318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/>
              <a:t>#GWAS by GAPIT</a:t>
            </a:r>
          </a:p>
          <a:p>
            <a:r>
              <a:rPr lang="en-US" sz="1600" dirty="0" err="1"/>
              <a:t>setwd</a:t>
            </a:r>
            <a:r>
              <a:rPr lang="en-US" sz="1600" dirty="0"/>
              <a:t>("~/Desktop/temp")</a:t>
            </a:r>
          </a:p>
          <a:p>
            <a:r>
              <a:rPr lang="en-US" sz="1600" dirty="0" err="1"/>
              <a:t>myGAPIT</a:t>
            </a:r>
            <a:r>
              <a:rPr lang="en-US" sz="1600" dirty="0"/>
              <a:t>=GAPIT(</a:t>
            </a:r>
          </a:p>
          <a:p>
            <a:r>
              <a:rPr lang="en-US" sz="1600" dirty="0"/>
              <a:t>  Y=</a:t>
            </a:r>
            <a:r>
              <a:rPr lang="en-US" sz="1600" dirty="0" err="1"/>
              <a:t>mySim$Y</a:t>
            </a:r>
            <a:r>
              <a:rPr lang="en-US" sz="1600" dirty="0"/>
              <a:t>,</a:t>
            </a:r>
          </a:p>
          <a:p>
            <a:r>
              <a:rPr lang="en-US" sz="1600" dirty="0"/>
              <a:t>  GD=</a:t>
            </a:r>
            <a:r>
              <a:rPr lang="en-US" sz="1600" dirty="0" err="1"/>
              <a:t>myGD</a:t>
            </a:r>
            <a:r>
              <a:rPr lang="en-US" sz="1600" dirty="0"/>
              <a:t>,</a:t>
            </a:r>
          </a:p>
          <a:p>
            <a:r>
              <a:rPr lang="en-US" sz="1600" dirty="0"/>
              <a:t>  GM=</a:t>
            </a:r>
            <a:r>
              <a:rPr lang="en-US" sz="1600" dirty="0" err="1"/>
              <a:t>myGM</a:t>
            </a:r>
            <a:r>
              <a:rPr lang="en-US" sz="1600" dirty="0"/>
              <a:t>,</a:t>
            </a:r>
          </a:p>
          <a:p>
            <a:r>
              <a:rPr lang="en-US" sz="1600" dirty="0"/>
              <a:t>  </a:t>
            </a:r>
            <a:r>
              <a:rPr lang="en-US" sz="1600" dirty="0" err="1"/>
              <a:t>QTN.position</a:t>
            </a:r>
            <a:r>
              <a:rPr lang="en-US" sz="1600" dirty="0"/>
              <a:t>=</a:t>
            </a:r>
            <a:r>
              <a:rPr lang="en-US" sz="1600" dirty="0" err="1"/>
              <a:t>mySim$QTN.position</a:t>
            </a:r>
            <a:r>
              <a:rPr lang="en-US" sz="1600" dirty="0"/>
              <a:t>,</a:t>
            </a:r>
          </a:p>
          <a:p>
            <a:r>
              <a:rPr lang="en-US" sz="1600" dirty="0"/>
              <a:t>  </a:t>
            </a:r>
            <a:r>
              <a:rPr lang="en-US" sz="1600" dirty="0" err="1"/>
              <a:t>PCA.total</a:t>
            </a:r>
            <a:r>
              <a:rPr lang="en-US" sz="1600" dirty="0"/>
              <a:t>=0,</a:t>
            </a:r>
          </a:p>
          <a:p>
            <a:r>
              <a:rPr lang="en-US" sz="1600" dirty="0"/>
              <a:t>  </a:t>
            </a:r>
            <a:r>
              <a:rPr lang="en-US" sz="1600" dirty="0" err="1"/>
              <a:t>group.from</a:t>
            </a:r>
            <a:r>
              <a:rPr lang="en-US" sz="1600" dirty="0"/>
              <a:t> = 1,</a:t>
            </a:r>
          </a:p>
          <a:p>
            <a:r>
              <a:rPr lang="en-US" sz="1600" dirty="0"/>
              <a:t>  </a:t>
            </a:r>
            <a:r>
              <a:rPr lang="en-US" sz="1600" dirty="0" err="1"/>
              <a:t>group.to</a:t>
            </a:r>
            <a:r>
              <a:rPr lang="en-US" sz="1600" dirty="0"/>
              <a:t> = 1,</a:t>
            </a:r>
          </a:p>
          <a:p>
            <a:r>
              <a:rPr lang="en-US" sz="1600" dirty="0"/>
              <a:t>  </a:t>
            </a:r>
            <a:r>
              <a:rPr lang="en-US" sz="1600" dirty="0" err="1"/>
              <a:t>group.by</a:t>
            </a:r>
            <a:r>
              <a:rPr lang="en-US" sz="1600" dirty="0"/>
              <a:t> = 10,</a:t>
            </a:r>
          </a:p>
          <a:p>
            <a:r>
              <a:rPr lang="en-US" sz="1600" dirty="0"/>
              <a:t>  #</a:t>
            </a:r>
            <a:r>
              <a:rPr lang="en-US" sz="1600" dirty="0" err="1"/>
              <a:t>sangwich.top</a:t>
            </a:r>
            <a:r>
              <a:rPr lang="en-US" sz="1600" dirty="0"/>
              <a:t>="MLM", #options are GLM,MLM,CMLM, </a:t>
            </a:r>
            <a:r>
              <a:rPr lang="en-US" sz="1600" dirty="0" err="1"/>
              <a:t>FaST</a:t>
            </a:r>
            <a:r>
              <a:rPr lang="en-US" sz="1600" dirty="0"/>
              <a:t> and SUPER </a:t>
            </a:r>
          </a:p>
          <a:p>
            <a:r>
              <a:rPr lang="en-US" sz="1600" dirty="0"/>
              <a:t>  #</a:t>
            </a:r>
            <a:r>
              <a:rPr lang="en-US" sz="1600" dirty="0" err="1"/>
              <a:t>sangwich.bottom</a:t>
            </a:r>
            <a:r>
              <a:rPr lang="en-US" sz="1600" dirty="0"/>
              <a:t>="SUPER", #options are GLM,MLM,CMLM, </a:t>
            </a:r>
            <a:r>
              <a:rPr lang="en-US" sz="1600" dirty="0" err="1"/>
              <a:t>FaST</a:t>
            </a:r>
            <a:r>
              <a:rPr lang="en-US" sz="1600" dirty="0"/>
              <a:t> and SUPER </a:t>
            </a:r>
          </a:p>
          <a:p>
            <a:r>
              <a:rPr lang="en-US" sz="1600" dirty="0"/>
              <a:t>  memo="</a:t>
            </a:r>
            <a:r>
              <a:rPr lang="en-US" sz="1600" dirty="0" err="1"/>
              <a:t>ttest</a:t>
            </a:r>
            <a:r>
              <a:rPr lang="en-US" sz="1600" dirty="0"/>
              <a:t>")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9112" y="4206834"/>
            <a:ext cx="2743200" cy="274320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97001"/>
            <a:ext cx="5486400" cy="24266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2637653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457200" y="338328"/>
            <a:ext cx="5766858" cy="1080219"/>
          </a:xfrm>
        </p:spPr>
        <p:txBody>
          <a:bodyPr>
            <a:normAutofit/>
          </a:bodyPr>
          <a:lstStyle/>
          <a:p>
            <a:r>
              <a:rPr lang="en-US" dirty="0"/>
              <a:t>GLM</a:t>
            </a:r>
          </a:p>
        </p:txBody>
      </p:sp>
      <p:sp>
        <p:nvSpPr>
          <p:cNvPr id="5" name="Rectangle 4"/>
          <p:cNvSpPr/>
          <p:nvPr/>
        </p:nvSpPr>
        <p:spPr>
          <a:xfrm>
            <a:off x="5433122" y="706051"/>
            <a:ext cx="3710878" cy="40318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/>
              <a:t>#GWAS by GAPIT</a:t>
            </a:r>
          </a:p>
          <a:p>
            <a:r>
              <a:rPr lang="en-US" sz="1600" dirty="0" err="1"/>
              <a:t>setwd</a:t>
            </a:r>
            <a:r>
              <a:rPr lang="en-US" sz="1600" dirty="0"/>
              <a:t>("~/Desktop/temp")</a:t>
            </a:r>
          </a:p>
          <a:p>
            <a:r>
              <a:rPr lang="en-US" sz="1600" dirty="0" err="1"/>
              <a:t>myGAPIT</a:t>
            </a:r>
            <a:r>
              <a:rPr lang="en-US" sz="1600" dirty="0"/>
              <a:t>=GAPIT(</a:t>
            </a:r>
          </a:p>
          <a:p>
            <a:r>
              <a:rPr lang="en-US" sz="1600" dirty="0"/>
              <a:t>  Y=</a:t>
            </a:r>
            <a:r>
              <a:rPr lang="en-US" sz="1600" dirty="0" err="1"/>
              <a:t>mySim$Y</a:t>
            </a:r>
            <a:r>
              <a:rPr lang="en-US" sz="1600" dirty="0"/>
              <a:t>,</a:t>
            </a:r>
          </a:p>
          <a:p>
            <a:r>
              <a:rPr lang="en-US" sz="1600" dirty="0"/>
              <a:t>  GD=</a:t>
            </a:r>
            <a:r>
              <a:rPr lang="en-US" sz="1600" dirty="0" err="1"/>
              <a:t>myGD</a:t>
            </a:r>
            <a:r>
              <a:rPr lang="en-US" sz="1600" dirty="0"/>
              <a:t>,</a:t>
            </a:r>
          </a:p>
          <a:p>
            <a:r>
              <a:rPr lang="en-US" sz="1600" dirty="0"/>
              <a:t>  GM=</a:t>
            </a:r>
            <a:r>
              <a:rPr lang="en-US" sz="1600" dirty="0" err="1"/>
              <a:t>myGM</a:t>
            </a:r>
            <a:r>
              <a:rPr lang="en-US" sz="1600" dirty="0"/>
              <a:t>,</a:t>
            </a:r>
          </a:p>
          <a:p>
            <a:r>
              <a:rPr lang="en-US" sz="1600" dirty="0"/>
              <a:t>  </a:t>
            </a:r>
            <a:r>
              <a:rPr lang="en-US" sz="1600" dirty="0" err="1"/>
              <a:t>QTN.position</a:t>
            </a:r>
            <a:r>
              <a:rPr lang="en-US" sz="1600" dirty="0"/>
              <a:t>=</a:t>
            </a:r>
            <a:r>
              <a:rPr lang="en-US" sz="1600" dirty="0" err="1"/>
              <a:t>mySim$QTN.position</a:t>
            </a:r>
            <a:r>
              <a:rPr lang="en-US" sz="1600" dirty="0"/>
              <a:t>,</a:t>
            </a:r>
          </a:p>
          <a:p>
            <a:r>
              <a:rPr lang="en-US" sz="1600" dirty="0"/>
              <a:t>  </a:t>
            </a:r>
            <a:r>
              <a:rPr lang="en-US" sz="1600" dirty="0" err="1"/>
              <a:t>PCA.total</a:t>
            </a:r>
            <a:r>
              <a:rPr lang="en-US" sz="1600" dirty="0"/>
              <a:t>=3,</a:t>
            </a:r>
          </a:p>
          <a:p>
            <a:r>
              <a:rPr lang="en-US" sz="1600" dirty="0"/>
              <a:t>  </a:t>
            </a:r>
            <a:r>
              <a:rPr lang="en-US" sz="1600" dirty="0" err="1"/>
              <a:t>group.from</a:t>
            </a:r>
            <a:r>
              <a:rPr lang="en-US" sz="1600" dirty="0"/>
              <a:t> = 1,</a:t>
            </a:r>
          </a:p>
          <a:p>
            <a:r>
              <a:rPr lang="en-US" sz="1600" dirty="0"/>
              <a:t>  </a:t>
            </a:r>
            <a:r>
              <a:rPr lang="en-US" sz="1600" dirty="0" err="1"/>
              <a:t>group.to</a:t>
            </a:r>
            <a:r>
              <a:rPr lang="en-US" sz="1600" dirty="0"/>
              <a:t> = 1,</a:t>
            </a:r>
          </a:p>
          <a:p>
            <a:r>
              <a:rPr lang="en-US" sz="1600" dirty="0"/>
              <a:t>  </a:t>
            </a:r>
            <a:r>
              <a:rPr lang="en-US" sz="1600" dirty="0" err="1"/>
              <a:t>group.by</a:t>
            </a:r>
            <a:r>
              <a:rPr lang="en-US" sz="1600" dirty="0"/>
              <a:t> = 10,</a:t>
            </a:r>
          </a:p>
          <a:p>
            <a:r>
              <a:rPr lang="en-US" sz="1600" dirty="0"/>
              <a:t>  #</a:t>
            </a:r>
            <a:r>
              <a:rPr lang="en-US" sz="1600" dirty="0" err="1"/>
              <a:t>sangwich.top</a:t>
            </a:r>
            <a:r>
              <a:rPr lang="en-US" sz="1600" dirty="0"/>
              <a:t>="MLM", #options are GLM,MLM,CMLM, </a:t>
            </a:r>
            <a:r>
              <a:rPr lang="en-US" sz="1600" dirty="0" err="1"/>
              <a:t>FaST</a:t>
            </a:r>
            <a:r>
              <a:rPr lang="en-US" sz="1600" dirty="0"/>
              <a:t> and SUPER </a:t>
            </a:r>
          </a:p>
          <a:p>
            <a:r>
              <a:rPr lang="en-US" sz="1600" dirty="0"/>
              <a:t>  #</a:t>
            </a:r>
            <a:r>
              <a:rPr lang="en-US" sz="1600" dirty="0" err="1"/>
              <a:t>sangwich.bottom</a:t>
            </a:r>
            <a:r>
              <a:rPr lang="en-US" sz="1600" dirty="0"/>
              <a:t>="SUPER", #options are GLM,MLM,CMLM, </a:t>
            </a:r>
            <a:r>
              <a:rPr lang="en-US" sz="1600" dirty="0" err="1"/>
              <a:t>FaST</a:t>
            </a:r>
            <a:r>
              <a:rPr lang="en-US" sz="1600" dirty="0"/>
              <a:t> and SUPER </a:t>
            </a:r>
          </a:p>
          <a:p>
            <a:r>
              <a:rPr lang="en-US" sz="1600" dirty="0"/>
              <a:t>  memo="GLM")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0976" y="4114800"/>
            <a:ext cx="2743200" cy="27432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97001"/>
            <a:ext cx="5486400" cy="24266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5773208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457200" y="338328"/>
            <a:ext cx="5766858" cy="1080219"/>
          </a:xfrm>
        </p:spPr>
        <p:txBody>
          <a:bodyPr>
            <a:normAutofit/>
          </a:bodyPr>
          <a:lstStyle/>
          <a:p>
            <a:r>
              <a:rPr lang="en-US" dirty="0"/>
              <a:t>MLM</a:t>
            </a:r>
          </a:p>
        </p:txBody>
      </p:sp>
      <p:sp>
        <p:nvSpPr>
          <p:cNvPr id="5" name="Rectangle 4"/>
          <p:cNvSpPr/>
          <p:nvPr/>
        </p:nvSpPr>
        <p:spPr>
          <a:xfrm>
            <a:off x="5433122" y="706051"/>
            <a:ext cx="3710878" cy="40318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/>
              <a:t>#GWAS by GAPIT</a:t>
            </a:r>
          </a:p>
          <a:p>
            <a:r>
              <a:rPr lang="en-US" sz="1600" dirty="0" err="1"/>
              <a:t>setwd</a:t>
            </a:r>
            <a:r>
              <a:rPr lang="en-US" sz="1600" dirty="0"/>
              <a:t>("~/Desktop/temp")</a:t>
            </a:r>
          </a:p>
          <a:p>
            <a:r>
              <a:rPr lang="en-US" sz="1600" dirty="0" err="1"/>
              <a:t>myGAPIT</a:t>
            </a:r>
            <a:r>
              <a:rPr lang="en-US" sz="1600" dirty="0"/>
              <a:t>=GAPIT(</a:t>
            </a:r>
          </a:p>
          <a:p>
            <a:r>
              <a:rPr lang="en-US" sz="1600" dirty="0"/>
              <a:t>  Y=</a:t>
            </a:r>
            <a:r>
              <a:rPr lang="en-US" sz="1600" dirty="0" err="1"/>
              <a:t>mySim$Y</a:t>
            </a:r>
            <a:r>
              <a:rPr lang="en-US" sz="1600" dirty="0"/>
              <a:t>,</a:t>
            </a:r>
          </a:p>
          <a:p>
            <a:r>
              <a:rPr lang="en-US" sz="1600" dirty="0"/>
              <a:t>  GD=</a:t>
            </a:r>
            <a:r>
              <a:rPr lang="en-US" sz="1600" dirty="0" err="1"/>
              <a:t>myGD</a:t>
            </a:r>
            <a:r>
              <a:rPr lang="en-US" sz="1600" dirty="0"/>
              <a:t>,</a:t>
            </a:r>
          </a:p>
          <a:p>
            <a:r>
              <a:rPr lang="en-US" sz="1600" dirty="0"/>
              <a:t>  GM=</a:t>
            </a:r>
            <a:r>
              <a:rPr lang="en-US" sz="1600" dirty="0" err="1"/>
              <a:t>myGM</a:t>
            </a:r>
            <a:r>
              <a:rPr lang="en-US" sz="1600" dirty="0"/>
              <a:t>,</a:t>
            </a:r>
          </a:p>
          <a:p>
            <a:r>
              <a:rPr lang="en-US" sz="1600" dirty="0"/>
              <a:t>  </a:t>
            </a:r>
            <a:r>
              <a:rPr lang="en-US" sz="1600" dirty="0" err="1"/>
              <a:t>QTN.position</a:t>
            </a:r>
            <a:r>
              <a:rPr lang="en-US" sz="1600" dirty="0"/>
              <a:t>=</a:t>
            </a:r>
            <a:r>
              <a:rPr lang="en-US" sz="1600" dirty="0" err="1"/>
              <a:t>mySim$QTN.position</a:t>
            </a:r>
            <a:r>
              <a:rPr lang="en-US" sz="1600" dirty="0"/>
              <a:t>,</a:t>
            </a:r>
          </a:p>
          <a:p>
            <a:r>
              <a:rPr lang="en-US" sz="1600" dirty="0"/>
              <a:t>  </a:t>
            </a:r>
            <a:r>
              <a:rPr lang="en-US" sz="1600" dirty="0" err="1"/>
              <a:t>PCA.total</a:t>
            </a:r>
            <a:r>
              <a:rPr lang="en-US" sz="1600" dirty="0"/>
              <a:t>=3,</a:t>
            </a:r>
          </a:p>
          <a:p>
            <a:r>
              <a:rPr lang="en-US" sz="1600" dirty="0"/>
              <a:t>  </a:t>
            </a:r>
            <a:r>
              <a:rPr lang="en-US" sz="1600" dirty="0" err="1"/>
              <a:t>group.from</a:t>
            </a:r>
            <a:r>
              <a:rPr lang="en-US" sz="1600" dirty="0"/>
              <a:t> = 1000,</a:t>
            </a:r>
          </a:p>
          <a:p>
            <a:r>
              <a:rPr lang="en-US" sz="1600" dirty="0"/>
              <a:t>  </a:t>
            </a:r>
            <a:r>
              <a:rPr lang="en-US" sz="1600" dirty="0" err="1"/>
              <a:t>group.to</a:t>
            </a:r>
            <a:r>
              <a:rPr lang="en-US" sz="1600" dirty="0"/>
              <a:t> = 1000,</a:t>
            </a:r>
          </a:p>
          <a:p>
            <a:r>
              <a:rPr lang="en-US" sz="1600" dirty="0"/>
              <a:t>  </a:t>
            </a:r>
            <a:r>
              <a:rPr lang="en-US" sz="1600" dirty="0" err="1"/>
              <a:t>group.by</a:t>
            </a:r>
            <a:r>
              <a:rPr lang="en-US" sz="1600" dirty="0"/>
              <a:t> = 10,</a:t>
            </a:r>
          </a:p>
          <a:p>
            <a:r>
              <a:rPr lang="en-US" sz="1600" dirty="0"/>
              <a:t>  #</a:t>
            </a:r>
            <a:r>
              <a:rPr lang="en-US" sz="1600" dirty="0" err="1"/>
              <a:t>sangwich.top</a:t>
            </a:r>
            <a:r>
              <a:rPr lang="en-US" sz="1600" dirty="0"/>
              <a:t>="MLM", #options are GLM,MLM,CMLM, </a:t>
            </a:r>
            <a:r>
              <a:rPr lang="en-US" sz="1600" dirty="0" err="1"/>
              <a:t>FaST</a:t>
            </a:r>
            <a:r>
              <a:rPr lang="en-US" sz="1600" dirty="0"/>
              <a:t> and SUPER </a:t>
            </a:r>
          </a:p>
          <a:p>
            <a:r>
              <a:rPr lang="en-US" sz="1600" dirty="0"/>
              <a:t>  #</a:t>
            </a:r>
            <a:r>
              <a:rPr lang="en-US" sz="1600" dirty="0" err="1"/>
              <a:t>sangwich.bottom</a:t>
            </a:r>
            <a:r>
              <a:rPr lang="en-US" sz="1600" dirty="0"/>
              <a:t>="SUPER", #options are GLM,MLM,CMLM, </a:t>
            </a:r>
            <a:r>
              <a:rPr lang="en-US" sz="1600" dirty="0" err="1"/>
              <a:t>FaST</a:t>
            </a:r>
            <a:r>
              <a:rPr lang="en-US" sz="1600" dirty="0"/>
              <a:t> and SUPER </a:t>
            </a:r>
          </a:p>
          <a:p>
            <a:r>
              <a:rPr lang="en-US" sz="1600" dirty="0"/>
              <a:t>  memo="MLM")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5351" y="4114800"/>
            <a:ext cx="2743200" cy="27432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97001"/>
            <a:ext cx="5486400" cy="24266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310125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pict--river-geography-vector-stencils-library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732" t="11777" r="16589" b="10501"/>
          <a:stretch/>
        </p:blipFill>
        <p:spPr>
          <a:xfrm>
            <a:off x="1094443" y="-17470"/>
            <a:ext cx="7650458" cy="6857998"/>
          </a:xfrm>
          <a:prstGeom prst="rect">
            <a:avLst/>
          </a:prstGeom>
        </p:spPr>
      </p:pic>
      <p:sp>
        <p:nvSpPr>
          <p:cNvPr id="34" name="TextBox 4"/>
          <p:cNvSpPr txBox="1">
            <a:spLocks noChangeArrowheads="1"/>
          </p:cNvSpPr>
          <p:nvPr/>
        </p:nvSpPr>
        <p:spPr bwMode="auto">
          <a:xfrm>
            <a:off x="3178472" y="2878622"/>
            <a:ext cx="5793114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sz="6000" dirty="0">
                <a:solidFill>
                  <a:schemeClr val="accent2"/>
                </a:solidFill>
              </a:rPr>
              <a:t>GWAS Stream</a:t>
            </a:r>
          </a:p>
        </p:txBody>
      </p:sp>
      <p:pic>
        <p:nvPicPr>
          <p:cNvPr id="17" name="Picture 16" descr="Screen Shot 2015-11-14 at 6.34.35 A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97246" y="3423469"/>
            <a:ext cx="1371600" cy="1708879"/>
          </a:xfrm>
          <a:prstGeom prst="rect">
            <a:avLst/>
          </a:prstGeom>
        </p:spPr>
      </p:pic>
      <p:sp>
        <p:nvSpPr>
          <p:cNvPr id="40" name="TextBox 4"/>
          <p:cNvSpPr txBox="1">
            <a:spLocks noChangeArrowheads="1"/>
          </p:cNvSpPr>
          <p:nvPr/>
        </p:nvSpPr>
        <p:spPr bwMode="auto">
          <a:xfrm>
            <a:off x="3687197" y="4638955"/>
            <a:ext cx="1359186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dirty="0">
                <a:solidFill>
                  <a:srgbClr val="FF0000"/>
                </a:solidFill>
              </a:rPr>
              <a:t>GCTA</a:t>
            </a:r>
          </a:p>
        </p:txBody>
      </p:sp>
      <p:pic>
        <p:nvPicPr>
          <p:cNvPr id="5" name="Picture 4" descr="Alkes Price.jpeg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308" t="23406" r="59430" b="30054"/>
          <a:stretch/>
        </p:blipFill>
        <p:spPr>
          <a:xfrm>
            <a:off x="4549537" y="-17470"/>
            <a:ext cx="1371600" cy="1756099"/>
          </a:xfrm>
          <a:prstGeom prst="rect">
            <a:avLst/>
          </a:prstGeom>
        </p:spPr>
      </p:pic>
      <p:pic>
        <p:nvPicPr>
          <p:cNvPr id="2" name="Picture 1" descr="Gulnara R Svishcheva.jpg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t="1055" r="47671" b="32181"/>
          <a:stretch/>
        </p:blipFill>
        <p:spPr>
          <a:xfrm>
            <a:off x="2746483" y="5108110"/>
            <a:ext cx="1371600" cy="1749890"/>
          </a:xfrm>
          <a:prstGeom prst="rect">
            <a:avLst/>
          </a:prstGeom>
        </p:spPr>
      </p:pic>
      <p:pic>
        <p:nvPicPr>
          <p:cNvPr id="3" name="Picture 2" descr="Christoph Lippert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775" y="4130163"/>
            <a:ext cx="1371600" cy="1371600"/>
          </a:xfrm>
          <a:prstGeom prst="rect">
            <a:avLst/>
          </a:prstGeom>
        </p:spPr>
      </p:pic>
      <p:pic>
        <p:nvPicPr>
          <p:cNvPr id="6" name="Picture 5" descr="Hyun Min Kang, Ph.D.jp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2898" y="258638"/>
            <a:ext cx="1371600" cy="1647825"/>
          </a:xfrm>
          <a:prstGeom prst="rect">
            <a:avLst/>
          </a:prstGeom>
        </p:spPr>
      </p:pic>
      <p:pic>
        <p:nvPicPr>
          <p:cNvPr id="8" name="Picture 7" descr="Jennifer Listgarten.jpg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215" t="5122" r="17844" b="4261"/>
          <a:stretch/>
        </p:blipFill>
        <p:spPr>
          <a:xfrm>
            <a:off x="2078244" y="2269915"/>
            <a:ext cx="1371600" cy="1777066"/>
          </a:xfrm>
          <a:prstGeom prst="rect">
            <a:avLst/>
          </a:prstGeom>
        </p:spPr>
      </p:pic>
      <p:pic>
        <p:nvPicPr>
          <p:cNvPr id="10" name="Picture 9" descr="Keyan Zhao.jpg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851" b="12072"/>
          <a:stretch/>
        </p:blipFill>
        <p:spPr>
          <a:xfrm>
            <a:off x="2823738" y="-17470"/>
            <a:ext cx="1236484" cy="1809036"/>
          </a:xfrm>
          <a:prstGeom prst="rect">
            <a:avLst/>
          </a:prstGeom>
        </p:spPr>
      </p:pic>
      <p:pic>
        <p:nvPicPr>
          <p:cNvPr id="11" name="Picture 10" descr="Xiang Zhou.jpg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7525" y="4560869"/>
            <a:ext cx="1371600" cy="1775637"/>
          </a:xfrm>
          <a:prstGeom prst="rect">
            <a:avLst/>
          </a:prstGeom>
        </p:spPr>
      </p:pic>
      <p:pic>
        <p:nvPicPr>
          <p:cNvPr id="16" name="Picture 15" descr="Hyun Min Kang, Ph.D.jp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776" y="720303"/>
            <a:ext cx="1371600" cy="1647825"/>
          </a:xfrm>
          <a:prstGeom prst="rect">
            <a:avLst/>
          </a:prstGeom>
        </p:spPr>
      </p:pic>
      <p:sp>
        <p:nvSpPr>
          <p:cNvPr id="21" name="TextBox 4"/>
          <p:cNvSpPr txBox="1">
            <a:spLocks noChangeArrowheads="1"/>
          </p:cNvSpPr>
          <p:nvPr/>
        </p:nvSpPr>
        <p:spPr bwMode="auto">
          <a:xfrm>
            <a:off x="4707766" y="1276964"/>
            <a:ext cx="1004393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dirty="0">
                <a:solidFill>
                  <a:srgbClr val="FF0000"/>
                </a:solidFill>
              </a:rPr>
              <a:t>PC</a:t>
            </a:r>
          </a:p>
        </p:txBody>
      </p:sp>
      <p:sp>
        <p:nvSpPr>
          <p:cNvPr id="22" name="TextBox 4"/>
          <p:cNvSpPr txBox="1">
            <a:spLocks noChangeArrowheads="1"/>
          </p:cNvSpPr>
          <p:nvPr/>
        </p:nvSpPr>
        <p:spPr bwMode="auto">
          <a:xfrm>
            <a:off x="2872294" y="1329901"/>
            <a:ext cx="1187928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dirty="0">
                <a:solidFill>
                  <a:srgbClr val="FF0000"/>
                </a:solidFill>
              </a:rPr>
              <a:t>PC+K</a:t>
            </a:r>
          </a:p>
        </p:txBody>
      </p:sp>
      <p:sp>
        <p:nvSpPr>
          <p:cNvPr id="27" name="TextBox 4"/>
          <p:cNvSpPr txBox="1">
            <a:spLocks noChangeArrowheads="1"/>
          </p:cNvSpPr>
          <p:nvPr/>
        </p:nvSpPr>
        <p:spPr bwMode="auto">
          <a:xfrm>
            <a:off x="2154793" y="3597338"/>
            <a:ext cx="1359186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dirty="0">
                <a:solidFill>
                  <a:srgbClr val="FF0000"/>
                </a:solidFill>
              </a:rPr>
              <a:t>SELECT</a:t>
            </a:r>
          </a:p>
        </p:txBody>
      </p:sp>
      <p:sp>
        <p:nvSpPr>
          <p:cNvPr id="28" name="TextBox 4"/>
          <p:cNvSpPr txBox="1">
            <a:spLocks noChangeArrowheads="1"/>
          </p:cNvSpPr>
          <p:nvPr/>
        </p:nvSpPr>
        <p:spPr bwMode="auto">
          <a:xfrm>
            <a:off x="1432898" y="1399405"/>
            <a:ext cx="1359186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dirty="0">
                <a:solidFill>
                  <a:srgbClr val="FF0000"/>
                </a:solidFill>
              </a:rPr>
              <a:t>EMMA</a:t>
            </a:r>
          </a:p>
        </p:txBody>
      </p:sp>
      <p:sp>
        <p:nvSpPr>
          <p:cNvPr id="29" name="TextBox 4"/>
          <p:cNvSpPr txBox="1">
            <a:spLocks noChangeArrowheads="1"/>
          </p:cNvSpPr>
          <p:nvPr/>
        </p:nvSpPr>
        <p:spPr bwMode="auto">
          <a:xfrm>
            <a:off x="-292527" y="5448688"/>
            <a:ext cx="1722902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9pPr>
          </a:lstStyle>
          <a:p>
            <a:pPr algn="r" eaLnBrk="1" hangingPunct="1"/>
            <a:r>
              <a:rPr lang="en-US" dirty="0">
                <a:solidFill>
                  <a:srgbClr val="FF0000"/>
                </a:solidFill>
              </a:rPr>
              <a:t>FST-LMM</a:t>
            </a:r>
          </a:p>
        </p:txBody>
      </p:sp>
      <p:sp>
        <p:nvSpPr>
          <p:cNvPr id="30" name="TextBox 4"/>
          <p:cNvSpPr txBox="1">
            <a:spLocks noChangeArrowheads="1"/>
          </p:cNvSpPr>
          <p:nvPr/>
        </p:nvSpPr>
        <p:spPr bwMode="auto">
          <a:xfrm>
            <a:off x="148965" y="1906463"/>
            <a:ext cx="1359186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dirty="0" err="1">
                <a:solidFill>
                  <a:srgbClr val="FF0000"/>
                </a:solidFill>
              </a:rPr>
              <a:t>EMMAx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32" name="TextBox 4"/>
          <p:cNvSpPr txBox="1">
            <a:spLocks noChangeArrowheads="1"/>
          </p:cNvSpPr>
          <p:nvPr/>
        </p:nvSpPr>
        <p:spPr bwMode="auto">
          <a:xfrm>
            <a:off x="1378524" y="5874841"/>
            <a:ext cx="1359186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dirty="0">
                <a:solidFill>
                  <a:srgbClr val="FF0000"/>
                </a:solidFill>
              </a:rPr>
              <a:t>GEMMA</a:t>
            </a:r>
          </a:p>
        </p:txBody>
      </p:sp>
      <p:sp>
        <p:nvSpPr>
          <p:cNvPr id="33" name="TextBox 4"/>
          <p:cNvSpPr txBox="1">
            <a:spLocks noChangeArrowheads="1"/>
          </p:cNvSpPr>
          <p:nvPr/>
        </p:nvSpPr>
        <p:spPr bwMode="auto">
          <a:xfrm>
            <a:off x="2661019" y="6396576"/>
            <a:ext cx="1554599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dirty="0" err="1">
                <a:solidFill>
                  <a:srgbClr val="FF0000"/>
                </a:solidFill>
              </a:rPr>
              <a:t>GenAbel</a:t>
            </a:r>
            <a:endParaRPr lang="en-US" dirty="0">
              <a:solidFill>
                <a:srgbClr val="FF0000"/>
              </a:solidFill>
            </a:endParaRPr>
          </a:p>
        </p:txBody>
      </p:sp>
      <p:pic>
        <p:nvPicPr>
          <p:cNvPr id="12" name="Picture 11" descr="DSC_8602.jpg"/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542" t="16310" r="31277" b="15587"/>
          <a:stretch/>
        </p:blipFill>
        <p:spPr>
          <a:xfrm>
            <a:off x="77776" y="2368128"/>
            <a:ext cx="1371600" cy="1765437"/>
          </a:xfrm>
          <a:prstGeom prst="rect">
            <a:avLst/>
          </a:prstGeom>
        </p:spPr>
      </p:pic>
      <p:sp>
        <p:nvSpPr>
          <p:cNvPr id="31" name="TextBox 4"/>
          <p:cNvSpPr txBox="1">
            <a:spLocks noChangeArrowheads="1"/>
          </p:cNvSpPr>
          <p:nvPr/>
        </p:nvSpPr>
        <p:spPr bwMode="auto">
          <a:xfrm>
            <a:off x="71189" y="3720551"/>
            <a:ext cx="1359186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dirty="0">
                <a:solidFill>
                  <a:srgbClr val="FF0000"/>
                </a:solidFill>
              </a:rPr>
              <a:t>P3D</a:t>
            </a:r>
          </a:p>
        </p:txBody>
      </p:sp>
      <p:pic>
        <p:nvPicPr>
          <p:cNvPr id="18" name="Picture 17" descr="Vincent Segura.jpg"/>
          <p:cNvPicPr>
            <a:picLocks noChangeAspect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663"/>
          <a:stretch/>
        </p:blipFill>
        <p:spPr>
          <a:xfrm>
            <a:off x="3449844" y="1738629"/>
            <a:ext cx="1371600" cy="1636710"/>
          </a:xfrm>
          <a:prstGeom prst="rect">
            <a:avLst/>
          </a:prstGeom>
        </p:spPr>
      </p:pic>
      <p:sp>
        <p:nvSpPr>
          <p:cNvPr id="25" name="TextBox 4"/>
          <p:cNvSpPr txBox="1">
            <a:spLocks noChangeArrowheads="1"/>
          </p:cNvSpPr>
          <p:nvPr/>
        </p:nvSpPr>
        <p:spPr bwMode="auto">
          <a:xfrm>
            <a:off x="3510814" y="2911526"/>
            <a:ext cx="1359186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dirty="0">
                <a:solidFill>
                  <a:srgbClr val="FF0000"/>
                </a:solidFill>
              </a:rPr>
              <a:t>MLMM</a:t>
            </a:r>
          </a:p>
        </p:txBody>
      </p:sp>
      <p:pic>
        <p:nvPicPr>
          <p:cNvPr id="7" name="Picture 6" descr="Image.ashx.png"/>
          <p:cNvPicPr>
            <a:picLocks noChangeAspect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061" r="25743" b="46261"/>
          <a:stretch/>
        </p:blipFill>
        <p:spPr>
          <a:xfrm>
            <a:off x="6149737" y="1039075"/>
            <a:ext cx="1371600" cy="1734776"/>
          </a:xfrm>
          <a:prstGeom prst="rect">
            <a:avLst/>
          </a:prstGeom>
        </p:spPr>
      </p:pic>
      <p:pic>
        <p:nvPicPr>
          <p:cNvPr id="9" name="Picture 8" descr="Jonathan Pritchard.jpg"/>
          <p:cNvPicPr>
            <a:picLocks noChangeAspect="1"/>
          </p:cNvPicPr>
          <p:nvPr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292" t="6196" r="10481" b="20953"/>
          <a:stretch/>
        </p:blipFill>
        <p:spPr>
          <a:xfrm>
            <a:off x="7521337" y="-41699"/>
            <a:ext cx="1671219" cy="1371600"/>
          </a:xfrm>
          <a:prstGeom prst="rect">
            <a:avLst/>
          </a:prstGeom>
        </p:spPr>
      </p:pic>
      <p:sp>
        <p:nvSpPr>
          <p:cNvPr id="19" name="TextBox 4"/>
          <p:cNvSpPr txBox="1">
            <a:spLocks noChangeArrowheads="1"/>
          </p:cNvSpPr>
          <p:nvPr/>
        </p:nvSpPr>
        <p:spPr bwMode="auto">
          <a:xfrm>
            <a:off x="8120494" y="892465"/>
            <a:ext cx="1004393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dirty="0">
                <a:solidFill>
                  <a:srgbClr val="FF0000"/>
                </a:solidFill>
              </a:rPr>
              <a:t>Q</a:t>
            </a:r>
          </a:p>
        </p:txBody>
      </p:sp>
      <p:sp>
        <p:nvSpPr>
          <p:cNvPr id="20" name="TextBox 4"/>
          <p:cNvSpPr txBox="1">
            <a:spLocks noChangeArrowheads="1"/>
          </p:cNvSpPr>
          <p:nvPr/>
        </p:nvSpPr>
        <p:spPr bwMode="auto">
          <a:xfrm>
            <a:off x="6516944" y="2292089"/>
            <a:ext cx="1004393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dirty="0">
                <a:solidFill>
                  <a:srgbClr val="FF0000"/>
                </a:solidFill>
              </a:rPr>
              <a:t>Q+K</a:t>
            </a:r>
          </a:p>
        </p:txBody>
      </p:sp>
      <p:pic>
        <p:nvPicPr>
          <p:cNvPr id="35" name="Picture 34" descr="DSC_8602.jpg"/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542" t="16311" r="31277" b="19260"/>
          <a:stretch/>
        </p:blipFill>
        <p:spPr>
          <a:xfrm>
            <a:off x="4826525" y="1738629"/>
            <a:ext cx="1371600" cy="1670195"/>
          </a:xfrm>
          <a:prstGeom prst="rect">
            <a:avLst/>
          </a:prstGeom>
        </p:spPr>
      </p:pic>
      <p:sp>
        <p:nvSpPr>
          <p:cNvPr id="23" name="TextBox 4"/>
          <p:cNvSpPr txBox="1">
            <a:spLocks noChangeArrowheads="1"/>
          </p:cNvSpPr>
          <p:nvPr/>
        </p:nvSpPr>
        <p:spPr bwMode="auto">
          <a:xfrm>
            <a:off x="4918361" y="2947159"/>
            <a:ext cx="1187928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dirty="0">
                <a:solidFill>
                  <a:srgbClr val="FF0000"/>
                </a:solidFill>
              </a:rPr>
              <a:t>CMLM</a:t>
            </a:r>
          </a:p>
        </p:txBody>
      </p:sp>
      <p:pic>
        <p:nvPicPr>
          <p:cNvPr id="14" name="Picture 2" descr="20081107-PB020037x"/>
          <p:cNvPicPr>
            <a:picLocks noChangeAspect="1" noChangeArrowheads="1"/>
          </p:cNvPicPr>
          <p:nvPr/>
        </p:nvPicPr>
        <p:blipFill>
          <a:blip r:embed="rId15" cstate="print"/>
          <a:srcRect/>
          <a:stretch>
            <a:fillRect/>
          </a:stretch>
        </p:blipFill>
        <p:spPr bwMode="auto">
          <a:xfrm>
            <a:off x="5028381" y="3513595"/>
            <a:ext cx="1299838" cy="1828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4" name="TextBox 4"/>
          <p:cNvSpPr txBox="1">
            <a:spLocks noChangeArrowheads="1"/>
          </p:cNvSpPr>
          <p:nvPr/>
        </p:nvSpPr>
        <p:spPr bwMode="auto">
          <a:xfrm>
            <a:off x="5028381" y="4866073"/>
            <a:ext cx="1359186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dirty="0">
                <a:solidFill>
                  <a:srgbClr val="FF0000"/>
                </a:solidFill>
              </a:rPr>
              <a:t>ECMLM</a:t>
            </a:r>
          </a:p>
        </p:txBody>
      </p:sp>
      <p:pic>
        <p:nvPicPr>
          <p:cNvPr id="36" name="Picture 35" descr="Xiaolei Liu.jpg"/>
          <p:cNvPicPr>
            <a:picLocks noChangeAspect="1"/>
          </p:cNvPicPr>
          <p:nvPr/>
        </p:nvPicPr>
        <p:blipFill>
          <a:blip r:embed="rId16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92027" y="4707795"/>
            <a:ext cx="1359375" cy="1828800"/>
          </a:xfrm>
          <a:prstGeom prst="rect">
            <a:avLst/>
          </a:prstGeom>
        </p:spPr>
      </p:pic>
      <p:sp>
        <p:nvSpPr>
          <p:cNvPr id="37" name="TextBox 4"/>
          <p:cNvSpPr txBox="1">
            <a:spLocks noChangeArrowheads="1"/>
          </p:cNvSpPr>
          <p:nvPr/>
        </p:nvSpPr>
        <p:spPr bwMode="auto">
          <a:xfrm>
            <a:off x="6223038" y="6086026"/>
            <a:ext cx="1678849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dirty="0">
                <a:solidFill>
                  <a:srgbClr val="FF0000"/>
                </a:solidFill>
              </a:rPr>
              <a:t>FarmCPU</a:t>
            </a:r>
          </a:p>
        </p:txBody>
      </p:sp>
      <p:sp>
        <p:nvSpPr>
          <p:cNvPr id="39" name="Rectangle 38"/>
          <p:cNvSpPr/>
          <p:nvPr/>
        </p:nvSpPr>
        <p:spPr>
          <a:xfrm>
            <a:off x="-10661" y="-41699"/>
            <a:ext cx="9192556" cy="6893214"/>
          </a:xfrm>
          <a:prstGeom prst="rect">
            <a:avLst/>
          </a:prstGeom>
          <a:solidFill>
            <a:schemeClr val="bg1">
              <a:alpha val="72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flat" dir="tl">
              <a:rot lat="0" lon="0" rev="6360000"/>
            </a:lightRig>
          </a:scene3d>
          <a:sp3d prstMaterial="flat"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7772400" y="5050342"/>
            <a:ext cx="1371600" cy="1807658"/>
          </a:xfrm>
          <a:prstGeom prst="rect">
            <a:avLst/>
          </a:prstGeom>
        </p:spPr>
      </p:pic>
      <p:sp>
        <p:nvSpPr>
          <p:cNvPr id="38" name="TextBox 4"/>
          <p:cNvSpPr txBox="1">
            <a:spLocks noChangeArrowheads="1"/>
          </p:cNvSpPr>
          <p:nvPr/>
        </p:nvSpPr>
        <p:spPr bwMode="auto">
          <a:xfrm>
            <a:off x="7772400" y="6455764"/>
            <a:ext cx="1370157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dirty="0">
                <a:solidFill>
                  <a:srgbClr val="FF0000"/>
                </a:solidFill>
              </a:rPr>
              <a:t>BLINK</a:t>
            </a:r>
          </a:p>
        </p:txBody>
      </p:sp>
    </p:spTree>
    <p:extLst>
      <p:ext uri="{BB962C8B-B14F-4D97-AF65-F5344CB8AC3E}">
        <p14:creationId xmlns:p14="http://schemas.microsoft.com/office/powerpoint/2010/main" val="10321457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" grpId="0"/>
      <p:bldP spid="21" grpId="0"/>
      <p:bldP spid="22" grpId="0"/>
      <p:bldP spid="27" grpId="0"/>
      <p:bldP spid="28" grpId="0"/>
      <p:bldP spid="29" grpId="0"/>
      <p:bldP spid="30" grpId="0"/>
      <p:bldP spid="32" grpId="0"/>
      <p:bldP spid="33" grpId="0"/>
      <p:bldP spid="31" grpId="0"/>
      <p:bldP spid="25" grpId="0"/>
      <p:bldP spid="20" grpId="0"/>
      <p:bldP spid="23" grpId="0"/>
      <p:bldP spid="24" grpId="0"/>
      <p:bldP spid="37" grpId="0"/>
      <p:bldP spid="39" grpId="0" animBg="1"/>
      <p:bldP spid="38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457200" y="338328"/>
            <a:ext cx="5766858" cy="1080219"/>
          </a:xfrm>
        </p:spPr>
        <p:txBody>
          <a:bodyPr>
            <a:normAutofit/>
          </a:bodyPr>
          <a:lstStyle/>
          <a:p>
            <a:r>
              <a:rPr lang="en-US" dirty="0"/>
              <a:t>CMLM</a:t>
            </a:r>
          </a:p>
        </p:txBody>
      </p:sp>
      <p:sp>
        <p:nvSpPr>
          <p:cNvPr id="5" name="Rectangle 4"/>
          <p:cNvSpPr/>
          <p:nvPr/>
        </p:nvSpPr>
        <p:spPr>
          <a:xfrm>
            <a:off x="5433122" y="706051"/>
            <a:ext cx="3710878" cy="40318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/>
              <a:t>#GWAS by GAPIT</a:t>
            </a:r>
          </a:p>
          <a:p>
            <a:r>
              <a:rPr lang="en-US" sz="1600" dirty="0" err="1"/>
              <a:t>setwd</a:t>
            </a:r>
            <a:r>
              <a:rPr lang="en-US" sz="1600" dirty="0"/>
              <a:t>("~/Desktop/temp")</a:t>
            </a:r>
          </a:p>
          <a:p>
            <a:r>
              <a:rPr lang="en-US" sz="1600" dirty="0" err="1"/>
              <a:t>myGAPIT</a:t>
            </a:r>
            <a:r>
              <a:rPr lang="en-US" sz="1600" dirty="0"/>
              <a:t>=GAPIT(</a:t>
            </a:r>
          </a:p>
          <a:p>
            <a:r>
              <a:rPr lang="en-US" sz="1600" dirty="0"/>
              <a:t>  Y=</a:t>
            </a:r>
            <a:r>
              <a:rPr lang="en-US" sz="1600" dirty="0" err="1"/>
              <a:t>mySim$Y</a:t>
            </a:r>
            <a:r>
              <a:rPr lang="en-US" sz="1600" dirty="0"/>
              <a:t>,</a:t>
            </a:r>
          </a:p>
          <a:p>
            <a:r>
              <a:rPr lang="en-US" sz="1600" dirty="0"/>
              <a:t>  GD=</a:t>
            </a:r>
            <a:r>
              <a:rPr lang="en-US" sz="1600" dirty="0" err="1"/>
              <a:t>myGD</a:t>
            </a:r>
            <a:r>
              <a:rPr lang="en-US" sz="1600" dirty="0"/>
              <a:t>,</a:t>
            </a:r>
          </a:p>
          <a:p>
            <a:r>
              <a:rPr lang="en-US" sz="1600" dirty="0"/>
              <a:t>  GM=</a:t>
            </a:r>
            <a:r>
              <a:rPr lang="en-US" sz="1600" dirty="0" err="1"/>
              <a:t>myGM</a:t>
            </a:r>
            <a:r>
              <a:rPr lang="en-US" sz="1600" dirty="0"/>
              <a:t>,</a:t>
            </a:r>
          </a:p>
          <a:p>
            <a:r>
              <a:rPr lang="en-US" sz="1600" dirty="0"/>
              <a:t>  </a:t>
            </a:r>
            <a:r>
              <a:rPr lang="en-US" sz="1600" dirty="0" err="1"/>
              <a:t>QTN.position</a:t>
            </a:r>
            <a:r>
              <a:rPr lang="en-US" sz="1600" dirty="0"/>
              <a:t>=</a:t>
            </a:r>
            <a:r>
              <a:rPr lang="en-US" sz="1600" dirty="0" err="1"/>
              <a:t>mySim$QTN.position</a:t>
            </a:r>
            <a:r>
              <a:rPr lang="en-US" sz="1600" dirty="0"/>
              <a:t>,</a:t>
            </a:r>
          </a:p>
          <a:p>
            <a:r>
              <a:rPr lang="en-US" sz="1600" dirty="0"/>
              <a:t>  </a:t>
            </a:r>
            <a:r>
              <a:rPr lang="en-US" sz="1600" dirty="0" err="1"/>
              <a:t>PCA.total</a:t>
            </a:r>
            <a:r>
              <a:rPr lang="en-US" sz="1600" dirty="0"/>
              <a:t>=3,</a:t>
            </a:r>
          </a:p>
          <a:p>
            <a:r>
              <a:rPr lang="en-US" sz="1600" dirty="0"/>
              <a:t>  </a:t>
            </a:r>
            <a:r>
              <a:rPr lang="en-US" sz="1600" dirty="0" err="1"/>
              <a:t>group.from</a:t>
            </a:r>
            <a:r>
              <a:rPr lang="en-US" sz="1600" dirty="0"/>
              <a:t> = 1,</a:t>
            </a:r>
          </a:p>
          <a:p>
            <a:r>
              <a:rPr lang="en-US" sz="1600" dirty="0"/>
              <a:t>  </a:t>
            </a:r>
            <a:r>
              <a:rPr lang="en-US" sz="1600" dirty="0" err="1"/>
              <a:t>group.to</a:t>
            </a:r>
            <a:r>
              <a:rPr lang="en-US" sz="1600" dirty="0"/>
              <a:t> = 1000,</a:t>
            </a:r>
          </a:p>
          <a:p>
            <a:r>
              <a:rPr lang="en-US" sz="1600" dirty="0"/>
              <a:t>  </a:t>
            </a:r>
            <a:r>
              <a:rPr lang="en-US" sz="1600" dirty="0" err="1"/>
              <a:t>group.by</a:t>
            </a:r>
            <a:r>
              <a:rPr lang="en-US" sz="1600" dirty="0"/>
              <a:t> = 10,</a:t>
            </a:r>
          </a:p>
          <a:p>
            <a:r>
              <a:rPr lang="en-US" sz="1600" dirty="0"/>
              <a:t>  #</a:t>
            </a:r>
            <a:r>
              <a:rPr lang="en-US" sz="1600" dirty="0" err="1"/>
              <a:t>sangwich.top</a:t>
            </a:r>
            <a:r>
              <a:rPr lang="en-US" sz="1600" dirty="0"/>
              <a:t>="MLM", #options are GLM,MLM,CMLM, </a:t>
            </a:r>
            <a:r>
              <a:rPr lang="en-US" sz="1600" dirty="0" err="1"/>
              <a:t>FaST</a:t>
            </a:r>
            <a:r>
              <a:rPr lang="en-US" sz="1600" dirty="0"/>
              <a:t> and SUPER </a:t>
            </a:r>
          </a:p>
          <a:p>
            <a:r>
              <a:rPr lang="en-US" sz="1600" dirty="0"/>
              <a:t>  #</a:t>
            </a:r>
            <a:r>
              <a:rPr lang="en-US" sz="1600" dirty="0" err="1"/>
              <a:t>sangwich.bottom</a:t>
            </a:r>
            <a:r>
              <a:rPr lang="en-US" sz="1600" dirty="0"/>
              <a:t>="SUPER", #options are GLM,MLM,CMLM, </a:t>
            </a:r>
            <a:r>
              <a:rPr lang="en-US" sz="1600" dirty="0" err="1"/>
              <a:t>FaST</a:t>
            </a:r>
            <a:r>
              <a:rPr lang="en-US" sz="1600" dirty="0"/>
              <a:t> and SUPER </a:t>
            </a:r>
          </a:p>
          <a:p>
            <a:r>
              <a:rPr lang="en-US" sz="1600" dirty="0"/>
              <a:t>  memo="CMLM")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97001"/>
            <a:ext cx="5486400" cy="2426677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8800" y="4266210"/>
            <a:ext cx="2743200" cy="2743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7117566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457200" y="338328"/>
            <a:ext cx="5766858" cy="1080219"/>
          </a:xfrm>
        </p:spPr>
        <p:txBody>
          <a:bodyPr>
            <a:normAutofit/>
          </a:bodyPr>
          <a:lstStyle/>
          <a:p>
            <a:r>
              <a:rPr lang="en-US" dirty="0"/>
              <a:t>SUPER</a:t>
            </a:r>
          </a:p>
        </p:txBody>
      </p:sp>
      <p:sp>
        <p:nvSpPr>
          <p:cNvPr id="5" name="Rectangle 4"/>
          <p:cNvSpPr/>
          <p:nvPr/>
        </p:nvSpPr>
        <p:spPr>
          <a:xfrm>
            <a:off x="5433122" y="706051"/>
            <a:ext cx="3710878" cy="40318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/>
              <a:t>#GWAS by GAPIT</a:t>
            </a:r>
          </a:p>
          <a:p>
            <a:r>
              <a:rPr lang="en-US" sz="1600" dirty="0" err="1"/>
              <a:t>setwd</a:t>
            </a:r>
            <a:r>
              <a:rPr lang="en-US" sz="1600" dirty="0"/>
              <a:t>("~/Desktop/temp")</a:t>
            </a:r>
          </a:p>
          <a:p>
            <a:r>
              <a:rPr lang="en-US" sz="1600" dirty="0" err="1"/>
              <a:t>myGAPIT</a:t>
            </a:r>
            <a:r>
              <a:rPr lang="en-US" sz="1600" dirty="0"/>
              <a:t>=GAPIT(</a:t>
            </a:r>
          </a:p>
          <a:p>
            <a:r>
              <a:rPr lang="en-US" sz="1600" dirty="0"/>
              <a:t>  Y=</a:t>
            </a:r>
            <a:r>
              <a:rPr lang="en-US" sz="1600" dirty="0" err="1"/>
              <a:t>mySim$Y</a:t>
            </a:r>
            <a:r>
              <a:rPr lang="en-US" sz="1600" dirty="0"/>
              <a:t>,</a:t>
            </a:r>
          </a:p>
          <a:p>
            <a:r>
              <a:rPr lang="en-US" sz="1600" dirty="0"/>
              <a:t>  GD=</a:t>
            </a:r>
            <a:r>
              <a:rPr lang="en-US" sz="1600" dirty="0" err="1"/>
              <a:t>myGD</a:t>
            </a:r>
            <a:r>
              <a:rPr lang="en-US" sz="1600" dirty="0"/>
              <a:t>,</a:t>
            </a:r>
          </a:p>
          <a:p>
            <a:r>
              <a:rPr lang="en-US" sz="1600" dirty="0"/>
              <a:t>  GM=</a:t>
            </a:r>
            <a:r>
              <a:rPr lang="en-US" sz="1600" dirty="0" err="1"/>
              <a:t>myGM</a:t>
            </a:r>
            <a:r>
              <a:rPr lang="en-US" sz="1600" dirty="0"/>
              <a:t>,</a:t>
            </a:r>
          </a:p>
          <a:p>
            <a:r>
              <a:rPr lang="en-US" sz="1600" dirty="0"/>
              <a:t>  </a:t>
            </a:r>
            <a:r>
              <a:rPr lang="en-US" sz="1600" dirty="0" err="1"/>
              <a:t>QTN.position</a:t>
            </a:r>
            <a:r>
              <a:rPr lang="en-US" sz="1600" dirty="0"/>
              <a:t>=</a:t>
            </a:r>
            <a:r>
              <a:rPr lang="en-US" sz="1600" dirty="0" err="1"/>
              <a:t>mySim$QTN.position</a:t>
            </a:r>
            <a:r>
              <a:rPr lang="en-US" sz="1600" dirty="0"/>
              <a:t>,</a:t>
            </a:r>
          </a:p>
          <a:p>
            <a:r>
              <a:rPr lang="en-US" sz="1600" dirty="0"/>
              <a:t>  </a:t>
            </a:r>
            <a:r>
              <a:rPr lang="en-US" sz="1600" dirty="0" err="1"/>
              <a:t>PCA.total</a:t>
            </a:r>
            <a:r>
              <a:rPr lang="en-US" sz="1600" dirty="0"/>
              <a:t>=3,</a:t>
            </a:r>
          </a:p>
          <a:p>
            <a:r>
              <a:rPr lang="en-US" sz="1600" dirty="0"/>
              <a:t>  </a:t>
            </a:r>
            <a:r>
              <a:rPr lang="en-US" sz="1600" dirty="0" err="1"/>
              <a:t>group.from</a:t>
            </a:r>
            <a:r>
              <a:rPr lang="en-US" sz="1600" dirty="0"/>
              <a:t> = 1,</a:t>
            </a:r>
          </a:p>
          <a:p>
            <a:r>
              <a:rPr lang="en-US" sz="1600" dirty="0"/>
              <a:t>  </a:t>
            </a:r>
            <a:r>
              <a:rPr lang="en-US" sz="1600" dirty="0" err="1"/>
              <a:t>group.to</a:t>
            </a:r>
            <a:r>
              <a:rPr lang="en-US" sz="1600" dirty="0"/>
              <a:t> = 1000,</a:t>
            </a:r>
          </a:p>
          <a:p>
            <a:r>
              <a:rPr lang="en-US" sz="1600" dirty="0"/>
              <a:t>  </a:t>
            </a:r>
            <a:r>
              <a:rPr lang="en-US" sz="1600" dirty="0" err="1"/>
              <a:t>group.by</a:t>
            </a:r>
            <a:r>
              <a:rPr lang="en-US" sz="1600" dirty="0"/>
              <a:t> = 10,</a:t>
            </a:r>
          </a:p>
          <a:p>
            <a:r>
              <a:rPr lang="en-US" sz="1600" dirty="0"/>
              <a:t>  </a:t>
            </a:r>
            <a:r>
              <a:rPr lang="en-US" sz="1600" dirty="0" err="1"/>
              <a:t>sangwich.top</a:t>
            </a:r>
            <a:r>
              <a:rPr lang="en-US" sz="1600" dirty="0"/>
              <a:t>="MLM", #options are GLM,MLM,CMLM, </a:t>
            </a:r>
            <a:r>
              <a:rPr lang="en-US" sz="1600" dirty="0" err="1"/>
              <a:t>FaST</a:t>
            </a:r>
            <a:r>
              <a:rPr lang="en-US" sz="1600" dirty="0"/>
              <a:t> and SUPER </a:t>
            </a:r>
          </a:p>
          <a:p>
            <a:r>
              <a:rPr lang="en-US" sz="1600" dirty="0"/>
              <a:t>  </a:t>
            </a:r>
            <a:r>
              <a:rPr lang="en-US" sz="1600" dirty="0" err="1"/>
              <a:t>sangwich.bottom</a:t>
            </a:r>
            <a:r>
              <a:rPr lang="en-US" sz="1600" dirty="0"/>
              <a:t>="SUPER", #options are GLM,MLM,CMLM, </a:t>
            </a:r>
            <a:r>
              <a:rPr lang="en-US" sz="1600" dirty="0" err="1"/>
              <a:t>FaST</a:t>
            </a:r>
            <a:r>
              <a:rPr lang="en-US" sz="1600" dirty="0"/>
              <a:t> and SUPER </a:t>
            </a:r>
          </a:p>
          <a:p>
            <a:r>
              <a:rPr lang="en-US" sz="1600" dirty="0"/>
              <a:t>  memo="SUPER")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97001"/>
            <a:ext cx="5486400" cy="2426677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2837" y="3823678"/>
            <a:ext cx="2743200" cy="2743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0517789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457200" y="338328"/>
            <a:ext cx="5766858" cy="1080219"/>
          </a:xfrm>
        </p:spPr>
        <p:txBody>
          <a:bodyPr>
            <a:normAutofit/>
          </a:bodyPr>
          <a:lstStyle/>
          <a:p>
            <a:r>
              <a:rPr lang="en-US" dirty="0"/>
              <a:t>FarmCPU</a:t>
            </a:r>
          </a:p>
        </p:txBody>
      </p:sp>
      <p:sp>
        <p:nvSpPr>
          <p:cNvPr id="5" name="Rectangle 4"/>
          <p:cNvSpPr/>
          <p:nvPr/>
        </p:nvSpPr>
        <p:spPr>
          <a:xfrm>
            <a:off x="5395022" y="2287173"/>
            <a:ext cx="3710878" cy="36009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900" dirty="0"/>
              <a:t> #Compare </a:t>
            </a:r>
            <a:r>
              <a:rPr lang="en-US" sz="900" dirty="0" err="1"/>
              <a:t>FarmCPU#Installation</a:t>
            </a:r>
            <a:r>
              <a:rPr lang="en-US" sz="900" dirty="0"/>
              <a:t> of required R package (once for a computer, details see FarmCPU user manual.)</a:t>
            </a:r>
          </a:p>
          <a:p>
            <a:r>
              <a:rPr lang="en-US" sz="900" dirty="0"/>
              <a:t>#  </a:t>
            </a:r>
            <a:r>
              <a:rPr lang="en-US" sz="900" dirty="0" err="1"/>
              <a:t>install.packages</a:t>
            </a:r>
            <a:r>
              <a:rPr lang="en-US" sz="900" dirty="0"/>
              <a:t>("</a:t>
            </a:r>
            <a:r>
              <a:rPr lang="en-US" sz="900" dirty="0" err="1"/>
              <a:t>bigmemory</a:t>
            </a:r>
            <a:r>
              <a:rPr lang="en-US" sz="900" dirty="0"/>
              <a:t>")</a:t>
            </a:r>
          </a:p>
          <a:p>
            <a:r>
              <a:rPr lang="en-US" sz="900" dirty="0"/>
              <a:t>#  </a:t>
            </a:r>
            <a:r>
              <a:rPr lang="en-US" sz="900" dirty="0" err="1"/>
              <a:t>install.packages</a:t>
            </a:r>
            <a:r>
              <a:rPr lang="en-US" sz="900" dirty="0"/>
              <a:t>("</a:t>
            </a:r>
            <a:r>
              <a:rPr lang="en-US" sz="900" dirty="0" err="1"/>
              <a:t>biganalytics</a:t>
            </a:r>
            <a:r>
              <a:rPr lang="en-US" sz="900" dirty="0"/>
              <a:t>")</a:t>
            </a:r>
          </a:p>
          <a:p>
            <a:r>
              <a:rPr lang="en-US" sz="900" dirty="0"/>
              <a:t>#Import library (each time to start R)</a:t>
            </a:r>
          </a:p>
          <a:p>
            <a:r>
              <a:rPr lang="en-US" sz="900" dirty="0"/>
              <a:t>library(</a:t>
            </a:r>
            <a:r>
              <a:rPr lang="en-US" sz="900" dirty="0" err="1"/>
              <a:t>bigmemory</a:t>
            </a:r>
            <a:r>
              <a:rPr lang="en-US" sz="900" dirty="0"/>
              <a:t>)</a:t>
            </a:r>
          </a:p>
          <a:p>
            <a:r>
              <a:rPr lang="en-US" sz="900" dirty="0"/>
              <a:t>library(</a:t>
            </a:r>
            <a:r>
              <a:rPr lang="en-US" sz="900" dirty="0" err="1"/>
              <a:t>biganalytics</a:t>
            </a:r>
            <a:r>
              <a:rPr lang="en-US" sz="900" dirty="0"/>
              <a:t>)</a:t>
            </a:r>
          </a:p>
          <a:p>
            <a:r>
              <a:rPr lang="en-US" sz="900" dirty="0"/>
              <a:t>require(compiler) #for </a:t>
            </a:r>
            <a:r>
              <a:rPr lang="en-US" sz="900" dirty="0" err="1"/>
              <a:t>cmpfun</a:t>
            </a:r>
            <a:endParaRPr lang="en-US" sz="900" dirty="0"/>
          </a:p>
          <a:p>
            <a:r>
              <a:rPr lang="en-US" sz="900" dirty="0"/>
              <a:t>source("http://</a:t>
            </a:r>
            <a:r>
              <a:rPr lang="en-US" sz="900" dirty="0" err="1"/>
              <a:t>www.zzlab.net</a:t>
            </a:r>
            <a:r>
              <a:rPr lang="en-US" sz="900" dirty="0"/>
              <a:t>/FarmCPU/</a:t>
            </a:r>
            <a:r>
              <a:rPr lang="en-US" sz="900" dirty="0" err="1"/>
              <a:t>FarmCPU_functions.txt</a:t>
            </a:r>
            <a:r>
              <a:rPr lang="en-US" sz="900" dirty="0"/>
              <a:t>")#web source code</a:t>
            </a:r>
          </a:p>
          <a:p>
            <a:endParaRPr lang="en-US" sz="900" dirty="0"/>
          </a:p>
          <a:p>
            <a:r>
              <a:rPr lang="de-DE" sz="900" dirty="0" err="1"/>
              <a:t>myFarmCPU</a:t>
            </a:r>
            <a:r>
              <a:rPr lang="en-US" sz="900" dirty="0"/>
              <a:t>= FarmCPU(</a:t>
            </a:r>
          </a:p>
          <a:p>
            <a:r>
              <a:rPr lang="en-US" sz="900" dirty="0"/>
              <a:t>    Y=</a:t>
            </a:r>
            <a:r>
              <a:rPr lang="en-US" sz="900" dirty="0" err="1"/>
              <a:t>mySim$Y</a:t>
            </a:r>
            <a:r>
              <a:rPr lang="en-US" sz="900" dirty="0"/>
              <a:t>,</a:t>
            </a:r>
          </a:p>
          <a:p>
            <a:r>
              <a:rPr lang="de-DE" sz="900" dirty="0"/>
              <a:t>    GD=</a:t>
            </a:r>
            <a:r>
              <a:rPr lang="de-DE" sz="900" dirty="0" err="1"/>
              <a:t>myGD</a:t>
            </a:r>
            <a:r>
              <a:rPr lang="de-DE" sz="900" dirty="0"/>
              <a:t>,</a:t>
            </a:r>
          </a:p>
          <a:p>
            <a:r>
              <a:rPr lang="de-DE" sz="900" dirty="0"/>
              <a:t>    GM=</a:t>
            </a:r>
            <a:r>
              <a:rPr lang="de-DE" sz="900" dirty="0" err="1"/>
              <a:t>myGM</a:t>
            </a:r>
            <a:r>
              <a:rPr lang="de-DE" sz="900" dirty="0"/>
              <a:t> ) </a:t>
            </a:r>
          </a:p>
          <a:p>
            <a:endParaRPr lang="de-DE" sz="900" dirty="0"/>
          </a:p>
          <a:p>
            <a:r>
              <a:rPr lang="de-DE" sz="1200" dirty="0" err="1"/>
              <a:t>myP</a:t>
            </a:r>
            <a:r>
              <a:rPr lang="de-DE" sz="1200" dirty="0"/>
              <a:t>=</a:t>
            </a:r>
            <a:r>
              <a:rPr lang="de-DE" sz="1200" dirty="0" err="1"/>
              <a:t>as.numeric</a:t>
            </a:r>
            <a:r>
              <a:rPr lang="de-DE" sz="1200" dirty="0"/>
              <a:t>(</a:t>
            </a:r>
            <a:r>
              <a:rPr lang="de-DE" sz="1200" dirty="0" err="1"/>
              <a:t>myFarmCPU$GWAS$P.value</a:t>
            </a:r>
            <a:r>
              <a:rPr lang="de-DE" sz="1200" dirty="0"/>
              <a:t>)</a:t>
            </a:r>
          </a:p>
          <a:p>
            <a:r>
              <a:rPr lang="de-DE" sz="1200" dirty="0" err="1"/>
              <a:t>myGI.MP</a:t>
            </a:r>
            <a:r>
              <a:rPr lang="de-DE" sz="1200" dirty="0"/>
              <a:t>=</a:t>
            </a:r>
            <a:r>
              <a:rPr lang="de-DE" sz="1200" dirty="0" err="1"/>
              <a:t>cbind</a:t>
            </a:r>
            <a:r>
              <a:rPr lang="de-DE" sz="1200" dirty="0"/>
              <a:t>(</a:t>
            </a:r>
            <a:r>
              <a:rPr lang="de-DE" sz="1200" dirty="0" err="1"/>
              <a:t>myGM</a:t>
            </a:r>
            <a:r>
              <a:rPr lang="de-DE" sz="1200" dirty="0"/>
              <a:t>[,-1],</a:t>
            </a:r>
            <a:r>
              <a:rPr lang="de-DE" sz="1200" dirty="0" err="1"/>
              <a:t>myP</a:t>
            </a:r>
            <a:r>
              <a:rPr lang="de-DE" sz="1200" dirty="0"/>
              <a:t>)</a:t>
            </a:r>
          </a:p>
          <a:p>
            <a:r>
              <a:rPr lang="de-DE" sz="1200" dirty="0" err="1"/>
              <a:t>GAPIT.Manhattan</a:t>
            </a:r>
            <a:r>
              <a:rPr lang="de-DE" sz="1200" dirty="0"/>
              <a:t>(GI.MP=</a:t>
            </a:r>
            <a:r>
              <a:rPr lang="de-DE" sz="1200" dirty="0" err="1"/>
              <a:t>myGI.MP,seqQTN</a:t>
            </a:r>
            <a:r>
              <a:rPr lang="de-DE" sz="1200" dirty="0"/>
              <a:t>=</a:t>
            </a:r>
            <a:r>
              <a:rPr lang="de-DE" sz="1200" dirty="0" err="1"/>
              <a:t>mySim$QTN.position</a:t>
            </a:r>
            <a:r>
              <a:rPr lang="de-DE" sz="1200" dirty="0"/>
              <a:t>)</a:t>
            </a:r>
          </a:p>
          <a:p>
            <a:r>
              <a:rPr lang="de-DE" sz="1200" dirty="0"/>
              <a:t>GAPIT.QQ(</a:t>
            </a:r>
            <a:r>
              <a:rPr lang="de-DE" sz="1200" dirty="0" err="1"/>
              <a:t>myP</a:t>
            </a:r>
            <a:r>
              <a:rPr lang="de-DE" sz="1200" dirty="0"/>
              <a:t>)</a:t>
            </a:r>
          </a:p>
          <a:p>
            <a:endParaRPr lang="en-US" sz="1200" dirty="0"/>
          </a:p>
          <a:p>
            <a:endParaRPr lang="en-US" sz="12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5911" y="4114800"/>
            <a:ext cx="2743200" cy="27432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5689" y="1955141"/>
            <a:ext cx="5486400" cy="24266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4770459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457200" y="338328"/>
            <a:ext cx="5766858" cy="1080219"/>
          </a:xfrm>
        </p:spPr>
        <p:txBody>
          <a:bodyPr>
            <a:normAutofit/>
          </a:bodyPr>
          <a:lstStyle/>
          <a:p>
            <a:r>
              <a:rPr lang="en-US" dirty="0"/>
              <a:t>BLINK</a:t>
            </a:r>
          </a:p>
        </p:txBody>
      </p:sp>
      <p:sp>
        <p:nvSpPr>
          <p:cNvPr id="5" name="Rectangle 4"/>
          <p:cNvSpPr/>
          <p:nvPr/>
        </p:nvSpPr>
        <p:spPr>
          <a:xfrm>
            <a:off x="5433122" y="706051"/>
            <a:ext cx="3710878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en-US" sz="900" dirty="0"/>
          </a:p>
          <a:p>
            <a:r>
              <a:rPr lang="en-US" sz="900" dirty="0" err="1"/>
              <a:t>myY</a:t>
            </a:r>
            <a:r>
              <a:rPr lang="en-US" sz="900" dirty="0"/>
              <a:t>=</a:t>
            </a:r>
            <a:r>
              <a:rPr lang="en-US" sz="900" dirty="0" err="1"/>
              <a:t>mySim$Y</a:t>
            </a:r>
            <a:endParaRPr lang="en-US" sz="900" dirty="0"/>
          </a:p>
          <a:p>
            <a:r>
              <a:rPr lang="en-US" sz="900" dirty="0" err="1"/>
              <a:t>colnames</a:t>
            </a:r>
            <a:r>
              <a:rPr lang="en-US" sz="900" dirty="0"/>
              <a:t>(</a:t>
            </a:r>
            <a:r>
              <a:rPr lang="en-US" sz="900" dirty="0" err="1"/>
              <a:t>myY</a:t>
            </a:r>
            <a:r>
              <a:rPr lang="en-US" sz="900" dirty="0"/>
              <a:t>)=c("taxa", "</a:t>
            </a:r>
            <a:r>
              <a:rPr lang="en-US" sz="900" dirty="0" err="1"/>
              <a:t>SimPheno</a:t>
            </a:r>
            <a:r>
              <a:rPr lang="en-US" sz="900" dirty="0"/>
              <a:t>")</a:t>
            </a:r>
          </a:p>
          <a:p>
            <a:r>
              <a:rPr lang="en-US" sz="900" dirty="0" err="1"/>
              <a:t>setwd</a:t>
            </a:r>
            <a:r>
              <a:rPr lang="en-US" sz="900" dirty="0"/>
              <a:t>("~/Desktop/temp")</a:t>
            </a:r>
          </a:p>
          <a:p>
            <a:r>
              <a:rPr lang="pt-BR" sz="900" dirty="0"/>
              <a:t>myGD1=</a:t>
            </a:r>
            <a:r>
              <a:rPr lang="pt-BR" sz="900" dirty="0" err="1"/>
              <a:t>t</a:t>
            </a:r>
            <a:r>
              <a:rPr lang="pt-BR" sz="900" dirty="0"/>
              <a:t>(</a:t>
            </a:r>
            <a:r>
              <a:rPr lang="pt-BR" sz="900" dirty="0" err="1"/>
              <a:t>myGD</a:t>
            </a:r>
            <a:r>
              <a:rPr lang="pt-BR" sz="900" dirty="0"/>
              <a:t>[,-1])</a:t>
            </a:r>
          </a:p>
          <a:p>
            <a:r>
              <a:rPr lang="pt-BR" sz="900" dirty="0" err="1"/>
              <a:t>write.table</a:t>
            </a:r>
            <a:r>
              <a:rPr lang="pt-BR" sz="900" dirty="0"/>
              <a:t>(</a:t>
            </a:r>
            <a:r>
              <a:rPr lang="pt-BR" sz="900" dirty="0" err="1"/>
              <a:t>myY,file</a:t>
            </a:r>
            <a:r>
              <a:rPr lang="pt-BR" sz="900" dirty="0"/>
              <a:t>="myData.</a:t>
            </a:r>
            <a:r>
              <a:rPr lang="pt-BR" sz="900" dirty="0" err="1"/>
              <a:t>txt</a:t>
            </a:r>
            <a:r>
              <a:rPr lang="pt-BR" sz="900" dirty="0"/>
              <a:t>",</a:t>
            </a:r>
            <a:r>
              <a:rPr lang="pt-BR" sz="900" dirty="0" err="1"/>
              <a:t>quote</a:t>
            </a:r>
            <a:r>
              <a:rPr lang="pt-BR" sz="900" dirty="0"/>
              <a:t>=</a:t>
            </a:r>
            <a:r>
              <a:rPr lang="pt-BR" sz="900" dirty="0" err="1"/>
              <a:t>F,row.name</a:t>
            </a:r>
            <a:r>
              <a:rPr lang="pt-BR" sz="900" dirty="0"/>
              <a:t>=</a:t>
            </a:r>
            <a:r>
              <a:rPr lang="pt-BR" sz="900" dirty="0" err="1"/>
              <a:t>F,col.name</a:t>
            </a:r>
            <a:r>
              <a:rPr lang="pt-BR" sz="900" dirty="0"/>
              <a:t>=</a:t>
            </a:r>
            <a:r>
              <a:rPr lang="pt-BR" sz="900" dirty="0" err="1"/>
              <a:t>T,sep</a:t>
            </a:r>
            <a:r>
              <a:rPr lang="pt-BR" sz="900" dirty="0"/>
              <a:t>="\</a:t>
            </a:r>
            <a:r>
              <a:rPr lang="pt-BR" sz="900" dirty="0" err="1"/>
              <a:t>t</a:t>
            </a:r>
            <a:r>
              <a:rPr lang="pt-BR" sz="900" dirty="0"/>
              <a:t>")</a:t>
            </a:r>
          </a:p>
          <a:p>
            <a:r>
              <a:rPr lang="pt-BR" sz="900" dirty="0" err="1"/>
              <a:t>write.table</a:t>
            </a:r>
            <a:r>
              <a:rPr lang="pt-BR" sz="900" dirty="0"/>
              <a:t>(myGD1,file="myData.</a:t>
            </a:r>
            <a:r>
              <a:rPr lang="pt-BR" sz="900" dirty="0" err="1"/>
              <a:t>dat</a:t>
            </a:r>
            <a:r>
              <a:rPr lang="pt-BR" sz="900" dirty="0"/>
              <a:t>",</a:t>
            </a:r>
            <a:r>
              <a:rPr lang="pt-BR" sz="900" dirty="0" err="1"/>
              <a:t>quote</a:t>
            </a:r>
            <a:r>
              <a:rPr lang="pt-BR" sz="900" dirty="0"/>
              <a:t>=</a:t>
            </a:r>
            <a:r>
              <a:rPr lang="pt-BR" sz="900" dirty="0" err="1"/>
              <a:t>F,row.name</a:t>
            </a:r>
            <a:r>
              <a:rPr lang="pt-BR" sz="900" dirty="0"/>
              <a:t>=</a:t>
            </a:r>
            <a:r>
              <a:rPr lang="pt-BR" sz="900" dirty="0" err="1"/>
              <a:t>F,col.name</a:t>
            </a:r>
            <a:r>
              <a:rPr lang="pt-BR" sz="900" dirty="0"/>
              <a:t>=</a:t>
            </a:r>
            <a:r>
              <a:rPr lang="pt-BR" sz="900" dirty="0" err="1"/>
              <a:t>F,sep</a:t>
            </a:r>
            <a:r>
              <a:rPr lang="pt-BR" sz="900" dirty="0"/>
              <a:t>="\</a:t>
            </a:r>
            <a:r>
              <a:rPr lang="pt-BR" sz="900" dirty="0" err="1"/>
              <a:t>t</a:t>
            </a:r>
            <a:r>
              <a:rPr lang="pt-BR" sz="900" dirty="0"/>
              <a:t>")</a:t>
            </a:r>
          </a:p>
          <a:p>
            <a:r>
              <a:rPr lang="pt-BR" sz="900" dirty="0" err="1"/>
              <a:t>write.table</a:t>
            </a:r>
            <a:r>
              <a:rPr lang="pt-BR" sz="900" dirty="0"/>
              <a:t>(</a:t>
            </a:r>
            <a:r>
              <a:rPr lang="pt-BR" sz="900" dirty="0" err="1"/>
              <a:t>myGM,file</a:t>
            </a:r>
            <a:r>
              <a:rPr lang="pt-BR" sz="900" dirty="0"/>
              <a:t>="myData.</a:t>
            </a:r>
            <a:r>
              <a:rPr lang="pt-BR" sz="900" dirty="0" err="1"/>
              <a:t>map</a:t>
            </a:r>
            <a:r>
              <a:rPr lang="pt-BR" sz="900" dirty="0"/>
              <a:t>",</a:t>
            </a:r>
            <a:r>
              <a:rPr lang="pt-BR" sz="900" dirty="0" err="1"/>
              <a:t>quote</a:t>
            </a:r>
            <a:r>
              <a:rPr lang="pt-BR" sz="900" dirty="0"/>
              <a:t>=</a:t>
            </a:r>
            <a:r>
              <a:rPr lang="pt-BR" sz="900" dirty="0" err="1"/>
              <a:t>F,row.name</a:t>
            </a:r>
            <a:r>
              <a:rPr lang="pt-BR" sz="900" dirty="0"/>
              <a:t>=</a:t>
            </a:r>
            <a:r>
              <a:rPr lang="pt-BR" sz="900" dirty="0" err="1"/>
              <a:t>F,col.name</a:t>
            </a:r>
            <a:r>
              <a:rPr lang="pt-BR" sz="900" dirty="0"/>
              <a:t>=</a:t>
            </a:r>
            <a:r>
              <a:rPr lang="pt-BR" sz="900" dirty="0" err="1"/>
              <a:t>T,sep</a:t>
            </a:r>
            <a:r>
              <a:rPr lang="pt-BR" sz="900" dirty="0"/>
              <a:t>="\</a:t>
            </a:r>
            <a:r>
              <a:rPr lang="pt-BR" sz="900" dirty="0" err="1"/>
              <a:t>t</a:t>
            </a:r>
            <a:r>
              <a:rPr lang="pt-BR" sz="900" dirty="0"/>
              <a:t>")</a:t>
            </a:r>
          </a:p>
          <a:p>
            <a:r>
              <a:rPr lang="pt-BR" sz="900" dirty="0"/>
              <a:t>#</a:t>
            </a:r>
            <a:r>
              <a:rPr lang="pt-BR" sz="900" dirty="0" err="1"/>
              <a:t>run</a:t>
            </a:r>
            <a:r>
              <a:rPr lang="pt-BR" sz="900" dirty="0"/>
              <a:t> </a:t>
            </a:r>
            <a:r>
              <a:rPr lang="pt-BR" sz="900" dirty="0" err="1"/>
              <a:t>blink</a:t>
            </a:r>
            <a:endParaRPr lang="pt-BR" sz="900" dirty="0"/>
          </a:p>
          <a:p>
            <a:r>
              <a:rPr lang="pt-BR" sz="900" dirty="0"/>
              <a:t>system("~/Desktop/</a:t>
            </a:r>
            <a:r>
              <a:rPr lang="pt-BR" sz="900" dirty="0" err="1"/>
              <a:t>temp</a:t>
            </a:r>
            <a:r>
              <a:rPr lang="pt-BR" sz="900" dirty="0"/>
              <a:t>/</a:t>
            </a:r>
            <a:r>
              <a:rPr lang="pt-BR" sz="900" dirty="0" err="1"/>
              <a:t>blink</a:t>
            </a:r>
            <a:r>
              <a:rPr lang="pt-BR" sz="900" dirty="0"/>
              <a:t> --file </a:t>
            </a:r>
            <a:r>
              <a:rPr lang="pt-BR" sz="900" dirty="0" err="1"/>
              <a:t>myData</a:t>
            </a:r>
            <a:r>
              <a:rPr lang="pt-BR" sz="900" dirty="0"/>
              <a:t> --</a:t>
            </a:r>
            <a:r>
              <a:rPr lang="pt-BR" sz="900" dirty="0" err="1"/>
              <a:t>max_loop</a:t>
            </a:r>
            <a:r>
              <a:rPr lang="pt-BR" sz="900" dirty="0"/>
              <a:t> 10 --</a:t>
            </a:r>
            <a:r>
              <a:rPr lang="pt-BR" sz="900" dirty="0" err="1"/>
              <a:t>numeric</a:t>
            </a:r>
            <a:r>
              <a:rPr lang="pt-BR" sz="900" dirty="0"/>
              <a:t> --</a:t>
            </a:r>
            <a:r>
              <a:rPr lang="pt-BR" sz="900" dirty="0" err="1"/>
              <a:t>gwas</a:t>
            </a:r>
            <a:r>
              <a:rPr lang="pt-BR" sz="900" dirty="0"/>
              <a:t>")</a:t>
            </a:r>
          </a:p>
          <a:p>
            <a:r>
              <a:rPr lang="pt-BR" sz="900" dirty="0"/>
              <a:t>#</a:t>
            </a:r>
            <a:r>
              <a:rPr lang="pt-BR" sz="900" dirty="0" err="1"/>
              <a:t>Extract</a:t>
            </a:r>
            <a:r>
              <a:rPr lang="pt-BR" sz="900" dirty="0"/>
              <a:t> </a:t>
            </a:r>
            <a:r>
              <a:rPr lang="pt-BR" sz="900" dirty="0" err="1"/>
              <a:t>p</a:t>
            </a:r>
            <a:r>
              <a:rPr lang="pt-BR" sz="900" dirty="0"/>
              <a:t> </a:t>
            </a:r>
            <a:r>
              <a:rPr lang="pt-BR" sz="900" dirty="0" err="1"/>
              <a:t>values</a:t>
            </a:r>
            <a:endParaRPr lang="pt-BR" sz="900" dirty="0"/>
          </a:p>
          <a:p>
            <a:r>
              <a:rPr lang="pt-BR" sz="900" dirty="0" err="1"/>
              <a:t>result</a:t>
            </a:r>
            <a:r>
              <a:rPr lang="pt-BR" sz="900" dirty="0"/>
              <a:t>&lt;- </a:t>
            </a:r>
            <a:r>
              <a:rPr lang="pt-BR" sz="900" dirty="0" err="1"/>
              <a:t>read.table</a:t>
            </a:r>
            <a:r>
              <a:rPr lang="pt-BR" sz="900" dirty="0"/>
              <a:t>("</a:t>
            </a:r>
            <a:r>
              <a:rPr lang="pt-BR" sz="900" dirty="0" err="1"/>
              <a:t>SimPheno_GWAS_result.txt</a:t>
            </a:r>
            <a:r>
              <a:rPr lang="pt-BR" sz="900" dirty="0"/>
              <a:t>", </a:t>
            </a:r>
            <a:r>
              <a:rPr lang="pt-BR" sz="900" dirty="0" err="1"/>
              <a:t>head</a:t>
            </a:r>
            <a:r>
              <a:rPr lang="pt-BR" sz="900" dirty="0"/>
              <a:t> = TRUE)</a:t>
            </a:r>
          </a:p>
          <a:p>
            <a:r>
              <a:rPr lang="pt-BR" sz="900" dirty="0" err="1"/>
              <a:t>myP</a:t>
            </a:r>
            <a:r>
              <a:rPr lang="pt-BR" sz="900" dirty="0"/>
              <a:t>=</a:t>
            </a:r>
            <a:r>
              <a:rPr lang="pt-BR" sz="900" dirty="0" err="1"/>
              <a:t>as.numeric</a:t>
            </a:r>
            <a:r>
              <a:rPr lang="pt-BR" sz="900" dirty="0"/>
              <a:t>(</a:t>
            </a:r>
            <a:r>
              <a:rPr lang="pt-BR" sz="900" dirty="0" err="1"/>
              <a:t>result</a:t>
            </a:r>
            <a:r>
              <a:rPr lang="pt-BR" sz="900" dirty="0"/>
              <a:t>[,5])</a:t>
            </a:r>
          </a:p>
          <a:p>
            <a:r>
              <a:rPr lang="pt-BR" sz="900" dirty="0" err="1"/>
              <a:t>myGI.MP</a:t>
            </a:r>
            <a:r>
              <a:rPr lang="pt-BR" sz="900" dirty="0"/>
              <a:t>=</a:t>
            </a:r>
            <a:r>
              <a:rPr lang="pt-BR" sz="900" dirty="0" err="1"/>
              <a:t>cbind</a:t>
            </a:r>
            <a:r>
              <a:rPr lang="pt-BR" sz="900" dirty="0"/>
              <a:t>(</a:t>
            </a:r>
            <a:r>
              <a:rPr lang="pt-BR" sz="900" dirty="0" err="1"/>
              <a:t>myGM</a:t>
            </a:r>
            <a:r>
              <a:rPr lang="pt-BR" sz="900" dirty="0"/>
              <a:t>[,-1],</a:t>
            </a:r>
            <a:r>
              <a:rPr lang="pt-BR" sz="900" dirty="0" err="1"/>
              <a:t>myP</a:t>
            </a:r>
            <a:r>
              <a:rPr lang="pt-BR" sz="900" dirty="0"/>
              <a:t>)</a:t>
            </a:r>
          </a:p>
          <a:p>
            <a:r>
              <a:rPr lang="pt-BR" sz="900" dirty="0" err="1"/>
              <a:t>GAPIT.Manhattan</a:t>
            </a:r>
            <a:r>
              <a:rPr lang="pt-BR" sz="900" dirty="0"/>
              <a:t>(GI.MP=</a:t>
            </a:r>
            <a:r>
              <a:rPr lang="pt-BR" sz="900" dirty="0" err="1"/>
              <a:t>myGI.MP,seqQTN</a:t>
            </a:r>
            <a:r>
              <a:rPr lang="pt-BR" sz="900" dirty="0"/>
              <a:t>=</a:t>
            </a:r>
            <a:r>
              <a:rPr lang="pt-BR" sz="900" dirty="0" err="1"/>
              <a:t>mySim$QTN.position</a:t>
            </a:r>
            <a:r>
              <a:rPr lang="pt-BR" sz="900" dirty="0"/>
              <a:t>)</a:t>
            </a:r>
          </a:p>
          <a:p>
            <a:r>
              <a:rPr lang="pt-BR" sz="900" dirty="0"/>
              <a:t>GAPIT.QQ(</a:t>
            </a:r>
            <a:r>
              <a:rPr lang="pt-BR" sz="900" dirty="0" err="1"/>
              <a:t>myP</a:t>
            </a:r>
            <a:r>
              <a:rPr lang="pt-BR" sz="900" dirty="0"/>
              <a:t>)</a:t>
            </a:r>
            <a:endParaRPr lang="en-US" sz="1200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97001"/>
            <a:ext cx="5486400" cy="2426677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3800" y="4114800"/>
            <a:ext cx="2743200" cy="2743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37855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Zhiwu\Dropbox\Current\ZZLab\People\Jiabo Wang\cBLUP\SUPER_Idea\SUPER_Idea Revised green.jp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776413"/>
            <a:ext cx="9144000" cy="3517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Zhiwu\Dropbox\Current\ZZLab\People\Jiabo Wang\cBLUP\SUPER_Idea\SUPER_Idea Revised yellow.jp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776413"/>
            <a:ext cx="9144000" cy="3517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776413"/>
            <a:ext cx="9144000" cy="35174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776413"/>
            <a:ext cx="9144000" cy="35174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776413"/>
            <a:ext cx="9144000" cy="35174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776413"/>
            <a:ext cx="9144000" cy="3517400"/>
          </a:xfrm>
          <a:prstGeom prst="rect">
            <a:avLst/>
          </a:prstGeom>
        </p:spPr>
      </p:pic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accent2"/>
                </a:solidFill>
              </a:rPr>
              <a:t>Bin approach</a:t>
            </a:r>
          </a:p>
        </p:txBody>
      </p:sp>
    </p:spTree>
    <p:extLst>
      <p:ext uri="{BB962C8B-B14F-4D97-AF65-F5344CB8AC3E}">
        <p14:creationId xmlns:p14="http://schemas.microsoft.com/office/powerpoint/2010/main" val="15911464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1310" y="0"/>
            <a:ext cx="7841379" cy="6858000"/>
          </a:xfrm>
          <a:prstGeom prst="rect">
            <a:avLst/>
          </a:prstGeom>
        </p:spPr>
      </p:pic>
      <p:sp>
        <p:nvSpPr>
          <p:cNvPr id="13" name="Oval 12"/>
          <p:cNvSpPr/>
          <p:nvPr/>
        </p:nvSpPr>
        <p:spPr>
          <a:xfrm>
            <a:off x="2627053" y="5954751"/>
            <a:ext cx="2096429" cy="754807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>
                <a:solidFill>
                  <a:srgbClr val="FF0000"/>
                </a:solidFill>
              </a:rPr>
              <a:t>clustered</a:t>
            </a:r>
          </a:p>
        </p:txBody>
      </p:sp>
      <p:sp>
        <p:nvSpPr>
          <p:cNvPr id="14" name="Rectangle 13"/>
          <p:cNvSpPr/>
          <p:nvPr/>
        </p:nvSpPr>
        <p:spPr>
          <a:xfrm>
            <a:off x="4828478" y="4722134"/>
            <a:ext cx="1527717" cy="190169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>
                <a:solidFill>
                  <a:srgbClr val="FF0000"/>
                </a:solidFill>
              </a:rPr>
              <a:t>LD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3173464" y="3695068"/>
            <a:ext cx="153886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Missing</a:t>
            </a:r>
          </a:p>
          <a:p>
            <a:pPr algn="ctr"/>
            <a:r>
              <a:rPr lang="en-US" dirty="0"/>
              <a:t>(bin too big)</a:t>
            </a:r>
          </a:p>
        </p:txBody>
      </p:sp>
      <p:cxnSp>
        <p:nvCxnSpPr>
          <p:cNvPr id="16" name="Straight Arrow Connector 15"/>
          <p:cNvCxnSpPr>
            <a:stCxn id="15" idx="0"/>
          </p:cNvCxnSpPr>
          <p:nvPr/>
        </p:nvCxnSpPr>
        <p:spPr>
          <a:xfrm flipV="1">
            <a:off x="3942898" y="3118074"/>
            <a:ext cx="312234" cy="576994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/>
          <p:cNvCxnSpPr>
            <a:stCxn id="15" idx="0"/>
          </p:cNvCxnSpPr>
          <p:nvPr/>
        </p:nvCxnSpPr>
        <p:spPr>
          <a:xfrm flipH="1" flipV="1">
            <a:off x="3675268" y="3118074"/>
            <a:ext cx="267630" cy="576994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5" name="TextBox 24"/>
          <p:cNvSpPr txBox="1"/>
          <p:nvPr/>
        </p:nvSpPr>
        <p:spPr>
          <a:xfrm>
            <a:off x="4605454" y="1380120"/>
            <a:ext cx="166524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False</a:t>
            </a:r>
          </a:p>
          <a:p>
            <a:pPr algn="ctr"/>
            <a:r>
              <a:rPr lang="en-US" dirty="0"/>
              <a:t>(bin too small)</a:t>
            </a:r>
          </a:p>
        </p:txBody>
      </p:sp>
      <p:cxnSp>
        <p:nvCxnSpPr>
          <p:cNvPr id="26" name="Straight Arrow Connector 25"/>
          <p:cNvCxnSpPr>
            <a:stCxn id="25" idx="0"/>
          </p:cNvCxnSpPr>
          <p:nvPr/>
        </p:nvCxnSpPr>
        <p:spPr>
          <a:xfrm flipV="1">
            <a:off x="5438079" y="806205"/>
            <a:ext cx="446049" cy="573915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7" name="Straight Arrow Connector 26"/>
          <p:cNvCxnSpPr>
            <a:stCxn id="25" idx="0"/>
          </p:cNvCxnSpPr>
          <p:nvPr/>
        </p:nvCxnSpPr>
        <p:spPr>
          <a:xfrm flipH="1" flipV="1">
            <a:off x="5051503" y="873515"/>
            <a:ext cx="386576" cy="506605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910189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4" grpId="0" animBg="1"/>
      <p:bldP spid="15" grpId="0"/>
      <p:bldP spid="25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2"/>
          <a:srcRect t="63835" b="18082"/>
          <a:stretch/>
        </p:blipFill>
        <p:spPr>
          <a:xfrm>
            <a:off x="2773082" y="5568919"/>
            <a:ext cx="3657047" cy="1240117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/>
          <a:srcRect b="90196"/>
          <a:stretch/>
        </p:blipFill>
        <p:spPr>
          <a:xfrm>
            <a:off x="2773082" y="1105647"/>
            <a:ext cx="3657047" cy="672353"/>
          </a:xfrm>
          <a:prstGeom prst="rect">
            <a:avLst/>
          </a:prstGeom>
        </p:spPr>
      </p:pic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0" y="338328"/>
            <a:ext cx="9144000" cy="767319"/>
          </a:xfrm>
        </p:spPr>
        <p:txBody>
          <a:bodyPr/>
          <a:lstStyle/>
          <a:p>
            <a:r>
              <a:rPr lang="en-US" dirty="0">
                <a:solidFill>
                  <a:srgbClr val="4584D3"/>
                </a:solidFill>
              </a:rPr>
              <a:t>Model Development</a:t>
            </a: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2"/>
          <a:srcRect t="9542" b="79129"/>
          <a:stretch/>
        </p:blipFill>
        <p:spPr>
          <a:xfrm>
            <a:off x="2773082" y="1778000"/>
            <a:ext cx="3657047" cy="776942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2"/>
          <a:srcRect t="32636" b="51678"/>
          <a:stretch/>
        </p:blipFill>
        <p:spPr>
          <a:xfrm>
            <a:off x="2765196" y="3391649"/>
            <a:ext cx="3657047" cy="1075765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2"/>
          <a:srcRect t="20479" b="67320"/>
          <a:stretch/>
        </p:blipFill>
        <p:spPr>
          <a:xfrm>
            <a:off x="2773082" y="2554942"/>
            <a:ext cx="3657047" cy="836707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6825035" y="1869745"/>
            <a:ext cx="225920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Adjustment on marker</a:t>
            </a:r>
          </a:p>
        </p:txBody>
      </p:sp>
      <p:cxnSp>
        <p:nvCxnSpPr>
          <p:cNvPr id="18" name="Straight Arrow Connector 17"/>
          <p:cNvCxnSpPr/>
          <p:nvPr/>
        </p:nvCxnSpPr>
        <p:spPr>
          <a:xfrm>
            <a:off x="6422243" y="2055401"/>
            <a:ext cx="402792" cy="0"/>
          </a:xfrm>
          <a:prstGeom prst="straightConnector1">
            <a:avLst/>
          </a:prstGeom>
          <a:ln>
            <a:solidFill>
              <a:schemeClr val="accent2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1" name="TextBox 20"/>
          <p:cNvSpPr txBox="1"/>
          <p:nvPr/>
        </p:nvSpPr>
        <p:spPr>
          <a:xfrm>
            <a:off x="6825035" y="3421524"/>
            <a:ext cx="240861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Adjustment on covariates</a:t>
            </a:r>
          </a:p>
        </p:txBody>
      </p:sp>
      <p:cxnSp>
        <p:nvCxnSpPr>
          <p:cNvPr id="22" name="Straight Arrow Connector 21"/>
          <p:cNvCxnSpPr/>
          <p:nvPr/>
        </p:nvCxnSpPr>
        <p:spPr>
          <a:xfrm>
            <a:off x="6422243" y="3607180"/>
            <a:ext cx="402792" cy="0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3" name="TextBox 22"/>
          <p:cNvSpPr txBox="1"/>
          <p:nvPr/>
        </p:nvSpPr>
        <p:spPr>
          <a:xfrm>
            <a:off x="283788" y="1290027"/>
            <a:ext cx="225920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S</a:t>
            </a:r>
            <a:r>
              <a:rPr lang="en-US" sz="1600" baseline="-25000" dirty="0"/>
              <a:t>i</a:t>
            </a:r>
            <a:r>
              <a:rPr lang="en-US" sz="1600" dirty="0"/>
              <a:t>: Testing marker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283788" y="2039022"/>
            <a:ext cx="225920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Q: Population structure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283788" y="2789070"/>
            <a:ext cx="225920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K: Kinship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283788" y="3590801"/>
            <a:ext cx="225920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S: Pseudo QTNs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t="47930" b="36844"/>
          <a:stretch/>
        </p:blipFill>
        <p:spPr>
          <a:xfrm>
            <a:off x="2790492" y="4467414"/>
            <a:ext cx="3657047" cy="10440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94753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21" grpId="0"/>
      <p:bldP spid="24" grpId="0"/>
      <p:bldP spid="25" grpId="0"/>
      <p:bldP spid="26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2"/>
          <a:srcRect t="63835" b="18082"/>
          <a:stretch/>
        </p:blipFill>
        <p:spPr>
          <a:xfrm>
            <a:off x="2773082" y="5568919"/>
            <a:ext cx="3657047" cy="1240117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/>
          <a:srcRect b="90196"/>
          <a:stretch/>
        </p:blipFill>
        <p:spPr>
          <a:xfrm>
            <a:off x="2773082" y="1105647"/>
            <a:ext cx="3657047" cy="672353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/>
          <a:srcRect t="82136"/>
          <a:stretch/>
        </p:blipFill>
        <p:spPr>
          <a:xfrm>
            <a:off x="2773082" y="5556619"/>
            <a:ext cx="3657047" cy="1225176"/>
          </a:xfrm>
          <a:prstGeom prst="rect">
            <a:avLst/>
          </a:prstGeom>
        </p:spPr>
      </p:pic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0" y="338328"/>
            <a:ext cx="9144000" cy="767319"/>
          </a:xfrm>
        </p:spPr>
        <p:txBody>
          <a:bodyPr/>
          <a:lstStyle/>
          <a:p>
            <a:r>
              <a:rPr lang="en-US" dirty="0">
                <a:solidFill>
                  <a:srgbClr val="4584D3"/>
                </a:solidFill>
              </a:rPr>
              <a:t>Model Development</a:t>
            </a: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2"/>
          <a:srcRect t="9542" b="79129"/>
          <a:stretch/>
        </p:blipFill>
        <p:spPr>
          <a:xfrm>
            <a:off x="2773082" y="1778000"/>
            <a:ext cx="3657047" cy="776942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2"/>
          <a:srcRect t="32636" b="51678"/>
          <a:stretch/>
        </p:blipFill>
        <p:spPr>
          <a:xfrm>
            <a:off x="2765196" y="3391649"/>
            <a:ext cx="3657047" cy="1075765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2"/>
          <a:srcRect t="20479" b="67320"/>
          <a:stretch/>
        </p:blipFill>
        <p:spPr>
          <a:xfrm>
            <a:off x="2773082" y="2554942"/>
            <a:ext cx="3657047" cy="836707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6825035" y="1869745"/>
            <a:ext cx="225920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Adjustment on marker</a:t>
            </a:r>
          </a:p>
        </p:txBody>
      </p:sp>
      <p:cxnSp>
        <p:nvCxnSpPr>
          <p:cNvPr id="18" name="Straight Arrow Connector 17"/>
          <p:cNvCxnSpPr/>
          <p:nvPr/>
        </p:nvCxnSpPr>
        <p:spPr>
          <a:xfrm>
            <a:off x="6422243" y="2055401"/>
            <a:ext cx="402792" cy="0"/>
          </a:xfrm>
          <a:prstGeom prst="straightConnector1">
            <a:avLst/>
          </a:prstGeom>
          <a:ln>
            <a:solidFill>
              <a:schemeClr val="accent2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1" name="TextBox 20"/>
          <p:cNvSpPr txBox="1"/>
          <p:nvPr/>
        </p:nvSpPr>
        <p:spPr>
          <a:xfrm>
            <a:off x="6825035" y="3421524"/>
            <a:ext cx="240861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Adjustment on covariates</a:t>
            </a:r>
          </a:p>
        </p:txBody>
      </p:sp>
      <p:cxnSp>
        <p:nvCxnSpPr>
          <p:cNvPr id="22" name="Straight Arrow Connector 21"/>
          <p:cNvCxnSpPr/>
          <p:nvPr/>
        </p:nvCxnSpPr>
        <p:spPr>
          <a:xfrm>
            <a:off x="6422243" y="3607180"/>
            <a:ext cx="402792" cy="0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3" name="TextBox 22"/>
          <p:cNvSpPr txBox="1"/>
          <p:nvPr/>
        </p:nvSpPr>
        <p:spPr>
          <a:xfrm>
            <a:off x="283788" y="1290027"/>
            <a:ext cx="225920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S</a:t>
            </a:r>
            <a:r>
              <a:rPr lang="en-US" sz="1600" baseline="-25000" dirty="0"/>
              <a:t>i</a:t>
            </a:r>
            <a:r>
              <a:rPr lang="en-US" sz="1600" dirty="0"/>
              <a:t>: Testing marker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283788" y="2039022"/>
            <a:ext cx="225920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Q: Population structure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283788" y="2789070"/>
            <a:ext cx="225920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K: Kinship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283788" y="3590801"/>
            <a:ext cx="225920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S: Pseudo QTNs</a:t>
            </a:r>
          </a:p>
        </p:txBody>
      </p:sp>
      <p:sp>
        <p:nvSpPr>
          <p:cNvPr id="5" name="Rectangle 4"/>
          <p:cNvSpPr/>
          <p:nvPr/>
        </p:nvSpPr>
        <p:spPr>
          <a:xfrm>
            <a:off x="3041732" y="5476189"/>
            <a:ext cx="698218" cy="256184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flat" dir="tl">
              <a:rot lat="0" lon="0" rev="6360000"/>
            </a:lightRig>
          </a:scene3d>
          <a:sp3d prstMaterial="flat"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>
                <a:solidFill>
                  <a:schemeClr val="tx1"/>
                </a:solidFill>
              </a:rPr>
              <a:t>BLINK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t="47930" b="36844"/>
          <a:stretch/>
        </p:blipFill>
        <p:spPr>
          <a:xfrm>
            <a:off x="2790492" y="4467414"/>
            <a:ext cx="3657047" cy="10440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348964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SUPER algorithm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3356517" y="2285194"/>
            <a:ext cx="367990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/>
              <a:t>y = PC + SNP + e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3356517" y="5793609"/>
            <a:ext cx="506265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/>
              <a:t>y = PC + Kinship + SNP + e</a:t>
            </a:r>
          </a:p>
        </p:txBody>
      </p:sp>
      <p:sp>
        <p:nvSpPr>
          <p:cNvPr id="9" name="TextBox 8"/>
          <p:cNvSpPr txBox="1"/>
          <p:nvPr/>
        </p:nvSpPr>
        <p:spPr>
          <a:xfrm rot="16200000">
            <a:off x="431836" y="4184770"/>
            <a:ext cx="386400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/>
              <a:t>y = PC + Kinship + e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4269058" y="3861604"/>
            <a:ext cx="203323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/>
              <a:t>QTNs</a:t>
            </a:r>
            <a:endParaRPr lang="en-US" sz="3600" dirty="0"/>
          </a:p>
        </p:txBody>
      </p:sp>
      <p:cxnSp>
        <p:nvCxnSpPr>
          <p:cNvPr id="12" name="Straight Arrow Connector 11"/>
          <p:cNvCxnSpPr/>
          <p:nvPr/>
        </p:nvCxnSpPr>
        <p:spPr>
          <a:xfrm flipH="1">
            <a:off x="5285678" y="2983016"/>
            <a:ext cx="11150" cy="811528"/>
          </a:xfrm>
          <a:prstGeom prst="straightConnector1">
            <a:avLst/>
          </a:prstGeom>
          <a:ln w="635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/>
          <p:cNvCxnSpPr/>
          <p:nvPr/>
        </p:nvCxnSpPr>
        <p:spPr>
          <a:xfrm flipH="1">
            <a:off x="5296828" y="4808544"/>
            <a:ext cx="11152" cy="985065"/>
          </a:xfrm>
          <a:prstGeom prst="straightConnector1">
            <a:avLst/>
          </a:prstGeom>
          <a:ln w="635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/>
          <p:cNvCxnSpPr/>
          <p:nvPr/>
        </p:nvCxnSpPr>
        <p:spPr>
          <a:xfrm>
            <a:off x="5887844" y="4574995"/>
            <a:ext cx="925551" cy="967161"/>
          </a:xfrm>
          <a:prstGeom prst="straightConnector1">
            <a:avLst/>
          </a:prstGeom>
          <a:ln w="635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/>
          <p:cNvCxnSpPr/>
          <p:nvPr/>
        </p:nvCxnSpPr>
        <p:spPr>
          <a:xfrm flipV="1">
            <a:off x="2809669" y="4204392"/>
            <a:ext cx="1762330" cy="2936"/>
          </a:xfrm>
          <a:prstGeom prst="straightConnector1">
            <a:avLst/>
          </a:prstGeom>
          <a:ln w="63500"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TextBox 22"/>
          <p:cNvSpPr txBox="1"/>
          <p:nvPr/>
        </p:nvSpPr>
        <p:spPr>
          <a:xfrm>
            <a:off x="3133493" y="3407756"/>
            <a:ext cx="113556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/>
              <a:t>-2LL</a:t>
            </a:r>
            <a:endParaRPr lang="en-US" sz="3600" dirty="0"/>
          </a:p>
        </p:txBody>
      </p:sp>
      <p:sp>
        <p:nvSpPr>
          <p:cNvPr id="25" name="TextBox 24"/>
          <p:cNvSpPr txBox="1"/>
          <p:nvPr/>
        </p:nvSpPr>
        <p:spPr>
          <a:xfrm>
            <a:off x="5215054" y="2998585"/>
            <a:ext cx="113556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/>
              <a:t>Bins</a:t>
            </a:r>
          </a:p>
        </p:txBody>
      </p:sp>
    </p:spTree>
    <p:extLst>
      <p:ext uri="{BB962C8B-B14F-4D97-AF65-F5344CB8AC3E}">
        <p14:creationId xmlns:p14="http://schemas.microsoft.com/office/powerpoint/2010/main" val="150438122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FarmCPU algorithm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3356517" y="5793609"/>
            <a:ext cx="506265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/>
              <a:t>y = PC + QTNs    + SNP + e</a:t>
            </a:r>
          </a:p>
        </p:txBody>
      </p:sp>
      <p:sp>
        <p:nvSpPr>
          <p:cNvPr id="9" name="TextBox 8"/>
          <p:cNvSpPr txBox="1"/>
          <p:nvPr/>
        </p:nvSpPr>
        <p:spPr>
          <a:xfrm rot="16200000">
            <a:off x="431836" y="4184770"/>
            <a:ext cx="386400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/>
              <a:t>y = PC + Kinship + e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4269058" y="3861604"/>
            <a:ext cx="203323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/>
              <a:t>QTNs</a:t>
            </a:r>
            <a:endParaRPr lang="en-US" sz="3600" dirty="0"/>
          </a:p>
        </p:txBody>
      </p:sp>
      <p:cxnSp>
        <p:nvCxnSpPr>
          <p:cNvPr id="14" name="Straight Arrow Connector 13"/>
          <p:cNvCxnSpPr/>
          <p:nvPr/>
        </p:nvCxnSpPr>
        <p:spPr>
          <a:xfrm flipH="1">
            <a:off x="5296828" y="4808544"/>
            <a:ext cx="11152" cy="985065"/>
          </a:xfrm>
          <a:prstGeom prst="straightConnector1">
            <a:avLst/>
          </a:prstGeom>
          <a:ln w="635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/>
          <p:cNvCxnSpPr/>
          <p:nvPr/>
        </p:nvCxnSpPr>
        <p:spPr>
          <a:xfrm>
            <a:off x="5887844" y="4574995"/>
            <a:ext cx="925551" cy="967161"/>
          </a:xfrm>
          <a:prstGeom prst="straightConnector1">
            <a:avLst/>
          </a:prstGeom>
          <a:ln w="63500">
            <a:solidFill>
              <a:srgbClr val="FF0000"/>
            </a:solidFill>
            <a:headEnd type="triangl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/>
          <p:cNvCxnSpPr/>
          <p:nvPr/>
        </p:nvCxnSpPr>
        <p:spPr>
          <a:xfrm flipV="1">
            <a:off x="2809669" y="4204392"/>
            <a:ext cx="1762330" cy="2936"/>
          </a:xfrm>
          <a:prstGeom prst="straightConnector1">
            <a:avLst/>
          </a:prstGeom>
          <a:ln w="63500"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/>
        </p:nvSpPr>
        <p:spPr>
          <a:xfrm>
            <a:off x="3133493" y="3407756"/>
            <a:ext cx="113556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/>
              <a:t>-2LL</a:t>
            </a:r>
            <a:endParaRPr lang="en-US" sz="3600" dirty="0"/>
          </a:p>
        </p:txBody>
      </p:sp>
      <p:sp>
        <p:nvSpPr>
          <p:cNvPr id="13" name="TextBox 12"/>
          <p:cNvSpPr txBox="1"/>
          <p:nvPr/>
        </p:nvSpPr>
        <p:spPr>
          <a:xfrm>
            <a:off x="3356517" y="2285194"/>
            <a:ext cx="367990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/>
              <a:t>y = PC + SNP + e</a:t>
            </a:r>
          </a:p>
        </p:txBody>
      </p:sp>
      <p:cxnSp>
        <p:nvCxnSpPr>
          <p:cNvPr id="16" name="Straight Arrow Connector 15"/>
          <p:cNvCxnSpPr/>
          <p:nvPr/>
        </p:nvCxnSpPr>
        <p:spPr>
          <a:xfrm flipH="1">
            <a:off x="5285678" y="2983016"/>
            <a:ext cx="11150" cy="811528"/>
          </a:xfrm>
          <a:prstGeom prst="straightConnector1">
            <a:avLst/>
          </a:prstGeom>
          <a:ln w="635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16"/>
          <p:cNvSpPr txBox="1"/>
          <p:nvPr/>
        </p:nvSpPr>
        <p:spPr>
          <a:xfrm>
            <a:off x="5215054" y="2998585"/>
            <a:ext cx="113556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/>
              <a:t>Bins</a:t>
            </a:r>
          </a:p>
        </p:txBody>
      </p:sp>
    </p:spTree>
    <p:extLst>
      <p:ext uri="{BB962C8B-B14F-4D97-AF65-F5344CB8AC3E}">
        <p14:creationId xmlns:p14="http://schemas.microsoft.com/office/powerpoint/2010/main" val="1635765809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Waveform">
  <a:themeElements>
    <a:clrScheme name="Waveform">
      <a:dk1>
        <a:sysClr val="windowText" lastClr="000000"/>
      </a:dk1>
      <a:lt1>
        <a:sysClr val="window" lastClr="FFFFFF"/>
      </a:lt1>
      <a:dk2>
        <a:srgbClr val="073E87"/>
      </a:dk2>
      <a:lt2>
        <a:srgbClr val="C6E7FC"/>
      </a:lt2>
      <a:accent1>
        <a:srgbClr val="31B6FD"/>
      </a:accent1>
      <a:accent2>
        <a:srgbClr val="4584D3"/>
      </a:accent2>
      <a:accent3>
        <a:srgbClr val="5BD078"/>
      </a:accent3>
      <a:accent4>
        <a:srgbClr val="A5D028"/>
      </a:accent4>
      <a:accent5>
        <a:srgbClr val="F5C040"/>
      </a:accent5>
      <a:accent6>
        <a:srgbClr val="05E0DB"/>
      </a:accent6>
      <a:hlink>
        <a:srgbClr val="0080FF"/>
      </a:hlink>
      <a:folHlink>
        <a:srgbClr val="5EAEFF"/>
      </a:folHlink>
    </a:clrScheme>
    <a:fontScheme name="Waveform">
      <a:majorFont>
        <a:latin typeface="Candara"/>
        <a:ea typeface=""/>
        <a:cs typeface=""/>
        <a:font script="Jpan" typeface="HGP明朝E"/>
        <a:font script="Hang" typeface="HY그래픽M"/>
        <a:font script="Hans" typeface="华文新魏"/>
        <a:font script="Hant" typeface="標楷體"/>
        <a:font script="Arab" typeface="Arial"/>
        <a:font script="Hebr" typeface="Arial"/>
        <a:font script="Thai" typeface="Kodchiang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ndara"/>
        <a:ea typeface=""/>
        <a:cs typeface=""/>
        <a:font script="Jpan" typeface="HGP明朝E"/>
        <a:font script="Hang" typeface="HY그래픽M"/>
        <a:font script="Hans" typeface="华文楷体"/>
        <a:font script="Hant" typeface="標楷體"/>
        <a:font script="Arab" typeface="Arial"/>
        <a:font script="Hebr" typeface="Arial"/>
        <a:font script="Thai" typeface="Kodchiang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Waveform">
      <a:fillStyleLst>
        <a:solidFill>
          <a:schemeClr val="phClr"/>
        </a:solidFill>
        <a:gradFill rotWithShape="1">
          <a:gsLst>
            <a:gs pos="0">
              <a:schemeClr val="phClr">
                <a:tint val="0"/>
              </a:schemeClr>
            </a:gs>
            <a:gs pos="44000">
              <a:schemeClr val="phClr">
                <a:tint val="60000"/>
                <a:satMod val="120000"/>
              </a:schemeClr>
            </a:gs>
            <a:gs pos="100000">
              <a:schemeClr val="phClr">
                <a:tint val="90000"/>
                <a:alpha val="100000"/>
                <a:lumMod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satMod val="120000"/>
                <a:lumMod val="120000"/>
              </a:schemeClr>
            </a:gs>
            <a:gs pos="100000">
              <a:schemeClr val="phClr">
                <a:shade val="89000"/>
                <a:lumMod val="9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>
              <a:shade val="75000"/>
              <a:lumMod val="8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25400" dir="5400000" rotWithShape="0">
              <a:srgbClr val="000000">
                <a:alpha val="38000"/>
              </a:srgbClr>
            </a:outerShdw>
          </a:effectLst>
          <a:scene3d>
            <a:camera prst="orthographicFront">
              <a:rot lat="0" lon="0" rev="0"/>
            </a:camera>
            <a:lightRig rig="flat" dir="tl">
              <a:rot lat="0" lon="0" rev="6360000"/>
            </a:lightRig>
          </a:scene3d>
          <a:sp3d prstMaterial="flat">
            <a:bevelT w="12700" h="12700"/>
          </a:sp3d>
        </a:effectStyle>
        <a:effectStyle>
          <a:effectLst>
            <a:outerShdw blurRad="50800" dist="25400" dir="5400000" rotWithShape="0">
              <a:srgbClr val="000000">
                <a:alpha val="38000"/>
              </a:srgbClr>
            </a:outerShdw>
          </a:effectLst>
          <a:scene3d>
            <a:camera prst="orthographicFront">
              <a:rot lat="0" lon="0" rev="0"/>
            </a:camera>
            <a:lightRig rig="flat" dir="tl">
              <a:rot lat="0" lon="0" rev="6360000"/>
            </a:lightRig>
          </a:scene3d>
          <a:sp3d contourW="19050" prstMaterial="flat">
            <a:bevelT w="63500" h="63500"/>
            <a:contourClr>
              <a:schemeClr val="phClr">
                <a:shade val="25000"/>
                <a:satMod val="18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40000">
              <a:schemeClr val="phClr">
                <a:tint val="94000"/>
                <a:shade val="94000"/>
                <a:alpha val="100000"/>
                <a:satMod val="114000"/>
                <a:lumMod val="114000"/>
              </a:schemeClr>
            </a:gs>
            <a:gs pos="74000">
              <a:schemeClr val="phClr">
                <a:tint val="94000"/>
                <a:shade val="94000"/>
                <a:satMod val="128000"/>
                <a:lumMod val="100000"/>
              </a:schemeClr>
            </a:gs>
            <a:gs pos="100000">
              <a:schemeClr val="phClr">
                <a:tint val="98000"/>
                <a:shade val="100000"/>
                <a:hueMod val="98000"/>
                <a:satMod val="100000"/>
                <a:lumMod val="74000"/>
              </a:schemeClr>
            </a:gs>
          </a:gsLst>
          <a:path path="circle">
            <a:fillToRect l="20000" t="-40000" r="20000" b="14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tint val="96000"/>
                <a:satMod val="130000"/>
                <a:lumMod val="50000"/>
              </a:schemeClr>
              <a:schemeClr val="phClr">
                <a:tint val="96000"/>
                <a:satMod val="114000"/>
                <a:lumMod val="114000"/>
              </a:schemeClr>
            </a:duotone>
          </a:blip>
          <a:stretch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Waveform.thmx</Template>
  <TotalTime>3668</TotalTime>
  <Words>1796</Words>
  <Application>Microsoft Macintosh PowerPoint</Application>
  <PresentationFormat>On-screen Show (4:3)</PresentationFormat>
  <Paragraphs>293</Paragraphs>
  <Slides>33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33</vt:i4>
      </vt:variant>
    </vt:vector>
  </HeadingPairs>
  <TitlesOfParts>
    <vt:vector size="43" baseType="lpstr">
      <vt:lpstr>ＭＳ Ｐゴシック</vt:lpstr>
      <vt:lpstr>华文楷体</vt:lpstr>
      <vt:lpstr>华文新魏</vt:lpstr>
      <vt:lpstr>Calibri</vt:lpstr>
      <vt:lpstr>Cambria Math</vt:lpstr>
      <vt:lpstr>Candara</vt:lpstr>
      <vt:lpstr>Constantia</vt:lpstr>
      <vt:lpstr>Symbol</vt:lpstr>
      <vt:lpstr>Verdana</vt:lpstr>
      <vt:lpstr>Waveform</vt:lpstr>
      <vt:lpstr>Statistical Genomics</vt:lpstr>
      <vt:lpstr>Outline</vt:lpstr>
      <vt:lpstr>PowerPoint Presentation</vt:lpstr>
      <vt:lpstr>Bin approach</vt:lpstr>
      <vt:lpstr>PowerPoint Presentation</vt:lpstr>
      <vt:lpstr>Model Development</vt:lpstr>
      <vt:lpstr>Model Development</vt:lpstr>
      <vt:lpstr>SUPER algorithm</vt:lpstr>
      <vt:lpstr>FarmCPU algorithm</vt:lpstr>
      <vt:lpstr>BLINK algorithm</vt:lpstr>
      <vt:lpstr>Remove SNPs in LD</vt:lpstr>
      <vt:lpstr>Bayesian information criterion</vt:lpstr>
      <vt:lpstr>Bayesian information criterion</vt:lpstr>
      <vt:lpstr>PowerPoint Presentation</vt:lpstr>
      <vt:lpstr>BLINK is super fast</vt:lpstr>
      <vt:lpstr>PowerPoint Presentation</vt:lpstr>
      <vt:lpstr>Format of phenotype data</vt:lpstr>
      <vt:lpstr>Formats of genotype data</vt:lpstr>
      <vt:lpstr>Format and file name extention</vt:lpstr>
      <vt:lpstr>Numeric format</vt:lpstr>
      <vt:lpstr>Run BLINK from command line</vt:lpstr>
      <vt:lpstr>Output </vt:lpstr>
      <vt:lpstr>PowerPoint Presentation</vt:lpstr>
      <vt:lpstr>Demonstration</vt:lpstr>
      <vt:lpstr>Import GAPIT</vt:lpstr>
      <vt:lpstr>Import data and simulation</vt:lpstr>
      <vt:lpstr>ttest</vt:lpstr>
      <vt:lpstr>GLM</vt:lpstr>
      <vt:lpstr>MLM</vt:lpstr>
      <vt:lpstr>CMLM</vt:lpstr>
      <vt:lpstr>SUPER</vt:lpstr>
      <vt:lpstr>FarmCPU</vt:lpstr>
      <vt:lpstr>BLINK</vt:lpstr>
    </vt:vector>
  </TitlesOfParts>
  <Company/>
  <LinksUpToDate>false</LinksUpToDate>
  <SharedDoc>false</SharedDoc>
  <HyperlinksChanged>false</HyperlinksChanged>
  <AppVersion>16.0011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Computational Genomics</dc:title>
  <dc:creator>Zhiwu Zhang</dc:creator>
  <cp:lastModifiedBy>Zhang, Zhiwu</cp:lastModifiedBy>
  <cp:revision>318</cp:revision>
  <cp:lastPrinted>2015-09-01T19:21:20Z</cp:lastPrinted>
  <dcterms:created xsi:type="dcterms:W3CDTF">2013-08-24T13:03:35Z</dcterms:created>
  <dcterms:modified xsi:type="dcterms:W3CDTF">2018-03-26T17:07:27Z</dcterms:modified>
</cp:coreProperties>
</file>