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367" r:id="rId2"/>
    <p:sldId id="390" r:id="rId3"/>
    <p:sldId id="336" r:id="rId4"/>
    <p:sldId id="391" r:id="rId5"/>
    <p:sldId id="395" r:id="rId6"/>
    <p:sldId id="392" r:id="rId7"/>
    <p:sldId id="396" r:id="rId8"/>
    <p:sldId id="397" r:id="rId9"/>
    <p:sldId id="372" r:id="rId10"/>
    <p:sldId id="373" r:id="rId11"/>
    <p:sldId id="374" r:id="rId12"/>
    <p:sldId id="375" r:id="rId13"/>
    <p:sldId id="377" r:id="rId14"/>
    <p:sldId id="378" r:id="rId15"/>
    <p:sldId id="379" r:id="rId16"/>
    <p:sldId id="380" r:id="rId17"/>
    <p:sldId id="381" r:id="rId18"/>
    <p:sldId id="376" r:id="rId19"/>
    <p:sldId id="382" r:id="rId20"/>
    <p:sldId id="384" r:id="rId21"/>
    <p:sldId id="385" r:id="rId22"/>
    <p:sldId id="386" r:id="rId23"/>
    <p:sldId id="389" r:id="rId24"/>
    <p:sldId id="39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04"/>
    <p:restoredTop sz="97694"/>
  </p:normalViewPr>
  <p:slideViewPr>
    <p:cSldViewPr snapToGrid="0" snapToObjects="1">
      <p:cViewPr>
        <p:scale>
          <a:sx n="177" d="100"/>
          <a:sy n="177" d="100"/>
        </p:scale>
        <p:origin x="1640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3/31/17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3/31/17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3/31/17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gif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22: Marker </a:t>
            </a:r>
            <a:r>
              <a:rPr lang="en-US" sz="2800" b="1" smtClean="0">
                <a:solidFill>
                  <a:schemeClr val="bg2">
                    <a:lumMod val="50000"/>
                  </a:schemeClr>
                </a:solidFill>
              </a:rPr>
              <a:t>Assisted Selection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mdp_env.txt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247161"/>
              </p:ext>
            </p:extLst>
          </p:nvPr>
        </p:nvGraphicFramePr>
        <p:xfrm>
          <a:off x="1023445" y="1778867"/>
          <a:ext cx="7537230" cy="476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6205"/>
                <a:gridCol w="1256205"/>
                <a:gridCol w="1256205"/>
                <a:gridCol w="1256205"/>
                <a:gridCol w="1256205"/>
                <a:gridCol w="1256205"/>
              </a:tblGrid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Taxa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Tropical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Early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Tiller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>
                          <a:effectLst/>
                        </a:rPr>
                        <a:t>33-16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0.972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38-11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0.993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0.004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4226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>
                          <a:effectLst/>
                        </a:rPr>
                        <a:t>0.071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0.917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4722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0.035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0.854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0.111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>
                          <a:effectLst/>
                        </a:rPr>
                        <a:t>A188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>
                          <a:effectLst/>
                        </a:rPr>
                        <a:t>0.013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0.982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0.005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A214N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0.762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0.017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0.221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A239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0.035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0.963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A272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0.019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>
                          <a:effectLst/>
                        </a:rPr>
                        <a:t>0.122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</a:rPr>
                        <a:t>0.859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>
                          <a:effectLst/>
                        </a:rPr>
                        <a:t>A441-5</a:t>
                      </a:r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0.005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0.531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0.464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A554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0.019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>
                          <a:effectLst/>
                        </a:rPr>
                        <a:t>0.979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A556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0.004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0.994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0.967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A619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0.009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0.99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0.001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A632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0.993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0.004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7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GAPIT.Phenotype.Simulation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62607" y="1591056"/>
            <a:ext cx="84187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function(GD,</a:t>
            </a:r>
          </a:p>
          <a:p>
            <a:r>
              <a:rPr lang="en-US" sz="2800" dirty="0" smtClean="0"/>
              <a:t>GM=NULL,</a:t>
            </a:r>
          </a:p>
          <a:p>
            <a:r>
              <a:rPr lang="en-US" sz="2800" dirty="0" smtClean="0"/>
              <a:t>h2</a:t>
            </a:r>
            <a:r>
              <a:rPr lang="en-US" sz="2800" dirty="0"/>
              <a:t>=.75</a:t>
            </a:r>
            <a:r>
              <a:rPr lang="en-US" sz="2800" dirty="0" smtClean="0"/>
              <a:t>,</a:t>
            </a:r>
          </a:p>
          <a:p>
            <a:r>
              <a:rPr lang="en-US" sz="2800" dirty="0" smtClean="0"/>
              <a:t>NQTN=10,</a:t>
            </a:r>
          </a:p>
          <a:p>
            <a:r>
              <a:rPr lang="en-US" sz="2800" dirty="0" err="1" smtClean="0"/>
              <a:t>QTNDist</a:t>
            </a:r>
            <a:r>
              <a:rPr lang="en-US" sz="2800" dirty="0"/>
              <a:t>="normal</a:t>
            </a:r>
            <a:r>
              <a:rPr lang="en-US" sz="2800" dirty="0" smtClean="0"/>
              <a:t>",</a:t>
            </a:r>
          </a:p>
          <a:p>
            <a:r>
              <a:rPr lang="en-US" sz="2800" dirty="0" err="1" smtClean="0"/>
              <a:t>effectunit</a:t>
            </a:r>
            <a:r>
              <a:rPr lang="en-US" sz="2800" dirty="0" smtClean="0"/>
              <a:t>=1,</a:t>
            </a:r>
          </a:p>
          <a:p>
            <a:r>
              <a:rPr lang="en-US" sz="2800" dirty="0" smtClean="0"/>
              <a:t>category=1,</a:t>
            </a:r>
          </a:p>
          <a:p>
            <a:r>
              <a:rPr lang="en-US" sz="2800" dirty="0" smtClean="0"/>
              <a:t>r=0.25,</a:t>
            </a:r>
          </a:p>
          <a:p>
            <a:r>
              <a:rPr lang="en-US" sz="2800" dirty="0" smtClean="0"/>
              <a:t>CV,</a:t>
            </a:r>
          </a:p>
          <a:p>
            <a:r>
              <a:rPr lang="en-US" sz="2800" dirty="0" err="1" smtClean="0"/>
              <a:t>cveff</a:t>
            </a:r>
            <a:r>
              <a:rPr lang="en-US" sz="2800" dirty="0" smtClean="0"/>
              <a:t>=NULL){</a:t>
            </a:r>
          </a:p>
          <a:p>
            <a:r>
              <a:rPr lang="is-IS" sz="2800" dirty="0" smtClean="0"/>
              <a:t>…, environment component,...</a:t>
            </a:r>
            <a:endParaRPr lang="en-US" sz="2800" dirty="0"/>
          </a:p>
          <a:p>
            <a:r>
              <a:rPr lang="en-US" sz="2800" dirty="0" smtClean="0"/>
              <a:t>})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20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component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2600049"/>
            <a:ext cx="84187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vy</a:t>
            </a:r>
            <a:r>
              <a:rPr lang="en-US" sz="2800" dirty="0"/>
              <a:t>=</a:t>
            </a:r>
            <a:r>
              <a:rPr lang="en-US" sz="2800" dirty="0" err="1"/>
              <a:t>effectvar+residualvar</a:t>
            </a:r>
            <a:endParaRPr lang="en-US" sz="2800" dirty="0"/>
          </a:p>
          <a:p>
            <a:r>
              <a:rPr lang="en-US" sz="2800" dirty="0" err="1" smtClean="0"/>
              <a:t>ev</a:t>
            </a:r>
            <a:r>
              <a:rPr lang="en-US" sz="2800" dirty="0" smtClean="0"/>
              <a:t>=</a:t>
            </a:r>
            <a:r>
              <a:rPr lang="en-US" sz="2800" dirty="0" err="1" smtClean="0"/>
              <a:t>cveff</a:t>
            </a:r>
            <a:r>
              <a:rPr lang="en-US" sz="2800" dirty="0" smtClean="0"/>
              <a:t>*</a:t>
            </a:r>
            <a:r>
              <a:rPr lang="en-US" sz="2800" dirty="0" err="1" smtClean="0"/>
              <a:t>vy</a:t>
            </a:r>
            <a:r>
              <a:rPr lang="en-US" sz="2800" dirty="0"/>
              <a:t>/(1-cveff)</a:t>
            </a:r>
          </a:p>
          <a:p>
            <a:r>
              <a:rPr lang="de-DE" sz="2800" dirty="0" smtClean="0"/>
              <a:t>ec=</a:t>
            </a:r>
            <a:r>
              <a:rPr lang="de-DE" sz="2800" dirty="0" err="1" smtClean="0"/>
              <a:t>sqrt</a:t>
            </a:r>
            <a:r>
              <a:rPr lang="de-DE" sz="2800" dirty="0" smtClean="0"/>
              <a:t>(</a:t>
            </a:r>
            <a:r>
              <a:rPr lang="de-DE" sz="2800" dirty="0" err="1" smtClean="0"/>
              <a:t>ev</a:t>
            </a:r>
            <a:r>
              <a:rPr lang="de-DE" sz="2800" dirty="0"/>
              <a:t>)/</a:t>
            </a:r>
            <a:r>
              <a:rPr lang="de-DE" sz="2800" dirty="0" err="1"/>
              <a:t>sqrt</a:t>
            </a:r>
            <a:r>
              <a:rPr lang="de-DE" sz="2800" dirty="0"/>
              <a:t>(</a:t>
            </a:r>
            <a:r>
              <a:rPr lang="de-DE" sz="2800" dirty="0" err="1"/>
              <a:t>diag</a:t>
            </a:r>
            <a:r>
              <a:rPr lang="de-DE" sz="2800" dirty="0"/>
              <a:t>(</a:t>
            </a:r>
            <a:r>
              <a:rPr lang="de-DE" sz="2800" dirty="0" err="1"/>
              <a:t>var</a:t>
            </a:r>
            <a:r>
              <a:rPr lang="de-DE" sz="2800" dirty="0"/>
              <a:t>(CV[,-1])))    </a:t>
            </a:r>
          </a:p>
          <a:p>
            <a:r>
              <a:rPr lang="de-DE" sz="2800" dirty="0" err="1" smtClean="0"/>
              <a:t>enveff</a:t>
            </a:r>
            <a:r>
              <a:rPr lang="de-DE" sz="2800" dirty="0" smtClean="0"/>
              <a:t>=</a:t>
            </a:r>
            <a:r>
              <a:rPr lang="de-DE" sz="2800" dirty="0" err="1" smtClean="0"/>
              <a:t>as.matrix</a:t>
            </a:r>
            <a:r>
              <a:rPr lang="de-DE" sz="2800" dirty="0" smtClean="0"/>
              <a:t>(</a:t>
            </a:r>
            <a:r>
              <a:rPr lang="de-DE" sz="2800" dirty="0" err="1" smtClean="0"/>
              <a:t>myCV</a:t>
            </a:r>
            <a:r>
              <a:rPr lang="de-DE" sz="2800" dirty="0"/>
              <a:t>[,-1])%*%ec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15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with GAPIT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199" y="1720840"/>
            <a:ext cx="822960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ndara" charset="0"/>
              </a:rPr>
              <a:t>QTN</a:t>
            </a:r>
            <a:endParaRPr lang="en-US" sz="3200" dirty="0" smtClean="0">
              <a:solidFill>
                <a:srgbClr val="060087"/>
              </a:solidFill>
              <a:latin typeface="Candara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Candara" charset="0"/>
              </a:rPr>
              <a:t>GWAS</a:t>
            </a:r>
          </a:p>
          <a:p>
            <a:r>
              <a:rPr lang="en-US" sz="3200" dirty="0" smtClean="0">
                <a:latin typeface="Candara" charset="0"/>
              </a:rPr>
              <a:t>h2: optimum heritability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Candara" charset="0"/>
              </a:rPr>
              <a:t>Pred</a:t>
            </a:r>
            <a:endParaRPr lang="en-US" sz="3200" dirty="0" smtClean="0">
              <a:solidFill>
                <a:srgbClr val="FF0000"/>
              </a:solidFill>
              <a:latin typeface="Candara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Candara" charset="0"/>
              </a:rPr>
              <a:t>compression</a:t>
            </a:r>
            <a:endParaRPr lang="en-US" sz="3200" dirty="0">
              <a:solidFill>
                <a:srgbClr val="FF0000"/>
              </a:solidFill>
              <a:latin typeface="Candara" charset="0"/>
            </a:endParaRPr>
          </a:p>
          <a:p>
            <a:r>
              <a:rPr lang="en-US" sz="3200" dirty="0" err="1" smtClean="0">
                <a:solidFill>
                  <a:srgbClr val="000000"/>
                </a:solidFill>
                <a:latin typeface="Candara" charset="0"/>
              </a:rPr>
              <a:t>kinship.optimum</a:t>
            </a:r>
            <a:r>
              <a:rPr lang="en-US" sz="3200" dirty="0" smtClean="0">
                <a:solidFill>
                  <a:srgbClr val="000000"/>
                </a:solidFill>
                <a:latin typeface="Candara" charset="0"/>
              </a:rPr>
              <a:t>: group kinship</a:t>
            </a:r>
            <a:endParaRPr lang="en-US" sz="3200" dirty="0" smtClean="0">
              <a:solidFill>
                <a:srgbClr val="060087"/>
              </a:solidFill>
              <a:latin typeface="Candara" charset="0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Candara" charset="0"/>
              </a:rPr>
              <a:t>kinship: individual kinship</a:t>
            </a:r>
            <a:endParaRPr lang="en-US" sz="3200" dirty="0" smtClean="0">
              <a:solidFill>
                <a:srgbClr val="060087"/>
              </a:solidFill>
              <a:latin typeface="Candara" charset="0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Candara" charset="0"/>
              </a:rPr>
              <a:t>PCA</a:t>
            </a:r>
            <a:endParaRPr lang="en-US" sz="3200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Candara" charset="0"/>
              </a:rPr>
              <a:t>SUPER_GD</a:t>
            </a:r>
            <a:endParaRPr lang="en-US" sz="3200" dirty="0" smtClean="0">
              <a:solidFill>
                <a:srgbClr val="060087"/>
              </a:solidFill>
              <a:latin typeface="Candara" charset="0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Candara" charset="0"/>
              </a:rPr>
              <a:t>P: single column with order same as marker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02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GWAS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5538" y="1591056"/>
            <a:ext cx="88129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60087"/>
                </a:solidFill>
                <a:latin typeface="Candara" charset="0"/>
              </a:rPr>
              <a:t>$ 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GWAS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          :</a:t>
            </a:r>
            <a:r>
              <a:rPr lang="de-DE" dirty="0">
                <a:solidFill>
                  <a:srgbClr val="9E0003"/>
                </a:solidFill>
                <a:latin typeface="Candara" charset="0"/>
              </a:rPr>
              <a:t>'</a:t>
            </a:r>
            <a:r>
              <a:rPr lang="de-DE" dirty="0" err="1">
                <a:solidFill>
                  <a:srgbClr val="9E0003"/>
                </a:solidFill>
                <a:latin typeface="Candara" charset="0"/>
              </a:rPr>
              <a:t>data.frame</a:t>
            </a:r>
            <a:r>
              <a:rPr lang="de-DE" dirty="0">
                <a:solidFill>
                  <a:srgbClr val="9E0003"/>
                </a:solidFill>
                <a:latin typeface="Candara" charset="0"/>
              </a:rPr>
              <a:t>'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:	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ndara" charset="0"/>
              </a:rPr>
              <a:t>obs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.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ndara" charset="0"/>
              </a:rPr>
              <a:t>of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9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variables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:</a:t>
            </a:r>
          </a:p>
          <a:p>
            <a:r>
              <a:rPr lang="de-DE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$ 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SNP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                        : </a:t>
            </a:r>
            <a:r>
              <a:rPr lang="de-DE" dirty="0" err="1">
                <a:solidFill>
                  <a:srgbClr val="000000"/>
                </a:solidFill>
                <a:latin typeface="Candara" charset="0"/>
              </a:rPr>
              <a:t>Factor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ndara" charset="0"/>
              </a:rPr>
              <a:t>w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/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ndara" charset="0"/>
              </a:rPr>
              <a:t>levels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9E0003"/>
                </a:solidFill>
                <a:latin typeface="Candara" charset="0"/>
              </a:rPr>
              <a:t>"abph1.1"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de-DE" dirty="0">
                <a:solidFill>
                  <a:srgbClr val="9E0003"/>
                </a:solidFill>
                <a:latin typeface="Candara" charset="0"/>
              </a:rPr>
              <a:t>"abph1.10"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: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3040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2759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1036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de-DE" dirty="0" smtClean="0">
                <a:solidFill>
                  <a:srgbClr val="0B4213"/>
                </a:solidFill>
                <a:latin typeface="Candara" charset="0"/>
              </a:rPr>
              <a:t>635</a:t>
            </a:r>
            <a:r>
              <a:rPr lang="de-DE" dirty="0" smtClean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...</a:t>
            </a:r>
            <a:endParaRPr lang="de-DE" dirty="0">
              <a:solidFill>
                <a:srgbClr val="060087"/>
              </a:solidFill>
              <a:latin typeface="Candara" charset="0"/>
            </a:endParaRPr>
          </a:p>
          <a:p>
            <a:r>
              <a:rPr lang="de-DE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$ </a:t>
            </a:r>
            <a:r>
              <a:rPr lang="de-DE" dirty="0" err="1">
                <a:solidFill>
                  <a:srgbClr val="000000"/>
                </a:solidFill>
                <a:latin typeface="Candara" charset="0"/>
              </a:rPr>
              <a:t>Chromosome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                 : </a:t>
            </a:r>
            <a:r>
              <a:rPr lang="de-DE" dirty="0" err="1">
                <a:solidFill>
                  <a:srgbClr val="000000"/>
                </a:solidFill>
                <a:latin typeface="Candara" charset="0"/>
              </a:rPr>
              <a:t>int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...</a:t>
            </a:r>
            <a:endParaRPr lang="de-DE" dirty="0">
              <a:solidFill>
                <a:srgbClr val="060087"/>
              </a:solidFill>
              <a:latin typeface="Candara" charset="0"/>
            </a:endParaRPr>
          </a:p>
          <a:p>
            <a:r>
              <a:rPr lang="de-DE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$ 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Position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                   : </a:t>
            </a:r>
            <a:r>
              <a:rPr lang="de-DE" dirty="0" err="1">
                <a:solidFill>
                  <a:srgbClr val="000000"/>
                </a:solidFill>
                <a:latin typeface="Candara" charset="0"/>
              </a:rPr>
              <a:t>int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23267335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161573186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66922282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280215046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 smtClean="0">
                <a:solidFill>
                  <a:srgbClr val="0B4213"/>
                </a:solidFill>
                <a:latin typeface="Candara" charset="0"/>
              </a:rPr>
              <a:t>274038</a:t>
            </a:r>
            <a:r>
              <a:rPr lang="de-DE" dirty="0" smtClean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...</a:t>
            </a:r>
            <a:endParaRPr lang="de-DE" dirty="0">
              <a:solidFill>
                <a:srgbClr val="060087"/>
              </a:solidFill>
              <a:latin typeface="Candara" charset="0"/>
            </a:endParaRPr>
          </a:p>
          <a:p>
            <a:r>
              <a:rPr lang="de-DE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$ </a:t>
            </a:r>
            <a:r>
              <a:rPr lang="de-DE" dirty="0" err="1">
                <a:solidFill>
                  <a:srgbClr val="000000"/>
                </a:solidFill>
                <a:latin typeface="Candara" charset="0"/>
              </a:rPr>
              <a:t>P.value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                    : </a:t>
            </a:r>
            <a:r>
              <a:rPr lang="de-DE" dirty="0" err="1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5.49e-10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4.06e-07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2.19e-06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3.86e-05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2.28e-04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...</a:t>
            </a:r>
            <a:endParaRPr lang="de-DE" dirty="0">
              <a:solidFill>
                <a:srgbClr val="060087"/>
              </a:solidFill>
              <a:latin typeface="Candara" charset="0"/>
            </a:endParaRPr>
          </a:p>
          <a:p>
            <a:r>
              <a:rPr lang="de-DE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$ </a:t>
            </a:r>
            <a:r>
              <a:rPr lang="de-DE" dirty="0" err="1">
                <a:solidFill>
                  <a:srgbClr val="000000"/>
                </a:solidFill>
                <a:latin typeface="Candara" charset="0"/>
              </a:rPr>
              <a:t>maf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                        : </a:t>
            </a:r>
            <a:r>
              <a:rPr lang="de-DE" dirty="0" err="1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0.4342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0.0516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0.1975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0.121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B4213"/>
                </a:solidFill>
                <a:latin typeface="Candara" charset="0"/>
              </a:rPr>
              <a:t>0.3149</a:t>
            </a:r>
            <a:r>
              <a:rPr lang="de-DE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Candara" charset="0"/>
              </a:rPr>
              <a:t>...</a:t>
            </a:r>
            <a:endParaRPr lang="de-DE" dirty="0">
              <a:solidFill>
                <a:srgbClr val="060087"/>
              </a:solidFill>
              <a:latin typeface="Candara" charset="0"/>
            </a:endParaRPr>
          </a:p>
          <a:p>
            <a:r>
              <a:rPr lang="ro-RO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ro-RO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ro-RO" dirty="0">
                <a:solidFill>
                  <a:srgbClr val="060087"/>
                </a:solidFill>
                <a:latin typeface="Candara" charset="0"/>
              </a:rPr>
              <a:t>$ </a:t>
            </a:r>
            <a:r>
              <a:rPr lang="ro-RO" dirty="0" err="1">
                <a:solidFill>
                  <a:srgbClr val="000000"/>
                </a:solidFill>
                <a:latin typeface="Candara" charset="0"/>
              </a:rPr>
              <a:t>nobs</a:t>
            </a:r>
            <a:r>
              <a:rPr lang="ro-RO" dirty="0">
                <a:solidFill>
                  <a:srgbClr val="060087"/>
                </a:solidFill>
                <a:latin typeface="Candara" charset="0"/>
              </a:rPr>
              <a:t>                        : </a:t>
            </a:r>
            <a:r>
              <a:rPr lang="ro-RO" dirty="0" err="1">
                <a:solidFill>
                  <a:srgbClr val="000000"/>
                </a:solidFill>
                <a:latin typeface="Candara" charset="0"/>
              </a:rPr>
              <a:t>int</a:t>
            </a:r>
            <a:r>
              <a:rPr lang="ro-RO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ro-RO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ro-RO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ro-RO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ro-RO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ro-RO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ro-RO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ro-RO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ro-RO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ro-RO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ro-RO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ro-RO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ro-RO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ro-RO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ro-RO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ro-RO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ro-RO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ro-RO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ro-RO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ro-RO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ro-RO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ro-RO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ro-RO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ro-RO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ro-RO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ro-RO" dirty="0">
                <a:solidFill>
                  <a:srgbClr val="000000"/>
                </a:solidFill>
                <a:latin typeface="Candara" charset="0"/>
              </a:rPr>
              <a:t>...</a:t>
            </a:r>
            <a:endParaRPr lang="ro-RO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Rsquare.of.Model.without.SNP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0.94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0.94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0.94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0.94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0.94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$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Rsquare.of.Model.with.SNP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  :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0.949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0.946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0.945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0.944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0.943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...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FDR_Adjusted_P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values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      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1.70e-06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6.28e-04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 smtClean="0">
                <a:solidFill>
                  <a:srgbClr val="0B4213"/>
                </a:solidFill>
                <a:latin typeface="Candara" charset="0"/>
              </a:rPr>
              <a:t>2.25e-03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0489"/>
            <a:ext cx="9144000" cy="80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5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5538" y="1591056"/>
            <a:ext cx="88129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$ </a:t>
            </a:r>
            <a:r>
              <a:rPr lang="en-US" dirty="0" err="1"/>
              <a:t>Pred</a:t>
            </a:r>
            <a:r>
              <a:rPr lang="en-US" dirty="0"/>
              <a:t>           :'</a:t>
            </a:r>
            <a:r>
              <a:rPr lang="en-US" dirty="0" err="1"/>
              <a:t>data.frame</a:t>
            </a:r>
            <a:r>
              <a:rPr lang="en-US" dirty="0"/>
              <a:t>':	281 obs. of  8 variables:</a:t>
            </a:r>
          </a:p>
          <a:p>
            <a:r>
              <a:rPr lang="en-US" dirty="0"/>
              <a:t>  ..$ Taxa      : Factor w/ 281 levels "33-16","38-11",..: 1 2 3 4 5 6 7 8 9 10 ...</a:t>
            </a:r>
          </a:p>
          <a:p>
            <a:r>
              <a:rPr lang="en-US" dirty="0"/>
              <a:t>  ..$ Group     : Factor w/ 8 levels "1","2","3","4",..: 1 1 1 2 1 3 1 4 4 1 ...</a:t>
            </a:r>
          </a:p>
          <a:p>
            <a:r>
              <a:rPr lang="en-US" dirty="0"/>
              <a:t>  ..$ </a:t>
            </a:r>
            <a:r>
              <a:rPr lang="en-US" dirty="0" err="1"/>
              <a:t>RefInf</a:t>
            </a:r>
            <a:r>
              <a:rPr lang="en-US" dirty="0"/>
              <a:t>    : Factor w/ 1 level "1": 1 1 1 1 1 1 1 1 1 1 ...</a:t>
            </a:r>
          </a:p>
          <a:p>
            <a:r>
              <a:rPr lang="en-US" dirty="0"/>
              <a:t>  ..$ ID        : Factor w/ 8 levels "1","2","3","4",..: 1 1 1 2 1 3 1 4 4 1 ...</a:t>
            </a:r>
          </a:p>
          <a:p>
            <a:r>
              <a:rPr lang="de-DE" dirty="0"/>
              <a:t>  ..$ BLUP      : </a:t>
            </a:r>
            <a:r>
              <a:rPr lang="de-DE" dirty="0" err="1"/>
              <a:t>num</a:t>
            </a:r>
            <a:r>
              <a:rPr lang="de-DE" dirty="0"/>
              <a:t> [1:281] -0.000026 -0.000026 -0.000026 -0.000186 -0.000026 ...</a:t>
            </a:r>
          </a:p>
          <a:p>
            <a:r>
              <a:rPr lang="en-US" dirty="0"/>
              <a:t>  ..$ PEV       : </a:t>
            </a:r>
            <a:r>
              <a:rPr lang="en-US" dirty="0" err="1"/>
              <a:t>num</a:t>
            </a:r>
            <a:r>
              <a:rPr lang="en-US" dirty="0"/>
              <a:t> [1:281] 0.044321 0.044321 0.044321 0.000473 0.044321 ...</a:t>
            </a:r>
          </a:p>
          <a:p>
            <a:r>
              <a:rPr lang="en-US" dirty="0"/>
              <a:t>  ..$ BLUE      : </a:t>
            </a:r>
            <a:r>
              <a:rPr lang="en-US" dirty="0" err="1"/>
              <a:t>num</a:t>
            </a:r>
            <a:r>
              <a:rPr lang="en-US" dirty="0"/>
              <a:t> [1:281] -6.27 -6.45 -6.41 -6.33 -6.34 ...</a:t>
            </a:r>
          </a:p>
          <a:p>
            <a:r>
              <a:rPr lang="en-US" dirty="0"/>
              <a:t>  ..$ Prediction: </a:t>
            </a:r>
            <a:r>
              <a:rPr lang="en-US" dirty="0" err="1"/>
              <a:t>num</a:t>
            </a:r>
            <a:r>
              <a:rPr lang="en-US" dirty="0"/>
              <a:t> [1:281] -6.27 -6.45 -6.41 -6.33 -6.35 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4842641"/>
            <a:ext cx="80264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6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5538" y="1591056"/>
            <a:ext cx="8812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$ compression    :'</a:t>
            </a:r>
            <a:r>
              <a:rPr lang="en-US" dirty="0" err="1"/>
              <a:t>data.frame</a:t>
            </a:r>
            <a:r>
              <a:rPr lang="en-US" dirty="0"/>
              <a:t>':	9 obs. of  7 variables:</a:t>
            </a:r>
          </a:p>
          <a:p>
            <a:r>
              <a:rPr lang="en-US" dirty="0"/>
              <a:t>  ..$ Type        : Factor w/ 1 level "Mean": 1 1 1 1 1 1 1 1 1</a:t>
            </a:r>
          </a:p>
          <a:p>
            <a:r>
              <a:rPr lang="en-US" dirty="0"/>
              <a:t>  ..$ Cluster     : Factor w/ 1 level "average": 1 1 1 1 1 1 1 1 1</a:t>
            </a:r>
          </a:p>
          <a:p>
            <a:r>
              <a:rPr lang="en-US" dirty="0"/>
              <a:t>  ..$ Group       : Factor w/ 9 levels "201","211","221",..: 4 6 7 5 8 9 3 1 2</a:t>
            </a:r>
          </a:p>
          <a:p>
            <a:r>
              <a:rPr lang="en-US" dirty="0"/>
              <a:t>  ..$ REML        : Factor w/ 9 levels "1321.08741895689",..: 1 2 3 4 5 6 7 8 9</a:t>
            </a:r>
          </a:p>
          <a:p>
            <a:r>
              <a:rPr lang="en-US" dirty="0"/>
              <a:t>  ..$ VA          : Factor w/ 9 levels "1.48175729001834",..: 4 8 9 5 7 6 3 2 1</a:t>
            </a:r>
          </a:p>
          <a:p>
            <a:r>
              <a:rPr lang="en-US" dirty="0"/>
              <a:t>  ..$ VE          : Factor w/ 9 levels "3.45321254077243",..: 6 4 1 5 3 2 7 9 8</a:t>
            </a:r>
          </a:p>
          <a:p>
            <a:r>
              <a:rPr lang="en-US" dirty="0"/>
              <a:t>  ..$ Heritability: Factor w/ 9 levels "0.215095983050654",..: 4 8 9 5 7 6 3 2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7038"/>
            <a:ext cx="9144000" cy="219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0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824816"/>
              </p:ext>
            </p:extLst>
          </p:nvPr>
        </p:nvGraphicFramePr>
        <p:xfrm>
          <a:off x="220717" y="2222939"/>
          <a:ext cx="8702565" cy="4391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304"/>
                <a:gridCol w="2191406"/>
                <a:gridCol w="2900855"/>
              </a:tblGrid>
              <a:tr h="73197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Model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Phenotype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genetic value</a:t>
                      </a:r>
                      <a:endParaRPr lang="en-US" sz="2000" dirty="0"/>
                    </a:p>
                  </a:txBody>
                  <a:tcPr anchor="ctr"/>
                </a:tc>
              </a:tr>
              <a:tr h="73197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y=PC + 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</a:tr>
              <a:tr h="73197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y=C1 + </a:t>
                      </a:r>
                      <a:r>
                        <a:rPr lang="is-IS" sz="2000" dirty="0" smtClean="0"/>
                        <a:t>… + C10 + 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</a:tr>
              <a:tr h="731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y=C1 + </a:t>
                      </a:r>
                      <a:r>
                        <a:rPr lang="is-IS" sz="2000" dirty="0" smtClean="0"/>
                        <a:t>… + C10 + PC + e</a:t>
                      </a:r>
                      <a:endParaRPr 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</a:tr>
              <a:tr h="73197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y=C1 + </a:t>
                      </a:r>
                      <a:r>
                        <a:rPr lang="is-IS" sz="2000" dirty="0" smtClean="0"/>
                        <a:t>… + C10 + PC+ ENV+ 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</a:tr>
              <a:tr h="73197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y=C1 + </a:t>
                      </a:r>
                      <a:r>
                        <a:rPr lang="is-IS" sz="2000" dirty="0" smtClean="0"/>
                        <a:t>… + C200 + PC + ENV + 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modeling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2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Modeling MAS</a:t>
            </a:r>
            <a:endParaRPr lang="en-US" dirty="0">
              <a:latin typeface="Calibri" charset="0"/>
            </a:endParaRPr>
          </a:p>
        </p:txBody>
      </p:sp>
      <p:pic>
        <p:nvPicPr>
          <p:cNvPr id="45058" name="Picture 4" descr="tassel dem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2438400"/>
            <a:ext cx="3162300" cy="2647950"/>
          </a:xfrm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819400" y="1982788"/>
            <a:ext cx="3656013" cy="3656012"/>
            <a:chOff x="1776" y="1249"/>
            <a:chExt cx="2303" cy="2303"/>
          </a:xfrm>
        </p:grpSpPr>
        <p:sp>
          <p:nvSpPr>
            <p:cNvPr id="45060" name="Oval 6"/>
            <p:cNvSpPr>
              <a:spLocks noChangeArrowheads="1"/>
            </p:cNvSpPr>
            <p:nvPr/>
          </p:nvSpPr>
          <p:spPr bwMode="auto">
            <a:xfrm>
              <a:off x="1776" y="1249"/>
              <a:ext cx="2303" cy="2303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1" name="Oval 7"/>
            <p:cNvSpPr>
              <a:spLocks noChangeArrowheads="1"/>
            </p:cNvSpPr>
            <p:nvPr/>
          </p:nvSpPr>
          <p:spPr bwMode="auto">
            <a:xfrm>
              <a:off x="2112" y="1536"/>
              <a:ext cx="1727" cy="1727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2" name="Oval 8"/>
            <p:cNvSpPr>
              <a:spLocks noChangeArrowheads="1"/>
            </p:cNvSpPr>
            <p:nvPr/>
          </p:nvSpPr>
          <p:spPr bwMode="auto">
            <a:xfrm>
              <a:off x="2400" y="1824"/>
              <a:ext cx="1152" cy="1152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3" name="Oval 9"/>
            <p:cNvSpPr>
              <a:spLocks noChangeArrowheads="1"/>
            </p:cNvSpPr>
            <p:nvPr/>
          </p:nvSpPr>
          <p:spPr bwMode="auto">
            <a:xfrm>
              <a:off x="2688" y="2112"/>
              <a:ext cx="576" cy="576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997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GAPIT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31075" y="2275198"/>
            <a:ext cx="88129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source("http://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www.bioconductor.org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biocLite.R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 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biocLite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multtest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gplots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("scatterplot3d")#The downloaded link at: http://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cran.r-project.org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/package=scatterplot3d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'MASS'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# required for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ginv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multtest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gplots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compiler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#required for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cmpfun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"scatterplot3d"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emma.txt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gapit_functions.txt</a:t>
            </a:r>
            <a:r>
              <a:rPr lang="en-US" dirty="0" smtClean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r>
              <a:rPr lang="en-US" dirty="0"/>
              <a:t>5, due April </a:t>
            </a:r>
            <a:r>
              <a:rPr lang="en-US" dirty="0" smtClean="0"/>
              <a:t>12, </a:t>
            </a:r>
            <a:r>
              <a:rPr lang="en-US" dirty="0"/>
              <a:t>Wednesday, </a:t>
            </a:r>
            <a:r>
              <a:rPr lang="en-US" dirty="0" smtClean="0"/>
              <a:t>3:10PM</a:t>
            </a:r>
          </a:p>
          <a:p>
            <a:r>
              <a:rPr lang="en-US" dirty="0"/>
              <a:t>Final exam: May </a:t>
            </a:r>
            <a:r>
              <a:rPr lang="en-US" dirty="0" smtClean="0"/>
              <a:t>4 (Thursday), </a:t>
            </a:r>
            <a:r>
              <a:rPr lang="en-US" dirty="0"/>
              <a:t>120 minutes (3:10-5:10PM), </a:t>
            </a:r>
            <a:r>
              <a:rPr lang="en-US" dirty="0" smtClean="0"/>
              <a:t>50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22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 data and simulate phenotype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5537" y="2056686"/>
            <a:ext cx="881292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read.table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file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mdp_numeric.txt"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head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file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mdp_SNP_information.txt"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head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myCV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file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mdp_env.txt"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head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Simultate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 10 QTN on the first half chromosomes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-1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pt-BR" dirty="0">
                <a:solidFill>
                  <a:srgbClr val="000000"/>
                </a:solidFill>
                <a:latin typeface="Candara" charset="0"/>
              </a:rPr>
              <a:t>index1to5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]&lt;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6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Candara" charset="0"/>
              </a:rPr>
              <a:t>X1to5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=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index1to5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pt-BR" dirty="0">
                <a:solidFill>
                  <a:srgbClr val="000000"/>
                </a:solidFill>
                <a:latin typeface="Candara" charset="0"/>
              </a:rPr>
              <a:t>taxa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is-IS" dirty="0">
                <a:solidFill>
                  <a:srgbClr val="060087"/>
                </a:solidFill>
                <a:latin typeface="Candara" charset="0"/>
              </a:rPr>
              <a:t>set.seed(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99164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GD.candidate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cbind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taxa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X1to5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"~/Dropbox/GAPIT/Functions/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GAPIT.Phenotype.Simulation.R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GAPIT.Phenotype.Simulation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GD.candidate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index1to5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,],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h2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NQTN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effectunit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.95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QTNDist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normal"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myCV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cveff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=c(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.51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.51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setwd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"~/Desktop/temp"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434" y="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Prediction with PC and ENV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91" y="1502688"/>
            <a:ext cx="471389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myGAPIT</a:t>
            </a:r>
            <a:r>
              <a:rPr lang="en-US" dirty="0"/>
              <a:t>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</a:t>
            </a:r>
            <a:r>
              <a:rPr lang="en-US" dirty="0"/>
              <a:t>,</a:t>
            </a:r>
          </a:p>
          <a:p>
            <a:r>
              <a:rPr lang="en-US" dirty="0"/>
              <a:t>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 err="1"/>
              <a:t>PCA.total</a:t>
            </a:r>
            <a:r>
              <a:rPr lang="en-US" dirty="0"/>
              <a:t>=3,</a:t>
            </a:r>
          </a:p>
          <a:p>
            <a:r>
              <a:rPr lang="en-US" dirty="0"/>
              <a:t>CV=</a:t>
            </a:r>
            <a:r>
              <a:rPr lang="en-US" dirty="0" err="1"/>
              <a:t>myCV</a:t>
            </a:r>
            <a:r>
              <a:rPr lang="en-US" dirty="0"/>
              <a:t>,</a:t>
            </a:r>
          </a:p>
          <a:p>
            <a:r>
              <a:rPr lang="en-US" dirty="0" err="1"/>
              <a:t>group.from</a:t>
            </a:r>
            <a:r>
              <a:rPr lang="en-US" dirty="0"/>
              <a:t>=1,</a:t>
            </a:r>
          </a:p>
          <a:p>
            <a:r>
              <a:rPr lang="en-US" dirty="0" err="1"/>
              <a:t>group.to</a:t>
            </a:r>
            <a:r>
              <a:rPr lang="en-US" dirty="0"/>
              <a:t>=1,</a:t>
            </a:r>
          </a:p>
          <a:p>
            <a:r>
              <a:rPr lang="en-US" dirty="0" err="1"/>
              <a:t>group.by</a:t>
            </a:r>
            <a:r>
              <a:rPr lang="en-US" dirty="0"/>
              <a:t>=10,</a:t>
            </a:r>
          </a:p>
          <a:p>
            <a:r>
              <a:rPr lang="en-US" dirty="0" err="1"/>
              <a:t>QTN.position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r>
              <a:rPr lang="en-US" dirty="0"/>
              <a:t>,</a:t>
            </a:r>
          </a:p>
          <a:p>
            <a:r>
              <a:rPr lang="en-US" dirty="0" smtClean="0"/>
              <a:t>#</a:t>
            </a:r>
            <a:r>
              <a:rPr lang="en-US" dirty="0" err="1" smtClean="0"/>
              <a:t>SNP.test</a:t>
            </a:r>
            <a:r>
              <a:rPr lang="en-US" dirty="0" smtClean="0"/>
              <a:t>=FALSE</a:t>
            </a:r>
            <a:r>
              <a:rPr lang="en-US" dirty="0"/>
              <a:t>,</a:t>
            </a:r>
          </a:p>
          <a:p>
            <a:r>
              <a:rPr lang="en-US" dirty="0"/>
              <a:t>memo="GLM</a:t>
            </a:r>
            <a:r>
              <a:rPr lang="en-US" dirty="0" smtClean="0"/>
              <a:t>",</a:t>
            </a:r>
            <a:r>
              <a:rPr lang="is-IS" dirty="0" smtClean="0"/>
              <a:t>)</a:t>
            </a:r>
            <a:endParaRPr lang="is-IS" dirty="0"/>
          </a:p>
          <a:p>
            <a:r>
              <a:rPr lang="en-US" dirty="0"/>
              <a:t>ry2=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mySim$Y</a:t>
            </a:r>
            <a:r>
              <a:rPr lang="en-US" dirty="0"/>
              <a:t>[,2])^2</a:t>
            </a:r>
          </a:p>
          <a:p>
            <a:r>
              <a:rPr lang="en-US" dirty="0"/>
              <a:t>ru2=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mySim$u</a:t>
            </a:r>
            <a:r>
              <a:rPr lang="en-US" dirty="0"/>
              <a:t>)^2</a:t>
            </a:r>
          </a:p>
          <a:p>
            <a:r>
              <a:rPr lang="en-US" dirty="0" smtClean="0"/>
              <a:t>par(</a:t>
            </a:r>
            <a:r>
              <a:rPr lang="en-US" dirty="0" err="1" smtClean="0"/>
              <a:t>mfrow</a:t>
            </a:r>
            <a:r>
              <a:rPr lang="en-US" dirty="0" smtClean="0"/>
              <a:t>=c(2,1), </a:t>
            </a:r>
            <a:r>
              <a:rPr lang="en-US" dirty="0"/>
              <a:t>mar = c(3,4,1,1))</a:t>
            </a:r>
          </a:p>
          <a:p>
            <a:r>
              <a:rPr lang="en-US" dirty="0"/>
              <a:t>plot(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mySim$Y</a:t>
            </a:r>
            <a:r>
              <a:rPr lang="en-US" dirty="0"/>
              <a:t>[,2])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square=",ry2,sep=""), side = 3)</a:t>
            </a:r>
          </a:p>
          <a:p>
            <a:r>
              <a:rPr lang="en-US" dirty="0"/>
              <a:t>plot(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mySim$u</a:t>
            </a:r>
            <a:r>
              <a:rPr lang="en-US" dirty="0"/>
              <a:t>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square=",ru2,sep=""), side = 3)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700" y="945930"/>
            <a:ext cx="3247300" cy="591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434" y="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Prediction with top ten SNPs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90" y="1502688"/>
            <a:ext cx="4572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err="1"/>
              <a:t>ntop</a:t>
            </a:r>
            <a:r>
              <a:rPr lang="fi-FI" dirty="0"/>
              <a:t>=10</a:t>
            </a:r>
          </a:p>
          <a:p>
            <a:r>
              <a:rPr lang="fi-FI" dirty="0" err="1"/>
              <a:t>index</a:t>
            </a:r>
            <a:r>
              <a:rPr lang="fi-FI" dirty="0"/>
              <a:t>=</a:t>
            </a:r>
            <a:r>
              <a:rPr lang="fi-FI" dirty="0" err="1"/>
              <a:t>order</a:t>
            </a:r>
            <a:r>
              <a:rPr lang="fi-FI" dirty="0"/>
              <a:t>(</a:t>
            </a:r>
            <a:r>
              <a:rPr lang="fi-FI" dirty="0" err="1"/>
              <a:t>myGAPIT$P</a:t>
            </a:r>
            <a:r>
              <a:rPr lang="fi-FI" dirty="0"/>
              <a:t>)</a:t>
            </a:r>
          </a:p>
          <a:p>
            <a:r>
              <a:rPr lang="fi-FI" dirty="0"/>
              <a:t>top=</a:t>
            </a:r>
            <a:r>
              <a:rPr lang="fi-FI" dirty="0" err="1"/>
              <a:t>index</a:t>
            </a:r>
            <a:r>
              <a:rPr lang="fi-FI" dirty="0"/>
              <a:t>[1:ntop]</a:t>
            </a:r>
          </a:p>
          <a:p>
            <a:r>
              <a:rPr lang="fi-FI" dirty="0" err="1"/>
              <a:t>myQTN</a:t>
            </a:r>
            <a:r>
              <a:rPr lang="fi-FI" dirty="0"/>
              <a:t>=</a:t>
            </a:r>
            <a:r>
              <a:rPr lang="fi-FI" dirty="0" err="1"/>
              <a:t>cbind</a:t>
            </a:r>
            <a:r>
              <a:rPr lang="fi-FI" dirty="0"/>
              <a:t>(</a:t>
            </a:r>
            <a:r>
              <a:rPr lang="fi-FI" dirty="0" err="1"/>
              <a:t>myGAPIT$PCA</a:t>
            </a:r>
            <a:r>
              <a:rPr lang="fi-FI" dirty="0"/>
              <a:t>[,1:4], </a:t>
            </a:r>
            <a:r>
              <a:rPr lang="fi-FI" dirty="0" err="1"/>
              <a:t>myCV</a:t>
            </a:r>
            <a:r>
              <a:rPr lang="fi-FI" dirty="0"/>
              <a:t>[,2:3],</a:t>
            </a:r>
            <a:r>
              <a:rPr lang="fi-FI" dirty="0" err="1"/>
              <a:t>myGD</a:t>
            </a:r>
            <a:r>
              <a:rPr lang="fi-FI" dirty="0"/>
              <a:t>[,c(top+1)])</a:t>
            </a:r>
          </a:p>
          <a:p>
            <a:endParaRPr lang="fi-FI" dirty="0"/>
          </a:p>
          <a:p>
            <a:r>
              <a:rPr lang="fi-FI" dirty="0" smtClean="0"/>
              <a:t>myGAPIT2&lt;- </a:t>
            </a:r>
            <a:r>
              <a:rPr lang="fi-FI" dirty="0"/>
              <a:t>GAPIT(</a:t>
            </a:r>
          </a:p>
          <a:p>
            <a:r>
              <a:rPr lang="fi-FI" dirty="0"/>
              <a:t>Y=</a:t>
            </a:r>
            <a:r>
              <a:rPr lang="fi-FI" dirty="0" err="1"/>
              <a:t>mySim$Y</a:t>
            </a:r>
            <a:r>
              <a:rPr lang="fi-FI" dirty="0"/>
              <a:t>,</a:t>
            </a:r>
          </a:p>
          <a:p>
            <a:r>
              <a:rPr lang="fi-FI" dirty="0"/>
              <a:t>GD=</a:t>
            </a:r>
            <a:r>
              <a:rPr lang="fi-FI" dirty="0" err="1"/>
              <a:t>myGD</a:t>
            </a:r>
            <a:r>
              <a:rPr lang="fi-FI" dirty="0"/>
              <a:t>,</a:t>
            </a:r>
          </a:p>
          <a:p>
            <a:r>
              <a:rPr lang="fi-FI" dirty="0"/>
              <a:t>GM=</a:t>
            </a:r>
            <a:r>
              <a:rPr lang="fi-FI" dirty="0" err="1"/>
              <a:t>myGM</a:t>
            </a:r>
            <a:r>
              <a:rPr lang="fi-FI" dirty="0"/>
              <a:t>,</a:t>
            </a:r>
          </a:p>
          <a:p>
            <a:r>
              <a:rPr lang="fi-FI" dirty="0"/>
              <a:t>#</a:t>
            </a:r>
            <a:r>
              <a:rPr lang="fi-FI" dirty="0" err="1"/>
              <a:t>PCA.total</a:t>
            </a:r>
            <a:r>
              <a:rPr lang="fi-FI" dirty="0"/>
              <a:t>=3,</a:t>
            </a:r>
          </a:p>
          <a:p>
            <a:r>
              <a:rPr lang="fi-FI" dirty="0"/>
              <a:t>CV=</a:t>
            </a:r>
            <a:r>
              <a:rPr lang="fi-FI" dirty="0" err="1"/>
              <a:t>myQTN</a:t>
            </a:r>
            <a:r>
              <a:rPr lang="fi-FI" dirty="0"/>
              <a:t>,</a:t>
            </a:r>
          </a:p>
          <a:p>
            <a:r>
              <a:rPr lang="fi-FI" dirty="0" err="1"/>
              <a:t>group.from</a:t>
            </a:r>
            <a:r>
              <a:rPr lang="fi-FI" dirty="0"/>
              <a:t>=1,</a:t>
            </a:r>
          </a:p>
          <a:p>
            <a:r>
              <a:rPr lang="fi-FI" dirty="0" err="1"/>
              <a:t>group.to</a:t>
            </a:r>
            <a:r>
              <a:rPr lang="fi-FI" dirty="0"/>
              <a:t>=1,</a:t>
            </a:r>
          </a:p>
          <a:p>
            <a:r>
              <a:rPr lang="fi-FI" dirty="0" err="1"/>
              <a:t>group.by</a:t>
            </a:r>
            <a:r>
              <a:rPr lang="fi-FI" dirty="0"/>
              <a:t>=10,</a:t>
            </a:r>
          </a:p>
          <a:p>
            <a:r>
              <a:rPr lang="fi-FI" dirty="0" err="1"/>
              <a:t>QTN.position</a:t>
            </a:r>
            <a:r>
              <a:rPr lang="fi-FI" dirty="0"/>
              <a:t>=</a:t>
            </a:r>
            <a:r>
              <a:rPr lang="fi-FI" dirty="0" err="1"/>
              <a:t>mySim$QTN.position</a:t>
            </a:r>
            <a:r>
              <a:rPr lang="fi-FI" dirty="0"/>
              <a:t>,</a:t>
            </a:r>
          </a:p>
          <a:p>
            <a:r>
              <a:rPr lang="fi-FI" dirty="0" err="1"/>
              <a:t>SNP.test</a:t>
            </a:r>
            <a:r>
              <a:rPr lang="fi-FI" dirty="0"/>
              <a:t>=FALSE,</a:t>
            </a:r>
          </a:p>
          <a:p>
            <a:r>
              <a:rPr lang="fi-FI" dirty="0" err="1"/>
              <a:t>memo</a:t>
            </a:r>
            <a:r>
              <a:rPr lang="fi-FI" dirty="0"/>
              <a:t>="GLM+QTN",</a:t>
            </a:r>
          </a:p>
          <a:p>
            <a:r>
              <a:rPr lang="is-IS" dirty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41400"/>
            <a:ext cx="3048000" cy="58166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0522781">
            <a:off x="3753863" y="2835499"/>
            <a:ext cx="2238704" cy="102475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Improved</a:t>
            </a:r>
            <a:endParaRPr lang="en-US" sz="2400"/>
          </a:p>
        </p:txBody>
      </p:sp>
      <p:sp>
        <p:nvSpPr>
          <p:cNvPr id="7" name="Right Arrow 6"/>
          <p:cNvSpPr/>
          <p:nvPr/>
        </p:nvSpPr>
        <p:spPr>
          <a:xfrm rot="1739758">
            <a:off x="3594538" y="4428078"/>
            <a:ext cx="2238704" cy="102475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Improved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429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434" y="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Prediction with top 200SNPs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90" y="1502688"/>
            <a:ext cx="4572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err="1" smtClean="0"/>
              <a:t>ntop</a:t>
            </a:r>
            <a:r>
              <a:rPr lang="fi-FI" dirty="0" smtClean="0"/>
              <a:t>=200</a:t>
            </a:r>
            <a:endParaRPr lang="fi-FI" dirty="0"/>
          </a:p>
          <a:p>
            <a:r>
              <a:rPr lang="fi-FI" dirty="0" err="1"/>
              <a:t>index</a:t>
            </a:r>
            <a:r>
              <a:rPr lang="fi-FI" dirty="0"/>
              <a:t>=</a:t>
            </a:r>
            <a:r>
              <a:rPr lang="fi-FI" dirty="0" err="1"/>
              <a:t>order</a:t>
            </a:r>
            <a:r>
              <a:rPr lang="fi-FI" dirty="0"/>
              <a:t>(</a:t>
            </a:r>
            <a:r>
              <a:rPr lang="fi-FI" dirty="0" err="1"/>
              <a:t>myGAPIT$P</a:t>
            </a:r>
            <a:r>
              <a:rPr lang="fi-FI" dirty="0"/>
              <a:t>)</a:t>
            </a:r>
          </a:p>
          <a:p>
            <a:r>
              <a:rPr lang="fi-FI" dirty="0"/>
              <a:t>top=</a:t>
            </a:r>
            <a:r>
              <a:rPr lang="fi-FI" dirty="0" err="1"/>
              <a:t>index</a:t>
            </a:r>
            <a:r>
              <a:rPr lang="fi-FI" dirty="0"/>
              <a:t>[1:ntop]</a:t>
            </a:r>
          </a:p>
          <a:p>
            <a:r>
              <a:rPr lang="fi-FI" dirty="0" err="1"/>
              <a:t>myQTN</a:t>
            </a:r>
            <a:r>
              <a:rPr lang="fi-FI" dirty="0"/>
              <a:t>=</a:t>
            </a:r>
            <a:r>
              <a:rPr lang="fi-FI" dirty="0" err="1"/>
              <a:t>cbind</a:t>
            </a:r>
            <a:r>
              <a:rPr lang="fi-FI" dirty="0"/>
              <a:t>(</a:t>
            </a:r>
            <a:r>
              <a:rPr lang="fi-FI" dirty="0" err="1"/>
              <a:t>myGAPIT$PCA</a:t>
            </a:r>
            <a:r>
              <a:rPr lang="fi-FI" dirty="0"/>
              <a:t>[,1:4], </a:t>
            </a:r>
            <a:r>
              <a:rPr lang="fi-FI" dirty="0" err="1"/>
              <a:t>myCV</a:t>
            </a:r>
            <a:r>
              <a:rPr lang="fi-FI" dirty="0"/>
              <a:t>[,2:3],</a:t>
            </a:r>
            <a:r>
              <a:rPr lang="fi-FI" dirty="0" err="1"/>
              <a:t>myGD</a:t>
            </a:r>
            <a:r>
              <a:rPr lang="fi-FI" dirty="0"/>
              <a:t>[,c(top+1)])</a:t>
            </a:r>
          </a:p>
          <a:p>
            <a:endParaRPr lang="fi-FI" dirty="0"/>
          </a:p>
          <a:p>
            <a:r>
              <a:rPr lang="fi-FI" dirty="0" smtClean="0"/>
              <a:t>myGAPIT2&lt;- </a:t>
            </a:r>
            <a:r>
              <a:rPr lang="fi-FI" dirty="0"/>
              <a:t>GAPIT(</a:t>
            </a:r>
          </a:p>
          <a:p>
            <a:r>
              <a:rPr lang="fi-FI" dirty="0"/>
              <a:t>Y=</a:t>
            </a:r>
            <a:r>
              <a:rPr lang="fi-FI" dirty="0" err="1"/>
              <a:t>mySim$Y</a:t>
            </a:r>
            <a:r>
              <a:rPr lang="fi-FI" dirty="0"/>
              <a:t>,</a:t>
            </a:r>
          </a:p>
          <a:p>
            <a:r>
              <a:rPr lang="fi-FI" dirty="0"/>
              <a:t>GD=</a:t>
            </a:r>
            <a:r>
              <a:rPr lang="fi-FI" dirty="0" err="1"/>
              <a:t>myGD</a:t>
            </a:r>
            <a:r>
              <a:rPr lang="fi-FI" dirty="0"/>
              <a:t>,</a:t>
            </a:r>
          </a:p>
          <a:p>
            <a:r>
              <a:rPr lang="fi-FI" dirty="0"/>
              <a:t>GM=</a:t>
            </a:r>
            <a:r>
              <a:rPr lang="fi-FI" dirty="0" err="1"/>
              <a:t>myGM</a:t>
            </a:r>
            <a:r>
              <a:rPr lang="fi-FI" dirty="0"/>
              <a:t>,</a:t>
            </a:r>
          </a:p>
          <a:p>
            <a:r>
              <a:rPr lang="fi-FI" dirty="0"/>
              <a:t>#</a:t>
            </a:r>
            <a:r>
              <a:rPr lang="fi-FI" dirty="0" err="1"/>
              <a:t>PCA.total</a:t>
            </a:r>
            <a:r>
              <a:rPr lang="fi-FI" dirty="0"/>
              <a:t>=3,</a:t>
            </a:r>
          </a:p>
          <a:p>
            <a:r>
              <a:rPr lang="fi-FI" dirty="0"/>
              <a:t>CV=</a:t>
            </a:r>
            <a:r>
              <a:rPr lang="fi-FI" dirty="0" err="1"/>
              <a:t>myQTN</a:t>
            </a:r>
            <a:r>
              <a:rPr lang="fi-FI" dirty="0"/>
              <a:t>,</a:t>
            </a:r>
          </a:p>
          <a:p>
            <a:r>
              <a:rPr lang="fi-FI" dirty="0" err="1"/>
              <a:t>group.from</a:t>
            </a:r>
            <a:r>
              <a:rPr lang="fi-FI" dirty="0"/>
              <a:t>=1,</a:t>
            </a:r>
          </a:p>
          <a:p>
            <a:r>
              <a:rPr lang="fi-FI" dirty="0" err="1"/>
              <a:t>group.to</a:t>
            </a:r>
            <a:r>
              <a:rPr lang="fi-FI" dirty="0"/>
              <a:t>=1,</a:t>
            </a:r>
          </a:p>
          <a:p>
            <a:r>
              <a:rPr lang="fi-FI" dirty="0" err="1"/>
              <a:t>group.by</a:t>
            </a:r>
            <a:r>
              <a:rPr lang="fi-FI" dirty="0"/>
              <a:t>=10,</a:t>
            </a:r>
          </a:p>
          <a:p>
            <a:r>
              <a:rPr lang="fi-FI" dirty="0" err="1"/>
              <a:t>QTN.position</a:t>
            </a:r>
            <a:r>
              <a:rPr lang="fi-FI" dirty="0"/>
              <a:t>=</a:t>
            </a:r>
            <a:r>
              <a:rPr lang="fi-FI" dirty="0" err="1"/>
              <a:t>mySim$QTN.position</a:t>
            </a:r>
            <a:r>
              <a:rPr lang="fi-FI" dirty="0"/>
              <a:t>,</a:t>
            </a:r>
          </a:p>
          <a:p>
            <a:r>
              <a:rPr lang="fi-FI" dirty="0" err="1"/>
              <a:t>SNP.test</a:t>
            </a:r>
            <a:r>
              <a:rPr lang="fi-FI" dirty="0"/>
              <a:t>=FALSE,</a:t>
            </a:r>
          </a:p>
          <a:p>
            <a:r>
              <a:rPr lang="fi-FI" dirty="0" err="1"/>
              <a:t>memo</a:t>
            </a:r>
            <a:r>
              <a:rPr lang="fi-FI" dirty="0"/>
              <a:t>="GLM+QTN",</a:t>
            </a:r>
          </a:p>
          <a:p>
            <a:r>
              <a:rPr lang="is-IS" dirty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41400"/>
            <a:ext cx="3048000" cy="58166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0522781">
            <a:off x="3753863" y="2835499"/>
            <a:ext cx="2238704" cy="102475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Improved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 rot="1739758">
            <a:off x="3594538" y="4428078"/>
            <a:ext cx="2238704" cy="102475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 Improve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05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Outline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</a:rPr>
              <a:t>Success of MAS</a:t>
            </a:r>
            <a:endParaRPr lang="en-US" dirty="0" smtClean="0">
              <a:latin typeface="Constantia" charset="0"/>
            </a:endParaRPr>
          </a:p>
          <a:p>
            <a:r>
              <a:rPr lang="en-US" dirty="0" smtClean="0">
                <a:latin typeface="Constantia" charset="0"/>
              </a:rPr>
              <a:t>Reasons of low impact</a:t>
            </a:r>
          </a:p>
          <a:p>
            <a:r>
              <a:rPr lang="en-US" dirty="0" smtClean="0">
                <a:latin typeface="Constantia" charset="0"/>
              </a:rPr>
              <a:t>Complex traits</a:t>
            </a:r>
            <a:endParaRPr lang="en-US" dirty="0" smtClean="0">
              <a:latin typeface="Constantia" charset="0"/>
            </a:endParaRPr>
          </a:p>
          <a:p>
            <a:r>
              <a:rPr lang="en-US" dirty="0" smtClean="0">
                <a:latin typeface="Constantia" charset="0"/>
              </a:rPr>
              <a:t>Environment effect</a:t>
            </a:r>
          </a:p>
          <a:p>
            <a:r>
              <a:rPr lang="en-US" dirty="0" smtClean="0">
                <a:latin typeface="Constantia" charset="0"/>
              </a:rPr>
              <a:t>Prediction by GAPIT</a:t>
            </a:r>
          </a:p>
          <a:p>
            <a:r>
              <a:rPr lang="en-US" smtClean="0">
                <a:latin typeface="Constantia" charset="0"/>
              </a:rPr>
              <a:t>Modeling </a:t>
            </a:r>
            <a:r>
              <a:rPr lang="en-US" smtClean="0">
                <a:latin typeface="Constantia" charset="0"/>
              </a:rPr>
              <a:t>MAS</a:t>
            </a:r>
            <a:endParaRPr lang="en-US" dirty="0" smtClean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55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Outline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</a:rPr>
              <a:t>Success of MAS</a:t>
            </a:r>
            <a:endParaRPr lang="en-US" dirty="0" smtClean="0">
              <a:latin typeface="Constantia" charset="0"/>
            </a:endParaRPr>
          </a:p>
          <a:p>
            <a:r>
              <a:rPr lang="en-US" dirty="0" smtClean="0">
                <a:latin typeface="Constantia" charset="0"/>
              </a:rPr>
              <a:t>Reasons of low impact</a:t>
            </a:r>
          </a:p>
          <a:p>
            <a:r>
              <a:rPr lang="en-US" dirty="0" smtClean="0">
                <a:latin typeface="Constantia" charset="0"/>
              </a:rPr>
              <a:t>Complex traits</a:t>
            </a:r>
            <a:endParaRPr lang="en-US" dirty="0" smtClean="0">
              <a:latin typeface="Constantia" charset="0"/>
            </a:endParaRPr>
          </a:p>
          <a:p>
            <a:r>
              <a:rPr lang="en-US" dirty="0" smtClean="0">
                <a:latin typeface="Constantia" charset="0"/>
              </a:rPr>
              <a:t>Environment effect</a:t>
            </a:r>
          </a:p>
          <a:p>
            <a:r>
              <a:rPr lang="en-US" dirty="0" smtClean="0">
                <a:latin typeface="Constantia" charset="0"/>
              </a:rPr>
              <a:t>Prediction by GAPIT</a:t>
            </a:r>
          </a:p>
          <a:p>
            <a:r>
              <a:rPr lang="en-US" dirty="0" smtClean="0">
                <a:latin typeface="Constantia" charset="0"/>
              </a:rPr>
              <a:t>Modeling </a:t>
            </a:r>
            <a:r>
              <a:rPr lang="en-US" dirty="0" smtClean="0">
                <a:latin typeface="Constantia" charset="0"/>
              </a:rPr>
              <a:t>MAS</a:t>
            </a:r>
          </a:p>
        </p:txBody>
      </p:sp>
    </p:spTree>
    <p:extLst>
      <p:ext uri="{BB962C8B-B14F-4D97-AF65-F5344CB8AC3E}">
        <p14:creationId xmlns:p14="http://schemas.microsoft.com/office/powerpoint/2010/main" val="289653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7067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A high impact review article</a:t>
            </a:r>
            <a:br>
              <a:rPr lang="en-US" dirty="0" smtClean="0"/>
            </a:br>
            <a:r>
              <a:rPr lang="en-US" sz="2700" dirty="0" smtClean="0"/>
              <a:t>(</a:t>
            </a:r>
            <a:r>
              <a:rPr lang="en-US" sz="2700" dirty="0"/>
              <a:t>968 </a:t>
            </a:r>
            <a:r>
              <a:rPr lang="en-US" sz="2700" dirty="0" smtClean="0"/>
              <a:t>citations </a:t>
            </a:r>
            <a:r>
              <a:rPr lang="en-US" sz="2700" dirty="0"/>
              <a:t>by March 31, </a:t>
            </a:r>
            <a:r>
              <a:rPr lang="en-US" sz="2700" dirty="0" smtClean="0"/>
              <a:t>2017)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1056"/>
            <a:ext cx="9144000" cy="2898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912" y="4489225"/>
            <a:ext cx="3429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825" y="445684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7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AS Rice2.gif"/>
          <p:cNvPicPr>
            <a:picLocks noChangeAspect="1"/>
          </p:cNvPicPr>
          <p:nvPr/>
        </p:nvPicPr>
        <p:blipFill rotWithShape="1">
          <a:blip r:embed="rId2" cstate="print"/>
          <a:srcRect b="73806"/>
          <a:stretch/>
        </p:blipFill>
        <p:spPr>
          <a:xfrm>
            <a:off x="0" y="1598144"/>
            <a:ext cx="7683291" cy="172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7000" y="106208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30 progeny per backcross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32800" y="6367800"/>
            <a:ext cx="41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Tanksley</a:t>
            </a:r>
            <a:r>
              <a:rPr lang="en-US" dirty="0" smtClean="0"/>
              <a:t> et al. </a:t>
            </a:r>
            <a:r>
              <a:rPr lang="en-US" i="1" dirty="0" smtClean="0"/>
              <a:t>Biotechnology</a:t>
            </a:r>
            <a:r>
              <a:rPr lang="en-US" dirty="0" smtClean="0"/>
              <a:t> 1989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57081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Recurrent genome recovery </a:t>
            </a:r>
          </a:p>
        </p:txBody>
      </p:sp>
      <p:pic>
        <p:nvPicPr>
          <p:cNvPr id="7" name="Picture 6" descr="MAS Rice2.gif"/>
          <p:cNvPicPr>
            <a:picLocks noChangeAspect="1"/>
          </p:cNvPicPr>
          <p:nvPr/>
        </p:nvPicPr>
        <p:blipFill rotWithShape="1">
          <a:blip r:embed="rId2" cstate="print"/>
          <a:srcRect t="26553" b="47516"/>
          <a:stretch/>
        </p:blipFill>
        <p:spPr>
          <a:xfrm>
            <a:off x="0" y="3349448"/>
            <a:ext cx="7683291" cy="17082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623848"/>
            <a:ext cx="1219200" cy="412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0500" y="5171846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Traditional method achieve only 99% in 6 generations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00" y="5585157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100% can be achieved in only three </a:t>
            </a:r>
            <a:r>
              <a:rPr lang="en-US" dirty="0" smtClean="0">
                <a:solidFill>
                  <a:srgbClr val="0070C0"/>
                </a:solidFill>
              </a:rPr>
              <a:t>generations by MAS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2" name="Picture 11" descr="MAS Rice2.gif"/>
          <p:cNvPicPr>
            <a:picLocks noChangeAspect="1"/>
          </p:cNvPicPr>
          <p:nvPr/>
        </p:nvPicPr>
        <p:blipFill rotWithShape="1">
          <a:blip r:embed="rId2" cstate="print"/>
          <a:srcRect l="57201" t="27369" r="25378" b="51571"/>
          <a:stretch/>
        </p:blipFill>
        <p:spPr>
          <a:xfrm>
            <a:off x="7767417" y="1866152"/>
            <a:ext cx="1338470" cy="13873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48545" y="1727653"/>
            <a:ext cx="12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Backcross 100</a:t>
            </a:r>
            <a:endParaRPr lang="en-US" sz="1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38" y="2225637"/>
            <a:ext cx="409492" cy="1391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79165" y="1756823"/>
            <a:ext cx="1300357" cy="14082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63564" y="1660664"/>
            <a:ext cx="1346035" cy="299773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9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8015" y="1954924"/>
            <a:ext cx="8592206" cy="49030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(a) Still at the early stages of DNA marker technology development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(b) Marker-assisted selection results </a:t>
            </a:r>
            <a:r>
              <a:rPr lang="en-US" dirty="0" smtClean="0"/>
              <a:t>may not </a:t>
            </a:r>
            <a:r>
              <a:rPr lang="en-US" dirty="0"/>
              <a:t>be </a:t>
            </a:r>
            <a:r>
              <a:rPr lang="en-US" dirty="0" smtClean="0"/>
              <a:t>published</a:t>
            </a:r>
          </a:p>
          <a:p>
            <a:pPr marL="0" indent="0">
              <a:buNone/>
            </a:pPr>
            <a:r>
              <a:rPr lang="en-US" dirty="0" smtClean="0"/>
              <a:t>(c</a:t>
            </a:r>
            <a:r>
              <a:rPr lang="en-US" dirty="0"/>
              <a:t>) Reliability and accuracy of quantitative trait loci mapping </a:t>
            </a:r>
            <a:r>
              <a:rPr lang="en-US" dirty="0" smtClean="0"/>
              <a:t>studies</a:t>
            </a:r>
          </a:p>
          <a:p>
            <a:pPr marL="0" indent="0">
              <a:buNone/>
            </a:pPr>
            <a:r>
              <a:rPr lang="en-US" dirty="0"/>
              <a:t>(d) Insufficient linkage between marker and gene/ quantitative trait </a:t>
            </a:r>
            <a:r>
              <a:rPr lang="en-US" dirty="0" smtClean="0"/>
              <a:t>locus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(e</a:t>
            </a:r>
            <a:r>
              <a:rPr lang="en-US" dirty="0"/>
              <a:t>) Limited markers and limited polymorphism of markers in breeding material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f ) Effects of genetic </a:t>
            </a:r>
            <a:r>
              <a:rPr lang="en-US" dirty="0" smtClean="0"/>
              <a:t>background</a:t>
            </a:r>
          </a:p>
          <a:p>
            <a:pPr marL="0" indent="0">
              <a:buNone/>
            </a:pPr>
            <a:r>
              <a:rPr lang="en-US" dirty="0" smtClean="0"/>
              <a:t>(g</a:t>
            </a:r>
            <a:r>
              <a:rPr lang="en-US" dirty="0"/>
              <a:t>) Quantitative trait </a:t>
            </a:r>
            <a:r>
              <a:rPr lang="en-US" dirty="0" smtClean="0"/>
              <a:t>loci x environment </a:t>
            </a:r>
            <a:r>
              <a:rPr lang="en-US" dirty="0"/>
              <a:t>effects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(h) High cost of marker-assisted </a:t>
            </a:r>
            <a:r>
              <a:rPr lang="en-US" dirty="0" smtClean="0"/>
              <a:t>selection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/>
              <a:t>) ‘Application gap’ between research </a:t>
            </a:r>
            <a:r>
              <a:rPr lang="en-US" dirty="0" smtClean="0"/>
              <a:t>laboratories </a:t>
            </a:r>
            <a:r>
              <a:rPr lang="en-US" dirty="0"/>
              <a:t>and plant </a:t>
            </a:r>
            <a:r>
              <a:rPr lang="en-US" dirty="0" smtClean="0"/>
              <a:t>breeding institutes</a:t>
            </a:r>
          </a:p>
          <a:p>
            <a:pPr marL="0" indent="0">
              <a:buNone/>
            </a:pPr>
            <a:r>
              <a:rPr lang="en-US" dirty="0"/>
              <a:t>(j) ‘Knowledge gap’ among molecular biologists, plant breeders and other </a:t>
            </a:r>
            <a:r>
              <a:rPr lang="en-US" dirty="0" smtClean="0"/>
              <a:t>disciplines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8015" y="338328"/>
            <a:ext cx="8418785" cy="1252728"/>
          </a:xfrm>
        </p:spPr>
        <p:txBody>
          <a:bodyPr>
            <a:noAutofit/>
          </a:bodyPr>
          <a:lstStyle/>
          <a:p>
            <a:r>
              <a:rPr lang="en-US" sz="4000" dirty="0" smtClean="0"/>
              <a:t>Explanations on low impact of MAS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41436" y="1261240"/>
            <a:ext cx="8418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dvPS858B" charset="0"/>
              </a:rPr>
              <a:t>Bertrand C. Y. Collard and David J. </a:t>
            </a:r>
            <a:r>
              <a:rPr lang="en-US" dirty="0" err="1" smtClean="0">
                <a:solidFill>
                  <a:schemeClr val="bg1"/>
                </a:solidFill>
                <a:latin typeface="AdvPS858B" charset="0"/>
              </a:rPr>
              <a:t>Mackill</a:t>
            </a:r>
            <a:r>
              <a:rPr lang="en-US" dirty="0" smtClean="0">
                <a:solidFill>
                  <a:schemeClr val="bg1"/>
                </a:solidFill>
                <a:latin typeface="AdvPS858B" charset="0"/>
              </a:rPr>
              <a:t>, </a:t>
            </a:r>
            <a:r>
              <a:rPr lang="is-IS" dirty="0">
                <a:solidFill>
                  <a:schemeClr val="bg1"/>
                </a:solidFill>
              </a:rPr>
              <a:t>Phil. Trans. R. Soc. B (2008) 363, 557–572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heritability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600" y="2654520"/>
            <a:ext cx="5227200" cy="33105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2800" y="6395380"/>
            <a:ext cx="861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charset="0"/>
              </a:rPr>
              <a:t>Teri A. </a:t>
            </a:r>
            <a:r>
              <a:rPr lang="en-US" sz="1200" dirty="0" err="1" smtClean="0">
                <a:latin typeface="Times New Roman" charset="0"/>
              </a:rPr>
              <a:t>Manolio</a:t>
            </a:r>
            <a:r>
              <a:rPr lang="en-US" sz="1200" dirty="0" smtClean="0">
                <a:latin typeface="Times New Roman" charset="0"/>
              </a:rPr>
              <a:t> et al. , Finding </a:t>
            </a:r>
            <a:r>
              <a:rPr lang="en-US" sz="1200" dirty="0">
                <a:latin typeface="Times New Roman" charset="0"/>
              </a:rPr>
              <a:t>the missing heritability of complex </a:t>
            </a:r>
            <a:r>
              <a:rPr lang="en-US" sz="1200" dirty="0" smtClean="0">
                <a:latin typeface="Times New Roman" charset="0"/>
              </a:rPr>
              <a:t>diseases, Nature</a:t>
            </a:r>
            <a:r>
              <a:rPr lang="en-US" sz="1200" dirty="0">
                <a:latin typeface="Times New Roman" charset="0"/>
              </a:rPr>
              <a:t>, 2009 October 8; 461(7265): 747–753</a:t>
            </a:r>
            <a:endParaRPr lang="en-US" sz="1200" b="0" i="0" dirty="0">
              <a:effectLst/>
              <a:latin typeface="Times New Roman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600" y="1314057"/>
            <a:ext cx="861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Times New Roman" charset="0"/>
              </a:rPr>
              <a:t>Over 100 known loci only explained 20% of variation of human height that has70~80</a:t>
            </a:r>
            <a:r>
              <a:rPr lang="en-US" sz="1200" smtClean="0">
                <a:solidFill>
                  <a:schemeClr val="bg1"/>
                </a:solidFill>
                <a:latin typeface="Times New Roman" charset="0"/>
              </a:rPr>
              <a:t>%  heritability </a:t>
            </a:r>
            <a:endParaRPr lang="en-US" sz="1200" b="0" i="0" dirty="0"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6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1o genes</a:t>
            </a:r>
          </a:p>
          <a:p>
            <a:r>
              <a:rPr lang="en-US" dirty="0" smtClean="0"/>
              <a:t>50% heritability</a:t>
            </a:r>
          </a:p>
          <a:p>
            <a:r>
              <a:rPr lang="en-US" dirty="0" smtClean="0"/>
              <a:t>Environmental effects</a:t>
            </a:r>
          </a:p>
          <a:p>
            <a:r>
              <a:rPr lang="en-US" dirty="0" smtClean="0"/>
              <a:t>QTL by GWAS</a:t>
            </a:r>
          </a:p>
          <a:p>
            <a:r>
              <a:rPr lang="en-US" dirty="0" smtClean="0"/>
              <a:t>Predicting phenotype and breeding value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Predicting a complex trait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95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Simulation of environment effects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nstantia" charset="0"/>
              </a:rPr>
              <a:t>Examples: Nursery of  maize 282 association panel</a:t>
            </a:r>
          </a:p>
          <a:p>
            <a:r>
              <a:rPr lang="en-US" dirty="0" smtClean="0">
                <a:latin typeface="Constantia" charset="0"/>
              </a:rPr>
              <a:t>Tropical lines: planting one week earlier</a:t>
            </a:r>
          </a:p>
          <a:p>
            <a:r>
              <a:rPr lang="en-US" dirty="0">
                <a:latin typeface="Constantia" charset="0"/>
              </a:rPr>
              <a:t> Stiff Stalk </a:t>
            </a:r>
            <a:r>
              <a:rPr lang="en-US" dirty="0" smtClean="0">
                <a:latin typeface="Constantia" charset="0"/>
              </a:rPr>
              <a:t>lines: removing tillers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74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1926</TotalTime>
  <Words>939</Words>
  <Application>Microsoft Macintosh PowerPoint</Application>
  <PresentationFormat>On-screen Show (4:3)</PresentationFormat>
  <Paragraphs>308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AdvPS858B</vt:lpstr>
      <vt:lpstr>Calibri</vt:lpstr>
      <vt:lpstr>Candara</vt:lpstr>
      <vt:lpstr>Constantia</vt:lpstr>
      <vt:lpstr>Symbol</vt:lpstr>
      <vt:lpstr>Times New Roman</vt:lpstr>
      <vt:lpstr>Waveform</vt:lpstr>
      <vt:lpstr>Statistical Genomics</vt:lpstr>
      <vt:lpstr>Administration</vt:lpstr>
      <vt:lpstr>Outline</vt:lpstr>
      <vt:lpstr>A high impact review article (968 citations by March 31, 2017)</vt:lpstr>
      <vt:lpstr>Recurrent genome recovery </vt:lpstr>
      <vt:lpstr>Explanations on low impact of MAS</vt:lpstr>
      <vt:lpstr>Missing heritability</vt:lpstr>
      <vt:lpstr>Predicting a complex trait</vt:lpstr>
      <vt:lpstr>Simulation of environment effects</vt:lpstr>
      <vt:lpstr>mdp_env.txt</vt:lpstr>
      <vt:lpstr>GAPIT.Phenotype.Simulation</vt:lpstr>
      <vt:lpstr>Environment component</vt:lpstr>
      <vt:lpstr>Prediction with GAPIT</vt:lpstr>
      <vt:lpstr>GWAS</vt:lpstr>
      <vt:lpstr>Pred</vt:lpstr>
      <vt:lpstr>compression</vt:lpstr>
      <vt:lpstr>Prediction modeling </vt:lpstr>
      <vt:lpstr>Modeling MAS</vt:lpstr>
      <vt:lpstr>Setup GAPIT</vt:lpstr>
      <vt:lpstr>Import data and simulate phenotype</vt:lpstr>
      <vt:lpstr>Prediction with PC and ENV</vt:lpstr>
      <vt:lpstr>Prediction with top ten SNPs</vt:lpstr>
      <vt:lpstr>Prediction with top 200SNPs</vt:lpstr>
      <vt:lpstr>Outline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150</cp:revision>
  <dcterms:created xsi:type="dcterms:W3CDTF">2013-08-24T13:03:35Z</dcterms:created>
  <dcterms:modified xsi:type="dcterms:W3CDTF">2017-03-31T19:00:00Z</dcterms:modified>
</cp:coreProperties>
</file>