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356" r:id="rId2"/>
    <p:sldId id="348" r:id="rId3"/>
    <p:sldId id="369" r:id="rId4"/>
    <p:sldId id="372" r:id="rId5"/>
    <p:sldId id="359" r:id="rId6"/>
    <p:sldId id="360" r:id="rId7"/>
    <p:sldId id="375" r:id="rId8"/>
    <p:sldId id="380" r:id="rId9"/>
    <p:sldId id="387" r:id="rId10"/>
    <p:sldId id="382" r:id="rId11"/>
    <p:sldId id="381" r:id="rId12"/>
    <p:sldId id="385" r:id="rId13"/>
    <p:sldId id="386" r:id="rId14"/>
    <p:sldId id="351" r:id="rId15"/>
    <p:sldId id="378" r:id="rId16"/>
    <p:sldId id="384" r:id="rId17"/>
    <p:sldId id="350" r:id="rId18"/>
    <p:sldId id="374" r:id="rId19"/>
    <p:sldId id="368" r:id="rId20"/>
    <p:sldId id="388" r:id="rId21"/>
    <p:sldId id="389" r:id="rId22"/>
    <p:sldId id="391" r:id="rId23"/>
    <p:sldId id="390" r:id="rId24"/>
    <p:sldId id="392" r:id="rId25"/>
    <p:sldId id="3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82"/>
    <p:restoredTop sz="95946"/>
  </p:normalViewPr>
  <p:slideViewPr>
    <p:cSldViewPr snapToGrid="0" snapToObjects="1">
      <p:cViewPr varScale="1">
        <p:scale>
          <a:sx n="93" d="100"/>
          <a:sy n="93" d="100"/>
        </p:scale>
        <p:origin x="183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145/321105.321114" TargetMode="External"/><Relationship Id="rId2" Type="http://schemas.openxmlformats.org/officeDocument/2006/relationships/hyperlink" Target="https://en.wikipedia.org/wiki/Digital_object_identifie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ran.r-project.org/src/contrib/rrBLUP_4.4.tar.gz" TargetMode="External"/><Relationship Id="rId13" Type="http://schemas.openxmlformats.org/officeDocument/2006/relationships/hyperlink" Target="https://cran.r-project.org/bin/macosx/contrib/3.1/rrBLUP_4.3.tgz" TargetMode="External"/><Relationship Id="rId3" Type="http://schemas.openxmlformats.org/officeDocument/2006/relationships/hyperlink" Target="http://potatobreeding.cals.wisc.edu/software" TargetMode="External"/><Relationship Id="rId7" Type="http://schemas.openxmlformats.org/officeDocument/2006/relationships/hyperlink" Target="https://cran.r-project.org/web/packages/rrBLUP/rrBLUP.pdf" TargetMode="External"/><Relationship Id="rId12" Type="http://schemas.openxmlformats.org/officeDocument/2006/relationships/hyperlink" Target="https://cran.r-project.org/bin/macosx/contrib/3.2/rrBLUP_4.4.tgz" TargetMode="External"/><Relationship Id="rId17" Type="http://schemas.openxmlformats.org/officeDocument/2006/relationships/hyperlink" Target="https://cran.r-project.org/web/packages/PopVar/index.html" TargetMode="External"/><Relationship Id="rId2" Type="http://schemas.openxmlformats.org/officeDocument/2006/relationships/hyperlink" Target="https://cran.r-project.org/web/licenses/GPL-3" TargetMode="External"/><Relationship Id="rId16" Type="http://schemas.openxmlformats.org/officeDocument/2006/relationships/hyperlink" Target="https://cran.r-project.org/web/packages/GeneticSubsetter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an.r-project.org/web/checks/check_results_rrBLUP.html" TargetMode="External"/><Relationship Id="rId11" Type="http://schemas.openxmlformats.org/officeDocument/2006/relationships/hyperlink" Target="https://cran.r-project.org/bin/windows/contrib/3.1/rrBLUP_4.4.zip" TargetMode="External"/><Relationship Id="rId5" Type="http://schemas.openxmlformats.org/officeDocument/2006/relationships/hyperlink" Target="https://cran.r-project.org/web/packages/rrBLUP/NEWS" TargetMode="External"/><Relationship Id="rId15" Type="http://schemas.openxmlformats.org/officeDocument/2006/relationships/hyperlink" Target="https://cran.r-project.org/src/contrib/Archive/rrBLUP" TargetMode="External"/><Relationship Id="rId10" Type="http://schemas.openxmlformats.org/officeDocument/2006/relationships/hyperlink" Target="https://cran.r-project.org/bin/windows/contrib/3.2/rrBLUP_4.4.zip" TargetMode="External"/><Relationship Id="rId4" Type="http://schemas.openxmlformats.org/officeDocument/2006/relationships/hyperlink" Target="https://cran.r-project.org/web/packages/rrBLUP/citation.html" TargetMode="External"/><Relationship Id="rId9" Type="http://schemas.openxmlformats.org/officeDocument/2006/relationships/hyperlink" Target="https://cran.r-project.org/bin/windows/contrib/3.3/rrBLUP_4.4.zip" TargetMode="External"/><Relationship Id="rId14" Type="http://schemas.openxmlformats.org/officeDocument/2006/relationships/hyperlink" Target="https://cran.r-project.org/bin/macosx/mavericks/contrib/3.2/rrBLUP_4.4.tgz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Lecture 25: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Ridge Regression</a:t>
            </a:r>
          </a:p>
        </p:txBody>
      </p:sp>
    </p:spTree>
    <p:extLst>
      <p:ext uri="{BB962C8B-B14F-4D97-AF65-F5344CB8AC3E}">
        <p14:creationId xmlns:p14="http://schemas.microsoft.com/office/powerpoint/2010/main" val="20081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BLUP of individuals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7758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8830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33412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9630" y="5753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88699" y="20897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Zu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570019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Ind1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Ind19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Ind20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u19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u20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737241" y="5753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5935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73651" y="20093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5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Switch individuals to SNPs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9"/>
          <a:stretch/>
        </p:blipFill>
        <p:spPr>
          <a:xfrm>
            <a:off x="7758" y="2542726"/>
            <a:ext cx="393608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88699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4917" y="5753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Ms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2354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SNPm-1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SNPm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S2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Sm-1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737241" y="5753871"/>
                <a:ext cx="7554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400" dirty="0" err="1">
                    <a:latin typeface="Candara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endParaRPr lang="pt-BR" sz="2400" baseline="30000" dirty="0">
                  <a:latin typeface="Candara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241" y="5753871"/>
                <a:ext cx="755433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6579" b="-1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795935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73651" y="20093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288699" y="20897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6912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198" y="146107"/>
            <a:ext cx="8229600" cy="1143000"/>
          </a:xfrm>
        </p:spPr>
        <p:txBody>
          <a:bodyPr/>
          <a:lstStyle/>
          <a:p>
            <a:r>
              <a:rPr lang="en-US" dirty="0"/>
              <a:t>BLUP on individuals</a:t>
            </a:r>
            <a:endParaRPr lang="en-US" dirty="0">
              <a:latin typeface="Calibri" charset="0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457198" y="1911221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Zu</a:t>
            </a:r>
            <a:r>
              <a:rPr lang="en-US" sz="3600" dirty="0"/>
              <a:t> +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5323918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23918"/>
                <a:ext cx="6453052" cy="1453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/>
                  <a:t>u</a:t>
                </a:r>
                <a:r>
                  <a:rPr lang="pt-BR" sz="2800" dirty="0" err="1"/>
                  <a:t>~N</a:t>
                </a:r>
                <a:r>
                  <a:rPr lang="pt-BR" sz="2800" dirty="0"/>
                  <a:t>(0, 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),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charset="0"/>
                      </a:rPr>
                      <m:t>e</m:t>
                    </m:r>
                    <m:r>
                      <m:rPr>
                        <m:nor/>
                      </m:rPr>
                      <a:rPr lang="pt-BR" sz="2800" dirty="0"/>
                      <m:t>~</m:t>
                    </m:r>
                    <m:r>
                      <m:rPr>
                        <m:nor/>
                      </m:rPr>
                      <a:rPr lang="pt-BR" sz="2800" dirty="0"/>
                      <m:t>N</m:t>
                    </m:r>
                    <m:r>
                      <m:rPr>
                        <m:nor/>
                      </m:rPr>
                      <a:rPr lang="pt-BR" sz="2800" dirty="0"/>
                      <m:t>(0,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I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</a:rPr>
                      <m:t>),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blipFill rotWithShape="0">
                <a:blip r:embed="rId4"/>
                <a:stretch>
                  <a:fillRect l="-4197" t="-22535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354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198" y="146107"/>
            <a:ext cx="8229600" cy="1833768"/>
          </a:xfrm>
        </p:spPr>
        <p:txBody>
          <a:bodyPr>
            <a:normAutofit/>
          </a:bodyPr>
          <a:lstStyle/>
          <a:p>
            <a:r>
              <a:rPr lang="en-US" dirty="0"/>
              <a:t>BLUP on markers</a:t>
            </a:r>
            <a:br>
              <a:rPr lang="en-US" dirty="0"/>
            </a:br>
            <a:r>
              <a:rPr lang="en-US" sz="2800" dirty="0"/>
              <a:t>(Z to M, and u to s)</a:t>
            </a:r>
            <a:endParaRPr lang="en-US" sz="2800" dirty="0">
              <a:latin typeface="Calibri" charset="0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457198" y="1911221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Ms</a:t>
            </a:r>
            <a:r>
              <a:rPr lang="en-US" sz="3600" dirty="0"/>
              <a:t> +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𝑀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5323918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𝑀𝑋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𝑀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23918"/>
                <a:ext cx="6453052" cy="1453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/>
                  <a:t>s~N(0, 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),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charset="0"/>
                      </a:rPr>
                      <m:t>e</m:t>
                    </m:r>
                    <m:r>
                      <m:rPr>
                        <m:nor/>
                      </m:rPr>
                      <a:rPr lang="pt-BR" sz="2800" dirty="0"/>
                      <m:t>~</m:t>
                    </m:r>
                    <m:r>
                      <m:rPr>
                        <m:nor/>
                      </m:rPr>
                      <a:rPr lang="pt-BR" sz="2800" dirty="0"/>
                      <m:t>N</m:t>
                    </m:r>
                    <m:r>
                      <m:rPr>
                        <m:nor/>
                      </m:rPr>
                      <a:rPr lang="pt-BR" sz="2800" dirty="0"/>
                      <m:t>(0,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I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</a:rPr>
                      <m:t>),</m:t>
                    </m:r>
                    <m:r>
                      <a:rPr lang="en-US" sz="2800" b="0" i="1" smtClean="0">
                        <a:latin typeface="Cambria Math" charset="0"/>
                      </a:rPr>
                      <m:t> </m:t>
                    </m:r>
                    <m:r>
                      <a:rPr lang="en-US" sz="2800" b="0" i="1" smtClean="0">
                        <a:latin typeface="Cambria Math" charset="0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𝐼</m:t>
                    </m:r>
                    <m:r>
                      <a:rPr lang="en-US" sz="2800" i="1">
                        <a:latin typeface="Cambria Math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blipFill rotWithShape="0">
                <a:blip r:embed="rId4"/>
                <a:stretch>
                  <a:fillRect l="-4197" t="-22535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63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890" y="2380593"/>
            <a:ext cx="8765627" cy="37455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Independently invented in many contexts </a:t>
            </a:r>
          </a:p>
          <a:p>
            <a:r>
              <a:rPr lang="en-US" dirty="0"/>
              <a:t>Different names: e.g. </a:t>
            </a:r>
            <a:r>
              <a:rPr lang="en-US" dirty="0" err="1"/>
              <a:t>Tikhonov</a:t>
            </a:r>
            <a:r>
              <a:rPr lang="en-US" dirty="0"/>
              <a:t> regularization (1963), Phillips–</a:t>
            </a:r>
            <a:r>
              <a:rPr lang="en-US" dirty="0" err="1"/>
              <a:t>Twomey</a:t>
            </a:r>
            <a:r>
              <a:rPr lang="en-US" dirty="0"/>
              <a:t> method, and constrained linear inversion</a:t>
            </a:r>
          </a:p>
          <a:p>
            <a:pPr lvl="1">
              <a:buFont typeface="Wingdings" charset="2"/>
              <a:buChar char="Ø"/>
            </a:pPr>
            <a:r>
              <a:rPr lang="en-US" dirty="0" err="1"/>
              <a:t>Tikhonov</a:t>
            </a:r>
            <a:r>
              <a:rPr lang="en-US" dirty="0"/>
              <a:t>, A. N. (1963). "</a:t>
            </a:r>
            <a:r>
              <a:rPr lang="en-US" dirty="0" err="1"/>
              <a:t>О</a:t>
            </a:r>
            <a:r>
              <a:rPr lang="en-US" dirty="0"/>
              <a:t> </a:t>
            </a:r>
            <a:r>
              <a:rPr lang="en-US" dirty="0" err="1"/>
              <a:t>решении</a:t>
            </a:r>
            <a:r>
              <a:rPr lang="en-US" dirty="0"/>
              <a:t> </a:t>
            </a:r>
            <a:r>
              <a:rPr lang="en-US" dirty="0" err="1"/>
              <a:t>некорректно</a:t>
            </a:r>
            <a:r>
              <a:rPr lang="en-US" dirty="0"/>
              <a:t> </a:t>
            </a:r>
            <a:r>
              <a:rPr lang="en-US" dirty="0" err="1"/>
              <a:t>поставленных</a:t>
            </a:r>
            <a:r>
              <a:rPr lang="en-US" dirty="0"/>
              <a:t> </a:t>
            </a:r>
            <a:r>
              <a:rPr lang="en-US" dirty="0" err="1"/>
              <a:t>задач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методе</a:t>
            </a:r>
            <a:r>
              <a:rPr lang="en-US" dirty="0"/>
              <a:t> </a:t>
            </a:r>
            <a:r>
              <a:rPr lang="en-US" dirty="0" err="1"/>
              <a:t>регуляризации</a:t>
            </a:r>
            <a:r>
              <a:rPr lang="en-US" dirty="0"/>
              <a:t>". </a:t>
            </a:r>
            <a:r>
              <a:rPr lang="en-US" i="1" dirty="0" err="1"/>
              <a:t>Doklady</a:t>
            </a:r>
            <a:r>
              <a:rPr lang="en-US" i="1" dirty="0"/>
              <a:t> </a:t>
            </a:r>
            <a:r>
              <a:rPr lang="en-US" i="1" dirty="0" err="1"/>
              <a:t>Akademii</a:t>
            </a:r>
            <a:r>
              <a:rPr lang="en-US" i="1" dirty="0"/>
              <a:t> </a:t>
            </a:r>
            <a:r>
              <a:rPr lang="en-US" i="1" dirty="0" err="1"/>
              <a:t>Nauk</a:t>
            </a:r>
            <a:r>
              <a:rPr lang="en-US" i="1" dirty="0"/>
              <a:t> SSSR</a:t>
            </a:r>
            <a:r>
              <a:rPr lang="en-US" dirty="0"/>
              <a:t> </a:t>
            </a:r>
            <a:r>
              <a:rPr lang="en-US" b="1" dirty="0"/>
              <a:t>151</a:t>
            </a:r>
            <a:r>
              <a:rPr lang="en-US" dirty="0"/>
              <a:t>: 501–504.. Translated in "Solution of incorrectly formulated problems and the </a:t>
            </a:r>
            <a:r>
              <a:rPr lang="en-US" dirty="0">
                <a:solidFill>
                  <a:srgbClr val="FF0000"/>
                </a:solidFill>
              </a:rPr>
              <a:t>regularization</a:t>
            </a:r>
            <a:r>
              <a:rPr lang="en-US" dirty="0"/>
              <a:t> method". </a:t>
            </a:r>
            <a:r>
              <a:rPr lang="en-US" i="1" dirty="0"/>
              <a:t>Soviet Mathematics</a:t>
            </a:r>
            <a:r>
              <a:rPr lang="en-US" dirty="0"/>
              <a:t> </a:t>
            </a:r>
            <a:r>
              <a:rPr lang="en-US" b="1" dirty="0"/>
              <a:t>4</a:t>
            </a:r>
            <a:r>
              <a:rPr lang="en-US" dirty="0"/>
              <a:t>: 1035–1038.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Phillips, D. L. (1962). "A Technique for the Numerical Solution of Certain Integral Equations of the First Kind". </a:t>
            </a:r>
            <a:r>
              <a:rPr lang="en-US" i="1" dirty="0"/>
              <a:t>Journal of the ACM</a:t>
            </a:r>
            <a:r>
              <a:rPr lang="en-US" dirty="0"/>
              <a:t> </a:t>
            </a:r>
            <a:r>
              <a:rPr lang="en-US" b="1" dirty="0"/>
              <a:t>9</a:t>
            </a:r>
            <a:r>
              <a:rPr lang="en-US" dirty="0"/>
              <a:t>: 84. </a:t>
            </a:r>
            <a:r>
              <a:rPr lang="en-US" dirty="0">
                <a:hlinkClick r:id="rId2"/>
              </a:rPr>
              <a:t>doi:</a:t>
            </a:r>
            <a:r>
              <a:rPr lang="en-US" dirty="0">
                <a:hlinkClick r:id="rId3"/>
              </a:rPr>
              <a:t>10.1145/321105.321114.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Regression</a:t>
            </a:r>
          </a:p>
        </p:txBody>
      </p:sp>
    </p:spTree>
    <p:extLst>
      <p:ext uri="{BB962C8B-B14F-4D97-AF65-F5344CB8AC3E}">
        <p14:creationId xmlns:p14="http://schemas.microsoft.com/office/powerpoint/2010/main" val="405709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rrBLUP</a:t>
            </a:r>
            <a:r>
              <a:rPr lang="en-US" dirty="0"/>
              <a:t> vs. </a:t>
            </a:r>
            <a:r>
              <a:rPr lang="en-US" dirty="0" err="1"/>
              <a:t>gBLUP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6700" y="3618271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s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s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s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9917" y="6081643"/>
            <a:ext cx="15328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   ~N(0,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26000" y="4478557"/>
            <a:ext cx="847066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59200" y="4478557"/>
            <a:ext cx="10668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6800" y="4478557"/>
            <a:ext cx="24892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76715" y="2144643"/>
            <a:ext cx="28825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</a:rPr>
              <a:t>s~N</a:t>
            </a:r>
            <a:r>
              <a:rPr lang="en-US" sz="3200" dirty="0">
                <a:solidFill>
                  <a:srgbClr val="0000FF"/>
                </a:solidFill>
              </a:rPr>
              <a:t>(0, I σ</a:t>
            </a:r>
            <a:r>
              <a:rPr lang="en-US" sz="3200" baseline="-25000" dirty="0">
                <a:solidFill>
                  <a:srgbClr val="0000FF"/>
                </a:solidFill>
              </a:rPr>
              <a:t>r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V="1">
            <a:off x="2715118" y="2601843"/>
            <a:ext cx="16028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2"/>
          </p:cNvCxnSpPr>
          <p:nvPr/>
        </p:nvCxnSpPr>
        <p:spPr>
          <a:xfrm flipV="1">
            <a:off x="3972418" y="2601843"/>
            <a:ext cx="3455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2"/>
          </p:cNvCxnSpPr>
          <p:nvPr/>
        </p:nvCxnSpPr>
        <p:spPr>
          <a:xfrm flipH="1" flipV="1">
            <a:off x="4318000" y="2601843"/>
            <a:ext cx="1927720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44700" y="4364257"/>
            <a:ext cx="4635500" cy="1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3" idx="0"/>
          </p:cNvCxnSpPr>
          <p:nvPr/>
        </p:nvCxnSpPr>
        <p:spPr>
          <a:xfrm flipH="1">
            <a:off x="3278517" y="4478557"/>
            <a:ext cx="1039483" cy="165223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24834" y="6130788"/>
            <a:ext cx="7073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99634" y="6130788"/>
            <a:ext cx="65273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826000" y="6081643"/>
            <a:ext cx="10502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σ</a:t>
            </a:r>
            <a:r>
              <a:rPr lang="en-US" sz="3200" baseline="-25000" dirty="0">
                <a:solidFill>
                  <a:srgbClr val="FF0000"/>
                </a:solidFill>
              </a:rPr>
              <a:t>a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1107" y="2144643"/>
            <a:ext cx="17098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rrBLUP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6077796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gBLUP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3" grpId="0"/>
      <p:bldP spid="35" grpId="0"/>
      <p:bldP spid="36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08" y="1952442"/>
            <a:ext cx="8229600" cy="1299642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2"/>
                </a:solidFill>
              </a:rPr>
              <a:t>u=</a:t>
            </a:r>
            <a:r>
              <a:rPr lang="en-US" sz="9600" dirty="0" err="1">
                <a:solidFill>
                  <a:schemeClr val="accent2"/>
                </a:solidFill>
              </a:rPr>
              <a:t>Ms</a:t>
            </a:r>
            <a:endParaRPr lang="en-US" sz="9600" baseline="30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504908" y="3456564"/>
                <a:ext cx="8229600" cy="8530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sz="5600">
                    <a:solidFill>
                      <a:schemeClr val="accent2"/>
                    </a:solidFill>
                  </a:rPr>
                  <a:t>if </a:t>
                </a:r>
                <a:r>
                  <a:rPr lang="en-US" sz="5600" dirty="0">
                    <a:solidFill>
                      <a:schemeClr val="accent2"/>
                    </a:solidFill>
                  </a:rPr>
                  <a:t>A=MM</a:t>
                </a:r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accent2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endParaRPr lang="en-US" sz="56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08" y="3456564"/>
                <a:ext cx="8229600" cy="853044"/>
              </a:xfrm>
              <a:prstGeom prst="rect">
                <a:avLst/>
              </a:prstGeom>
              <a:blipFill rotWithShape="0">
                <a:blip r:embed="rId2"/>
                <a:stretch>
                  <a:fillRect t="-24286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50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rrBlupMethod6</a:t>
            </a:r>
          </a:p>
          <a:p>
            <a:r>
              <a:rPr lang="en-US" dirty="0"/>
              <a:t>ridge</a:t>
            </a:r>
          </a:p>
          <a:p>
            <a:r>
              <a:rPr lang="en-US" dirty="0" err="1"/>
              <a:t>Lm.ridge</a:t>
            </a:r>
            <a:r>
              <a:rPr lang="en-US" dirty="0"/>
              <a:t> (from MASS): library(MASS)</a:t>
            </a:r>
          </a:p>
          <a:p>
            <a:r>
              <a:rPr lang="en-US" dirty="0" err="1"/>
              <a:t>rrBLUP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packages for ridge regression</a:t>
            </a:r>
          </a:p>
        </p:txBody>
      </p:sp>
    </p:spTree>
    <p:extLst>
      <p:ext uri="{BB962C8B-B14F-4D97-AF65-F5344CB8AC3E}">
        <p14:creationId xmlns:p14="http://schemas.microsoft.com/office/powerpoint/2010/main" val="147883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Ridge Regression + BLUP</a:t>
            </a:r>
          </a:p>
          <a:p>
            <a:r>
              <a:rPr lang="en-US" sz="2400" dirty="0"/>
              <a:t>EMMA to estimate variance components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rrBLUP</a:t>
            </a:r>
            <a:r>
              <a:rPr lang="en-US" dirty="0"/>
              <a:t> R package</a:t>
            </a:r>
          </a:p>
        </p:txBody>
      </p:sp>
    </p:spTree>
    <p:extLst>
      <p:ext uri="{BB962C8B-B14F-4D97-AF65-F5344CB8AC3E}">
        <p14:creationId xmlns:p14="http://schemas.microsoft.com/office/powerpoint/2010/main" val="20305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902E00-7B29-9D43-AA35-1F27944963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1"/>
          <a:stretch/>
        </p:blipFill>
        <p:spPr>
          <a:xfrm>
            <a:off x="0" y="1470211"/>
            <a:ext cx="9137850" cy="4944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71"/>
          <a:stretch/>
        </p:blipFill>
        <p:spPr>
          <a:xfrm>
            <a:off x="0" y="365464"/>
            <a:ext cx="9144000" cy="110474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207920" y="2423730"/>
            <a:ext cx="2162755" cy="50449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E1CD31-41E8-F343-9973-55FB613BB177}"/>
              </a:ext>
            </a:extLst>
          </p:cNvPr>
          <p:cNvSpPr/>
          <p:nvPr/>
        </p:nvSpPr>
        <p:spPr>
          <a:xfrm>
            <a:off x="966768" y="6414654"/>
            <a:ext cx="6985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75% </a:t>
            </a:r>
            <a:r>
              <a:rPr lang="de-DE" b="1" dirty="0" err="1">
                <a:solidFill>
                  <a:srgbClr val="FF0000"/>
                </a:solidFill>
              </a:rPr>
              <a:t>from</a:t>
            </a:r>
            <a:r>
              <a:rPr lang="de-DE" b="1" dirty="0">
                <a:solidFill>
                  <a:srgbClr val="FF0000"/>
                </a:solidFill>
              </a:rPr>
              <a:t> Cornell</a:t>
            </a:r>
          </a:p>
        </p:txBody>
      </p:sp>
    </p:spTree>
    <p:extLst>
      <p:ext uri="{BB962C8B-B14F-4D97-AF65-F5344CB8AC3E}">
        <p14:creationId xmlns:p14="http://schemas.microsoft.com/office/powerpoint/2010/main" val="133575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</a:t>
            </a:r>
          </a:p>
          <a:p>
            <a:r>
              <a:rPr lang="en-US" dirty="0">
                <a:latin typeface="Constantia" charset="0"/>
              </a:rPr>
              <a:t>Ridge Regression</a:t>
            </a:r>
          </a:p>
          <a:p>
            <a:r>
              <a:rPr lang="en-US" dirty="0" err="1">
                <a:latin typeface="Constantia" charset="0"/>
              </a:rPr>
              <a:t>rrBLUP</a:t>
            </a:r>
            <a:r>
              <a:rPr lang="en-US" dirty="0">
                <a:latin typeface="Constantia" charset="0"/>
              </a:rPr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34172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rrBLUP</a:t>
            </a:r>
            <a:r>
              <a:rPr lang="en-US" dirty="0"/>
              <a:t> on CRAN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123" y="2091152"/>
            <a:ext cx="87702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535353"/>
                </a:solidFill>
                <a:latin typeface="Courier-Bold" charset="0"/>
              </a:rPr>
              <a:t>rrBLUP</a:t>
            </a:r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: Ridge Regression and Other Kernels for Genomic Selection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Software for genomic prediction with the RR-BLUP mixed model. One application is to estimate marker effects by ridge regression; alternatively, BLUPs can be calculated based on an additive relationship matrix or a Gaussian kernel.</a:t>
            </a:r>
          </a:p>
          <a:p>
            <a:r>
              <a:rPr lang="de-DE" sz="1200" dirty="0">
                <a:solidFill>
                  <a:prstClr val="black"/>
                </a:solidFill>
                <a:latin typeface="Times-Roman" charset="0"/>
              </a:rPr>
              <a:t>Version:	4.4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Depends:	R (≥ 2.14)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Suggests:	parallel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Published:	2015-10-28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Author:	Jeffrey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Maintainer:	Jeffrey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 &lt;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 at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wisc.edu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&gt;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License: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2"/>
              </a:rPr>
              <a:t>GPL-3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2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URL: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3"/>
              </a:rPr>
              <a:t>http://potatobreeding.cals.wisc.edu/software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3"/>
              </a:rPr>
              <a:t>	</a:t>
            </a:r>
          </a:p>
          <a:p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NeedsCompilation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:	no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Citation: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4"/>
              </a:rPr>
              <a:t>rrBLUP citation info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4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Materials: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5"/>
              </a:rPr>
              <a:t>NEWS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5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CRAN checks: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6"/>
              </a:rPr>
              <a:t>rrBLUP results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6"/>
              </a:rPr>
              <a:t>	</a:t>
            </a:r>
          </a:p>
          <a:p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Downloads: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Reference manual: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7"/>
              </a:rPr>
              <a:t>rrBLUP.pdf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7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Package source: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8"/>
              </a:rPr>
              <a:t>rrBLUP_4.4.tar.gz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8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Windows binaries:	r-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devel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9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9"/>
              </a:rPr>
              <a:t>, 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0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0"/>
              </a:rPr>
              <a:t>, r-oldrel: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1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1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OS X Snow Leopard binaries:	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2"/>
              </a:rPr>
              <a:t>rrBLUP_4.4.tgz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2"/>
              </a:rPr>
              <a:t>, r-oldrel: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3"/>
              </a:rPr>
              <a:t>rrBLUP_4.3.tgz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3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OS X Mavericks binaries:	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4"/>
              </a:rPr>
              <a:t>rrBLUP_4.4.tgz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4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Old sources: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5"/>
              </a:rPr>
              <a:t>rrBLUP archive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5"/>
              </a:rPr>
              <a:t>	</a:t>
            </a:r>
          </a:p>
          <a:p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Reverse dependencies: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Reverse depends: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6"/>
              </a:rPr>
              <a:t>GeneticSubsetter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6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Reverse imports: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7"/>
              </a:rPr>
              <a:t>PopVar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2020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GAPIT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0212" y="2370451"/>
            <a:ext cx="64821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#Import GAPIT</a:t>
            </a:r>
          </a:p>
          <a:p>
            <a:r>
              <a:rPr lang="de-DE" dirty="0"/>
              <a:t>#</a:t>
            </a:r>
            <a:r>
              <a:rPr lang="de-DE" dirty="0" err="1"/>
              <a:t>source</a:t>
            </a:r>
            <a:r>
              <a:rPr lang="de-DE" dirty="0"/>
              <a:t>("http://</a:t>
            </a:r>
            <a:r>
              <a:rPr lang="de-DE" dirty="0" err="1"/>
              <a:t>www.bioconductor.org</a:t>
            </a:r>
            <a:r>
              <a:rPr lang="de-DE" dirty="0"/>
              <a:t>/</a:t>
            </a:r>
            <a:r>
              <a:rPr lang="de-DE" dirty="0" err="1"/>
              <a:t>biocLite.R</a:t>
            </a:r>
            <a:r>
              <a:rPr lang="de-DE" dirty="0"/>
              <a:t>") </a:t>
            </a:r>
          </a:p>
          <a:p>
            <a:r>
              <a:rPr lang="de-DE" dirty="0"/>
              <a:t>#</a:t>
            </a:r>
            <a:r>
              <a:rPr lang="de-DE" dirty="0" err="1"/>
              <a:t>biocLite</a:t>
            </a:r>
            <a:r>
              <a:rPr lang="de-DE" dirty="0"/>
              <a:t>("</a:t>
            </a:r>
            <a:r>
              <a:rPr lang="de-DE" dirty="0" err="1"/>
              <a:t>multtest</a:t>
            </a:r>
            <a:r>
              <a:rPr lang="de-DE" dirty="0"/>
              <a:t>")</a:t>
            </a:r>
          </a:p>
          <a:p>
            <a:r>
              <a:rPr lang="de-DE" dirty="0"/>
              <a:t>#</a:t>
            </a:r>
            <a:r>
              <a:rPr lang="de-DE" dirty="0" err="1"/>
              <a:t>install.packages</a:t>
            </a:r>
            <a:r>
              <a:rPr lang="de-DE" dirty="0"/>
              <a:t>("EMMREML")</a:t>
            </a:r>
          </a:p>
          <a:p>
            <a:r>
              <a:rPr lang="de-DE" dirty="0"/>
              <a:t>#</a:t>
            </a:r>
            <a:r>
              <a:rPr lang="de-DE" dirty="0" err="1"/>
              <a:t>install.packages</a:t>
            </a:r>
            <a:r>
              <a:rPr lang="de-DE" dirty="0"/>
              <a:t>("</a:t>
            </a:r>
            <a:r>
              <a:rPr lang="de-DE" dirty="0" err="1"/>
              <a:t>gplots</a:t>
            </a:r>
            <a:r>
              <a:rPr lang="de-DE" dirty="0"/>
              <a:t>")</a:t>
            </a:r>
          </a:p>
          <a:p>
            <a:r>
              <a:rPr lang="de-DE" dirty="0"/>
              <a:t>#</a:t>
            </a:r>
            <a:r>
              <a:rPr lang="de-DE" dirty="0" err="1"/>
              <a:t>install.packages</a:t>
            </a:r>
            <a:r>
              <a:rPr lang="de-DE" dirty="0"/>
              <a:t>("scatterplot3d")</a:t>
            </a:r>
          </a:p>
          <a:p>
            <a:r>
              <a:rPr lang="de-DE" dirty="0" err="1"/>
              <a:t>library</a:t>
            </a:r>
            <a:r>
              <a:rPr lang="de-DE" dirty="0"/>
              <a:t>('MASS') #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ginv</a:t>
            </a:r>
            <a:endParaRPr lang="de-DE" dirty="0"/>
          </a:p>
          <a:p>
            <a:r>
              <a:rPr lang="de-DE" dirty="0" err="1"/>
              <a:t>library</a:t>
            </a:r>
            <a:r>
              <a:rPr lang="de-DE" dirty="0"/>
              <a:t>(</a:t>
            </a:r>
            <a:r>
              <a:rPr lang="de-DE" dirty="0" err="1"/>
              <a:t>multtest</a:t>
            </a:r>
            <a:r>
              <a:rPr lang="de-DE" dirty="0"/>
              <a:t>)</a:t>
            </a:r>
          </a:p>
          <a:p>
            <a:r>
              <a:rPr lang="de-DE" dirty="0" err="1"/>
              <a:t>library</a:t>
            </a:r>
            <a:r>
              <a:rPr lang="de-DE" dirty="0"/>
              <a:t>(</a:t>
            </a:r>
            <a:r>
              <a:rPr lang="de-DE" dirty="0" err="1"/>
              <a:t>gplots</a:t>
            </a:r>
            <a:r>
              <a:rPr lang="de-DE" dirty="0"/>
              <a:t>)</a:t>
            </a:r>
          </a:p>
          <a:p>
            <a:r>
              <a:rPr lang="de-DE" dirty="0" err="1"/>
              <a:t>library</a:t>
            </a:r>
            <a:r>
              <a:rPr lang="de-DE" dirty="0"/>
              <a:t>(</a:t>
            </a:r>
            <a:r>
              <a:rPr lang="de-DE" dirty="0" err="1"/>
              <a:t>compiler</a:t>
            </a:r>
            <a:r>
              <a:rPr lang="de-DE" dirty="0"/>
              <a:t>) #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cmpfun</a:t>
            </a:r>
            <a:endParaRPr lang="de-DE" dirty="0"/>
          </a:p>
          <a:p>
            <a:r>
              <a:rPr lang="de-DE" dirty="0" err="1"/>
              <a:t>library</a:t>
            </a:r>
            <a:r>
              <a:rPr lang="de-DE" dirty="0"/>
              <a:t>("scatterplot3d")</a:t>
            </a:r>
          </a:p>
          <a:p>
            <a:r>
              <a:rPr lang="de-DE" dirty="0" err="1"/>
              <a:t>library</a:t>
            </a:r>
            <a:r>
              <a:rPr lang="de-DE" dirty="0"/>
              <a:t>("EMMREML")</a:t>
            </a:r>
          </a:p>
          <a:p>
            <a:r>
              <a:rPr lang="de-DE" dirty="0" err="1"/>
              <a:t>source</a:t>
            </a:r>
            <a:r>
              <a:rPr lang="de-DE" dirty="0"/>
              <a:t>("http://</a:t>
            </a:r>
            <a:r>
              <a:rPr lang="de-DE" dirty="0" err="1"/>
              <a:t>www.zzlab.net</a:t>
            </a:r>
            <a:r>
              <a:rPr lang="de-DE" dirty="0"/>
              <a:t>/GAPIT/</a:t>
            </a:r>
            <a:r>
              <a:rPr lang="de-DE" dirty="0" err="1"/>
              <a:t>emma.txt</a:t>
            </a:r>
            <a:r>
              <a:rPr lang="de-DE" dirty="0"/>
              <a:t>")</a:t>
            </a:r>
          </a:p>
          <a:p>
            <a:r>
              <a:rPr lang="de-DE" dirty="0" err="1"/>
              <a:t>source</a:t>
            </a:r>
            <a:r>
              <a:rPr lang="de-DE" dirty="0"/>
              <a:t>("http://</a:t>
            </a:r>
            <a:r>
              <a:rPr lang="de-DE" dirty="0" err="1"/>
              <a:t>www.zzlab.net</a:t>
            </a:r>
            <a:r>
              <a:rPr lang="de-DE" dirty="0"/>
              <a:t>/GAPIT/</a:t>
            </a:r>
            <a:r>
              <a:rPr lang="de-DE" dirty="0" err="1"/>
              <a:t>gapit_functions.txt</a:t>
            </a:r>
            <a:r>
              <a:rPr lang="de-DE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1978043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data and simulation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559" y="1779687"/>
            <a:ext cx="83109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#Import </a:t>
            </a:r>
            <a:r>
              <a:rPr lang="de-DE" dirty="0" err="1"/>
              <a:t>demo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 err="1"/>
              <a:t>myGD</a:t>
            </a:r>
            <a:r>
              <a:rPr lang="de-DE" dirty="0"/>
              <a:t>=</a:t>
            </a:r>
            <a:r>
              <a:rPr lang="de-DE" dirty="0" err="1"/>
              <a:t>read.table</a:t>
            </a:r>
            <a:r>
              <a:rPr lang="de-DE" dirty="0"/>
              <a:t>(</a:t>
            </a:r>
            <a:r>
              <a:rPr lang="de-DE" dirty="0" err="1"/>
              <a:t>file</a:t>
            </a:r>
            <a:r>
              <a:rPr lang="de-DE" dirty="0"/>
              <a:t>="http://</a:t>
            </a:r>
            <a:r>
              <a:rPr lang="de-DE" dirty="0" err="1"/>
              <a:t>zzlab.net</a:t>
            </a:r>
            <a:r>
              <a:rPr lang="de-DE" dirty="0"/>
              <a:t>/GAPIT/</a:t>
            </a:r>
            <a:r>
              <a:rPr lang="de-DE" dirty="0" err="1"/>
              <a:t>data</a:t>
            </a:r>
            <a:r>
              <a:rPr lang="de-DE" dirty="0"/>
              <a:t>/mdp_numeric.</a:t>
            </a:r>
            <a:r>
              <a:rPr lang="de-DE" dirty="0" err="1"/>
              <a:t>txt</a:t>
            </a:r>
            <a:r>
              <a:rPr lang="de-DE" dirty="0"/>
              <a:t>",</a:t>
            </a:r>
            <a:r>
              <a:rPr lang="de-DE" dirty="0" err="1"/>
              <a:t>head</a:t>
            </a:r>
            <a:r>
              <a:rPr lang="de-DE" dirty="0"/>
              <a:t>=T)</a:t>
            </a:r>
          </a:p>
          <a:p>
            <a:r>
              <a:rPr lang="de-DE" dirty="0" err="1"/>
              <a:t>myGM</a:t>
            </a:r>
            <a:r>
              <a:rPr lang="de-DE" dirty="0"/>
              <a:t>=</a:t>
            </a:r>
            <a:r>
              <a:rPr lang="de-DE" dirty="0" err="1"/>
              <a:t>read.table</a:t>
            </a:r>
            <a:r>
              <a:rPr lang="de-DE" dirty="0"/>
              <a:t>(</a:t>
            </a:r>
            <a:r>
              <a:rPr lang="de-DE" dirty="0" err="1"/>
              <a:t>file</a:t>
            </a:r>
            <a:r>
              <a:rPr lang="de-DE" dirty="0"/>
              <a:t>="http://</a:t>
            </a:r>
            <a:r>
              <a:rPr lang="de-DE" dirty="0" err="1"/>
              <a:t>zzlab.net</a:t>
            </a:r>
            <a:r>
              <a:rPr lang="de-DE" dirty="0"/>
              <a:t>/GAPIT/</a:t>
            </a:r>
            <a:r>
              <a:rPr lang="de-DE" dirty="0" err="1"/>
              <a:t>data</a:t>
            </a:r>
            <a:r>
              <a:rPr lang="de-DE" dirty="0"/>
              <a:t>/mdp_SNP_information.</a:t>
            </a:r>
            <a:r>
              <a:rPr lang="de-DE" dirty="0" err="1"/>
              <a:t>txt</a:t>
            </a:r>
            <a:r>
              <a:rPr lang="de-DE" dirty="0"/>
              <a:t>",</a:t>
            </a:r>
            <a:r>
              <a:rPr lang="de-DE" dirty="0" err="1"/>
              <a:t>head</a:t>
            </a:r>
            <a:r>
              <a:rPr lang="de-DE" dirty="0"/>
              <a:t>=T)</a:t>
            </a:r>
          </a:p>
          <a:p>
            <a:r>
              <a:rPr lang="de-DE" dirty="0" err="1"/>
              <a:t>myCV</a:t>
            </a:r>
            <a:r>
              <a:rPr lang="de-DE" dirty="0"/>
              <a:t>=</a:t>
            </a:r>
            <a:r>
              <a:rPr lang="de-DE" dirty="0" err="1"/>
              <a:t>read.table</a:t>
            </a:r>
            <a:r>
              <a:rPr lang="de-DE" dirty="0"/>
              <a:t>(</a:t>
            </a:r>
            <a:r>
              <a:rPr lang="de-DE" dirty="0" err="1"/>
              <a:t>file</a:t>
            </a:r>
            <a:r>
              <a:rPr lang="de-DE" dirty="0"/>
              <a:t>="http://</a:t>
            </a:r>
            <a:r>
              <a:rPr lang="de-DE" dirty="0" err="1"/>
              <a:t>zzlab.net</a:t>
            </a:r>
            <a:r>
              <a:rPr lang="de-DE" dirty="0"/>
              <a:t>/GAPIT/</a:t>
            </a:r>
            <a:r>
              <a:rPr lang="de-DE" dirty="0" err="1"/>
              <a:t>data</a:t>
            </a:r>
            <a:r>
              <a:rPr lang="de-DE" dirty="0"/>
              <a:t>/mdp_env.</a:t>
            </a:r>
            <a:r>
              <a:rPr lang="de-DE" dirty="0" err="1"/>
              <a:t>txt</a:t>
            </a:r>
            <a:r>
              <a:rPr lang="de-DE" dirty="0"/>
              <a:t>",</a:t>
            </a:r>
            <a:r>
              <a:rPr lang="de-DE" dirty="0" err="1"/>
              <a:t>head</a:t>
            </a:r>
            <a:r>
              <a:rPr lang="de-DE" dirty="0"/>
              <a:t>=T)</a:t>
            </a:r>
          </a:p>
          <a:p>
            <a:endParaRPr lang="de-DE" dirty="0"/>
          </a:p>
          <a:p>
            <a:r>
              <a:rPr lang="de-DE" dirty="0"/>
              <a:t>#</a:t>
            </a:r>
            <a:r>
              <a:rPr lang="de-DE" dirty="0" err="1"/>
              <a:t>Simultate</a:t>
            </a:r>
            <a:r>
              <a:rPr lang="de-DE" dirty="0"/>
              <a:t> 10 QTN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half </a:t>
            </a:r>
            <a:r>
              <a:rPr lang="de-DE" dirty="0" err="1"/>
              <a:t>chromosomes</a:t>
            </a:r>
            <a:endParaRPr lang="de-DE" dirty="0"/>
          </a:p>
          <a:p>
            <a:r>
              <a:rPr lang="pt-BR" dirty="0" err="1"/>
              <a:t>X</a:t>
            </a:r>
            <a:r>
              <a:rPr lang="pt-BR" dirty="0"/>
              <a:t>=</a:t>
            </a:r>
            <a:r>
              <a:rPr lang="pt-BR" dirty="0" err="1"/>
              <a:t>myGD</a:t>
            </a:r>
            <a:r>
              <a:rPr lang="pt-BR" dirty="0"/>
              <a:t>[,-1]</a:t>
            </a:r>
          </a:p>
          <a:p>
            <a:r>
              <a:rPr lang="pt-BR" dirty="0"/>
              <a:t>index1to5=</a:t>
            </a:r>
            <a:r>
              <a:rPr lang="pt-BR" dirty="0" err="1"/>
              <a:t>myGM</a:t>
            </a:r>
            <a:r>
              <a:rPr lang="pt-BR" dirty="0"/>
              <a:t>[,2]&lt;6</a:t>
            </a:r>
          </a:p>
          <a:p>
            <a:r>
              <a:rPr lang="pt-BR" dirty="0"/>
              <a:t>X1to5 = </a:t>
            </a:r>
            <a:r>
              <a:rPr lang="pt-BR" dirty="0" err="1"/>
              <a:t>X</a:t>
            </a:r>
            <a:r>
              <a:rPr lang="pt-BR" dirty="0"/>
              <a:t>[,index1to5]</a:t>
            </a:r>
          </a:p>
          <a:p>
            <a:r>
              <a:rPr lang="pt-BR" dirty="0"/>
              <a:t>taxa=</a:t>
            </a:r>
            <a:r>
              <a:rPr lang="pt-BR" dirty="0" err="1"/>
              <a:t>myGD</a:t>
            </a:r>
            <a:r>
              <a:rPr lang="pt-BR" dirty="0"/>
              <a:t>[,1]</a:t>
            </a:r>
          </a:p>
          <a:p>
            <a:endParaRPr lang="pt-BR" dirty="0"/>
          </a:p>
          <a:p>
            <a:r>
              <a:rPr lang="is-IS" dirty="0"/>
              <a:t>set.seed(99164)</a:t>
            </a:r>
          </a:p>
          <a:p>
            <a:r>
              <a:rPr lang="en-US" dirty="0" err="1"/>
              <a:t>GD.candidate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(taxa,X1to5)</a:t>
            </a:r>
          </a:p>
          <a:p>
            <a:r>
              <a:rPr lang="en-US" dirty="0" err="1"/>
              <a:t>mySim</a:t>
            </a:r>
            <a:r>
              <a:rPr lang="en-US" dirty="0"/>
              <a:t>=</a:t>
            </a:r>
            <a:r>
              <a:rPr lang="en-US" dirty="0" err="1"/>
              <a:t>GAPIT.Phenotype.Simulation</a:t>
            </a:r>
            <a:r>
              <a:rPr lang="en-US" dirty="0"/>
              <a:t>(GD=</a:t>
            </a:r>
            <a:r>
              <a:rPr lang="en-US" dirty="0" err="1"/>
              <a:t>GD.candidate,GM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[index1to5,],h2=.5,NQTN=20, </a:t>
            </a:r>
            <a:r>
              <a:rPr lang="en-US" dirty="0" err="1"/>
              <a:t>effectunit</a:t>
            </a:r>
            <a:r>
              <a:rPr lang="en-US" dirty="0"/>
              <a:t> =.95,QTNDist="</a:t>
            </a:r>
            <a:r>
              <a:rPr lang="en-US" dirty="0" err="1"/>
              <a:t>normal",CV</a:t>
            </a:r>
            <a:r>
              <a:rPr lang="en-US" dirty="0"/>
              <a:t>=</a:t>
            </a:r>
            <a:r>
              <a:rPr lang="en-US" dirty="0" err="1"/>
              <a:t>myCV,cveff</a:t>
            </a:r>
            <a:r>
              <a:rPr lang="en-US" dirty="0"/>
              <a:t>=c(.01,.01))</a:t>
            </a:r>
          </a:p>
        </p:txBody>
      </p:sp>
    </p:spTree>
    <p:extLst>
      <p:ext uri="{BB962C8B-B14F-4D97-AF65-F5344CB8AC3E}">
        <p14:creationId xmlns:p14="http://schemas.microsoft.com/office/powerpoint/2010/main" val="1654582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Regression vs. </a:t>
            </a:r>
            <a:r>
              <a:rPr lang="en-US" dirty="0" err="1"/>
              <a:t>gBLUP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837782"/>
            <a:ext cx="47747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pt-BR" dirty="0"/>
          </a:p>
          <a:p>
            <a:r>
              <a:rPr lang="pt-BR" dirty="0"/>
              <a:t>#prepare data</a:t>
            </a:r>
          </a:p>
          <a:p>
            <a:r>
              <a:rPr lang="pt-BR" dirty="0" err="1"/>
              <a:t>y</a:t>
            </a:r>
            <a:r>
              <a:rPr lang="pt-BR" dirty="0"/>
              <a:t> &lt;- </a:t>
            </a:r>
            <a:r>
              <a:rPr lang="pt-BR" dirty="0" err="1"/>
              <a:t>mySim$Y</a:t>
            </a:r>
            <a:r>
              <a:rPr lang="pt-BR" dirty="0"/>
              <a:t>[,2]</a:t>
            </a:r>
          </a:p>
          <a:p>
            <a:r>
              <a:rPr lang="pt-BR" dirty="0"/>
              <a:t>M=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#</a:t>
            </a:r>
            <a:r>
              <a:rPr lang="pt-BR" dirty="0" err="1"/>
              <a:t>Ridge</a:t>
            </a:r>
            <a:r>
              <a:rPr lang="pt-BR" dirty="0"/>
              <a:t> </a:t>
            </a:r>
            <a:r>
              <a:rPr lang="pt-BR" dirty="0" err="1"/>
              <a:t>Regression</a:t>
            </a:r>
            <a:endParaRPr lang="pt-BR" dirty="0"/>
          </a:p>
          <a:p>
            <a:r>
              <a:rPr lang="pt-BR" dirty="0"/>
              <a:t>ans1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y,Z</a:t>
            </a:r>
            <a:r>
              <a:rPr lang="pt-BR" dirty="0"/>
              <a:t>=M)</a:t>
            </a:r>
          </a:p>
          <a:p>
            <a:endParaRPr lang="pt-BR" dirty="0"/>
          </a:p>
          <a:p>
            <a:r>
              <a:rPr lang="pt-BR" dirty="0"/>
              <a:t>#</a:t>
            </a:r>
            <a:r>
              <a:rPr lang="pt-BR" dirty="0" err="1"/>
              <a:t>gBLUP</a:t>
            </a:r>
            <a:endParaRPr lang="pt-BR" dirty="0"/>
          </a:p>
          <a:p>
            <a:r>
              <a:rPr lang="pt-BR" dirty="0" err="1"/>
              <a:t>K</a:t>
            </a:r>
            <a:r>
              <a:rPr lang="pt-BR" dirty="0"/>
              <a:t> &lt;- </a:t>
            </a:r>
            <a:r>
              <a:rPr lang="pt-BR" dirty="0" err="1"/>
              <a:t>tcrossprod</a:t>
            </a:r>
            <a:r>
              <a:rPr lang="pt-BR" dirty="0"/>
              <a:t>(M) #</a:t>
            </a:r>
            <a:r>
              <a:rPr lang="pt-BR" dirty="0" err="1"/>
              <a:t>K</a:t>
            </a:r>
            <a:r>
              <a:rPr lang="pt-BR" dirty="0"/>
              <a:t> = MM'</a:t>
            </a:r>
          </a:p>
          <a:p>
            <a:r>
              <a:rPr lang="pt-BR" dirty="0"/>
              <a:t>ans2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y,K</a:t>
            </a:r>
            <a:r>
              <a:rPr lang="pt-BR" dirty="0"/>
              <a:t>=</a:t>
            </a:r>
            <a:r>
              <a:rPr lang="pt-BR" dirty="0" err="1"/>
              <a:t>K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en-US" dirty="0"/>
              <a:t>#Compare GEBV</a:t>
            </a:r>
          </a:p>
          <a:p>
            <a:r>
              <a:rPr lang="en-US" dirty="0"/>
              <a:t>plot(M%*%ans1$u, ans2$u)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8" y="4066744"/>
            <a:ext cx="6024282" cy="2572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033" y="2174486"/>
            <a:ext cx="2468443" cy="26851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32727" y="4756765"/>
            <a:ext cx="717176" cy="353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78940" y="6164231"/>
            <a:ext cx="717176" cy="353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rrBLUP</a:t>
            </a:r>
            <a:r>
              <a:rPr lang="en-US" dirty="0"/>
              <a:t> vs GAPIT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435" y="1930150"/>
            <a:ext cx="46795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/>
              <a:t>group.from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1000</a:t>
            </a:r>
            <a:r>
              <a:rPr lang="en-US" dirty="0"/>
              <a:t>,</a:t>
            </a:r>
          </a:p>
          <a:p>
            <a:r>
              <a:rPr lang="fr-FR" dirty="0" err="1"/>
              <a:t>group.to</a:t>
            </a:r>
            <a:r>
              <a:rPr lang="fr-FR" dirty="0"/>
              <a:t>=</a:t>
            </a:r>
            <a:r>
              <a:rPr lang="fr-FR" dirty="0">
                <a:solidFill>
                  <a:srgbClr val="FF0000"/>
                </a:solidFill>
              </a:rPr>
              <a:t>1000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en-US" dirty="0" err="1"/>
              <a:t>order.raw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taxa,myGAPIT$Pred</a:t>
            </a:r>
            <a:r>
              <a:rPr lang="en-US" dirty="0"/>
              <a:t>[,1])</a:t>
            </a:r>
          </a:p>
          <a:p>
            <a:r>
              <a:rPr lang="en-US" dirty="0"/>
              <a:t>plot(ans2$u, </a:t>
            </a:r>
            <a:r>
              <a:rPr lang="en-US" dirty="0" err="1"/>
              <a:t>myGAPIT$Pred</a:t>
            </a:r>
            <a:r>
              <a:rPr lang="en-US" dirty="0"/>
              <a:t>[order.raw,5])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2451100"/>
            <a:ext cx="4051300" cy="4406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435" y="4762127"/>
            <a:ext cx="3594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first=c("</a:t>
            </a:r>
            <a:r>
              <a:rPr lang="en-US" dirty="0" err="1"/>
              <a:t>c","a","b","d</a:t>
            </a:r>
            <a:r>
              <a:rPr lang="en-US" dirty="0"/>
              <a:t>")</a:t>
            </a:r>
          </a:p>
          <a:p>
            <a:endParaRPr lang="en-US" dirty="0"/>
          </a:p>
          <a:p>
            <a:r>
              <a:rPr lang="en-US" dirty="0"/>
              <a:t>second=c("</a:t>
            </a:r>
            <a:r>
              <a:rPr lang="en-US" dirty="0" err="1"/>
              <a:t>a","d","c","e","f</a:t>
            </a:r>
            <a:r>
              <a:rPr lang="en-US" dirty="0"/>
              <a:t>")</a:t>
            </a:r>
          </a:p>
          <a:p>
            <a:r>
              <a:rPr lang="en-US" dirty="0"/>
              <a:t>match(</a:t>
            </a:r>
            <a:r>
              <a:rPr lang="en-US" dirty="0" err="1"/>
              <a:t>first,second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[1]  3  1 NA  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74376" y="5047129"/>
            <a:ext cx="887506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1318" y="5598583"/>
            <a:ext cx="1479176" cy="6139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20906" y="5047129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42682" y="5598583"/>
            <a:ext cx="510989" cy="6139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10872" y="5047129"/>
            <a:ext cx="349622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353671" y="5598583"/>
            <a:ext cx="376517" cy="5898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</a:t>
            </a:r>
          </a:p>
          <a:p>
            <a:r>
              <a:rPr lang="en-US" dirty="0">
                <a:latin typeface="Constantia" charset="0"/>
              </a:rPr>
              <a:t>Ridge Regression</a:t>
            </a:r>
          </a:p>
          <a:p>
            <a:r>
              <a:rPr lang="en-US" dirty="0" err="1">
                <a:latin typeface="Constantia" charset="0"/>
              </a:rPr>
              <a:t>rrBLUP</a:t>
            </a:r>
            <a:r>
              <a:rPr lang="en-US" dirty="0">
                <a:latin typeface="Constantia" charset="0"/>
              </a:rPr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11862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Development of genomic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265" y="15161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MAS</a:t>
            </a:r>
            <a:endParaRPr lang="en-US" sz="2800" baseline="-12000" dirty="0"/>
          </a:p>
        </p:txBody>
      </p:sp>
      <p:sp>
        <p:nvSpPr>
          <p:cNvPr id="5" name="TextBox 4"/>
          <p:cNvSpPr txBox="1"/>
          <p:nvPr/>
        </p:nvSpPr>
        <p:spPr>
          <a:xfrm>
            <a:off x="3635265" y="2245626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Over-fit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>
            <a:off x="3635264" y="2975134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CV</a:t>
            </a:r>
            <a:endParaRPr lang="en-US" sz="2800" baseline="-12000" dirty="0"/>
          </a:p>
        </p:txBody>
      </p:sp>
      <p:sp>
        <p:nvSpPr>
          <p:cNvPr id="7" name="TextBox 6"/>
          <p:cNvSpPr txBox="1"/>
          <p:nvPr/>
        </p:nvSpPr>
        <p:spPr>
          <a:xfrm>
            <a:off x="6151176" y="1593062"/>
            <a:ext cx="274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works for a few genes</a:t>
            </a:r>
            <a:endParaRPr lang="en-US" baseline="-12000" dirty="0"/>
          </a:p>
        </p:txBody>
      </p:sp>
      <p:sp>
        <p:nvSpPr>
          <p:cNvPr id="8" name="TextBox 7"/>
          <p:cNvSpPr txBox="1"/>
          <p:nvPr/>
        </p:nvSpPr>
        <p:spPr>
          <a:xfrm>
            <a:off x="3635263" y="3704642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Inaccurate</a:t>
            </a:r>
            <a:endParaRPr lang="en-US" sz="2800" baseline="-12000" dirty="0"/>
          </a:p>
        </p:txBody>
      </p:sp>
      <p:sp>
        <p:nvSpPr>
          <p:cNvPr id="9" name="TextBox 8"/>
          <p:cNvSpPr txBox="1"/>
          <p:nvPr/>
        </p:nvSpPr>
        <p:spPr>
          <a:xfrm>
            <a:off x="6151176" y="3643086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Does not works </a:t>
            </a:r>
            <a:r>
              <a:rPr lang="en-US"/>
              <a:t>for polygenes</a:t>
            </a:r>
            <a:endParaRPr lang="en-US" baseline="-1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44407" y="4434150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Whole genome</a:t>
            </a:r>
            <a:endParaRPr lang="en-US" sz="2800" baseline="-1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1175" y="4315079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Concept in 1990s implement in 2000s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9766" y="5163658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RR</a:t>
            </a:r>
            <a:r>
              <a:rPr lang="en-US" sz="2800" dirty="0"/>
              <a:t> and Bayes</a:t>
            </a:r>
            <a:endParaRPr lang="en-US" sz="2800" baseline="-1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2889" y="5200234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gBLUP</a:t>
            </a:r>
            <a:endParaRPr lang="en-US" sz="2800" baseline="-1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98570" y="6118882"/>
            <a:ext cx="11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=RR</a:t>
            </a:r>
            <a:endParaRPr lang="en-US" sz="2800" baseline="-1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1842" y="6099266"/>
            <a:ext cx="309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Pedigree+Marker</a:t>
            </a:r>
            <a:endParaRPr lang="en-US" sz="2800" baseline="-1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8069" y="6099266"/>
            <a:ext cx="224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cBLUP</a:t>
            </a:r>
            <a:r>
              <a:rPr lang="en-US" sz="2800" dirty="0"/>
              <a:t>/</a:t>
            </a:r>
            <a:r>
              <a:rPr lang="en-US" sz="2800" dirty="0" err="1"/>
              <a:t>sBLUP</a:t>
            </a:r>
            <a:endParaRPr lang="en-US" sz="2800" baseline="-12000" dirty="0"/>
          </a:p>
        </p:txBody>
      </p:sp>
      <p:cxnSp>
        <p:nvCxnSpPr>
          <p:cNvPr id="17" name="Straight Arrow Connector 16"/>
          <p:cNvCxnSpPr>
            <a:stCxn id="4" idx="2"/>
            <a:endCxn id="5" idx="0"/>
          </p:cNvCxnSpPr>
          <p:nvPr/>
        </p:nvCxnSpPr>
        <p:spPr>
          <a:xfrm>
            <a:off x="4572000" y="2039338"/>
            <a:ext cx="0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6" idx="0"/>
          </p:cNvCxnSpPr>
          <p:nvPr/>
        </p:nvCxnSpPr>
        <p:spPr>
          <a:xfrm flipH="1">
            <a:off x="4571999" y="2768846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571996" y="351664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71995" y="422786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555124" y="4957370"/>
            <a:ext cx="228600" cy="31980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18870" y="4936661"/>
            <a:ext cx="228477" cy="3009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95606" y="5740122"/>
            <a:ext cx="849096" cy="40830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  <a:endCxn id="15" idx="0"/>
          </p:cNvCxnSpPr>
          <p:nvPr/>
        </p:nvCxnSpPr>
        <p:spPr>
          <a:xfrm>
            <a:off x="5570479" y="5723454"/>
            <a:ext cx="0" cy="37581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392917" y="5686878"/>
            <a:ext cx="788276" cy="43200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1"/>
            <a:endCxn id="4" idx="3"/>
          </p:cNvCxnSpPr>
          <p:nvPr/>
        </p:nvCxnSpPr>
        <p:spPr>
          <a:xfrm flipH="1">
            <a:off x="5508734" y="1777728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640768" y="3966251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829954" y="4695760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9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13945"/>
          </a:xfrm>
        </p:spPr>
        <p:txBody>
          <a:bodyPr/>
          <a:lstStyle/>
          <a:p>
            <a:r>
              <a:rPr lang="en-US" dirty="0"/>
              <a:t>Concept development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483" y="1474953"/>
            <a:ext cx="8718331" cy="4547474"/>
          </a:xfrm>
        </p:spPr>
        <p:txBody>
          <a:bodyPr>
            <a:normAutofit/>
          </a:bodyPr>
          <a:lstStyle/>
          <a:p>
            <a:r>
              <a:rPr lang="en-US" sz="2800" dirty="0"/>
              <a:t>Over fitting</a:t>
            </a:r>
          </a:p>
          <a:p>
            <a:r>
              <a:rPr lang="en-US" sz="2800" dirty="0"/>
              <a:t>Governed by less parameters</a:t>
            </a:r>
          </a:p>
          <a:p>
            <a:r>
              <a:rPr lang="en-US" sz="2800" dirty="0"/>
              <a:t>Free fixed effects into random effects</a:t>
            </a:r>
          </a:p>
          <a:p>
            <a:r>
              <a:rPr lang="en-US" sz="2800" dirty="0"/>
              <a:t>Only regulate their distribution </a:t>
            </a:r>
          </a:p>
          <a:p>
            <a:r>
              <a:rPr lang="en-US" sz="2800" dirty="0"/>
              <a:t>Random effects = total genetic effects of individuals</a:t>
            </a:r>
          </a:p>
          <a:p>
            <a:r>
              <a:rPr lang="en-US" sz="2800" dirty="0"/>
              <a:t>Random effects = effects of markers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71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interest, nothing behind, e.g. a fertilizer</a:t>
            </a:r>
          </a:p>
          <a:p>
            <a:r>
              <a:rPr lang="en-US" dirty="0"/>
              <a:t>Limited levels, e.g. M and F only for sex</a:t>
            </a:r>
          </a:p>
          <a:p>
            <a:r>
              <a:rPr lang="en-US" dirty="0"/>
              <a:t>Access to any specific level</a:t>
            </a:r>
          </a:p>
          <a:p>
            <a:r>
              <a:rPr lang="en-US" dirty="0"/>
              <a:t>No distribution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effect</a:t>
            </a:r>
          </a:p>
        </p:txBody>
      </p:sp>
    </p:spTree>
    <p:extLst>
      <p:ext uri="{BB962C8B-B14F-4D97-AF65-F5344CB8AC3E}">
        <p14:creationId xmlns:p14="http://schemas.microsoft.com/office/powerpoint/2010/main" val="20942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behind, e.g. average and variance</a:t>
            </a:r>
          </a:p>
          <a:p>
            <a:r>
              <a:rPr lang="en-US" dirty="0"/>
              <a:t>Many levels, e.g. individuals genetic effects</a:t>
            </a:r>
          </a:p>
          <a:p>
            <a:r>
              <a:rPr lang="en-US" dirty="0"/>
              <a:t>Distribution</a:t>
            </a:r>
          </a:p>
          <a:p>
            <a:r>
              <a:rPr lang="en-US" dirty="0"/>
              <a:t>No control to access a specific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effect</a:t>
            </a:r>
          </a:p>
        </p:txBody>
      </p:sp>
    </p:spTree>
    <p:extLst>
      <p:ext uri="{BB962C8B-B14F-4D97-AF65-F5344CB8AC3E}">
        <p14:creationId xmlns:p14="http://schemas.microsoft.com/office/powerpoint/2010/main" val="2628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971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Pioneers of implementation</a:t>
            </a:r>
          </a:p>
        </p:txBody>
      </p:sp>
      <p:pic>
        <p:nvPicPr>
          <p:cNvPr id="4" name="Picture 3" descr="Screen Shot 2015-07-02 at 2.2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623"/>
            <a:ext cx="9144000" cy="2581221"/>
          </a:xfrm>
          <a:prstGeom prst="rect">
            <a:avLst/>
          </a:prstGeom>
        </p:spPr>
      </p:pic>
      <p:pic>
        <p:nvPicPr>
          <p:cNvPr id="6" name="Picture 5" descr="Theo_Meuwis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66" y="4640099"/>
            <a:ext cx="1371600" cy="1828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41" t="1388" r="9259" b="4514"/>
          <a:stretch/>
        </p:blipFill>
        <p:spPr>
          <a:xfrm>
            <a:off x="6154244" y="4640099"/>
            <a:ext cx="1444145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324" y="4640099"/>
            <a:ext cx="1463040" cy="18288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05056" y="1100441"/>
            <a:ext cx="319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RR and Bayes</a:t>
            </a:r>
            <a:endParaRPr lang="en-US" sz="2800" baseline="-12000" dirty="0"/>
          </a:p>
        </p:txBody>
      </p:sp>
    </p:spTree>
    <p:extLst>
      <p:ext uri="{BB962C8B-B14F-4D97-AF65-F5344CB8AC3E}">
        <p14:creationId xmlns:p14="http://schemas.microsoft.com/office/powerpoint/2010/main" val="97248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Fixed effect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7758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387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2349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97497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178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16325" y="572816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338326" y="572547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x6</a:t>
            </a:r>
          </a:p>
        </p:txBody>
      </p:sp>
    </p:spTree>
    <p:extLst>
      <p:ext uri="{BB962C8B-B14F-4D97-AF65-F5344CB8AC3E}">
        <p14:creationId xmlns:p14="http://schemas.microsoft.com/office/powerpoint/2010/main" val="163150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Fixed effect model over-fitting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7758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387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2349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89298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178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16325" y="572816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x9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338326" y="572547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x10</a:t>
            </a:r>
          </a:p>
        </p:txBody>
      </p:sp>
    </p:spTree>
    <p:extLst>
      <p:ext uri="{BB962C8B-B14F-4D97-AF65-F5344CB8AC3E}">
        <p14:creationId xmlns:p14="http://schemas.microsoft.com/office/powerpoint/2010/main" val="1243020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1785</TotalTime>
  <Words>1225</Words>
  <Application>Microsoft Macintosh PowerPoint</Application>
  <PresentationFormat>On-screen Show (4:3)</PresentationFormat>
  <Paragraphs>370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ＭＳ Ｐゴシック</vt:lpstr>
      <vt:lpstr>Calibri</vt:lpstr>
      <vt:lpstr>Cambria Math</vt:lpstr>
      <vt:lpstr>Candara</vt:lpstr>
      <vt:lpstr>Constantia</vt:lpstr>
      <vt:lpstr>Courier-Bold</vt:lpstr>
      <vt:lpstr>Symbol</vt:lpstr>
      <vt:lpstr>Times-Roman</vt:lpstr>
      <vt:lpstr>Verdana</vt:lpstr>
      <vt:lpstr>Wingdings</vt:lpstr>
      <vt:lpstr>Waveform</vt:lpstr>
      <vt:lpstr>Statistical Genomics</vt:lpstr>
      <vt:lpstr>Outline</vt:lpstr>
      <vt:lpstr>Development of genomic Selection</vt:lpstr>
      <vt:lpstr>Concept development</vt:lpstr>
      <vt:lpstr>Fixed effect</vt:lpstr>
      <vt:lpstr>Random effect</vt:lpstr>
      <vt:lpstr>Pioneers of implementation</vt:lpstr>
      <vt:lpstr>Fixed effect model</vt:lpstr>
      <vt:lpstr>Fixed effect model over-fitting</vt:lpstr>
      <vt:lpstr>BLUP of individuals</vt:lpstr>
      <vt:lpstr>Switch individuals to SNPs</vt:lpstr>
      <vt:lpstr>BLUP on individuals</vt:lpstr>
      <vt:lpstr>BLUP on markers (Z to M, and u to s)</vt:lpstr>
      <vt:lpstr>Ridge Regression</vt:lpstr>
      <vt:lpstr>rrBLUP vs. gBLUP</vt:lpstr>
      <vt:lpstr>u=Ms</vt:lpstr>
      <vt:lpstr>R packages for ridge regression</vt:lpstr>
      <vt:lpstr>rrBLUP R package</vt:lpstr>
      <vt:lpstr>PowerPoint Presentation</vt:lpstr>
      <vt:lpstr>rrBLUP on CRAN</vt:lpstr>
      <vt:lpstr>Setup GAPIT</vt:lpstr>
      <vt:lpstr>Import data and simulation</vt:lpstr>
      <vt:lpstr>Ridge Regression vs. gBLUP</vt:lpstr>
      <vt:lpstr>rrBLUP vs GAPIT</vt:lpstr>
      <vt:lpstr>Highlight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170</cp:revision>
  <dcterms:created xsi:type="dcterms:W3CDTF">2013-08-24T13:03:35Z</dcterms:created>
  <dcterms:modified xsi:type="dcterms:W3CDTF">2018-04-09T18:00:54Z</dcterms:modified>
</cp:coreProperties>
</file>