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4"/>
  </p:notesMasterIdLst>
  <p:sldIdLst>
    <p:sldId id="379" r:id="rId2"/>
    <p:sldId id="336" r:id="rId3"/>
    <p:sldId id="382" r:id="rId4"/>
    <p:sldId id="390" r:id="rId5"/>
    <p:sldId id="365" r:id="rId6"/>
    <p:sldId id="371" r:id="rId7"/>
    <p:sldId id="373" r:id="rId8"/>
    <p:sldId id="375" r:id="rId9"/>
    <p:sldId id="374" r:id="rId10"/>
    <p:sldId id="391" r:id="rId11"/>
    <p:sldId id="376" r:id="rId12"/>
    <p:sldId id="385" r:id="rId13"/>
    <p:sldId id="372" r:id="rId14"/>
    <p:sldId id="395" r:id="rId15"/>
    <p:sldId id="400" r:id="rId16"/>
    <p:sldId id="410" r:id="rId17"/>
    <p:sldId id="412" r:id="rId18"/>
    <p:sldId id="411" r:id="rId19"/>
    <p:sldId id="398" r:id="rId20"/>
    <p:sldId id="399" r:id="rId21"/>
    <p:sldId id="419" r:id="rId22"/>
    <p:sldId id="41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/>
    <p:restoredTop sz="95946"/>
  </p:normalViewPr>
  <p:slideViewPr>
    <p:cSldViewPr snapToGrid="0" snapToObjects="1">
      <p:cViewPr varScale="1">
        <p:scale>
          <a:sx n="110" d="100"/>
          <a:sy n="110" d="100"/>
        </p:scale>
        <p:origin x="47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4/13/18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4/13/18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4/13/18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4/13/18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44" y="2791299"/>
            <a:ext cx="8857883" cy="1072859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chemeClr val="bg2">
                    <a:lumMod val="75000"/>
                  </a:schemeClr>
                </a:solidFill>
              </a:rPr>
              <a:t>Statistical Genomics</a:t>
            </a:r>
            <a:endParaRPr lang="en-US" sz="3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86" y="531623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12699" y="4249255"/>
            <a:ext cx="6400800" cy="106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894721" y="3597458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Lecture 26: Bayesian theory</a:t>
            </a:r>
          </a:p>
        </p:txBody>
      </p:sp>
    </p:spTree>
    <p:extLst>
      <p:ext uri="{BB962C8B-B14F-4D97-AF65-F5344CB8AC3E}">
        <p14:creationId xmlns:p14="http://schemas.microsoft.com/office/powerpoint/2010/main" val="1948067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P(</a:t>
            </a:r>
            <a:r>
              <a:rPr lang="en-US" dirty="0" err="1"/>
              <a:t>Boy|Pants</a:t>
            </a:r>
            <a:r>
              <a:rPr lang="en-US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240232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P(Pants | Boy) P(Boy) + P(Pants | Girl) P(Girl)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4089" y="2628469"/>
            <a:ext cx="33725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60%*100+40%50%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4089" y="2189124"/>
            <a:ext cx="33725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60%*100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3452" y="2481512"/>
            <a:ext cx="20286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=     75%</a:t>
            </a:r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624291" y="2758220"/>
            <a:ext cx="3329870" cy="1568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" y="3611335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P(Pants | Boy) P(Boy)</a:t>
            </a:r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94932" y="4196111"/>
            <a:ext cx="7755331" cy="1568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772504" y="6061768"/>
            <a:ext cx="26928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P(Pants)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44230" y="5405258"/>
            <a:ext cx="4187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P(Pants | Boy) P(Boy)</a:t>
            </a:r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2680036" y="6017647"/>
            <a:ext cx="3200400" cy="1568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3FBE74E-9BC1-7142-AD99-89627C2A3603}"/>
              </a:ext>
            </a:extLst>
          </p:cNvPr>
          <p:cNvCxnSpPr>
            <a:cxnSpLocks/>
            <a:endCxn id="2" idx="1"/>
          </p:cNvCxnSpPr>
          <p:nvPr/>
        </p:nvCxnSpPr>
        <p:spPr>
          <a:xfrm flipV="1">
            <a:off x="457200" y="964692"/>
            <a:ext cx="0" cy="5398690"/>
          </a:xfrm>
          <a:prstGeom prst="straightConnector1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040FD03-18F2-BD46-93FF-55BA8EFB0B5C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457200" y="6354156"/>
            <a:ext cx="2315304" cy="9226"/>
          </a:xfrm>
          <a:prstGeom prst="straightConnector1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494BA26-51A8-1C49-81E1-C4334658DDDA}"/>
              </a:ext>
            </a:extLst>
          </p:cNvPr>
          <p:cNvCxnSpPr>
            <a:cxnSpLocks/>
            <a:stCxn id="2" idx="1"/>
          </p:cNvCxnSpPr>
          <p:nvPr/>
        </p:nvCxnSpPr>
        <p:spPr>
          <a:xfrm>
            <a:off x="457200" y="964692"/>
            <a:ext cx="2424896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07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theorem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3578736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P(</a:t>
            </a:r>
            <a:r>
              <a:rPr lang="en-US" sz="3600" dirty="0" err="1"/>
              <a:t>Boy|Pants</a:t>
            </a:r>
            <a:r>
              <a:rPr lang="en-US" sz="3600" dirty="0"/>
              <a:t>)P(Pants)=P(</a:t>
            </a:r>
            <a:r>
              <a:rPr lang="en-US" sz="3600" dirty="0" err="1"/>
              <a:t>Pants|Boy</a:t>
            </a:r>
            <a:r>
              <a:rPr lang="en-US" sz="3600" dirty="0"/>
              <a:t>)P(Boy)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7004" y="5192416"/>
            <a:ext cx="2049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y(data)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129640"/>
            <a:ext cx="26693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Symbol" charset="2"/>
                <a:ea typeface="Symbol" charset="2"/>
                <a:cs typeface="Symbol" charset="2"/>
              </a:rPr>
              <a:t>q(</a:t>
            </a:r>
            <a:r>
              <a:rPr lang="en-US" sz="3200" dirty="0"/>
              <a:t>parameters</a:t>
            </a:r>
            <a:r>
              <a:rPr lang="en-US" sz="3200" dirty="0">
                <a:latin typeface="Symbol" charset="2"/>
                <a:ea typeface="Symbol" charset="2"/>
                <a:cs typeface="Symbol" charset="2"/>
              </a:rPr>
              <a:t>)</a:t>
            </a:r>
            <a:endParaRPr lang="en-US" sz="3200" dirty="0"/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flipV="1">
            <a:off x="2101762" y="4225067"/>
            <a:ext cx="1358" cy="96734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249680" y="2611387"/>
            <a:ext cx="0" cy="10289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48000" y="3117071"/>
            <a:ext cx="1148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17BA05-9EAE-0343-AA7D-6D9A657AB245}"/>
              </a:ext>
            </a:extLst>
          </p:cNvPr>
          <p:cNvSpPr txBox="1"/>
          <p:nvPr/>
        </p:nvSpPr>
        <p:spPr>
          <a:xfrm>
            <a:off x="2343715" y="4339408"/>
            <a:ext cx="2556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Constant</a:t>
            </a:r>
          </a:p>
        </p:txBody>
      </p:sp>
    </p:spTree>
    <p:extLst>
      <p:ext uri="{BB962C8B-B14F-4D97-AF65-F5344CB8AC3E}">
        <p14:creationId xmlns:p14="http://schemas.microsoft.com/office/powerpoint/2010/main" val="276490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80"/>
            <a:ext cx="8229600" cy="973213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Bayesian transformation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14577" y="3013203"/>
            <a:ext cx="3936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rbel" charset="0"/>
                <a:ea typeface="Corbel" charset="0"/>
                <a:cs typeface="Corbel" charset="0"/>
              </a:rPr>
              <a:t>P(Boy | Pants)</a:t>
            </a:r>
            <a:endParaRPr lang="en-US" sz="3200" dirty="0">
              <a:solidFill>
                <a:schemeClr val="accent2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7073" y="4266625"/>
            <a:ext cx="4598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P(Pants | Boy) P(Boy)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85036" y="1941216"/>
            <a:ext cx="2049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y(data)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7000" y="1941216"/>
            <a:ext cx="26693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Symbol" charset="2"/>
                <a:ea typeface="Symbol" charset="2"/>
                <a:cs typeface="Symbol" charset="2"/>
              </a:rPr>
              <a:t>q(</a:t>
            </a:r>
            <a:r>
              <a:rPr lang="en-US" sz="3200" dirty="0"/>
              <a:t>parameters</a:t>
            </a:r>
            <a:r>
              <a:rPr lang="en-US" sz="3200" dirty="0">
                <a:latin typeface="Symbol" charset="2"/>
                <a:ea typeface="Symbol" charset="2"/>
                <a:cs typeface="Symbol" charset="2"/>
              </a:rPr>
              <a:t>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331421" y="3494597"/>
                <a:ext cx="70243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>
                          <a:latin typeface="Cambria Math" charset="0"/>
                        </a:rPr>
                        <m:t>∝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421" y="3494597"/>
                <a:ext cx="702436" cy="76944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-26834" y="5231718"/>
            <a:ext cx="4598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Likelihood of data given parameters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</a:rPr>
              <a:t>P(</a:t>
            </a:r>
            <a:r>
              <a:rPr lang="en-US" sz="3200" dirty="0" err="1">
                <a:solidFill>
                  <a:schemeClr val="accent2"/>
                </a:solidFill>
              </a:rPr>
              <a:t>y|</a:t>
            </a:r>
            <a:r>
              <a:rPr lang="en-US" sz="3200" dirty="0" err="1">
                <a:solidFill>
                  <a:schemeClr val="accent2"/>
                </a:solidFill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3200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0" y="5221633"/>
            <a:ext cx="4598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Distribution of parameters (prior)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</a:rPr>
              <a:t>P(</a:t>
            </a:r>
            <a:r>
              <a:rPr lang="en-US" sz="3200" dirty="0">
                <a:solidFill>
                  <a:schemeClr val="accent2"/>
                </a:solidFill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3200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14577" y="2266590"/>
            <a:ext cx="3936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Corbel" charset="0"/>
                <a:ea typeface="Corbel" charset="0"/>
                <a:cs typeface="Corbel" charset="0"/>
              </a:rPr>
              <a:t>P(</a:t>
            </a:r>
            <a:r>
              <a:rPr lang="en-US" sz="3200" dirty="0">
                <a:solidFill>
                  <a:schemeClr val="accent2"/>
                </a:solidFill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3200" dirty="0">
                <a:solidFill>
                  <a:schemeClr val="accent2"/>
                </a:solidFill>
                <a:latin typeface="Corbel" charset="0"/>
                <a:ea typeface="Corbel" charset="0"/>
                <a:cs typeface="Corbel" charset="0"/>
              </a:rPr>
              <a:t> | y)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06119" y="996244"/>
            <a:ext cx="4153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Posterior distribution of </a:t>
            </a:r>
            <a:r>
              <a:rPr lang="en-US" sz="3200" dirty="0">
                <a:solidFill>
                  <a:schemeClr val="accent2"/>
                </a:solidFill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3200" dirty="0">
                <a:solidFill>
                  <a:schemeClr val="accent2"/>
                </a:solidFill>
                <a:latin typeface="Corbel" charset="0"/>
                <a:ea typeface="Corbel" charset="0"/>
                <a:cs typeface="Corbel" charset="0"/>
              </a:rPr>
              <a:t> given  y</a:t>
            </a:r>
            <a:r>
              <a:rPr lang="en-US" sz="3200" dirty="0">
                <a:solidFill>
                  <a:schemeClr val="accent2"/>
                </a:solidFill>
              </a:rPr>
              <a:t>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502166" y="2440378"/>
            <a:ext cx="1255707" cy="5728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714577" y="2525991"/>
            <a:ext cx="1242568" cy="5754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121572" y="5013238"/>
            <a:ext cx="536028" cy="208395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866320" y="4824664"/>
            <a:ext cx="2364827" cy="2305"/>
          </a:xfrm>
          <a:prstGeom prst="straightConnector1">
            <a:avLst/>
          </a:prstGeom>
          <a:ln w="381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468287" y="4822359"/>
            <a:ext cx="1182414" cy="2305"/>
          </a:xfrm>
          <a:prstGeom prst="straightConnector1">
            <a:avLst/>
          </a:prstGeom>
          <a:ln w="381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6059494" y="4903998"/>
            <a:ext cx="325542" cy="300984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51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0" grpId="0"/>
      <p:bldP spid="11" grpId="0"/>
      <p:bldP spid="12" grpId="0"/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for hard problem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587184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public school containing 60% males and 40% females. What is the probability to draw four males?   -- </a:t>
            </a:r>
            <a:r>
              <a:rPr lang="en-US" sz="3200" dirty="0">
                <a:solidFill>
                  <a:schemeClr val="accent2"/>
                </a:solidFill>
              </a:rPr>
              <a:t>Probability (0.6^</a:t>
            </a:r>
            <a:r>
              <a:rPr lang="en-US" sz="3200" baseline="30000" dirty="0">
                <a:solidFill>
                  <a:schemeClr val="accent2"/>
                </a:solidFill>
              </a:rPr>
              <a:t>4</a:t>
            </a:r>
            <a:r>
              <a:rPr lang="en-US" sz="3200" dirty="0">
                <a:solidFill>
                  <a:schemeClr val="accent2"/>
                </a:solidFill>
              </a:rPr>
              <a:t>=12.96%)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434684"/>
            <a:ext cx="8496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Four males were draw from a </a:t>
            </a:r>
            <a:r>
              <a:rPr lang="en-US" sz="3200" dirty="0">
                <a:solidFill>
                  <a:srgbClr val="FF0000"/>
                </a:solidFill>
              </a:rPr>
              <a:t>public</a:t>
            </a:r>
            <a:r>
              <a:rPr lang="en-US" sz="3200" dirty="0"/>
              <a:t> school. What are the male proportion?   -- </a:t>
            </a:r>
            <a:r>
              <a:rPr lang="en-US" sz="3200" dirty="0">
                <a:solidFill>
                  <a:schemeClr val="accent2"/>
                </a:solidFill>
              </a:rPr>
              <a:t>Inverse  probability (?)</a:t>
            </a:r>
          </a:p>
        </p:txBody>
      </p:sp>
    </p:spTree>
    <p:extLst>
      <p:ext uri="{BB962C8B-B14F-4D97-AF65-F5344CB8AC3E}">
        <p14:creationId xmlns:p14="http://schemas.microsoft.com/office/powerpoint/2010/main" val="42914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831" y="56974"/>
            <a:ext cx="8229600" cy="880872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Prior knowledge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622" t="19922" r="11556" b="29766"/>
          <a:stretch/>
        </p:blipFill>
        <p:spPr>
          <a:xfrm>
            <a:off x="3842360" y="1524381"/>
            <a:ext cx="1557472" cy="156546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18503" y="1553771"/>
            <a:ext cx="1" cy="15087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599958" y="3062531"/>
            <a:ext cx="1600200" cy="12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8388" t="21740" r="10311" b="29704"/>
          <a:stretch/>
        </p:blipFill>
        <p:spPr>
          <a:xfrm>
            <a:off x="2248711" y="1568943"/>
            <a:ext cx="1596002" cy="1510835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 flipV="1">
            <a:off x="1415253" y="3515115"/>
            <a:ext cx="1859395" cy="181757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927037" y="4169262"/>
            <a:ext cx="1238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U</a:t>
            </a:r>
            <a:r>
              <a:rPr lang="en-US" sz="2000"/>
              <a:t>nsure</a:t>
            </a:r>
            <a:endParaRPr lang="en-US" sz="20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947508" y="3462937"/>
            <a:ext cx="2024184" cy="19218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923488" y="4249271"/>
            <a:ext cx="1345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/>
              <a:t>Reject</a:t>
            </a:r>
            <a:endParaRPr lang="en-US" sz="2000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4694314" y="3481748"/>
            <a:ext cx="20980" cy="190305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2915805" y="3481748"/>
            <a:ext cx="1042572" cy="184053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451231" y="3398280"/>
            <a:ext cx="1019909" cy="19865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660749" y="2088235"/>
            <a:ext cx="13470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100% male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274648" y="994734"/>
            <a:ext cx="26728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Gender distribution</a:t>
            </a:r>
            <a:endParaRPr lang="en-US" sz="2000" baseline="30000" dirty="0"/>
          </a:p>
        </p:txBody>
      </p:sp>
      <p:pic>
        <p:nvPicPr>
          <p:cNvPr id="22" name="Picture 21"/>
          <p:cNvPicPr>
            <a:picLocks/>
          </p:cNvPicPr>
          <p:nvPr/>
        </p:nvPicPr>
        <p:blipFill rotWithShape="1">
          <a:blip r:embed="rId3"/>
          <a:srcRect l="28388" t="21740" r="10311" b="29704"/>
          <a:stretch/>
        </p:blipFill>
        <p:spPr>
          <a:xfrm flipH="1">
            <a:off x="5276209" y="1582354"/>
            <a:ext cx="1600200" cy="1510835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8593680" y="1583391"/>
            <a:ext cx="1" cy="15087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6993481" y="3078573"/>
            <a:ext cx="1600200" cy="12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074113" y="2077122"/>
            <a:ext cx="13470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100% female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268829" y="3664287"/>
            <a:ext cx="1117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/>
              <a:t>unlikely</a:t>
            </a:r>
            <a:endParaRPr lang="en-US" sz="2000" dirty="0"/>
          </a:p>
        </p:txBody>
      </p:sp>
      <p:sp>
        <p:nvSpPr>
          <p:cNvPr id="30" name="Rectangle 29"/>
          <p:cNvSpPr/>
          <p:nvPr/>
        </p:nvSpPr>
        <p:spPr>
          <a:xfrm>
            <a:off x="2108921" y="3729524"/>
            <a:ext cx="1117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Likely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547438" y="3592023"/>
            <a:ext cx="1117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Safe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2928" y="5332686"/>
            <a:ext cx="8496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Four males were draw from a </a:t>
            </a:r>
            <a:r>
              <a:rPr lang="en-US" sz="3200" dirty="0">
                <a:solidFill>
                  <a:srgbClr val="FF0000"/>
                </a:solidFill>
              </a:rPr>
              <a:t>public</a:t>
            </a:r>
            <a:r>
              <a:rPr lang="en-US" sz="3200" dirty="0"/>
              <a:t> school. What is the male proportion?   -- </a:t>
            </a:r>
            <a:r>
              <a:rPr lang="en-US" sz="3200" dirty="0">
                <a:solidFill>
                  <a:schemeClr val="accent2"/>
                </a:solidFill>
              </a:rPr>
              <a:t>Inverse  probability (?)</a:t>
            </a:r>
          </a:p>
        </p:txBody>
      </p:sp>
    </p:spTree>
    <p:extLst>
      <p:ext uri="{BB962C8B-B14F-4D97-AF65-F5344CB8AC3E}">
        <p14:creationId xmlns:p14="http://schemas.microsoft.com/office/powerpoint/2010/main" val="106396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7" grpId="0"/>
      <p:bldP spid="26" grpId="0"/>
      <p:bldP spid="28" grpId="0"/>
      <p:bldP spid="30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18318"/>
            <a:ext cx="3048000" cy="1252728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accent2"/>
                </a:solidFill>
              </a:rPr>
              <a:t>P(</a:t>
            </a:r>
            <a:r>
              <a:rPr lang="en-US" sz="6600" dirty="0" err="1">
                <a:solidFill>
                  <a:schemeClr val="accent2"/>
                </a:solidFill>
              </a:rPr>
              <a:t>G|y</a:t>
            </a:r>
            <a:r>
              <a:rPr lang="en-US" sz="6600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156" y="3790335"/>
            <a:ext cx="29418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Probability of unknown given data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</a:rPr>
              <a:t>(hard to solve)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54156" y="3790334"/>
            <a:ext cx="29418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Probability of observed given unknown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</a:rPr>
              <a:t>(easy to solve)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02156" y="3790334"/>
            <a:ext cx="29418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Prior knowledge of unknown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</a:rPr>
              <a:t>(freedom)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561510" y="2723490"/>
            <a:ext cx="20980" cy="914400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1566588" y="2723490"/>
            <a:ext cx="20980" cy="914400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7617004" y="2723490"/>
            <a:ext cx="20980" cy="914400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1"/>
              <p:cNvSpPr txBox="1">
                <a:spLocks/>
              </p:cNvSpPr>
              <p:nvPr/>
            </p:nvSpPr>
            <p:spPr>
              <a:xfrm>
                <a:off x="2631440" y="1301598"/>
                <a:ext cx="3464560" cy="125272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6600" smtClean="0">
                        <a:solidFill>
                          <a:schemeClr val="accent2"/>
                        </a:solidFill>
                        <a:latin typeface="Cambria Math" charset="0"/>
                      </a:rPr>
                      <m:t>∝ </m:t>
                    </m:r>
                  </m:oMath>
                </a14:m>
                <a:r>
                  <a:rPr lang="en-US" sz="6600" dirty="0">
                    <a:solidFill>
                      <a:schemeClr val="accent2"/>
                    </a:solidFill>
                  </a:rPr>
                  <a:t>P(</a:t>
                </a:r>
                <a:r>
                  <a:rPr lang="en-US" sz="6600" dirty="0" err="1">
                    <a:solidFill>
                      <a:schemeClr val="accent2"/>
                    </a:solidFill>
                  </a:rPr>
                  <a:t>y|G</a:t>
                </a:r>
                <a:r>
                  <a:rPr lang="en-US" sz="6600" dirty="0">
                    <a:solidFill>
                      <a:schemeClr val="accent2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0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440" y="1301598"/>
                <a:ext cx="3464560" cy="1252728"/>
              </a:xfrm>
              <a:prstGeom prst="rect">
                <a:avLst/>
              </a:prstGeom>
              <a:blipFill rotWithShape="0">
                <a:blip r:embed="rId2"/>
                <a:stretch>
                  <a:fillRect t="-9756" r="-7394" b="-3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/>
          <p:cNvSpPr txBox="1">
            <a:spLocks/>
          </p:cNvSpPr>
          <p:nvPr/>
        </p:nvSpPr>
        <p:spPr>
          <a:xfrm>
            <a:off x="6364716" y="1301598"/>
            <a:ext cx="226568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600" dirty="0">
                <a:solidFill>
                  <a:schemeClr val="accent2"/>
                </a:solidFill>
              </a:rPr>
              <a:t>P(G)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72831" y="56974"/>
            <a:ext cx="8229600" cy="880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Transform hard problem to easy one </a:t>
            </a:r>
          </a:p>
        </p:txBody>
      </p:sp>
    </p:spTree>
    <p:extLst>
      <p:ext uri="{BB962C8B-B14F-4D97-AF65-F5344CB8AC3E}">
        <p14:creationId xmlns:p14="http://schemas.microsoft.com/office/powerpoint/2010/main" val="175760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65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P(</a:t>
            </a:r>
            <a:r>
              <a:rPr lang="en-US" dirty="0" err="1">
                <a:solidFill>
                  <a:schemeClr val="accent2"/>
                </a:solidFill>
              </a:rPr>
              <a:t>y|G</a:t>
            </a:r>
            <a:r>
              <a:rPr lang="en-US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1579161"/>
            <a:ext cx="64922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>
                <a:solidFill>
                  <a:srgbClr val="000000"/>
                </a:solidFill>
                <a:latin typeface="Candara" charset="0"/>
              </a:rPr>
              <a:t>p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seq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0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.01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pt-BR" dirty="0" err="1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4</a:t>
            </a:r>
            <a:endParaRPr lang="pt-BR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dirty="0" err="1">
                <a:solidFill>
                  <a:srgbClr val="000000"/>
                </a:solidFill>
                <a:latin typeface="Candara" charset="0"/>
              </a:rPr>
              <a:t>k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n</a:t>
            </a:r>
            <a:endParaRPr lang="pt-BR" dirty="0">
              <a:solidFill>
                <a:srgbClr val="060087"/>
              </a:solidFill>
              <a:latin typeface="Candara" charset="0"/>
            </a:endParaRPr>
          </a:p>
          <a:p>
            <a:endParaRPr lang="pt-BR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dirty="0" err="1">
                <a:solidFill>
                  <a:srgbClr val="000000"/>
                </a:solidFill>
                <a:latin typeface="Candara" charset="0"/>
              </a:rPr>
              <a:t>pyp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FF0000"/>
                </a:solidFill>
                <a:latin typeface="Candara" charset="0"/>
              </a:rPr>
              <a:t>dbinom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k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p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pt-BR" dirty="0" err="1">
                <a:solidFill>
                  <a:srgbClr val="000000"/>
                </a:solidFill>
                <a:latin typeface="Candara" charset="0"/>
              </a:rPr>
              <a:t>theMax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pyp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==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max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pyp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pt-BR" dirty="0" err="1">
                <a:solidFill>
                  <a:srgbClr val="000000"/>
                </a:solidFill>
                <a:latin typeface="Candara" charset="0"/>
              </a:rPr>
              <a:t>pMax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p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theMax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</a:t>
            </a:r>
          </a:p>
          <a:p>
            <a:r>
              <a:rPr lang="pt-BR" dirty="0" err="1">
                <a:solidFill>
                  <a:srgbClr val="060087"/>
                </a:solidFill>
                <a:latin typeface="Candara" charset="0"/>
              </a:rPr>
              <a:t>plot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p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pyp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type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pt-BR" dirty="0" err="1">
                <a:solidFill>
                  <a:srgbClr val="9E0003"/>
                </a:solidFill>
                <a:latin typeface="Candara" charset="0"/>
              </a:rPr>
              <a:t>b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main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=paste(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"Data="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pMax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sep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))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67667"/>
          <a:stretch/>
        </p:blipFill>
        <p:spPr>
          <a:xfrm>
            <a:off x="1070923" y="4114800"/>
            <a:ext cx="7002154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828626"/>
            <a:ext cx="849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Probability of having 4 males given male proportion</a:t>
            </a:r>
          </a:p>
        </p:txBody>
      </p:sp>
    </p:spTree>
    <p:extLst>
      <p:ext uri="{BB962C8B-B14F-4D97-AF65-F5344CB8AC3E}">
        <p14:creationId xmlns:p14="http://schemas.microsoft.com/office/powerpoint/2010/main" val="181140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94"/>
            <a:ext cx="8229600" cy="85287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P(G)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1351846"/>
            <a:ext cx="64922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>
                <a:solidFill>
                  <a:srgbClr val="000000"/>
                </a:solidFill>
                <a:latin typeface="Candara" charset="0"/>
              </a:rPr>
              <a:t>ps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cs-CZ" dirty="0">
                <a:solidFill>
                  <a:srgbClr val="000000"/>
                </a:solidFill>
                <a:latin typeface="Candara" charset="0"/>
              </a:rPr>
              <a:t>p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*</a:t>
            </a:r>
            <a:r>
              <a:rPr lang="cs-CZ" dirty="0">
                <a:solidFill>
                  <a:srgbClr val="0B4213"/>
                </a:solidFill>
                <a:latin typeface="Candara" charset="0"/>
              </a:rPr>
              <a:t>10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-</a:t>
            </a:r>
            <a:r>
              <a:rPr lang="cs-CZ" dirty="0">
                <a:solidFill>
                  <a:srgbClr val="0B4213"/>
                </a:solidFill>
                <a:latin typeface="Candara" charset="0"/>
              </a:rPr>
              <a:t>5</a:t>
            </a:r>
            <a:endParaRPr lang="cs-CZ" dirty="0">
              <a:solidFill>
                <a:srgbClr val="060087"/>
              </a:solidFill>
              <a:latin typeface="Candara" charset="0"/>
            </a:endParaRPr>
          </a:p>
          <a:p>
            <a:r>
              <a:rPr lang="cs-CZ" dirty="0" err="1">
                <a:solidFill>
                  <a:srgbClr val="000000"/>
                </a:solidFill>
                <a:latin typeface="Candara" charset="0"/>
              </a:rPr>
              <a:t>pd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cs-CZ" dirty="0" err="1">
                <a:solidFill>
                  <a:srgbClr val="FF0000"/>
                </a:solidFill>
                <a:latin typeface="Candara" charset="0"/>
              </a:rPr>
              <a:t>dnorm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ps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cs-CZ" dirty="0" err="1">
                <a:solidFill>
                  <a:srgbClr val="000000"/>
                </a:solidFill>
                <a:latin typeface="Candara" charset="0"/>
              </a:rPr>
              <a:t>theMax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pd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==</a:t>
            </a:r>
            <a:r>
              <a:rPr lang="cs-CZ" dirty="0" err="1">
                <a:solidFill>
                  <a:srgbClr val="060087"/>
                </a:solidFill>
                <a:latin typeface="Candara" charset="0"/>
              </a:rPr>
              <a:t>max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pd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cs-CZ" dirty="0" err="1">
                <a:solidFill>
                  <a:srgbClr val="000000"/>
                </a:solidFill>
                <a:latin typeface="Candara" charset="0"/>
              </a:rPr>
              <a:t>pMax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cs-CZ" dirty="0">
                <a:solidFill>
                  <a:srgbClr val="000000"/>
                </a:solidFill>
                <a:latin typeface="Candara" charset="0"/>
              </a:rPr>
              <a:t>p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theMax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]</a:t>
            </a:r>
          </a:p>
          <a:p>
            <a:r>
              <a:rPr lang="cs-CZ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p</a:t>
            </a:r>
            <a:r>
              <a:rPr lang="cs-CZ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pd</a:t>
            </a:r>
            <a:r>
              <a:rPr lang="cs-CZ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type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cs-CZ" dirty="0">
                <a:solidFill>
                  <a:srgbClr val="9E0003"/>
                </a:solidFill>
                <a:latin typeface="Candara" charset="0"/>
              </a:rPr>
              <a:t>"b"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main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=paste(</a:t>
            </a:r>
            <a:r>
              <a:rPr lang="cs-CZ" dirty="0">
                <a:solidFill>
                  <a:srgbClr val="9E0003"/>
                </a:solidFill>
                <a:latin typeface="Candara" charset="0"/>
              </a:rPr>
              <a:t>"Prior="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pMax</a:t>
            </a:r>
            <a:r>
              <a:rPr lang="cs-CZ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sep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cs-CZ" dirty="0">
                <a:solidFill>
                  <a:srgbClr val="9E0003"/>
                </a:solidFill>
                <a:latin typeface="Candara" charset="0"/>
              </a:rPr>
              <a:t>""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))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31855" b="34256"/>
          <a:stretch/>
        </p:blipFill>
        <p:spPr>
          <a:xfrm>
            <a:off x="888043" y="3982720"/>
            <a:ext cx="7002154" cy="2875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850" y="828626"/>
            <a:ext cx="849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Probability of male proportion</a:t>
            </a:r>
          </a:p>
        </p:txBody>
      </p:sp>
    </p:spTree>
    <p:extLst>
      <p:ext uri="{BB962C8B-B14F-4D97-AF65-F5344CB8AC3E}">
        <p14:creationId xmlns:p14="http://schemas.microsoft.com/office/powerpoint/2010/main" val="147196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99118"/>
                <a:ext cx="8229600" cy="125272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chemeClr val="accent2"/>
                        </a:solidFill>
                      </a:rPr>
                      <m:t>P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accent2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chemeClr val="accent2"/>
                        </a:solidFill>
                      </a:rPr>
                      <m:t>G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accent2"/>
                        </a:solidFill>
                      </a:rPr>
                      <m:t>|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chemeClr val="accent2"/>
                        </a:solidFill>
                      </a:rPr>
                      <m:t>y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accent2"/>
                        </a:solidFill>
                      </a:rPr>
                      <m:t>)</m:t>
                    </m:r>
                    <m:r>
                      <a:rPr lang="en-US">
                        <a:solidFill>
                          <a:schemeClr val="accent2"/>
                        </a:solidFill>
                        <a:latin typeface="Cambria Math" charset="0"/>
                      </a:rPr>
                      <m:t>∝</m:t>
                    </m:r>
                    <m:r>
                      <a:rPr lang="en-US" i="1">
                        <a:solidFill>
                          <a:schemeClr val="accent2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P(</a:t>
                </a:r>
                <a:r>
                  <a:rPr lang="en-US" dirty="0" err="1">
                    <a:solidFill>
                      <a:schemeClr val="accent2"/>
                    </a:solidFill>
                  </a:rPr>
                  <a:t>y|G</a:t>
                </a:r>
                <a:r>
                  <a:rPr lang="en-US" dirty="0">
                    <a:solidFill>
                      <a:schemeClr val="accent2"/>
                    </a:solidFill>
                  </a:rPr>
                  <a:t>) P(G)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99118"/>
                <a:ext cx="8229600" cy="1252728"/>
              </a:xfrm>
              <a:blipFill rotWithShape="0">
                <a:blip r:embed="rId2"/>
                <a:stretch>
                  <a:fillRect b="-4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457200" y="1910646"/>
            <a:ext cx="64922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>
              <a:solidFill>
                <a:srgbClr val="060087"/>
              </a:solidFill>
              <a:latin typeface="Candara" charset="0"/>
            </a:endParaRPr>
          </a:p>
          <a:p>
            <a:r>
              <a:rPr lang="cs-CZ" dirty="0" err="1">
                <a:solidFill>
                  <a:srgbClr val="000000"/>
                </a:solidFill>
                <a:latin typeface="Candara" charset="0"/>
              </a:rPr>
              <a:t>ppy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pd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*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pyp</a:t>
            </a:r>
            <a:endParaRPr lang="cs-CZ" dirty="0">
              <a:solidFill>
                <a:srgbClr val="060087"/>
              </a:solidFill>
              <a:latin typeface="Candara" charset="0"/>
            </a:endParaRPr>
          </a:p>
          <a:p>
            <a:r>
              <a:rPr lang="cs-CZ" dirty="0" err="1">
                <a:solidFill>
                  <a:srgbClr val="000000"/>
                </a:solidFill>
                <a:latin typeface="Candara" charset="0"/>
              </a:rPr>
              <a:t>theMax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ppy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==</a:t>
            </a:r>
            <a:r>
              <a:rPr lang="cs-CZ" dirty="0" err="1">
                <a:solidFill>
                  <a:srgbClr val="060087"/>
                </a:solidFill>
                <a:latin typeface="Candara" charset="0"/>
              </a:rPr>
              <a:t>max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ppy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cs-CZ" dirty="0" err="1">
                <a:solidFill>
                  <a:srgbClr val="000000"/>
                </a:solidFill>
                <a:latin typeface="Candara" charset="0"/>
              </a:rPr>
              <a:t>pMax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cs-CZ" dirty="0">
                <a:solidFill>
                  <a:srgbClr val="000000"/>
                </a:solidFill>
                <a:latin typeface="Candara" charset="0"/>
              </a:rPr>
              <a:t>p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theMax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]</a:t>
            </a:r>
          </a:p>
          <a:p>
            <a:r>
              <a:rPr lang="cs-CZ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p</a:t>
            </a:r>
            <a:r>
              <a:rPr lang="cs-CZ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ppy</a:t>
            </a:r>
            <a:r>
              <a:rPr lang="cs-CZ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type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cs-CZ" dirty="0">
                <a:solidFill>
                  <a:srgbClr val="9E0003"/>
                </a:solidFill>
                <a:latin typeface="Candara" charset="0"/>
              </a:rPr>
              <a:t>"b"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main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=paste(</a:t>
            </a:r>
            <a:r>
              <a:rPr lang="cs-CZ" dirty="0">
                <a:solidFill>
                  <a:srgbClr val="9E0003"/>
                </a:solidFill>
                <a:latin typeface="Candara" charset="0"/>
              </a:rPr>
              <a:t>"Optimum="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pMax</a:t>
            </a:r>
            <a:r>
              <a:rPr lang="cs-CZ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sep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cs-CZ" dirty="0">
                <a:solidFill>
                  <a:srgbClr val="9E0003"/>
                </a:solidFill>
                <a:latin typeface="Candara" charset="0"/>
              </a:rPr>
              <a:t>""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))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66174" b="1494"/>
          <a:stretch/>
        </p:blipFill>
        <p:spPr>
          <a:xfrm>
            <a:off x="815966" y="3637280"/>
            <a:ext cx="7002154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1214889"/>
            <a:ext cx="849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Probability of male proportion given  4 males drawn</a:t>
            </a:r>
          </a:p>
        </p:txBody>
      </p:sp>
    </p:spTree>
    <p:extLst>
      <p:ext uri="{BB962C8B-B14F-4D97-AF65-F5344CB8AC3E}">
        <p14:creationId xmlns:p14="http://schemas.microsoft.com/office/powerpoint/2010/main" val="136676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Depend what you believe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41500"/>
            <a:ext cx="4140200" cy="5016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600" y="1841500"/>
            <a:ext cx="4140200" cy="5016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7950" y="1318280"/>
            <a:ext cx="2298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Male=Female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67350" y="1340388"/>
            <a:ext cx="2298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More Male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904A6AD-ACC1-0748-8BB0-FCE5636E97AE}"/>
              </a:ext>
            </a:extLst>
          </p:cNvPr>
          <p:cNvCxnSpPr>
            <a:cxnSpLocks/>
          </p:cNvCxnSpPr>
          <p:nvPr/>
        </p:nvCxnSpPr>
        <p:spPr>
          <a:xfrm flipH="1">
            <a:off x="7127079" y="3391843"/>
            <a:ext cx="362286" cy="1392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AA9941-E0FE-1644-8E24-6D65402CCCFC}"/>
              </a:ext>
            </a:extLst>
          </p:cNvPr>
          <p:cNvCxnSpPr>
            <a:cxnSpLocks/>
          </p:cNvCxnSpPr>
          <p:nvPr/>
        </p:nvCxnSpPr>
        <p:spPr>
          <a:xfrm flipH="1">
            <a:off x="2986879" y="3461446"/>
            <a:ext cx="405114" cy="922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57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Concept development for genomic selection</a:t>
            </a:r>
          </a:p>
          <a:p>
            <a:r>
              <a:rPr lang="en-US" dirty="0">
                <a:latin typeface="Constantia" charset="0"/>
              </a:rPr>
              <a:t>Bayesian theorem</a:t>
            </a:r>
          </a:p>
          <a:p>
            <a:r>
              <a:rPr lang="en-US" dirty="0">
                <a:latin typeface="Constantia" charset="0"/>
              </a:rPr>
              <a:t>Bayesian transformation</a:t>
            </a:r>
          </a:p>
          <a:p>
            <a:r>
              <a:rPr lang="en-US" dirty="0">
                <a:latin typeface="Constantia" charset="0"/>
              </a:rPr>
              <a:t>Bayesian likelihood</a:t>
            </a:r>
          </a:p>
          <a:p>
            <a:r>
              <a:rPr lang="en-US" dirty="0">
                <a:latin typeface="Constantia" charset="0"/>
              </a:rPr>
              <a:t>Bayesian alphabet for genomic selection</a:t>
            </a:r>
          </a:p>
        </p:txBody>
      </p:sp>
    </p:spTree>
    <p:extLst>
      <p:ext uri="{BB962C8B-B14F-4D97-AF65-F5344CB8AC3E}">
        <p14:creationId xmlns:p14="http://schemas.microsoft.com/office/powerpoint/2010/main" val="289653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Ten are all males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" y="1841500"/>
            <a:ext cx="2882900" cy="5016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550" y="1841500"/>
            <a:ext cx="2882900" cy="5016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9340" y="1841500"/>
            <a:ext cx="2882900" cy="5016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1710" y="1390889"/>
            <a:ext cx="2298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Male=Female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65270" y="1316168"/>
            <a:ext cx="2298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More Male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3540" y="1390889"/>
            <a:ext cx="2298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Much more male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8370" y="5698729"/>
            <a:ext cx="1146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vs. 57%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584960" y="2275840"/>
            <a:ext cx="812800" cy="53848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80"/>
            <a:ext cx="8229600" cy="973213"/>
          </a:xfrm>
        </p:spPr>
        <p:txBody>
          <a:bodyPr/>
          <a:lstStyle/>
          <a:p>
            <a:r>
              <a:rPr lang="en-US" b="1">
                <a:solidFill>
                  <a:schemeClr val="accent2"/>
                </a:solidFill>
              </a:rPr>
              <a:t>Bayesian likelihood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4577" y="3013203"/>
            <a:ext cx="3936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rbel" charset="0"/>
                <a:ea typeface="Corbel" charset="0"/>
                <a:cs typeface="Corbel" charset="0"/>
              </a:rPr>
              <a:t>P(Boy | Pants)</a:t>
            </a:r>
            <a:endParaRPr lang="en-US" sz="3200" dirty="0">
              <a:solidFill>
                <a:schemeClr val="accent2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7073" y="4266625"/>
            <a:ext cx="4598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P(Pants | Boy) P(Boy)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85036" y="1941216"/>
            <a:ext cx="2049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y(data)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7000" y="1941216"/>
            <a:ext cx="26693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Symbol" charset="2"/>
                <a:ea typeface="Symbol" charset="2"/>
                <a:cs typeface="Symbol" charset="2"/>
              </a:rPr>
              <a:t>q(</a:t>
            </a:r>
            <a:r>
              <a:rPr lang="en-US" sz="3200" dirty="0"/>
              <a:t>parameters</a:t>
            </a:r>
            <a:r>
              <a:rPr lang="en-US" sz="3200" dirty="0">
                <a:latin typeface="Symbol" charset="2"/>
                <a:ea typeface="Symbol" charset="2"/>
                <a:cs typeface="Symbol" charset="2"/>
              </a:rPr>
              <a:t>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331421" y="3494597"/>
                <a:ext cx="70243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>
                          <a:latin typeface="Cambria Math" charset="0"/>
                        </a:rPr>
                        <m:t>∝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421" y="3494597"/>
                <a:ext cx="702436" cy="76944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-26834" y="5231718"/>
            <a:ext cx="4598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Likelihood of data given parameters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</a:rPr>
              <a:t>P(</a:t>
            </a:r>
            <a:r>
              <a:rPr lang="en-US" sz="3200" dirty="0" err="1">
                <a:solidFill>
                  <a:schemeClr val="accent2"/>
                </a:solidFill>
              </a:rPr>
              <a:t>y|</a:t>
            </a:r>
            <a:r>
              <a:rPr lang="en-US" sz="3200" dirty="0" err="1">
                <a:solidFill>
                  <a:schemeClr val="accent2"/>
                </a:solidFill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3200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0" y="5221633"/>
            <a:ext cx="4598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Distribution of parameters (prior)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P(</a:t>
            </a:r>
            <a:r>
              <a:rPr lang="en-US" sz="3200" dirty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14577" y="2266590"/>
            <a:ext cx="3936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Corbel" charset="0"/>
                <a:ea typeface="Corbel" charset="0"/>
                <a:cs typeface="Corbel" charset="0"/>
              </a:rPr>
              <a:t>P(</a:t>
            </a:r>
            <a:r>
              <a:rPr lang="en-US" sz="3200" dirty="0">
                <a:solidFill>
                  <a:schemeClr val="accent2"/>
                </a:solidFill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3200" dirty="0">
                <a:solidFill>
                  <a:schemeClr val="accent2"/>
                </a:solidFill>
                <a:latin typeface="Corbel" charset="0"/>
                <a:ea typeface="Corbel" charset="0"/>
                <a:cs typeface="Corbel" charset="0"/>
              </a:rPr>
              <a:t> | y)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06119" y="996244"/>
            <a:ext cx="4153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Posterior distribution of </a:t>
            </a:r>
            <a:r>
              <a:rPr lang="en-US" sz="3200" dirty="0">
                <a:solidFill>
                  <a:schemeClr val="accent2"/>
                </a:solidFill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3200" dirty="0">
                <a:solidFill>
                  <a:schemeClr val="accent2"/>
                </a:solidFill>
                <a:latin typeface="Corbel" charset="0"/>
                <a:ea typeface="Corbel" charset="0"/>
                <a:cs typeface="Corbel" charset="0"/>
              </a:rPr>
              <a:t> given  y</a:t>
            </a:r>
            <a:r>
              <a:rPr lang="en-US" sz="3200" dirty="0">
                <a:solidFill>
                  <a:schemeClr val="accent2"/>
                </a:solidFill>
              </a:rPr>
              <a:t>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502166" y="2440378"/>
            <a:ext cx="1255707" cy="5728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714577" y="2525991"/>
            <a:ext cx="1242568" cy="57548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121572" y="5013238"/>
            <a:ext cx="536028" cy="208395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866320" y="4824664"/>
            <a:ext cx="2364827" cy="2305"/>
          </a:xfrm>
          <a:prstGeom prst="straightConnector1">
            <a:avLst/>
          </a:prstGeom>
          <a:ln w="381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468287" y="4822359"/>
            <a:ext cx="1182414" cy="2305"/>
          </a:xfrm>
          <a:prstGeom prst="straightConnector1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6059494" y="4920649"/>
            <a:ext cx="325542" cy="3009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25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10" grpId="0"/>
      <p:bldP spid="11" grpId="0"/>
      <p:bldP spid="12" grpId="0"/>
      <p:bldP spid="14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Highlight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Concept development for genomic selection</a:t>
            </a:r>
          </a:p>
          <a:p>
            <a:r>
              <a:rPr lang="en-US" dirty="0">
                <a:latin typeface="Constantia" charset="0"/>
              </a:rPr>
              <a:t>Bayesian theorem</a:t>
            </a:r>
          </a:p>
          <a:p>
            <a:r>
              <a:rPr lang="en-US" dirty="0">
                <a:latin typeface="Constantia" charset="0"/>
              </a:rPr>
              <a:t>Bayesian transformation</a:t>
            </a:r>
          </a:p>
          <a:p>
            <a:r>
              <a:rPr lang="en-US" dirty="0">
                <a:latin typeface="Constantia" charset="0"/>
              </a:rPr>
              <a:t>Bayesian likelihood</a:t>
            </a:r>
          </a:p>
          <a:p>
            <a:r>
              <a:rPr lang="en-US" dirty="0">
                <a:latin typeface="Constantia" charset="0"/>
              </a:rPr>
              <a:t>Bayesian alphabet for genomic selection</a:t>
            </a:r>
          </a:p>
        </p:txBody>
      </p:sp>
    </p:spTree>
    <p:extLst>
      <p:ext uri="{BB962C8B-B14F-4D97-AF65-F5344CB8AC3E}">
        <p14:creationId xmlns:p14="http://schemas.microsoft.com/office/powerpoint/2010/main" val="82131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All SNPs have same distribution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36700" y="3618271"/>
            <a:ext cx="676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y=</a:t>
            </a:r>
            <a:r>
              <a:rPr lang="en-US" sz="4000" dirty="0">
                <a:solidFill>
                  <a:srgbClr val="FF0000"/>
                </a:solidFill>
              </a:rPr>
              <a:t>x</a:t>
            </a:r>
            <a:r>
              <a:rPr lang="en-US" sz="4000" baseline="-25000" dirty="0">
                <a:solidFill>
                  <a:srgbClr val="FF0000"/>
                </a:solidFill>
              </a:rPr>
              <a:t>1</a:t>
            </a:r>
            <a:r>
              <a:rPr lang="en-US" sz="4000" dirty="0">
                <a:solidFill>
                  <a:srgbClr val="0000FF"/>
                </a:solidFill>
              </a:rPr>
              <a:t>g</a:t>
            </a:r>
            <a:r>
              <a:rPr lang="en-US" sz="4000" baseline="-25000" dirty="0">
                <a:solidFill>
                  <a:srgbClr val="0000FF"/>
                </a:solidFill>
              </a:rPr>
              <a:t>1</a:t>
            </a:r>
            <a:r>
              <a:rPr lang="en-US" sz="4000" dirty="0"/>
              <a:t> + </a:t>
            </a:r>
            <a:r>
              <a:rPr lang="en-US" sz="4000" dirty="0">
                <a:solidFill>
                  <a:srgbClr val="FF0000"/>
                </a:solidFill>
              </a:rPr>
              <a:t>x</a:t>
            </a:r>
            <a:r>
              <a:rPr lang="en-US" sz="4000" baseline="-25000" dirty="0">
                <a:solidFill>
                  <a:srgbClr val="FF0000"/>
                </a:solidFill>
              </a:rPr>
              <a:t>2</a:t>
            </a:r>
            <a:r>
              <a:rPr lang="en-US" sz="4000" dirty="0">
                <a:solidFill>
                  <a:srgbClr val="0000FF"/>
                </a:solidFill>
              </a:rPr>
              <a:t>g</a:t>
            </a:r>
            <a:r>
              <a:rPr lang="en-US" sz="4000" baseline="-25000" dirty="0">
                <a:solidFill>
                  <a:srgbClr val="0000FF"/>
                </a:solidFill>
              </a:rPr>
              <a:t>2</a:t>
            </a:r>
            <a:r>
              <a:rPr lang="en-US" sz="4000" dirty="0"/>
              <a:t> + … + </a:t>
            </a:r>
            <a:r>
              <a:rPr lang="en-US" sz="4000" dirty="0" err="1">
                <a:solidFill>
                  <a:srgbClr val="FF0000"/>
                </a:solidFill>
              </a:rPr>
              <a:t>x</a:t>
            </a:r>
            <a:r>
              <a:rPr lang="en-US" sz="4000" baseline="-25000" dirty="0" err="1">
                <a:solidFill>
                  <a:srgbClr val="FF0000"/>
                </a:solidFill>
              </a:rPr>
              <a:t>p</a:t>
            </a:r>
            <a:r>
              <a:rPr lang="en-US" sz="4000" dirty="0" err="1">
                <a:solidFill>
                  <a:srgbClr val="0000FF"/>
                </a:solidFill>
              </a:rPr>
              <a:t>g</a:t>
            </a:r>
            <a:r>
              <a:rPr lang="en-US" sz="4000" baseline="-25000" dirty="0" err="1">
                <a:solidFill>
                  <a:srgbClr val="0000FF"/>
                </a:solidFill>
              </a:rPr>
              <a:t>p</a:t>
            </a:r>
            <a:r>
              <a:rPr lang="en-US" sz="4000" dirty="0"/>
              <a:t> + e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9917" y="6081643"/>
            <a:ext cx="15328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    ~N(0,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826000" y="4478557"/>
            <a:ext cx="847066" cy="16030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759200" y="4478557"/>
            <a:ext cx="1066800" cy="16030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336800" y="4478557"/>
            <a:ext cx="2489200" cy="16030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876715" y="2144643"/>
            <a:ext cx="2882569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FF"/>
                </a:solidFill>
              </a:rPr>
              <a:t>g</a:t>
            </a:r>
            <a:r>
              <a:rPr lang="en-US" sz="3200" baseline="-25000" dirty="0" err="1">
                <a:solidFill>
                  <a:srgbClr val="0000FF"/>
                </a:solidFill>
              </a:rPr>
              <a:t>i</a:t>
            </a:r>
            <a:r>
              <a:rPr lang="en-US" sz="3200" dirty="0" err="1">
                <a:solidFill>
                  <a:srgbClr val="0000FF"/>
                </a:solidFill>
              </a:rPr>
              <a:t>~N</a:t>
            </a:r>
            <a:r>
              <a:rPr lang="en-US" sz="3200" dirty="0">
                <a:solidFill>
                  <a:srgbClr val="0000FF"/>
                </a:solidFill>
              </a:rPr>
              <a:t>(0, I σ</a:t>
            </a:r>
            <a:r>
              <a:rPr lang="en-US" sz="3200" baseline="-25000" dirty="0">
                <a:solidFill>
                  <a:srgbClr val="0000FF"/>
                </a:solidFill>
              </a:rPr>
              <a:t>g</a:t>
            </a:r>
            <a:r>
              <a:rPr lang="en-US" sz="3200" baseline="30000" dirty="0">
                <a:solidFill>
                  <a:srgbClr val="0000FF"/>
                </a:solidFill>
              </a:rPr>
              <a:t>2</a:t>
            </a:r>
            <a:r>
              <a:rPr lang="en-US" sz="3200" dirty="0">
                <a:solidFill>
                  <a:srgbClr val="0000FF"/>
                </a:solidFill>
              </a:rPr>
              <a:t>)</a:t>
            </a:r>
          </a:p>
        </p:txBody>
      </p:sp>
      <p:cxnSp>
        <p:nvCxnSpPr>
          <p:cNvPr id="16" name="Straight Arrow Connector 15"/>
          <p:cNvCxnSpPr>
            <a:endCxn id="15" idx="2"/>
          </p:cNvCxnSpPr>
          <p:nvPr/>
        </p:nvCxnSpPr>
        <p:spPr>
          <a:xfrm flipV="1">
            <a:off x="2715118" y="2601843"/>
            <a:ext cx="1602882" cy="101642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5" idx="2"/>
          </p:cNvCxnSpPr>
          <p:nvPr/>
        </p:nvCxnSpPr>
        <p:spPr>
          <a:xfrm flipV="1">
            <a:off x="3972418" y="2601843"/>
            <a:ext cx="345582" cy="101642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5" idx="2"/>
          </p:cNvCxnSpPr>
          <p:nvPr/>
        </p:nvCxnSpPr>
        <p:spPr>
          <a:xfrm flipH="1" flipV="1">
            <a:off x="4318000" y="2601843"/>
            <a:ext cx="1927720" cy="101642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044700" y="4364257"/>
            <a:ext cx="4635500" cy="1"/>
          </a:xfrm>
          <a:prstGeom prst="line">
            <a:avLst/>
          </a:prstGeom>
          <a:ln w="38100" cmpd="sng">
            <a:solidFill>
              <a:srgbClr val="008000"/>
            </a:solidFill>
            <a:prstDash val="solid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33" idx="0"/>
          </p:cNvCxnSpPr>
          <p:nvPr/>
        </p:nvCxnSpPr>
        <p:spPr>
          <a:xfrm flipH="1">
            <a:off x="3278517" y="4478557"/>
            <a:ext cx="1039483" cy="1652231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924834" y="6130788"/>
            <a:ext cx="7073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499634" y="6130788"/>
            <a:ext cx="65273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826000" y="6081643"/>
            <a:ext cx="10502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σ</a:t>
            </a:r>
            <a:r>
              <a:rPr lang="en-US" sz="3200" baseline="-25000" dirty="0">
                <a:solidFill>
                  <a:srgbClr val="FF0000"/>
                </a:solidFill>
              </a:rPr>
              <a:t>a</a:t>
            </a:r>
            <a:r>
              <a:rPr lang="en-US" sz="3200" baseline="30000" dirty="0">
                <a:solidFill>
                  <a:srgbClr val="FF0000"/>
                </a:solidFill>
              </a:rPr>
              <a:t>2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31107" y="2144643"/>
            <a:ext cx="1709873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rrBLUP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200" y="6077796"/>
            <a:ext cx="161199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gBLUP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89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33" grpId="0"/>
      <p:bldP spid="35" grpId="0"/>
      <p:bldP spid="36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/>
          <p:nvPr/>
        </p:nvCxnSpPr>
        <p:spPr>
          <a:xfrm rot="5400000" flipH="1" flipV="1">
            <a:off x="1352285" y="2824284"/>
            <a:ext cx="1600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1453885" y="2825488"/>
            <a:ext cx="1600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831" y="56974"/>
            <a:ext cx="8229600" cy="880872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Selection of priors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1941430" y="3625588"/>
            <a:ext cx="1246683" cy="1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266091" y="6040914"/>
            <a:ext cx="61897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Distributions of </a:t>
            </a:r>
            <a:r>
              <a:rPr lang="en-US" sz="3200" dirty="0" err="1"/>
              <a:t>g</a:t>
            </a:r>
            <a:r>
              <a:rPr lang="en-US" sz="3200" baseline="-25000" dirty="0" err="1"/>
              <a:t>i</a:t>
            </a:r>
            <a:r>
              <a:rPr lang="en-US" sz="3200" dirty="0"/>
              <a:t> 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985478" y="4000670"/>
            <a:ext cx="758091" cy="183742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109590" y="4564959"/>
            <a:ext cx="10785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LSE</a:t>
            </a:r>
          </a:p>
          <a:p>
            <a:pPr algn="ctr"/>
            <a:r>
              <a:rPr lang="en-US" sz="2000" dirty="0"/>
              <a:t>solve LL solely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5228492" y="4181231"/>
            <a:ext cx="802950" cy="16568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1689246" y="1477107"/>
            <a:ext cx="11217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Flat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751502" y="1505651"/>
            <a:ext cx="21473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/>
              <a:t>Identical normal</a:t>
            </a:r>
            <a:endParaRPr lang="en-US" sz="2000" baseline="30000" dirty="0"/>
          </a:p>
        </p:txBody>
      </p:sp>
      <p:sp>
        <p:nvSpPr>
          <p:cNvPr id="43" name="Rectangle 42"/>
          <p:cNvSpPr/>
          <p:nvPr/>
        </p:nvSpPr>
        <p:spPr>
          <a:xfrm>
            <a:off x="5502305" y="4559300"/>
            <a:ext cx="13804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RR</a:t>
            </a:r>
          </a:p>
          <a:p>
            <a:pPr algn="ctr"/>
            <a:r>
              <a:rPr lang="en-US" sz="2000" dirty="0"/>
              <a:t>solve REML by EMMA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28479" t="19921" r="11556" b="16486"/>
          <a:stretch/>
        </p:blipFill>
        <p:spPr>
          <a:xfrm>
            <a:off x="5916246" y="1877215"/>
            <a:ext cx="1817870" cy="2304015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rot="5400000" flipH="1" flipV="1">
            <a:off x="5948708" y="2905916"/>
            <a:ext cx="16002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736108" y="2959100"/>
            <a:ext cx="261592" cy="79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130106" y="2774434"/>
            <a:ext cx="471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σ</a:t>
            </a:r>
            <a:r>
              <a:rPr lang="en-US" baseline="-25000" dirty="0">
                <a:solidFill>
                  <a:srgbClr val="0000FF"/>
                </a:solidFill>
              </a:rPr>
              <a:t>g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1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35" presetClass="path" presetSubtype="0" repeatCount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97 1.85185E-6 L 0.01059 1.85185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5" presetClass="path" presetSubtype="0" repeatCount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0.00093 L 3.33333E-6 3.7037E-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4" grpId="0"/>
      <p:bldP spid="47" grpId="0"/>
      <p:bldP spid="43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652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More realistic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08100" y="5571184"/>
            <a:ext cx="676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y=</a:t>
            </a:r>
            <a:r>
              <a:rPr lang="en-US" sz="4000" dirty="0">
                <a:solidFill>
                  <a:srgbClr val="FF0000"/>
                </a:solidFill>
              </a:rPr>
              <a:t>x</a:t>
            </a:r>
            <a:r>
              <a:rPr lang="en-US" sz="4000" baseline="-25000" dirty="0">
                <a:solidFill>
                  <a:srgbClr val="FF0000"/>
                </a:solidFill>
              </a:rPr>
              <a:t>1</a:t>
            </a:r>
            <a:r>
              <a:rPr lang="en-US" sz="4000" dirty="0">
                <a:solidFill>
                  <a:srgbClr val="0000FF"/>
                </a:solidFill>
              </a:rPr>
              <a:t>g</a:t>
            </a:r>
            <a:r>
              <a:rPr lang="en-US" sz="4000" baseline="-25000" dirty="0">
                <a:solidFill>
                  <a:srgbClr val="0000FF"/>
                </a:solidFill>
              </a:rPr>
              <a:t>1</a:t>
            </a:r>
            <a:r>
              <a:rPr lang="en-US" sz="4000" dirty="0"/>
              <a:t> + </a:t>
            </a:r>
            <a:r>
              <a:rPr lang="en-US" sz="4000" dirty="0">
                <a:solidFill>
                  <a:srgbClr val="FF0000"/>
                </a:solidFill>
              </a:rPr>
              <a:t>x</a:t>
            </a:r>
            <a:r>
              <a:rPr lang="en-US" sz="4000" baseline="-25000" dirty="0">
                <a:solidFill>
                  <a:srgbClr val="FF0000"/>
                </a:solidFill>
              </a:rPr>
              <a:t>2</a:t>
            </a:r>
            <a:r>
              <a:rPr lang="en-US" sz="4000" dirty="0">
                <a:solidFill>
                  <a:srgbClr val="0000FF"/>
                </a:solidFill>
              </a:rPr>
              <a:t>g</a:t>
            </a:r>
            <a:r>
              <a:rPr lang="en-US" sz="4000" baseline="-25000" dirty="0">
                <a:solidFill>
                  <a:srgbClr val="0000FF"/>
                </a:solidFill>
              </a:rPr>
              <a:t>2</a:t>
            </a:r>
            <a:r>
              <a:rPr lang="en-US" sz="4000" dirty="0"/>
              <a:t> + … + </a:t>
            </a:r>
            <a:r>
              <a:rPr lang="en-US" sz="4000" dirty="0" err="1">
                <a:solidFill>
                  <a:srgbClr val="FF0000"/>
                </a:solidFill>
              </a:rPr>
              <a:t>x</a:t>
            </a:r>
            <a:r>
              <a:rPr lang="en-US" sz="4000" baseline="-25000" dirty="0" err="1">
                <a:solidFill>
                  <a:srgbClr val="FF0000"/>
                </a:solidFill>
              </a:rPr>
              <a:t>p</a:t>
            </a:r>
            <a:r>
              <a:rPr lang="en-US" sz="4000" dirty="0" err="1">
                <a:solidFill>
                  <a:srgbClr val="0000FF"/>
                </a:solidFill>
              </a:rPr>
              <a:t>g</a:t>
            </a:r>
            <a:r>
              <a:rPr lang="en-US" sz="4000" baseline="-25000" dirty="0" err="1">
                <a:solidFill>
                  <a:srgbClr val="0000FF"/>
                </a:solidFill>
              </a:rPr>
              <a:t>p</a:t>
            </a:r>
            <a:r>
              <a:rPr lang="en-US" sz="4000" dirty="0"/>
              <a:t> + 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400300" y="4751012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657600" y="4751012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930901" y="4751012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 rot="16200000">
            <a:off x="1310016" y="3297882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N(0, I σ</a:t>
            </a:r>
            <a:r>
              <a:rPr lang="en-US" sz="3200" baseline="-25000" dirty="0">
                <a:solidFill>
                  <a:srgbClr val="0000FF"/>
                </a:solidFill>
              </a:rPr>
              <a:t>g1</a:t>
            </a:r>
            <a:r>
              <a:rPr lang="en-US" sz="3200" baseline="30000" dirty="0">
                <a:solidFill>
                  <a:srgbClr val="0000FF"/>
                </a:solidFill>
              </a:rPr>
              <a:t>2</a:t>
            </a:r>
            <a:r>
              <a:rPr lang="en-US" sz="32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4" name="Rectangle 23"/>
          <p:cNvSpPr/>
          <p:nvPr/>
        </p:nvSpPr>
        <p:spPr>
          <a:xfrm rot="16200000">
            <a:off x="4840618" y="3297881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N(0, I σ</a:t>
            </a:r>
            <a:r>
              <a:rPr lang="en-US" sz="3200" baseline="-25000" dirty="0">
                <a:solidFill>
                  <a:srgbClr val="0000FF"/>
                </a:solidFill>
              </a:rPr>
              <a:t>gp</a:t>
            </a:r>
            <a:r>
              <a:rPr lang="en-US" sz="3200" baseline="30000" dirty="0">
                <a:solidFill>
                  <a:srgbClr val="0000FF"/>
                </a:solidFill>
              </a:rPr>
              <a:t>2</a:t>
            </a:r>
            <a:r>
              <a:rPr lang="en-US" sz="32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5" name="Rectangle 24"/>
          <p:cNvSpPr/>
          <p:nvPr/>
        </p:nvSpPr>
        <p:spPr>
          <a:xfrm rot="16200000">
            <a:off x="2567317" y="3297880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N(0, I σ</a:t>
            </a:r>
            <a:r>
              <a:rPr lang="en-US" sz="3200" baseline="-25000" dirty="0">
                <a:solidFill>
                  <a:srgbClr val="0000FF"/>
                </a:solidFill>
              </a:rPr>
              <a:t>g2</a:t>
            </a:r>
            <a:r>
              <a:rPr lang="en-US" sz="3200" baseline="30000" dirty="0">
                <a:solidFill>
                  <a:srgbClr val="0000FF"/>
                </a:solidFill>
              </a:rPr>
              <a:t>2</a:t>
            </a:r>
            <a:r>
              <a:rPr lang="en-US" sz="32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300384" y="3238062"/>
            <a:ext cx="96731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9793" y="1035010"/>
            <a:ext cx="81257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Out of control and </a:t>
            </a:r>
            <a:r>
              <a:rPr lang="en-US" sz="3200" dirty="0" err="1"/>
              <a:t>overfitting</a:t>
            </a:r>
            <a:r>
              <a:rPr lang="en-US" sz="3200" dirty="0"/>
              <a:t>?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400299" y="1754032"/>
            <a:ext cx="0" cy="6821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930901" y="1808093"/>
            <a:ext cx="0" cy="6281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657598" y="1754032"/>
            <a:ext cx="2" cy="6821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99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  <p:bldP spid="26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Need help from Thomas Bayes</a:t>
            </a:r>
          </a:p>
        </p:txBody>
      </p:sp>
      <p:pic>
        <p:nvPicPr>
          <p:cNvPr id="3" name="Picture 2" descr="225px-Thomas_Baye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411" y="1825149"/>
            <a:ext cx="3961284" cy="4242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8206" y="6068124"/>
            <a:ext cx="7462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"An Essay towards solving a Problem in the Doctrine of Chances" which was read to the Royal Society in 1763 after Bayes' death by Richard Price</a:t>
            </a:r>
          </a:p>
        </p:txBody>
      </p:sp>
    </p:spTree>
    <p:extLst>
      <p:ext uri="{BB962C8B-B14F-4D97-AF65-F5344CB8AC3E}">
        <p14:creationId xmlns:p14="http://schemas.microsoft.com/office/powerpoint/2010/main" val="1825216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from middle school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587184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school by 60% boys and 40% girls. All boy wear pants. Half girls wear pants and half wear skirt.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163429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What is the probability to meet a student with pants?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5301289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P(Pants)=60%*100+40%50%=80%</a:t>
            </a:r>
            <a:endParaRPr lang="en-US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83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70860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P(pants)=60%*100+40%50%=80%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29337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P(Boy)*P(Pants | Boy) + P(Girl)*P(Pants | Girl)</a:t>
            </a:r>
            <a:endParaRPr lang="en-US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123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question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707128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school by 60% boys and 40% girls. All boy wear pants. Half girls wear pants and half wear skirt.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255416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Meet a student with pants. What is the probability the student is a boy?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0834" y="5941882"/>
            <a:ext cx="33725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60%*100+40%50%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0834" y="5400937"/>
            <a:ext cx="33725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60%*100%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3161" y="5632365"/>
            <a:ext cx="109708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= </a:t>
            </a:r>
            <a:r>
              <a:rPr lang="en-US" sz="3200"/>
              <a:t>75%</a:t>
            </a:r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381036" y="5939553"/>
            <a:ext cx="3329870" cy="1568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70530" y="4523707"/>
            <a:ext cx="373263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P(Boy | Pants)</a:t>
            </a:r>
            <a:endParaRPr lang="en-US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42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2558</TotalTime>
  <Words>883</Words>
  <Application>Microsoft Macintosh PowerPoint</Application>
  <PresentationFormat>On-screen Show (4:3)</PresentationFormat>
  <Paragraphs>150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Calibri</vt:lpstr>
      <vt:lpstr>Cambria Math</vt:lpstr>
      <vt:lpstr>Candara</vt:lpstr>
      <vt:lpstr>Constantia</vt:lpstr>
      <vt:lpstr>Corbel</vt:lpstr>
      <vt:lpstr>Symbol</vt:lpstr>
      <vt:lpstr>Waveform</vt:lpstr>
      <vt:lpstr>Statistical Genomics</vt:lpstr>
      <vt:lpstr>Outline</vt:lpstr>
      <vt:lpstr>All SNPs have same distribution</vt:lpstr>
      <vt:lpstr>Selection of priors</vt:lpstr>
      <vt:lpstr>More realistic</vt:lpstr>
      <vt:lpstr>Need help from Thomas Bayes</vt:lpstr>
      <vt:lpstr>An example from middle school</vt:lpstr>
      <vt:lpstr>Probability</vt:lpstr>
      <vt:lpstr>Inverse question</vt:lpstr>
      <vt:lpstr>P(Boy|Pants)</vt:lpstr>
      <vt:lpstr>Bayesian theorem</vt:lpstr>
      <vt:lpstr>Bayesian transformation</vt:lpstr>
      <vt:lpstr>Bayesian for hard problem</vt:lpstr>
      <vt:lpstr>Prior knowledge</vt:lpstr>
      <vt:lpstr>P(G|y)</vt:lpstr>
      <vt:lpstr>P(y|G)</vt:lpstr>
      <vt:lpstr>P(G)</vt:lpstr>
      <vt:lpstr>"P(G|y)"∝ P(y|G) P(G)</vt:lpstr>
      <vt:lpstr>Depend what you believe</vt:lpstr>
      <vt:lpstr>Ten are all males</vt:lpstr>
      <vt:lpstr>Bayesian likelihood</vt:lpstr>
      <vt:lpstr>Highlight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</dc:title>
  <dc:creator>Zhiwu Zhang</dc:creator>
  <cp:lastModifiedBy>Zhang, Zhiwu</cp:lastModifiedBy>
  <cp:revision>199</cp:revision>
  <dcterms:created xsi:type="dcterms:W3CDTF">2013-08-24T13:03:35Z</dcterms:created>
  <dcterms:modified xsi:type="dcterms:W3CDTF">2018-04-13T16:46:27Z</dcterms:modified>
</cp:coreProperties>
</file>