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1"/>
  </p:notesMasterIdLst>
  <p:sldIdLst>
    <p:sldId id="379" r:id="rId2"/>
    <p:sldId id="426" r:id="rId3"/>
    <p:sldId id="469" r:id="rId4"/>
    <p:sldId id="449" r:id="rId5"/>
    <p:sldId id="450" r:id="rId6"/>
    <p:sldId id="466" r:id="rId7"/>
    <p:sldId id="459" r:id="rId8"/>
    <p:sldId id="451" r:id="rId9"/>
    <p:sldId id="443" r:id="rId10"/>
    <p:sldId id="444" r:id="rId11"/>
    <p:sldId id="445" r:id="rId12"/>
    <p:sldId id="468" r:id="rId13"/>
    <p:sldId id="419" r:id="rId14"/>
    <p:sldId id="427" r:id="rId15"/>
    <p:sldId id="428" r:id="rId16"/>
    <p:sldId id="429" r:id="rId17"/>
    <p:sldId id="424" r:id="rId18"/>
    <p:sldId id="430" r:id="rId19"/>
    <p:sldId id="422" r:id="rId20"/>
    <p:sldId id="461" r:id="rId21"/>
    <p:sldId id="462" r:id="rId22"/>
    <p:sldId id="447" r:id="rId23"/>
    <p:sldId id="460" r:id="rId24"/>
    <p:sldId id="453" r:id="rId25"/>
    <p:sldId id="454" r:id="rId26"/>
    <p:sldId id="455" r:id="rId27"/>
    <p:sldId id="456" r:id="rId28"/>
    <p:sldId id="448" r:id="rId29"/>
    <p:sldId id="467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50000"/>
  </p:normalViewPr>
  <p:slideViewPr>
    <p:cSldViewPr snapToGrid="0" snapToObjects="1">
      <p:cViewPr varScale="1">
        <p:scale>
          <a:sx n="115" d="100"/>
          <a:sy n="115" d="100"/>
        </p:scale>
        <p:origin x="2120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C4908-2A04-9943-9FD7-65929F5D9E3B}" type="datetimeFigureOut">
              <a:rPr lang="en-US" smtClean="0"/>
              <a:t>4/16/18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A5107-B47F-A942-A7B4-FB0CAFAD1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85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A5107-B47F-A942-A7B4-FB0CAFAD155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414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A5107-B47F-A942-A7B4-FB0CAFAD155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064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A5107-B47F-A942-A7B4-FB0CAFAD155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20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4/16/18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4/16/18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4/16/18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4/16/18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4/16/18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4/16/18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4/16/18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4/16/18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4/16/18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4/16/18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4/16/18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4/16/18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taurus.ansci.iastate.edu/wiki/projects)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RovnCsda-zQ" TargetMode="External"/><Relationship Id="rId5" Type="http://schemas.openxmlformats.org/officeDocument/2006/relationships/image" Target="../media/image22.tiff"/><Relationship Id="rId4" Type="http://schemas.openxmlformats.org/officeDocument/2006/relationships/image" Target="../media/image21.tif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9744" y="2791299"/>
            <a:ext cx="8857883" cy="1072859"/>
          </a:xfrm>
        </p:spPr>
        <p:txBody>
          <a:bodyPr>
            <a:normAutofit/>
          </a:bodyPr>
          <a:lstStyle/>
          <a:p>
            <a:r>
              <a:rPr lang="en-US" sz="3800" b="1" dirty="0">
                <a:solidFill>
                  <a:schemeClr val="bg2">
                    <a:lumMod val="75000"/>
                  </a:schemeClr>
                </a:solidFill>
              </a:rPr>
              <a:t>Statistical Genomics</a:t>
            </a:r>
            <a:endParaRPr lang="en-US" sz="3800" b="1" dirty="0">
              <a:solidFill>
                <a:schemeClr val="accent2"/>
              </a:solidFill>
            </a:endParaRPr>
          </a:p>
        </p:txBody>
      </p:sp>
      <p:pic>
        <p:nvPicPr>
          <p:cNvPr id="4" name="Picture 7" descr="Washington_State_Couga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886" y="5316238"/>
            <a:ext cx="143351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512699" y="4249255"/>
            <a:ext cx="6400800" cy="1066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/>
              <a:t>Zhiwu Zhang</a:t>
            </a:r>
          </a:p>
          <a:p>
            <a:pPr marL="0" indent="0" algn="ctr">
              <a:buNone/>
            </a:pPr>
            <a:r>
              <a:rPr lang="en-US" sz="2800" dirty="0"/>
              <a:t>Washington State University</a:t>
            </a:r>
          </a:p>
        </p:txBody>
      </p:sp>
      <p:sp>
        <p:nvSpPr>
          <p:cNvPr id="8" name="Title 2"/>
          <p:cNvSpPr txBox="1">
            <a:spLocks/>
          </p:cNvSpPr>
          <p:nvPr/>
        </p:nvSpPr>
        <p:spPr bwMode="auto">
          <a:xfrm>
            <a:off x="894721" y="3597458"/>
            <a:ext cx="748727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>
                <a:solidFill>
                  <a:schemeClr val="bg2">
                    <a:lumMod val="50000"/>
                  </a:schemeClr>
                </a:solidFill>
              </a:rPr>
              <a:t>Lecture 27: 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Bayesian methods</a:t>
            </a:r>
          </a:p>
        </p:txBody>
      </p:sp>
    </p:spTree>
    <p:extLst>
      <p:ext uri="{BB962C8B-B14F-4D97-AF65-F5344CB8AC3E}">
        <p14:creationId xmlns:p14="http://schemas.microsoft.com/office/powerpoint/2010/main" val="1948067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/>
          <p:cNvCxnSpPr/>
          <p:nvPr/>
        </p:nvCxnSpPr>
        <p:spPr>
          <a:xfrm rot="5400000" flipH="1" flipV="1">
            <a:off x="1352285" y="2824284"/>
            <a:ext cx="16002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 flipH="1" flipV="1">
            <a:off x="1453885" y="2825488"/>
            <a:ext cx="16002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831" y="56974"/>
            <a:ext cx="8229600" cy="880872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Selection of priors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1941430" y="3625588"/>
            <a:ext cx="1246683" cy="1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266091" y="6040914"/>
            <a:ext cx="61897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Prior distributions of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2985478" y="4000670"/>
            <a:ext cx="758091" cy="183742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280426" y="4869127"/>
            <a:ext cx="10785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RR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5228492" y="4181231"/>
            <a:ext cx="802950" cy="165686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1689246" y="1477107"/>
            <a:ext cx="11217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Flat</a:t>
            </a:r>
          </a:p>
        </p:txBody>
      </p:sp>
      <p:sp>
        <p:nvSpPr>
          <p:cNvPr id="47" name="Rectangle 46"/>
          <p:cNvSpPr/>
          <p:nvPr/>
        </p:nvSpPr>
        <p:spPr>
          <a:xfrm>
            <a:off x="5407948" y="1475503"/>
            <a:ext cx="23746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Some distributions</a:t>
            </a:r>
            <a:endParaRPr lang="en-US" sz="2000" baseline="30000" dirty="0"/>
          </a:p>
        </p:txBody>
      </p:sp>
      <p:sp>
        <p:nvSpPr>
          <p:cNvPr id="43" name="Rectangle 42"/>
          <p:cNvSpPr/>
          <p:nvPr/>
        </p:nvSpPr>
        <p:spPr>
          <a:xfrm>
            <a:off x="5616209" y="4871614"/>
            <a:ext cx="8304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Bayes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/>
          <a:srcRect l="28388" t="21740" r="10311" b="29704"/>
          <a:stretch/>
        </p:blipFill>
        <p:spPr>
          <a:xfrm>
            <a:off x="5695333" y="2153718"/>
            <a:ext cx="1596002" cy="151083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186685" y="6040914"/>
            <a:ext cx="11046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σ</a:t>
            </a:r>
            <a:r>
              <a:rPr lang="en-US" sz="3200" baseline="-25000" dirty="0"/>
              <a:t>gi</a:t>
            </a:r>
            <a:r>
              <a:rPr lang="en-US" sz="3200" baseline="30000" dirty="0"/>
              <a:t>2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83758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35" presetClass="path" presetSubtype="0" repeatCount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97 1.85185E-6 L 0.01059 1.85185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5" presetClass="path" presetSubtype="0" repeatCount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948 0.00093 L 3.33333E-6 3.7037E-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83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4" grpId="0"/>
      <p:bldP spid="47" grpId="0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434" y="-6424"/>
            <a:ext cx="8229600" cy="125272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One choice is inverse Chi-Square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08100" y="5571184"/>
            <a:ext cx="6769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y=</a:t>
            </a:r>
            <a:r>
              <a:rPr lang="en-US" sz="4000" dirty="0">
                <a:solidFill>
                  <a:srgbClr val="FF0000"/>
                </a:solidFill>
              </a:rPr>
              <a:t>x</a:t>
            </a:r>
            <a:r>
              <a:rPr lang="en-US" sz="4000" baseline="-25000" dirty="0">
                <a:solidFill>
                  <a:srgbClr val="FF0000"/>
                </a:solidFill>
              </a:rPr>
              <a:t>1</a:t>
            </a:r>
            <a:r>
              <a:rPr lang="en-US" sz="4000" dirty="0">
                <a:solidFill>
                  <a:srgbClr val="0000FF"/>
                </a:solidFill>
              </a:rPr>
              <a:t>g</a:t>
            </a:r>
            <a:r>
              <a:rPr lang="en-US" sz="4000" baseline="-25000" dirty="0">
                <a:solidFill>
                  <a:srgbClr val="0000FF"/>
                </a:solidFill>
              </a:rPr>
              <a:t>1</a:t>
            </a:r>
            <a:r>
              <a:rPr lang="en-US" sz="4000" dirty="0"/>
              <a:t> + </a:t>
            </a:r>
            <a:r>
              <a:rPr lang="en-US" sz="4000" dirty="0">
                <a:solidFill>
                  <a:srgbClr val="FF0000"/>
                </a:solidFill>
              </a:rPr>
              <a:t>x</a:t>
            </a:r>
            <a:r>
              <a:rPr lang="en-US" sz="4000" baseline="-25000" dirty="0">
                <a:solidFill>
                  <a:srgbClr val="FF0000"/>
                </a:solidFill>
              </a:rPr>
              <a:t>2</a:t>
            </a:r>
            <a:r>
              <a:rPr lang="en-US" sz="4000" dirty="0">
                <a:solidFill>
                  <a:srgbClr val="0000FF"/>
                </a:solidFill>
              </a:rPr>
              <a:t>g</a:t>
            </a:r>
            <a:r>
              <a:rPr lang="en-US" sz="4000" baseline="-25000" dirty="0">
                <a:solidFill>
                  <a:srgbClr val="0000FF"/>
                </a:solidFill>
              </a:rPr>
              <a:t>2</a:t>
            </a:r>
            <a:r>
              <a:rPr lang="en-US" sz="4000" dirty="0"/>
              <a:t> + … + </a:t>
            </a:r>
            <a:r>
              <a:rPr lang="en-US" sz="4000" dirty="0" err="1">
                <a:solidFill>
                  <a:srgbClr val="FF0000"/>
                </a:solidFill>
              </a:rPr>
              <a:t>x</a:t>
            </a:r>
            <a:r>
              <a:rPr lang="en-US" sz="4000" baseline="-25000" dirty="0" err="1">
                <a:solidFill>
                  <a:srgbClr val="FF0000"/>
                </a:solidFill>
              </a:rPr>
              <a:t>p</a:t>
            </a:r>
            <a:r>
              <a:rPr lang="en-US" sz="4000" dirty="0" err="1">
                <a:solidFill>
                  <a:srgbClr val="0000FF"/>
                </a:solidFill>
              </a:rPr>
              <a:t>g</a:t>
            </a:r>
            <a:r>
              <a:rPr lang="en-US" sz="4000" baseline="-25000" dirty="0" err="1">
                <a:solidFill>
                  <a:srgbClr val="0000FF"/>
                </a:solidFill>
              </a:rPr>
              <a:t>p</a:t>
            </a:r>
            <a:r>
              <a:rPr lang="en-US" sz="4000" dirty="0"/>
              <a:t> + e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2400300" y="4751012"/>
            <a:ext cx="0" cy="820173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657600" y="4751012"/>
            <a:ext cx="0" cy="820173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5930901" y="4751012"/>
            <a:ext cx="0" cy="820173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 rot="16200000">
            <a:off x="1310016" y="3297882"/>
            <a:ext cx="2180566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N(0, I σ</a:t>
            </a:r>
            <a:r>
              <a:rPr lang="en-US" sz="3200" baseline="-25000" dirty="0">
                <a:solidFill>
                  <a:srgbClr val="0000FF"/>
                </a:solidFill>
              </a:rPr>
              <a:t>g1</a:t>
            </a:r>
            <a:r>
              <a:rPr lang="en-US" sz="3200" baseline="30000" dirty="0">
                <a:solidFill>
                  <a:srgbClr val="0000FF"/>
                </a:solidFill>
              </a:rPr>
              <a:t>2</a:t>
            </a:r>
            <a:r>
              <a:rPr lang="en-US" sz="3200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24" name="Rectangle 23"/>
          <p:cNvSpPr/>
          <p:nvPr/>
        </p:nvSpPr>
        <p:spPr>
          <a:xfrm rot="16200000">
            <a:off x="4840618" y="3297881"/>
            <a:ext cx="2180566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N(0, I σ</a:t>
            </a:r>
            <a:r>
              <a:rPr lang="en-US" sz="3200" baseline="-25000" dirty="0">
                <a:solidFill>
                  <a:srgbClr val="0000FF"/>
                </a:solidFill>
              </a:rPr>
              <a:t>gp</a:t>
            </a:r>
            <a:r>
              <a:rPr lang="en-US" sz="3200" baseline="30000" dirty="0">
                <a:solidFill>
                  <a:srgbClr val="0000FF"/>
                </a:solidFill>
              </a:rPr>
              <a:t>2</a:t>
            </a:r>
            <a:r>
              <a:rPr lang="en-US" sz="3200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25" name="Rectangle 24"/>
          <p:cNvSpPr/>
          <p:nvPr/>
        </p:nvSpPr>
        <p:spPr>
          <a:xfrm rot="16200000">
            <a:off x="2567317" y="3297880"/>
            <a:ext cx="2180566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N(0, I σ</a:t>
            </a:r>
            <a:r>
              <a:rPr lang="en-US" sz="3200" baseline="-25000" dirty="0">
                <a:solidFill>
                  <a:srgbClr val="0000FF"/>
                </a:solidFill>
              </a:rPr>
              <a:t>g2</a:t>
            </a:r>
            <a:r>
              <a:rPr lang="en-US" sz="3200" baseline="30000" dirty="0">
                <a:solidFill>
                  <a:srgbClr val="0000FF"/>
                </a:solidFill>
              </a:rPr>
              <a:t>2</a:t>
            </a:r>
            <a:r>
              <a:rPr lang="en-US" sz="3200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300384" y="3238062"/>
            <a:ext cx="967312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…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50725" y="1037713"/>
            <a:ext cx="6811017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σ</a:t>
            </a:r>
            <a:r>
              <a:rPr lang="en-US" sz="3200" baseline="-25000" dirty="0">
                <a:solidFill>
                  <a:srgbClr val="FF0000"/>
                </a:solidFill>
              </a:rPr>
              <a:t>gi</a:t>
            </a:r>
            <a:r>
              <a:rPr lang="en-US" sz="3200" baseline="30000" dirty="0">
                <a:solidFill>
                  <a:srgbClr val="FF0000"/>
                </a:solidFill>
              </a:rPr>
              <a:t>2</a:t>
            </a:r>
            <a:r>
              <a:rPr lang="en-US" sz="3200" dirty="0">
                <a:solidFill>
                  <a:srgbClr val="FF0000"/>
                </a:solidFill>
              </a:rPr>
              <a:t>~X</a:t>
            </a:r>
            <a:r>
              <a:rPr lang="en-US" sz="3200" baseline="30000" dirty="0">
                <a:solidFill>
                  <a:srgbClr val="FF0000"/>
                </a:solidFill>
              </a:rPr>
              <a:t>-2</a:t>
            </a:r>
            <a:r>
              <a:rPr lang="en-US" sz="3200" dirty="0">
                <a:solidFill>
                  <a:srgbClr val="FF0000"/>
                </a:solidFill>
              </a:rPr>
              <a:t>(</a:t>
            </a:r>
            <a:r>
              <a:rPr lang="en-US" sz="3200" dirty="0">
                <a:solidFill>
                  <a:schemeClr val="tx1"/>
                </a:solidFill>
              </a:rPr>
              <a:t>v</a:t>
            </a:r>
            <a:r>
              <a:rPr lang="en-US" sz="3200" dirty="0">
                <a:solidFill>
                  <a:srgbClr val="FF0000"/>
                </a:solidFill>
              </a:rPr>
              <a:t>, </a:t>
            </a:r>
            <a:r>
              <a:rPr lang="en-US" sz="3200" dirty="0">
                <a:solidFill>
                  <a:schemeClr val="tx1"/>
                </a:solidFill>
              </a:rPr>
              <a:t>S</a:t>
            </a:r>
            <a:r>
              <a:rPr lang="en-US" sz="3200" dirty="0">
                <a:solidFill>
                  <a:srgbClr val="FF0000"/>
                </a:solidFill>
              </a:rPr>
              <a:t>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400299" y="1686910"/>
            <a:ext cx="1028700" cy="74928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24" idx="3"/>
          </p:cNvCxnSpPr>
          <p:nvPr/>
        </p:nvCxnSpPr>
        <p:spPr>
          <a:xfrm flipH="1" flipV="1">
            <a:off x="5060731" y="1728311"/>
            <a:ext cx="870170" cy="70788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25" idx="3"/>
          </p:cNvCxnSpPr>
          <p:nvPr/>
        </p:nvCxnSpPr>
        <p:spPr>
          <a:xfrm flipV="1">
            <a:off x="3657600" y="1687812"/>
            <a:ext cx="358885" cy="74838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702301" y="1037713"/>
            <a:ext cx="3441699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Hyper parameters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BBD603D-1F49-D845-8AF8-8F6EF6671183}"/>
              </a:ext>
            </a:extLst>
          </p:cNvPr>
          <p:cNvSpPr/>
          <p:nvPr/>
        </p:nvSpPr>
        <p:spPr>
          <a:xfrm>
            <a:off x="6159501" y="1743523"/>
            <a:ext cx="2899007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Bayes A</a:t>
            </a:r>
          </a:p>
        </p:txBody>
      </p:sp>
    </p:spTree>
    <p:extLst>
      <p:ext uri="{BB962C8B-B14F-4D97-AF65-F5344CB8AC3E}">
        <p14:creationId xmlns:p14="http://schemas.microsoft.com/office/powerpoint/2010/main" val="1351607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2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80"/>
            <a:ext cx="8229600" cy="973213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Bayesian likelihood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14577" y="3013203"/>
            <a:ext cx="3936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orbel" charset="0"/>
                <a:ea typeface="Corbel" charset="0"/>
                <a:cs typeface="Corbel" charset="0"/>
              </a:rPr>
              <a:t>P(Boy | Pants)</a:t>
            </a:r>
            <a:endParaRPr lang="en-US" sz="3200" dirty="0">
              <a:solidFill>
                <a:schemeClr val="accent2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57073" y="4266625"/>
            <a:ext cx="4598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P(Pants | Boy) P(Boy)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85036" y="1941216"/>
            <a:ext cx="20495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/>
              <a:t>y(data)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7000" y="1941216"/>
            <a:ext cx="26693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Symbol" charset="2"/>
                <a:ea typeface="Symbol" charset="2"/>
                <a:cs typeface="Symbol" charset="2"/>
              </a:rPr>
              <a:t>q(</a:t>
            </a:r>
            <a:r>
              <a:rPr lang="en-US" sz="3200" dirty="0"/>
              <a:t>parameters</a:t>
            </a:r>
            <a:r>
              <a:rPr lang="en-US" sz="3200" dirty="0">
                <a:latin typeface="Symbol" charset="2"/>
                <a:ea typeface="Symbol" charset="2"/>
                <a:cs typeface="Symbol" charset="2"/>
              </a:rPr>
              <a:t>)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331421" y="3494597"/>
                <a:ext cx="702436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>
                          <a:latin typeface="Cambria Math" charset="0"/>
                        </a:rPr>
                        <m:t>∝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1421" y="3494597"/>
                <a:ext cx="702436" cy="76944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-26834" y="5231718"/>
            <a:ext cx="45988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Likelihood of data given parameters</a:t>
            </a:r>
          </a:p>
          <a:p>
            <a:pPr algn="ctr"/>
            <a:r>
              <a:rPr lang="en-US" sz="3200" dirty="0">
                <a:solidFill>
                  <a:schemeClr val="accent2"/>
                </a:solidFill>
              </a:rPr>
              <a:t>P(</a:t>
            </a:r>
            <a:r>
              <a:rPr lang="en-US" sz="3200" dirty="0" err="1">
                <a:solidFill>
                  <a:schemeClr val="accent2"/>
                </a:solidFill>
              </a:rPr>
              <a:t>y|</a:t>
            </a:r>
            <a:r>
              <a:rPr lang="en-US" sz="3200" dirty="0" err="1">
                <a:solidFill>
                  <a:schemeClr val="accent2"/>
                </a:solidFill>
                <a:latin typeface="Symbol" charset="2"/>
                <a:ea typeface="Symbol" charset="2"/>
                <a:cs typeface="Symbol" charset="2"/>
              </a:rPr>
              <a:t>q</a:t>
            </a:r>
            <a:r>
              <a:rPr lang="en-US" sz="3200" dirty="0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0" y="5221633"/>
            <a:ext cx="45988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Distribution of parameters (prior)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</a:rPr>
              <a:t>P(</a:t>
            </a:r>
            <a:r>
              <a:rPr lang="en-US" sz="3200" dirty="0">
                <a:solidFill>
                  <a:srgbClr val="FF0000"/>
                </a:solidFill>
                <a:latin typeface="Symbol" charset="2"/>
                <a:ea typeface="Symbol" charset="2"/>
                <a:cs typeface="Symbol" charset="2"/>
              </a:rPr>
              <a:t>q</a:t>
            </a:r>
            <a:r>
              <a:rPr lang="en-US" sz="32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14577" y="2266590"/>
            <a:ext cx="3936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  <a:latin typeface="Corbel" charset="0"/>
                <a:ea typeface="Corbel" charset="0"/>
                <a:cs typeface="Corbel" charset="0"/>
              </a:rPr>
              <a:t>P(</a:t>
            </a:r>
            <a:r>
              <a:rPr lang="en-US" sz="3200" dirty="0">
                <a:solidFill>
                  <a:schemeClr val="accent2"/>
                </a:solidFill>
                <a:latin typeface="Symbol" charset="2"/>
                <a:ea typeface="Symbol" charset="2"/>
                <a:cs typeface="Symbol" charset="2"/>
              </a:rPr>
              <a:t>q</a:t>
            </a:r>
            <a:r>
              <a:rPr lang="en-US" sz="3200" dirty="0">
                <a:solidFill>
                  <a:schemeClr val="accent2"/>
                </a:solidFill>
                <a:latin typeface="Corbel" charset="0"/>
                <a:ea typeface="Corbel" charset="0"/>
                <a:cs typeface="Corbel" charset="0"/>
              </a:rPr>
              <a:t> | y)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06119" y="996244"/>
            <a:ext cx="41530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Posterior distribution of </a:t>
            </a:r>
            <a:r>
              <a:rPr lang="en-US" sz="3200" dirty="0">
                <a:solidFill>
                  <a:schemeClr val="accent2"/>
                </a:solidFill>
                <a:latin typeface="Symbol" charset="2"/>
                <a:ea typeface="Symbol" charset="2"/>
                <a:cs typeface="Symbol" charset="2"/>
              </a:rPr>
              <a:t>q</a:t>
            </a:r>
            <a:r>
              <a:rPr lang="en-US" sz="3200" dirty="0">
                <a:solidFill>
                  <a:schemeClr val="accent2"/>
                </a:solidFill>
                <a:latin typeface="Corbel" charset="0"/>
                <a:ea typeface="Corbel" charset="0"/>
                <a:cs typeface="Corbel" charset="0"/>
              </a:rPr>
              <a:t> given  y</a:t>
            </a:r>
            <a:r>
              <a:rPr lang="en-US" sz="3200" dirty="0">
                <a:solidFill>
                  <a:schemeClr val="accent2"/>
                </a:solidFill>
              </a:rPr>
              <a:t> 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5502166" y="2440378"/>
            <a:ext cx="1255707" cy="5728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714577" y="2525991"/>
            <a:ext cx="1242568" cy="57548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3121572" y="5013238"/>
            <a:ext cx="536028" cy="208395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866320" y="4824664"/>
            <a:ext cx="2364827" cy="2305"/>
          </a:xfrm>
          <a:prstGeom prst="straightConnector1">
            <a:avLst/>
          </a:prstGeom>
          <a:ln w="3810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468287" y="4822359"/>
            <a:ext cx="1182414" cy="2305"/>
          </a:xfrm>
          <a:prstGeom prst="straightConnector1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6059494" y="4920649"/>
            <a:ext cx="325542" cy="30098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180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Bayesian likelihood</a:t>
            </a:r>
          </a:p>
        </p:txBody>
      </p:sp>
      <p:sp>
        <p:nvSpPr>
          <p:cNvPr id="3" name="Rectangle 2"/>
          <p:cNvSpPr/>
          <p:nvPr/>
        </p:nvSpPr>
        <p:spPr>
          <a:xfrm>
            <a:off x="1950096" y="2627322"/>
            <a:ext cx="5070464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P(</a:t>
            </a:r>
            <a:r>
              <a:rPr lang="en-US" sz="3200" dirty="0" err="1">
                <a:solidFill>
                  <a:srgbClr val="0000FF"/>
                </a:solidFill>
              </a:rPr>
              <a:t>g</a:t>
            </a:r>
            <a:r>
              <a:rPr lang="en-US" sz="3200" baseline="-25000" dirty="0" err="1">
                <a:solidFill>
                  <a:srgbClr val="0000FF"/>
                </a:solidFill>
              </a:rPr>
              <a:t>i</a:t>
            </a:r>
            <a:r>
              <a:rPr lang="en-US" sz="3200" dirty="0">
                <a:solidFill>
                  <a:srgbClr val="0000FF"/>
                </a:solidFill>
              </a:rPr>
              <a:t>, σ</a:t>
            </a:r>
            <a:r>
              <a:rPr lang="en-US" sz="3200" baseline="-25000" dirty="0">
                <a:solidFill>
                  <a:srgbClr val="0000FF"/>
                </a:solidFill>
              </a:rPr>
              <a:t>gi</a:t>
            </a:r>
            <a:r>
              <a:rPr lang="en-US" sz="3200" baseline="30000" dirty="0">
                <a:solidFill>
                  <a:srgbClr val="0000FF"/>
                </a:solidFill>
              </a:rPr>
              <a:t>2</a:t>
            </a:r>
            <a:r>
              <a:rPr lang="en-US" sz="3200" dirty="0">
                <a:solidFill>
                  <a:srgbClr val="0000FF"/>
                </a:solidFill>
              </a:rPr>
              <a:t>, σ</a:t>
            </a:r>
            <a:r>
              <a:rPr lang="en-US" sz="3200" baseline="-25000" dirty="0">
                <a:solidFill>
                  <a:srgbClr val="0000FF"/>
                </a:solidFill>
              </a:rPr>
              <a:t>e</a:t>
            </a:r>
            <a:r>
              <a:rPr lang="en-US" sz="3200" baseline="30000" dirty="0">
                <a:solidFill>
                  <a:srgbClr val="0000FF"/>
                </a:solidFill>
              </a:rPr>
              <a:t>2 </a:t>
            </a:r>
            <a:r>
              <a:rPr lang="en-US" sz="3200" dirty="0">
                <a:solidFill>
                  <a:srgbClr val="0000FF"/>
                </a:solidFill>
              </a:rPr>
              <a:t>v, s | y) =</a:t>
            </a:r>
          </a:p>
        </p:txBody>
      </p:sp>
      <p:sp>
        <p:nvSpPr>
          <p:cNvPr id="4" name="Rectangle 3"/>
          <p:cNvSpPr/>
          <p:nvPr/>
        </p:nvSpPr>
        <p:spPr>
          <a:xfrm>
            <a:off x="268616" y="3501082"/>
            <a:ext cx="8433424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P(y | </a:t>
            </a:r>
            <a:r>
              <a:rPr lang="en-US" sz="3200" dirty="0" err="1">
                <a:solidFill>
                  <a:srgbClr val="0000FF"/>
                </a:solidFill>
              </a:rPr>
              <a:t>g</a:t>
            </a:r>
            <a:r>
              <a:rPr lang="en-US" sz="3200" baseline="-25000" dirty="0" err="1">
                <a:solidFill>
                  <a:srgbClr val="0000FF"/>
                </a:solidFill>
              </a:rPr>
              <a:t>i</a:t>
            </a:r>
            <a:r>
              <a:rPr lang="en-US" sz="3200" dirty="0">
                <a:solidFill>
                  <a:srgbClr val="0000FF"/>
                </a:solidFill>
              </a:rPr>
              <a:t>, σ</a:t>
            </a:r>
            <a:r>
              <a:rPr lang="en-US" sz="3200" baseline="-25000" dirty="0">
                <a:solidFill>
                  <a:srgbClr val="0000FF"/>
                </a:solidFill>
              </a:rPr>
              <a:t>gi</a:t>
            </a:r>
            <a:r>
              <a:rPr lang="en-US" sz="3200" baseline="30000" dirty="0">
                <a:solidFill>
                  <a:srgbClr val="0000FF"/>
                </a:solidFill>
              </a:rPr>
              <a:t>2</a:t>
            </a:r>
            <a:r>
              <a:rPr lang="en-US" sz="3200" dirty="0">
                <a:solidFill>
                  <a:srgbClr val="0000FF"/>
                </a:solidFill>
              </a:rPr>
              <a:t>, σ</a:t>
            </a:r>
            <a:r>
              <a:rPr lang="en-US" sz="3200" baseline="-25000" dirty="0">
                <a:solidFill>
                  <a:srgbClr val="0000FF"/>
                </a:solidFill>
              </a:rPr>
              <a:t>e</a:t>
            </a:r>
            <a:r>
              <a:rPr lang="en-US" sz="3200" baseline="30000" dirty="0">
                <a:solidFill>
                  <a:srgbClr val="0000FF"/>
                </a:solidFill>
              </a:rPr>
              <a:t>2 </a:t>
            </a:r>
            <a:r>
              <a:rPr lang="en-US" sz="3200" dirty="0">
                <a:solidFill>
                  <a:srgbClr val="0000FF"/>
                </a:solidFill>
              </a:rPr>
              <a:t>v, s) P(</a:t>
            </a:r>
            <a:r>
              <a:rPr lang="en-US" sz="3200" dirty="0" err="1">
                <a:solidFill>
                  <a:srgbClr val="0000FF"/>
                </a:solidFill>
              </a:rPr>
              <a:t>g</a:t>
            </a:r>
            <a:r>
              <a:rPr lang="en-US" sz="3200" baseline="-25000" dirty="0" err="1">
                <a:solidFill>
                  <a:srgbClr val="0000FF"/>
                </a:solidFill>
              </a:rPr>
              <a:t>i</a:t>
            </a:r>
            <a:r>
              <a:rPr lang="en-US" sz="3200" dirty="0">
                <a:solidFill>
                  <a:srgbClr val="0000FF"/>
                </a:solidFill>
              </a:rPr>
              <a:t>, σ</a:t>
            </a:r>
            <a:r>
              <a:rPr lang="en-US" sz="3200" baseline="-25000" dirty="0">
                <a:solidFill>
                  <a:srgbClr val="0000FF"/>
                </a:solidFill>
              </a:rPr>
              <a:t>gi</a:t>
            </a:r>
            <a:r>
              <a:rPr lang="en-US" sz="3200" baseline="30000" dirty="0">
                <a:solidFill>
                  <a:srgbClr val="0000FF"/>
                </a:solidFill>
              </a:rPr>
              <a:t>2</a:t>
            </a:r>
            <a:r>
              <a:rPr lang="en-US" sz="3200" dirty="0">
                <a:solidFill>
                  <a:srgbClr val="0000FF"/>
                </a:solidFill>
              </a:rPr>
              <a:t>, σ</a:t>
            </a:r>
            <a:r>
              <a:rPr lang="en-US" sz="3200" baseline="-25000" dirty="0">
                <a:solidFill>
                  <a:srgbClr val="0000FF"/>
                </a:solidFill>
              </a:rPr>
              <a:t>e</a:t>
            </a:r>
            <a:r>
              <a:rPr lang="en-US" sz="3200" baseline="30000" dirty="0">
                <a:solidFill>
                  <a:srgbClr val="0000FF"/>
                </a:solidFill>
              </a:rPr>
              <a:t>2 </a:t>
            </a:r>
            <a:r>
              <a:rPr lang="en-US" sz="3200" dirty="0">
                <a:solidFill>
                  <a:srgbClr val="0000FF"/>
                </a:solidFill>
              </a:rPr>
              <a:t>v, s)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53531" y="5071772"/>
            <a:ext cx="20495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Gibbs sampling</a:t>
            </a:r>
            <a:endParaRPr lang="en-US" sz="3200" dirty="0">
              <a:solidFill>
                <a:schemeClr val="accent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 flipV="1">
            <a:off x="4831605" y="4079477"/>
            <a:ext cx="2743200" cy="1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5" idx="0"/>
          </p:cNvCxnSpPr>
          <p:nvPr/>
        </p:nvCxnSpPr>
        <p:spPr>
          <a:xfrm flipV="1">
            <a:off x="6078289" y="4198012"/>
            <a:ext cx="0" cy="87376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193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Gibbs sampling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3511453" y="1406390"/>
            <a:ext cx="2121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Josiah Willard Gibbs</a:t>
            </a:r>
          </a:p>
        </p:txBody>
      </p:sp>
      <p:sp>
        <p:nvSpPr>
          <p:cNvPr id="4" name="Rectangle 3"/>
          <p:cNvSpPr/>
          <p:nvPr/>
        </p:nvSpPr>
        <p:spPr>
          <a:xfrm>
            <a:off x="2183364" y="1775722"/>
            <a:ext cx="47772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 Described by Stuart </a:t>
            </a:r>
            <a:r>
              <a:rPr lang="en-US" dirty="0"/>
              <a:t>and Donald </a:t>
            </a:r>
            <a:r>
              <a:rPr lang="en-US" dirty="0" err="1"/>
              <a:t>Geman</a:t>
            </a:r>
            <a:r>
              <a:rPr lang="en-US" dirty="0"/>
              <a:t> in 1984</a:t>
            </a:r>
          </a:p>
        </p:txBody>
      </p:sp>
      <p:sp>
        <p:nvSpPr>
          <p:cNvPr id="5" name="Rectangle 4"/>
          <p:cNvSpPr/>
          <p:nvPr/>
        </p:nvSpPr>
        <p:spPr>
          <a:xfrm>
            <a:off x="3153181" y="3001510"/>
            <a:ext cx="28376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Joint distribution of x and y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883075" y="4625078"/>
            <a:ext cx="33778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Marginal distribution of x given y</a:t>
            </a:r>
          </a:p>
        </p:txBody>
      </p:sp>
      <p:sp>
        <p:nvSpPr>
          <p:cNvPr id="7" name="Rectangle 6"/>
          <p:cNvSpPr/>
          <p:nvPr/>
        </p:nvSpPr>
        <p:spPr>
          <a:xfrm>
            <a:off x="2883075" y="5694648"/>
            <a:ext cx="33778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Marginal distribution of y given x</a:t>
            </a:r>
          </a:p>
        </p:txBody>
      </p:sp>
      <p:sp>
        <p:nvSpPr>
          <p:cNvPr id="8" name="Rectangle 7"/>
          <p:cNvSpPr/>
          <p:nvPr/>
        </p:nvSpPr>
        <p:spPr>
          <a:xfrm>
            <a:off x="3258979" y="3555508"/>
            <a:ext cx="2626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Starting values of x and y</a:t>
            </a:r>
          </a:p>
        </p:txBody>
      </p:sp>
      <p:sp>
        <p:nvSpPr>
          <p:cNvPr id="9" name="Rectangle 8"/>
          <p:cNvSpPr/>
          <p:nvPr/>
        </p:nvSpPr>
        <p:spPr>
          <a:xfrm>
            <a:off x="1193991" y="3019552"/>
            <a:ext cx="989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Difficult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93991" y="5207155"/>
            <a:ext cx="622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Easy</a:t>
            </a:r>
          </a:p>
        </p:txBody>
      </p:sp>
      <p:cxnSp>
        <p:nvCxnSpPr>
          <p:cNvPr id="11" name="Straight Arrow Connector 10"/>
          <p:cNvCxnSpPr>
            <a:stCxn id="8" idx="2"/>
            <a:endCxn id="6" idx="0"/>
          </p:cNvCxnSpPr>
          <p:nvPr/>
        </p:nvCxnSpPr>
        <p:spPr>
          <a:xfrm>
            <a:off x="4571999" y="3924840"/>
            <a:ext cx="0" cy="700238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571999" y="5041702"/>
            <a:ext cx="0" cy="70023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6422154" y="4809744"/>
            <a:ext cx="731520" cy="1069570"/>
            <a:chOff x="6422154" y="4809744"/>
            <a:chExt cx="731520" cy="1069570"/>
          </a:xfrm>
        </p:grpSpPr>
        <p:cxnSp>
          <p:nvCxnSpPr>
            <p:cNvPr id="15" name="Straight Arrow Connector 14"/>
            <p:cNvCxnSpPr/>
            <p:nvPr/>
          </p:nvCxnSpPr>
          <p:spPr>
            <a:xfrm flipH="1">
              <a:off x="6422154" y="4809744"/>
              <a:ext cx="73152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H="1">
              <a:off x="6422154" y="5879314"/>
              <a:ext cx="73152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7153674" y="4809744"/>
              <a:ext cx="0" cy="106957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50837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repeatCount="5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Example</a:t>
            </a:r>
          </a:p>
        </p:txBody>
      </p:sp>
      <p:sp>
        <p:nvSpPr>
          <p:cNvPr id="4" name="Rectangle 3"/>
          <p:cNvSpPr/>
          <p:nvPr/>
        </p:nvSpPr>
        <p:spPr>
          <a:xfrm>
            <a:off x="1373731" y="5276850"/>
            <a:ext cx="182453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dirty="0"/>
              <a:t>x=rnorm(10000) </a:t>
            </a:r>
          </a:p>
          <a:p>
            <a:r>
              <a:rPr lang="is-IS" dirty="0"/>
              <a:t>y=rnorm(10000)</a:t>
            </a:r>
          </a:p>
          <a:p>
            <a:r>
              <a:rPr lang="is-IS" dirty="0"/>
              <a:t>plot(x,y)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50" y="869950"/>
            <a:ext cx="3873500" cy="44069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8197" b="9770"/>
          <a:stretch/>
        </p:blipFill>
        <p:spPr>
          <a:xfrm>
            <a:off x="5130800" y="869950"/>
            <a:ext cx="3556000" cy="397637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6440510" y="5023642"/>
            <a:ext cx="61908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sz="9600">
                <a:solidFill>
                  <a:srgbClr val="FF0000"/>
                </a:solidFill>
              </a:rPr>
              <a:t>?</a:t>
            </a:r>
            <a:endParaRPr lang="en-US" sz="9600" dirty="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347811" y="3772007"/>
            <a:ext cx="723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/>
              <a:t>r=75%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86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506" y="90916"/>
            <a:ext cx="8229600" cy="1252728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Example</a:t>
            </a:r>
          </a:p>
        </p:txBody>
      </p:sp>
      <p:sp>
        <p:nvSpPr>
          <p:cNvPr id="4" name="Rectangle 3"/>
          <p:cNvSpPr/>
          <p:nvPr/>
        </p:nvSpPr>
        <p:spPr>
          <a:xfrm>
            <a:off x="6233933" y="2413213"/>
            <a:ext cx="16305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/>
              <a:t>Starting values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78834" y="2251124"/>
            <a:ext cx="5902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dirty="0"/>
              <a:t>x=-5</a:t>
            </a:r>
          </a:p>
          <a:p>
            <a:r>
              <a:rPr lang="is-IS" dirty="0"/>
              <a:t>y=5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144382" y="3893558"/>
            <a:ext cx="3313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x=</a:t>
            </a:r>
            <a:r>
              <a:rPr lang="en-US" dirty="0" err="1"/>
              <a:t>rnorm</a:t>
            </a:r>
            <a:r>
              <a:rPr lang="en-US" dirty="0"/>
              <a:t>(n=1, mean=.75*y, </a:t>
            </a:r>
            <a:r>
              <a:rPr lang="en-US" dirty="0" err="1"/>
              <a:t>sd</a:t>
            </a:r>
            <a:r>
              <a:rPr lang="en-US" dirty="0"/>
              <a:t>=1)</a:t>
            </a:r>
          </a:p>
        </p:txBody>
      </p:sp>
      <p:sp>
        <p:nvSpPr>
          <p:cNvPr id="9" name="Rectangle 8"/>
          <p:cNvSpPr/>
          <p:nvPr/>
        </p:nvSpPr>
        <p:spPr>
          <a:xfrm>
            <a:off x="3144382" y="4963128"/>
            <a:ext cx="3323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y=</a:t>
            </a:r>
            <a:r>
              <a:rPr lang="en-US" dirty="0" err="1"/>
              <a:t>rnorm</a:t>
            </a:r>
            <a:r>
              <a:rPr lang="en-US" dirty="0"/>
              <a:t>(n=1, mean=.75*x, </a:t>
            </a:r>
            <a:r>
              <a:rPr lang="en-US" dirty="0" err="1"/>
              <a:t>sd</a:t>
            </a:r>
            <a:r>
              <a:rPr lang="en-US" dirty="0"/>
              <a:t>=1)</a:t>
            </a:r>
          </a:p>
        </p:txBody>
      </p:sp>
      <p:cxnSp>
        <p:nvCxnSpPr>
          <p:cNvPr id="11" name="Straight Arrow Connector 10"/>
          <p:cNvCxnSpPr>
            <a:stCxn id="16" idx="2"/>
            <a:endCxn id="14" idx="0"/>
          </p:cNvCxnSpPr>
          <p:nvPr/>
        </p:nvCxnSpPr>
        <p:spPr>
          <a:xfrm>
            <a:off x="4833306" y="3193320"/>
            <a:ext cx="0" cy="700238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833306" y="4310182"/>
            <a:ext cx="0" cy="70023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6683461" y="4078224"/>
            <a:ext cx="731520" cy="1069570"/>
            <a:chOff x="6422154" y="4809744"/>
            <a:chExt cx="731520" cy="1069570"/>
          </a:xfrm>
        </p:grpSpPr>
        <p:cxnSp>
          <p:nvCxnSpPr>
            <p:cNvPr id="16" name="Straight Arrow Connector 15"/>
            <p:cNvCxnSpPr/>
            <p:nvPr/>
          </p:nvCxnSpPr>
          <p:spPr>
            <a:xfrm flipH="1">
              <a:off x="6422154" y="4809744"/>
              <a:ext cx="73152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>
              <a:off x="6422154" y="5879314"/>
              <a:ext cx="73152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7153674" y="4809744"/>
              <a:ext cx="0" cy="106957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154692" y="-157149"/>
            <a:ext cx="2989690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200" dirty="0">
              <a:solidFill>
                <a:srgbClr val="060087"/>
              </a:solidFill>
              <a:latin typeface="Candara" charset="0"/>
            </a:endParaRPr>
          </a:p>
          <a:p>
            <a:r>
              <a:rPr lang="en-US" sz="1200" dirty="0" err="1">
                <a:solidFill>
                  <a:srgbClr val="000000"/>
                </a:solidFill>
                <a:latin typeface="Candara" charset="0"/>
              </a:rPr>
              <a:t>gibbs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sz="1200" dirty="0">
                <a:solidFill>
                  <a:srgbClr val="B5760C"/>
                </a:solidFill>
                <a:latin typeface="Candara" charset="0"/>
              </a:rPr>
              <a:t>function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 (</a:t>
            </a:r>
            <a:r>
              <a:rPr lang="en-US" sz="1200" dirty="0">
                <a:solidFill>
                  <a:srgbClr val="000000"/>
                </a:solidFill>
                <a:latin typeface="Candara" charset="0"/>
              </a:rPr>
              <a:t>n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sz="1200" dirty="0">
                <a:solidFill>
                  <a:srgbClr val="0B4213"/>
                </a:solidFill>
                <a:latin typeface="Candara" charset="0"/>
              </a:rPr>
              <a:t>10000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, </a:t>
            </a:r>
            <a:r>
              <a:rPr lang="en-US" sz="1200" dirty="0">
                <a:solidFill>
                  <a:srgbClr val="000000"/>
                </a:solidFill>
                <a:latin typeface="Candara" charset="0"/>
              </a:rPr>
              <a:t>r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sz="1200" dirty="0">
                <a:solidFill>
                  <a:srgbClr val="000000"/>
                </a:solidFill>
                <a:latin typeface="Candara" charset="0"/>
              </a:rPr>
              <a:t>.75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Candara" charset="0"/>
              </a:rPr>
              <a:t>sd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sz="1200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{</a:t>
            </a:r>
          </a:p>
          <a:p>
            <a:r>
              <a:rPr lang="en-US" sz="1200" dirty="0">
                <a:solidFill>
                  <a:srgbClr val="000000"/>
                </a:solidFill>
                <a:latin typeface="Candara" charset="0"/>
              </a:rPr>
              <a:t>mat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=matrix(</a:t>
            </a:r>
            <a:r>
              <a:rPr lang="en-US" sz="1200" dirty="0" err="1">
                <a:solidFill>
                  <a:srgbClr val="000000"/>
                </a:solidFill>
                <a:latin typeface="Candara" charset="0"/>
              </a:rPr>
              <a:t>ncol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 = </a:t>
            </a:r>
            <a:r>
              <a:rPr lang="en-US" sz="1200" dirty="0">
                <a:solidFill>
                  <a:srgbClr val="0B4213"/>
                </a:solidFill>
                <a:latin typeface="Candara" charset="0"/>
              </a:rPr>
              <a:t>2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Candara" charset="0"/>
              </a:rPr>
              <a:t>nrow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 = </a:t>
            </a:r>
            <a:r>
              <a:rPr lang="en-US" sz="1200" dirty="0">
                <a:solidFill>
                  <a:srgbClr val="000000"/>
                </a:solidFill>
                <a:latin typeface="Candara" charset="0"/>
              </a:rPr>
              <a:t>n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uk-UA" sz="1200" dirty="0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uk-UA" sz="12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uk-UA" sz="1200" dirty="0">
                <a:solidFill>
                  <a:srgbClr val="0B4213"/>
                </a:solidFill>
                <a:latin typeface="Candara" charset="0"/>
              </a:rPr>
              <a:t>-5</a:t>
            </a:r>
            <a:endParaRPr lang="uk-UA" sz="1200" dirty="0">
              <a:solidFill>
                <a:srgbClr val="060087"/>
              </a:solidFill>
              <a:latin typeface="Candara" charset="0"/>
            </a:endParaRPr>
          </a:p>
          <a:p>
            <a:r>
              <a:rPr lang="uk-UA" sz="1200" dirty="0" err="1">
                <a:solidFill>
                  <a:srgbClr val="000000"/>
                </a:solidFill>
                <a:latin typeface="Candara" charset="0"/>
              </a:rPr>
              <a:t>y</a:t>
            </a:r>
            <a:r>
              <a:rPr lang="uk-UA" sz="12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uk-UA" sz="1200" dirty="0">
                <a:solidFill>
                  <a:srgbClr val="0B4213"/>
                </a:solidFill>
                <a:latin typeface="Candara" charset="0"/>
              </a:rPr>
              <a:t>5</a:t>
            </a:r>
            <a:endParaRPr lang="uk-UA" sz="1200" dirty="0">
              <a:solidFill>
                <a:srgbClr val="060087"/>
              </a:solidFill>
              <a:latin typeface="Candara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Candara" charset="0"/>
              </a:rPr>
              <a:t>mat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en-US" sz="1200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, ]=c(</a:t>
            </a:r>
            <a:r>
              <a:rPr lang="en-US" sz="1200" dirty="0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, </a:t>
            </a:r>
            <a:r>
              <a:rPr lang="en-US" sz="1200" dirty="0">
                <a:solidFill>
                  <a:srgbClr val="000000"/>
                </a:solidFill>
                <a:latin typeface="Candara" charset="0"/>
              </a:rPr>
              <a:t>y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sv-SE" sz="1200" dirty="0">
                <a:solidFill>
                  <a:srgbClr val="B5760C"/>
                </a:solidFill>
                <a:latin typeface="Candara" charset="0"/>
              </a:rPr>
              <a:t>for</a:t>
            </a:r>
            <a:r>
              <a:rPr lang="sv-SE" sz="1200" dirty="0">
                <a:solidFill>
                  <a:srgbClr val="060087"/>
                </a:solidFill>
                <a:latin typeface="Candara" charset="0"/>
              </a:rPr>
              <a:t> (</a:t>
            </a:r>
            <a:r>
              <a:rPr lang="sv-SE" sz="1200" dirty="0">
                <a:solidFill>
                  <a:srgbClr val="000000"/>
                </a:solidFill>
                <a:latin typeface="Candara" charset="0"/>
              </a:rPr>
              <a:t>i</a:t>
            </a:r>
            <a:r>
              <a:rPr lang="sv-SE" sz="1200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sv-SE" sz="1200" dirty="0">
                <a:solidFill>
                  <a:srgbClr val="B5760C"/>
                </a:solidFill>
                <a:latin typeface="Candara" charset="0"/>
              </a:rPr>
              <a:t>in</a:t>
            </a:r>
            <a:r>
              <a:rPr lang="sv-SE" sz="1200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sv-SE" sz="1200" dirty="0">
                <a:solidFill>
                  <a:srgbClr val="0B4213"/>
                </a:solidFill>
                <a:latin typeface="Candara" charset="0"/>
              </a:rPr>
              <a:t>2</a:t>
            </a:r>
            <a:r>
              <a:rPr lang="sv-SE" sz="1200" dirty="0">
                <a:solidFill>
                  <a:srgbClr val="060087"/>
                </a:solidFill>
                <a:latin typeface="Candara" charset="0"/>
              </a:rPr>
              <a:t>:</a:t>
            </a:r>
            <a:r>
              <a:rPr lang="sv-SE" sz="1200" dirty="0">
                <a:solidFill>
                  <a:srgbClr val="000000"/>
                </a:solidFill>
                <a:latin typeface="Candara" charset="0"/>
              </a:rPr>
              <a:t>n</a:t>
            </a:r>
            <a:r>
              <a:rPr lang="sv-SE" sz="1200" dirty="0">
                <a:solidFill>
                  <a:srgbClr val="060087"/>
                </a:solidFill>
                <a:latin typeface="Candara" charset="0"/>
              </a:rPr>
              <a:t>) {</a:t>
            </a:r>
          </a:p>
          <a:p>
            <a:r>
              <a:rPr lang="sv-SE" sz="1200" dirty="0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sv-SE" sz="12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sv-SE" sz="1200" dirty="0" err="1">
                <a:solidFill>
                  <a:srgbClr val="060087"/>
                </a:solidFill>
                <a:latin typeface="Candara" charset="0"/>
              </a:rPr>
              <a:t>rnorm</a:t>
            </a:r>
            <a:r>
              <a:rPr lang="sv-SE" sz="1200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sv-SE" sz="1200" dirty="0">
                <a:solidFill>
                  <a:srgbClr val="000000"/>
                </a:solidFill>
                <a:latin typeface="Candara" charset="0"/>
              </a:rPr>
              <a:t>n</a:t>
            </a:r>
            <a:r>
              <a:rPr lang="sv-SE" sz="12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sv-SE" sz="1200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sv-SE" sz="1200" dirty="0">
                <a:solidFill>
                  <a:srgbClr val="060087"/>
                </a:solidFill>
                <a:latin typeface="Candara" charset="0"/>
              </a:rPr>
              <a:t>, </a:t>
            </a:r>
            <a:r>
              <a:rPr lang="sv-SE" sz="1200" dirty="0" err="1">
                <a:solidFill>
                  <a:srgbClr val="000000"/>
                </a:solidFill>
                <a:latin typeface="Candara" charset="0"/>
              </a:rPr>
              <a:t>mean</a:t>
            </a:r>
            <a:r>
              <a:rPr lang="sv-SE" sz="12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sv-SE" sz="1200" dirty="0">
                <a:solidFill>
                  <a:srgbClr val="000000"/>
                </a:solidFill>
                <a:latin typeface="Candara" charset="0"/>
              </a:rPr>
              <a:t>r</a:t>
            </a:r>
            <a:r>
              <a:rPr lang="sv-SE" sz="1200" dirty="0">
                <a:solidFill>
                  <a:srgbClr val="060087"/>
                </a:solidFill>
                <a:latin typeface="Candara" charset="0"/>
              </a:rPr>
              <a:t>*</a:t>
            </a:r>
            <a:r>
              <a:rPr lang="sv-SE" sz="1200" dirty="0">
                <a:solidFill>
                  <a:srgbClr val="000000"/>
                </a:solidFill>
                <a:latin typeface="Candara" charset="0"/>
              </a:rPr>
              <a:t>y</a:t>
            </a:r>
            <a:r>
              <a:rPr lang="sv-SE" sz="1200" dirty="0">
                <a:solidFill>
                  <a:srgbClr val="060087"/>
                </a:solidFill>
                <a:latin typeface="Candara" charset="0"/>
              </a:rPr>
              <a:t>, </a:t>
            </a:r>
            <a:r>
              <a:rPr lang="sv-SE" sz="1200" dirty="0">
                <a:solidFill>
                  <a:srgbClr val="000000"/>
                </a:solidFill>
                <a:latin typeface="Candara" charset="0"/>
              </a:rPr>
              <a:t>sd</a:t>
            </a:r>
            <a:r>
              <a:rPr lang="sv-SE" sz="12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sv-SE" sz="1200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sv-SE" sz="1200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sv-SE" sz="1200" dirty="0">
                <a:solidFill>
                  <a:srgbClr val="000000"/>
                </a:solidFill>
                <a:latin typeface="Candara" charset="0"/>
              </a:rPr>
              <a:t>y</a:t>
            </a:r>
            <a:r>
              <a:rPr lang="sv-SE" sz="12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sv-SE" sz="1200" dirty="0" err="1">
                <a:solidFill>
                  <a:srgbClr val="060087"/>
                </a:solidFill>
                <a:latin typeface="Candara" charset="0"/>
              </a:rPr>
              <a:t>rnorm</a:t>
            </a:r>
            <a:r>
              <a:rPr lang="sv-SE" sz="1200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sv-SE" sz="1200" dirty="0">
                <a:solidFill>
                  <a:srgbClr val="000000"/>
                </a:solidFill>
                <a:latin typeface="Candara" charset="0"/>
              </a:rPr>
              <a:t>n</a:t>
            </a:r>
            <a:r>
              <a:rPr lang="sv-SE" sz="12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sv-SE" sz="1200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sv-SE" sz="1200" dirty="0">
                <a:solidFill>
                  <a:srgbClr val="060087"/>
                </a:solidFill>
                <a:latin typeface="Candara" charset="0"/>
              </a:rPr>
              <a:t>, </a:t>
            </a:r>
            <a:r>
              <a:rPr lang="sv-SE" sz="1200" dirty="0" err="1">
                <a:solidFill>
                  <a:srgbClr val="000000"/>
                </a:solidFill>
                <a:latin typeface="Candara" charset="0"/>
              </a:rPr>
              <a:t>mean</a:t>
            </a:r>
            <a:r>
              <a:rPr lang="sv-SE" sz="12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sv-SE" sz="1200" dirty="0">
                <a:solidFill>
                  <a:srgbClr val="000000"/>
                </a:solidFill>
                <a:latin typeface="Candara" charset="0"/>
              </a:rPr>
              <a:t>r</a:t>
            </a:r>
            <a:r>
              <a:rPr lang="sv-SE" sz="1200" dirty="0">
                <a:solidFill>
                  <a:srgbClr val="060087"/>
                </a:solidFill>
                <a:latin typeface="Candara" charset="0"/>
              </a:rPr>
              <a:t>*</a:t>
            </a:r>
            <a:r>
              <a:rPr lang="sv-SE" sz="1200" dirty="0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sv-SE" sz="1200" dirty="0">
                <a:solidFill>
                  <a:srgbClr val="060087"/>
                </a:solidFill>
                <a:latin typeface="Candara" charset="0"/>
              </a:rPr>
              <a:t>, </a:t>
            </a:r>
            <a:r>
              <a:rPr lang="sv-SE" sz="1200" dirty="0">
                <a:solidFill>
                  <a:srgbClr val="000000"/>
                </a:solidFill>
                <a:latin typeface="Candara" charset="0"/>
              </a:rPr>
              <a:t>sd</a:t>
            </a:r>
            <a:r>
              <a:rPr lang="sv-SE" sz="12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sv-SE" sz="1200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sv-SE" sz="1200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sz="1200" dirty="0">
                <a:solidFill>
                  <a:srgbClr val="000000"/>
                </a:solidFill>
                <a:latin typeface="Candara" charset="0"/>
              </a:rPr>
              <a:t>mat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en-US" sz="1200" dirty="0" err="1">
                <a:solidFill>
                  <a:srgbClr val="000000"/>
                </a:solidFill>
                <a:latin typeface="Candara" charset="0"/>
              </a:rPr>
              <a:t>i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, ]=c(</a:t>
            </a:r>
            <a:r>
              <a:rPr lang="en-US" sz="1200" dirty="0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, </a:t>
            </a:r>
            <a:r>
              <a:rPr lang="en-US" sz="1200" dirty="0">
                <a:solidFill>
                  <a:srgbClr val="000000"/>
                </a:solidFill>
                <a:latin typeface="Candara" charset="0"/>
              </a:rPr>
              <a:t>y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}</a:t>
            </a:r>
          </a:p>
          <a:p>
            <a:r>
              <a:rPr lang="en-US" sz="1200" dirty="0">
                <a:solidFill>
                  <a:srgbClr val="000000"/>
                </a:solidFill>
                <a:latin typeface="Candara" charset="0"/>
              </a:rPr>
              <a:t>mat</a:t>
            </a:r>
            <a:endParaRPr lang="en-US" sz="1200" dirty="0">
              <a:solidFill>
                <a:srgbClr val="060087"/>
              </a:solidFill>
              <a:latin typeface="Candara" charset="0"/>
            </a:endParaRPr>
          </a:p>
          <a:p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}</a:t>
            </a:r>
          </a:p>
          <a:p>
            <a:endParaRPr lang="en-US" sz="1200" dirty="0">
              <a:solidFill>
                <a:srgbClr val="060087"/>
              </a:solidFill>
              <a:latin typeface="Candara" charset="0"/>
            </a:endParaRPr>
          </a:p>
          <a:p>
            <a:r>
              <a:rPr lang="is-IS" sz="1200" dirty="0">
                <a:solidFill>
                  <a:srgbClr val="000000"/>
                </a:solidFill>
                <a:latin typeface="Candara" charset="0"/>
              </a:rPr>
              <a:t>n</a:t>
            </a:r>
            <a:r>
              <a:rPr lang="is-IS" sz="1200" dirty="0">
                <a:solidFill>
                  <a:srgbClr val="060087"/>
                </a:solidFill>
                <a:latin typeface="Candara" charset="0"/>
              </a:rPr>
              <a:t>= </a:t>
            </a:r>
            <a:r>
              <a:rPr lang="is-IS" sz="1200" dirty="0">
                <a:solidFill>
                  <a:srgbClr val="0B4213"/>
                </a:solidFill>
                <a:latin typeface="Candara" charset="0"/>
              </a:rPr>
              <a:t>10000</a:t>
            </a:r>
            <a:endParaRPr lang="is-IS" sz="1200" dirty="0">
              <a:solidFill>
                <a:srgbClr val="060087"/>
              </a:solidFill>
              <a:latin typeface="Candara" charset="0"/>
            </a:endParaRPr>
          </a:p>
          <a:p>
            <a:r>
              <a:rPr lang="it-IT" sz="1200" dirty="0" err="1">
                <a:solidFill>
                  <a:srgbClr val="000000"/>
                </a:solidFill>
                <a:latin typeface="Candara" charset="0"/>
              </a:rPr>
              <a:t>bvn</a:t>
            </a:r>
            <a:r>
              <a:rPr lang="it-IT" sz="1200" dirty="0">
                <a:solidFill>
                  <a:srgbClr val="060087"/>
                </a:solidFill>
                <a:latin typeface="Candara" charset="0"/>
              </a:rPr>
              <a:t>&lt;-</a:t>
            </a:r>
            <a:r>
              <a:rPr lang="it-IT" sz="1200" dirty="0" err="1">
                <a:solidFill>
                  <a:srgbClr val="060087"/>
                </a:solidFill>
                <a:latin typeface="Candara" charset="0"/>
              </a:rPr>
              <a:t>gibbs</a:t>
            </a:r>
            <a:r>
              <a:rPr lang="it-IT" sz="1200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it-IT" sz="1200" dirty="0">
                <a:solidFill>
                  <a:srgbClr val="000000"/>
                </a:solidFill>
                <a:latin typeface="Candara" charset="0"/>
              </a:rPr>
              <a:t>n</a:t>
            </a:r>
            <a:r>
              <a:rPr lang="it-IT" sz="1200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it-IT" sz="1200" dirty="0">
                <a:solidFill>
                  <a:srgbClr val="0B4213"/>
                </a:solidFill>
                <a:latin typeface="Candara" charset="0"/>
              </a:rPr>
              <a:t>.75</a:t>
            </a:r>
            <a:r>
              <a:rPr lang="it-IT" sz="1200" dirty="0">
                <a:solidFill>
                  <a:srgbClr val="060087"/>
                </a:solidFill>
                <a:latin typeface="Candara" charset="0"/>
              </a:rPr>
              <a:t>, </a:t>
            </a:r>
            <a:r>
              <a:rPr lang="it-IT" sz="1200" dirty="0" err="1">
                <a:solidFill>
                  <a:srgbClr val="000000"/>
                </a:solidFill>
                <a:latin typeface="Candara" charset="0"/>
              </a:rPr>
              <a:t>sd</a:t>
            </a:r>
            <a:r>
              <a:rPr lang="it-IT" sz="12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it-IT" sz="1200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it-IT" sz="1200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it-IT" sz="1200" dirty="0" err="1">
                <a:solidFill>
                  <a:srgbClr val="060087"/>
                </a:solidFill>
                <a:latin typeface="Candara" charset="0"/>
              </a:rPr>
              <a:t>cor</a:t>
            </a:r>
            <a:r>
              <a:rPr lang="it-IT" sz="1200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it-IT" sz="1200" dirty="0" err="1">
                <a:solidFill>
                  <a:srgbClr val="000000"/>
                </a:solidFill>
                <a:latin typeface="Candara" charset="0"/>
              </a:rPr>
              <a:t>bvn</a:t>
            </a:r>
            <a:r>
              <a:rPr lang="it-IT" sz="1200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endParaRPr lang="it-IT" sz="1200" dirty="0">
              <a:solidFill>
                <a:srgbClr val="060087"/>
              </a:solidFill>
              <a:latin typeface="Candara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Candara" charset="0"/>
              </a:rPr>
              <a:t>batch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sz="1200" dirty="0">
                <a:solidFill>
                  <a:srgbClr val="0B4213"/>
                </a:solidFill>
                <a:latin typeface="Candara" charset="0"/>
              </a:rPr>
              <a:t>5000</a:t>
            </a:r>
            <a:endParaRPr lang="en-US" sz="1200" dirty="0">
              <a:solidFill>
                <a:srgbClr val="060087"/>
              </a:solidFill>
              <a:latin typeface="Candara" charset="0"/>
            </a:endParaRPr>
          </a:p>
          <a:p>
            <a:r>
              <a:rPr lang="it-IT" sz="1200" dirty="0" err="1">
                <a:solidFill>
                  <a:srgbClr val="000000"/>
                </a:solidFill>
                <a:latin typeface="Candara" charset="0"/>
              </a:rPr>
              <a:t>ndisp</a:t>
            </a:r>
            <a:r>
              <a:rPr lang="it-IT" sz="12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it-IT" sz="1200" dirty="0">
                <a:solidFill>
                  <a:srgbClr val="0B4213"/>
                </a:solidFill>
                <a:latin typeface="Candara" charset="0"/>
              </a:rPr>
              <a:t>1000</a:t>
            </a:r>
            <a:endParaRPr lang="it-IT" sz="1200" dirty="0">
              <a:solidFill>
                <a:srgbClr val="060087"/>
              </a:solidFill>
              <a:latin typeface="Candara" charset="0"/>
            </a:endParaRPr>
          </a:p>
          <a:p>
            <a:r>
              <a:rPr lang="pt-BR" sz="1200" dirty="0" err="1">
                <a:solidFill>
                  <a:srgbClr val="000000"/>
                </a:solidFill>
                <a:latin typeface="Candara" charset="0"/>
              </a:rPr>
              <a:t>xlim</a:t>
            </a:r>
            <a:r>
              <a:rPr lang="pt-BR" sz="12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pt-BR" sz="1200" dirty="0" err="1">
                <a:solidFill>
                  <a:srgbClr val="060087"/>
                </a:solidFill>
                <a:latin typeface="Candara" charset="0"/>
              </a:rPr>
              <a:t>c</a:t>
            </a:r>
            <a:r>
              <a:rPr lang="pt-BR" sz="1200" dirty="0">
                <a:solidFill>
                  <a:srgbClr val="060087"/>
                </a:solidFill>
                <a:latin typeface="Candara" charset="0"/>
              </a:rPr>
              <a:t>(min(</a:t>
            </a:r>
            <a:r>
              <a:rPr lang="pt-BR" sz="1200" dirty="0" err="1">
                <a:solidFill>
                  <a:srgbClr val="000000"/>
                </a:solidFill>
                <a:latin typeface="Candara" charset="0"/>
              </a:rPr>
              <a:t>bvn</a:t>
            </a:r>
            <a:r>
              <a:rPr lang="pt-BR" sz="1200" dirty="0">
                <a:solidFill>
                  <a:srgbClr val="060087"/>
                </a:solidFill>
                <a:latin typeface="Candara" charset="0"/>
              </a:rPr>
              <a:t>[,</a:t>
            </a:r>
            <a:r>
              <a:rPr lang="pt-BR" sz="1200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pt-BR" sz="1200" dirty="0">
                <a:solidFill>
                  <a:srgbClr val="060087"/>
                </a:solidFill>
                <a:latin typeface="Candara" charset="0"/>
              </a:rPr>
              <a:t>]),</a:t>
            </a:r>
            <a:r>
              <a:rPr lang="pt-BR" sz="1200" dirty="0" err="1">
                <a:solidFill>
                  <a:srgbClr val="060087"/>
                </a:solidFill>
                <a:latin typeface="Candara" charset="0"/>
              </a:rPr>
              <a:t>max</a:t>
            </a:r>
            <a:r>
              <a:rPr lang="pt-BR" sz="1200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pt-BR" sz="1200" dirty="0" err="1">
                <a:solidFill>
                  <a:srgbClr val="000000"/>
                </a:solidFill>
                <a:latin typeface="Candara" charset="0"/>
              </a:rPr>
              <a:t>bvn</a:t>
            </a:r>
            <a:r>
              <a:rPr lang="pt-BR" sz="1200" dirty="0">
                <a:solidFill>
                  <a:srgbClr val="060087"/>
                </a:solidFill>
                <a:latin typeface="Candara" charset="0"/>
              </a:rPr>
              <a:t>[,</a:t>
            </a:r>
            <a:r>
              <a:rPr lang="pt-BR" sz="1200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pt-BR" sz="1200" dirty="0">
                <a:solidFill>
                  <a:srgbClr val="060087"/>
                </a:solidFill>
                <a:latin typeface="Candara" charset="0"/>
              </a:rPr>
              <a:t>]))</a:t>
            </a:r>
          </a:p>
          <a:p>
            <a:r>
              <a:rPr lang="pt-BR" sz="1200" dirty="0" err="1">
                <a:solidFill>
                  <a:srgbClr val="000000"/>
                </a:solidFill>
                <a:latin typeface="Candara" charset="0"/>
              </a:rPr>
              <a:t>ylim</a:t>
            </a:r>
            <a:r>
              <a:rPr lang="pt-BR" sz="12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pt-BR" sz="1200" dirty="0" err="1">
                <a:solidFill>
                  <a:srgbClr val="060087"/>
                </a:solidFill>
                <a:latin typeface="Candara" charset="0"/>
              </a:rPr>
              <a:t>c</a:t>
            </a:r>
            <a:r>
              <a:rPr lang="pt-BR" sz="1200" dirty="0">
                <a:solidFill>
                  <a:srgbClr val="060087"/>
                </a:solidFill>
                <a:latin typeface="Candara" charset="0"/>
              </a:rPr>
              <a:t>(min(</a:t>
            </a:r>
            <a:r>
              <a:rPr lang="pt-BR" sz="1200" dirty="0" err="1">
                <a:solidFill>
                  <a:srgbClr val="000000"/>
                </a:solidFill>
                <a:latin typeface="Candara" charset="0"/>
              </a:rPr>
              <a:t>bvn</a:t>
            </a:r>
            <a:r>
              <a:rPr lang="pt-BR" sz="1200" dirty="0">
                <a:solidFill>
                  <a:srgbClr val="060087"/>
                </a:solidFill>
                <a:latin typeface="Candara" charset="0"/>
              </a:rPr>
              <a:t>[,</a:t>
            </a:r>
            <a:r>
              <a:rPr lang="pt-BR" sz="1200" dirty="0">
                <a:solidFill>
                  <a:srgbClr val="0B4213"/>
                </a:solidFill>
                <a:latin typeface="Candara" charset="0"/>
              </a:rPr>
              <a:t>2</a:t>
            </a:r>
            <a:r>
              <a:rPr lang="pt-BR" sz="1200" dirty="0">
                <a:solidFill>
                  <a:srgbClr val="060087"/>
                </a:solidFill>
                <a:latin typeface="Candara" charset="0"/>
              </a:rPr>
              <a:t>]),</a:t>
            </a:r>
            <a:r>
              <a:rPr lang="pt-BR" sz="1200" dirty="0" err="1">
                <a:solidFill>
                  <a:srgbClr val="060087"/>
                </a:solidFill>
                <a:latin typeface="Candara" charset="0"/>
              </a:rPr>
              <a:t>max</a:t>
            </a:r>
            <a:r>
              <a:rPr lang="pt-BR" sz="1200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pt-BR" sz="1200" dirty="0" err="1">
                <a:solidFill>
                  <a:srgbClr val="000000"/>
                </a:solidFill>
                <a:latin typeface="Candara" charset="0"/>
              </a:rPr>
              <a:t>bvn</a:t>
            </a:r>
            <a:r>
              <a:rPr lang="pt-BR" sz="1200" dirty="0">
                <a:solidFill>
                  <a:srgbClr val="060087"/>
                </a:solidFill>
                <a:latin typeface="Candara" charset="0"/>
              </a:rPr>
              <a:t>[,</a:t>
            </a:r>
            <a:r>
              <a:rPr lang="pt-BR" sz="1200" dirty="0">
                <a:solidFill>
                  <a:srgbClr val="0B4213"/>
                </a:solidFill>
                <a:latin typeface="Candara" charset="0"/>
              </a:rPr>
              <a:t>2</a:t>
            </a:r>
            <a:r>
              <a:rPr lang="pt-BR" sz="1200" dirty="0">
                <a:solidFill>
                  <a:srgbClr val="060087"/>
                </a:solidFill>
                <a:latin typeface="Candara" charset="0"/>
              </a:rPr>
              <a:t>]))</a:t>
            </a:r>
          </a:p>
          <a:p>
            <a:r>
              <a:rPr lang="sv-SE" sz="1200" dirty="0">
                <a:solidFill>
                  <a:srgbClr val="B5760C"/>
                </a:solidFill>
                <a:latin typeface="Candara" charset="0"/>
              </a:rPr>
              <a:t>for</a:t>
            </a:r>
            <a:r>
              <a:rPr lang="sv-SE" sz="1200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sv-SE" sz="1200" dirty="0">
                <a:solidFill>
                  <a:srgbClr val="000000"/>
                </a:solidFill>
                <a:latin typeface="Candara" charset="0"/>
              </a:rPr>
              <a:t>i</a:t>
            </a:r>
            <a:r>
              <a:rPr lang="sv-SE" sz="1200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sv-SE" sz="1200" dirty="0">
                <a:solidFill>
                  <a:srgbClr val="B5760C"/>
                </a:solidFill>
                <a:latin typeface="Candara" charset="0"/>
              </a:rPr>
              <a:t>in</a:t>
            </a:r>
            <a:r>
              <a:rPr lang="sv-SE" sz="1200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sv-SE" sz="1200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sv-SE" sz="1200" dirty="0">
                <a:solidFill>
                  <a:srgbClr val="060087"/>
                </a:solidFill>
                <a:latin typeface="Candara" charset="0"/>
              </a:rPr>
              <a:t>:</a:t>
            </a:r>
            <a:r>
              <a:rPr lang="sv-SE" sz="1200" dirty="0">
                <a:solidFill>
                  <a:srgbClr val="000000"/>
                </a:solidFill>
                <a:latin typeface="Candara" charset="0"/>
              </a:rPr>
              <a:t>n</a:t>
            </a:r>
            <a:r>
              <a:rPr lang="sv-SE" sz="1200" dirty="0">
                <a:solidFill>
                  <a:srgbClr val="060087"/>
                </a:solidFill>
                <a:latin typeface="Candara" charset="0"/>
              </a:rPr>
              <a:t>){</a:t>
            </a:r>
          </a:p>
          <a:p>
            <a:r>
              <a:rPr lang="sv-SE" sz="1200" dirty="0">
                <a:solidFill>
                  <a:srgbClr val="060087"/>
                </a:solidFill>
                <a:latin typeface="Candara" charset="0"/>
              </a:rPr>
              <a:t>  </a:t>
            </a:r>
            <a:r>
              <a:rPr lang="sv-SE" sz="1200" dirty="0" err="1">
                <a:solidFill>
                  <a:srgbClr val="B5760C"/>
                </a:solidFill>
                <a:latin typeface="Candara" charset="0"/>
              </a:rPr>
              <a:t>if</a:t>
            </a:r>
            <a:r>
              <a:rPr lang="sv-SE" sz="1200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sv-SE" sz="1200" dirty="0">
                <a:solidFill>
                  <a:srgbClr val="000000"/>
                </a:solidFill>
                <a:latin typeface="Candara" charset="0"/>
              </a:rPr>
              <a:t>i</a:t>
            </a:r>
            <a:r>
              <a:rPr lang="sv-SE" sz="1200" dirty="0">
                <a:solidFill>
                  <a:srgbClr val="060087"/>
                </a:solidFill>
                <a:latin typeface="Candara" charset="0"/>
              </a:rPr>
              <a:t>==</a:t>
            </a:r>
            <a:r>
              <a:rPr lang="sv-SE" sz="1200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sv-SE" sz="1200" dirty="0">
                <a:solidFill>
                  <a:srgbClr val="060087"/>
                </a:solidFill>
                <a:latin typeface="Candara" charset="0"/>
              </a:rPr>
              <a:t>)</a:t>
            </a:r>
            <a:r>
              <a:rPr lang="sv-SE" sz="1200" dirty="0" err="1">
                <a:solidFill>
                  <a:srgbClr val="060087"/>
                </a:solidFill>
                <a:latin typeface="Candara" charset="0"/>
              </a:rPr>
              <a:t>plot</a:t>
            </a:r>
            <a:r>
              <a:rPr lang="sv-SE" sz="1200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sv-SE" sz="1200" dirty="0" err="1">
                <a:solidFill>
                  <a:srgbClr val="000000"/>
                </a:solidFill>
                <a:latin typeface="Candara" charset="0"/>
              </a:rPr>
              <a:t>bvn</a:t>
            </a:r>
            <a:r>
              <a:rPr lang="sv-SE" sz="1200" dirty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sv-SE" sz="1200" dirty="0">
                <a:solidFill>
                  <a:srgbClr val="000000"/>
                </a:solidFill>
                <a:latin typeface="Candara" charset="0"/>
              </a:rPr>
              <a:t>i</a:t>
            </a:r>
            <a:r>
              <a:rPr lang="sv-SE" sz="1200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sv-SE" sz="1200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sv-SE" sz="1200" dirty="0">
                <a:solidFill>
                  <a:srgbClr val="060087"/>
                </a:solidFill>
                <a:latin typeface="Candara" charset="0"/>
              </a:rPr>
              <a:t>],</a:t>
            </a:r>
            <a:r>
              <a:rPr lang="sv-SE" sz="1200" dirty="0" err="1">
                <a:solidFill>
                  <a:srgbClr val="000000"/>
                </a:solidFill>
                <a:latin typeface="Candara" charset="0"/>
              </a:rPr>
              <a:t>bvn</a:t>
            </a:r>
            <a:r>
              <a:rPr lang="sv-SE" sz="1200" dirty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sv-SE" sz="1200" dirty="0">
                <a:solidFill>
                  <a:srgbClr val="000000"/>
                </a:solidFill>
                <a:latin typeface="Candara" charset="0"/>
              </a:rPr>
              <a:t>i</a:t>
            </a:r>
            <a:r>
              <a:rPr lang="sv-SE" sz="1200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sv-SE" sz="1200" dirty="0">
                <a:solidFill>
                  <a:srgbClr val="0B4213"/>
                </a:solidFill>
                <a:latin typeface="Candara" charset="0"/>
              </a:rPr>
              <a:t>2</a:t>
            </a:r>
            <a:r>
              <a:rPr lang="sv-SE" sz="1200" dirty="0">
                <a:solidFill>
                  <a:srgbClr val="060087"/>
                </a:solidFill>
                <a:latin typeface="Candara" charset="0"/>
              </a:rPr>
              <a:t>],</a:t>
            </a:r>
            <a:r>
              <a:rPr lang="sv-SE" sz="1200" dirty="0" err="1">
                <a:solidFill>
                  <a:srgbClr val="000000"/>
                </a:solidFill>
                <a:latin typeface="Candara" charset="0"/>
              </a:rPr>
              <a:t>xlim</a:t>
            </a:r>
            <a:r>
              <a:rPr lang="sv-SE" sz="12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sv-SE" sz="1200" dirty="0" err="1">
                <a:solidFill>
                  <a:srgbClr val="000000"/>
                </a:solidFill>
                <a:latin typeface="Candara" charset="0"/>
              </a:rPr>
              <a:t>xlim</a:t>
            </a:r>
            <a:r>
              <a:rPr lang="sv-SE" sz="1200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sv-SE" sz="1200" dirty="0" err="1">
                <a:solidFill>
                  <a:srgbClr val="000000"/>
                </a:solidFill>
                <a:latin typeface="Candara" charset="0"/>
              </a:rPr>
              <a:t>ylim</a:t>
            </a:r>
            <a:r>
              <a:rPr lang="sv-SE" sz="12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sv-SE" sz="1200" dirty="0" err="1">
                <a:solidFill>
                  <a:srgbClr val="000000"/>
                </a:solidFill>
                <a:latin typeface="Candara" charset="0"/>
              </a:rPr>
              <a:t>ylim</a:t>
            </a:r>
            <a:r>
              <a:rPr lang="sv-SE" sz="1200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sv-SE" sz="1200" dirty="0" err="1">
                <a:solidFill>
                  <a:srgbClr val="000000"/>
                </a:solidFill>
                <a:latin typeface="Candara" charset="0"/>
              </a:rPr>
              <a:t>pch</a:t>
            </a:r>
            <a:r>
              <a:rPr lang="sv-SE" sz="12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sv-SE" sz="1200" dirty="0">
                <a:solidFill>
                  <a:srgbClr val="0B4213"/>
                </a:solidFill>
                <a:latin typeface="Candara" charset="0"/>
              </a:rPr>
              <a:t>20</a:t>
            </a:r>
            <a:r>
              <a:rPr lang="sv-SE" sz="1200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sv-SE" sz="1200" dirty="0">
                <a:solidFill>
                  <a:srgbClr val="000000"/>
                </a:solidFill>
                <a:latin typeface="Candara" charset="0"/>
              </a:rPr>
              <a:t>col</a:t>
            </a:r>
            <a:r>
              <a:rPr lang="sv-SE" sz="12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sv-SE" sz="1200" dirty="0">
                <a:solidFill>
                  <a:srgbClr val="9E0003"/>
                </a:solidFill>
                <a:latin typeface="Candara" charset="0"/>
              </a:rPr>
              <a:t>"red"</a:t>
            </a:r>
            <a:r>
              <a:rPr lang="sv-SE" sz="1200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sv-SE" sz="1200" dirty="0">
                <a:solidFill>
                  <a:srgbClr val="060087"/>
                </a:solidFill>
                <a:latin typeface="Candara" charset="0"/>
              </a:rPr>
              <a:t>  </a:t>
            </a:r>
            <a:r>
              <a:rPr lang="sv-SE" sz="1200" dirty="0" err="1">
                <a:solidFill>
                  <a:srgbClr val="B5760C"/>
                </a:solidFill>
                <a:latin typeface="Candara" charset="0"/>
              </a:rPr>
              <a:t>if</a:t>
            </a:r>
            <a:r>
              <a:rPr lang="sv-SE" sz="1200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sv-SE" sz="1200" dirty="0">
                <a:solidFill>
                  <a:srgbClr val="000000"/>
                </a:solidFill>
                <a:latin typeface="Candara" charset="0"/>
              </a:rPr>
              <a:t>i</a:t>
            </a:r>
            <a:r>
              <a:rPr lang="sv-SE" sz="1200" dirty="0">
                <a:solidFill>
                  <a:srgbClr val="060087"/>
                </a:solidFill>
                <a:latin typeface="Candara" charset="0"/>
              </a:rPr>
              <a:t>&lt;</a:t>
            </a:r>
            <a:r>
              <a:rPr lang="sv-SE" sz="1200" dirty="0" err="1">
                <a:solidFill>
                  <a:srgbClr val="000000"/>
                </a:solidFill>
                <a:latin typeface="Candara" charset="0"/>
              </a:rPr>
              <a:t>ndisp</a:t>
            </a:r>
            <a:r>
              <a:rPr lang="sv-SE" sz="1200" dirty="0" err="1">
                <a:solidFill>
                  <a:srgbClr val="060087"/>
                </a:solidFill>
                <a:latin typeface="Candara" charset="0"/>
              </a:rPr>
              <a:t>&amp;</a:t>
            </a:r>
            <a:r>
              <a:rPr lang="sv-SE" sz="1200" dirty="0" err="1">
                <a:solidFill>
                  <a:srgbClr val="000000"/>
                </a:solidFill>
                <a:latin typeface="Candara" charset="0"/>
              </a:rPr>
              <a:t>i</a:t>
            </a:r>
            <a:r>
              <a:rPr lang="sv-SE" sz="1200" dirty="0">
                <a:solidFill>
                  <a:srgbClr val="060087"/>
                </a:solidFill>
                <a:latin typeface="Candara" charset="0"/>
              </a:rPr>
              <a:t>&gt;</a:t>
            </a:r>
            <a:r>
              <a:rPr lang="sv-SE" sz="1200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sv-SE" sz="1200" dirty="0">
                <a:solidFill>
                  <a:srgbClr val="060087"/>
                </a:solidFill>
                <a:latin typeface="Candara" charset="0"/>
              </a:rPr>
              <a:t>)</a:t>
            </a:r>
            <a:r>
              <a:rPr lang="sv-SE" sz="1200" dirty="0" err="1">
                <a:solidFill>
                  <a:srgbClr val="060087"/>
                </a:solidFill>
                <a:latin typeface="Candara" charset="0"/>
              </a:rPr>
              <a:t>points</a:t>
            </a:r>
            <a:r>
              <a:rPr lang="sv-SE" sz="1200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sv-SE" sz="1200" dirty="0" err="1">
                <a:solidFill>
                  <a:srgbClr val="000000"/>
                </a:solidFill>
                <a:latin typeface="Candara" charset="0"/>
              </a:rPr>
              <a:t>bvn</a:t>
            </a:r>
            <a:r>
              <a:rPr lang="sv-SE" sz="1200" dirty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sv-SE" sz="1200" dirty="0">
                <a:solidFill>
                  <a:srgbClr val="000000"/>
                </a:solidFill>
                <a:latin typeface="Candara" charset="0"/>
              </a:rPr>
              <a:t>i</a:t>
            </a:r>
            <a:r>
              <a:rPr lang="sv-SE" sz="1200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sv-SE" sz="1200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sv-SE" sz="1200" dirty="0">
                <a:solidFill>
                  <a:srgbClr val="060087"/>
                </a:solidFill>
                <a:latin typeface="Candara" charset="0"/>
              </a:rPr>
              <a:t>],</a:t>
            </a:r>
            <a:r>
              <a:rPr lang="sv-SE" sz="1200" dirty="0" err="1">
                <a:solidFill>
                  <a:srgbClr val="000000"/>
                </a:solidFill>
                <a:latin typeface="Candara" charset="0"/>
              </a:rPr>
              <a:t>bvn</a:t>
            </a:r>
            <a:r>
              <a:rPr lang="sv-SE" sz="1200" dirty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sv-SE" sz="1200" dirty="0">
                <a:solidFill>
                  <a:srgbClr val="000000"/>
                </a:solidFill>
                <a:latin typeface="Candara" charset="0"/>
              </a:rPr>
              <a:t>i</a:t>
            </a:r>
            <a:r>
              <a:rPr lang="sv-SE" sz="1200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sv-SE" sz="1200" dirty="0">
                <a:solidFill>
                  <a:srgbClr val="0B4213"/>
                </a:solidFill>
                <a:latin typeface="Candara" charset="0"/>
              </a:rPr>
              <a:t>2</a:t>
            </a:r>
            <a:r>
              <a:rPr lang="sv-SE" sz="1200" dirty="0">
                <a:solidFill>
                  <a:srgbClr val="060087"/>
                </a:solidFill>
                <a:latin typeface="Candara" charset="0"/>
              </a:rPr>
              <a:t>],</a:t>
            </a:r>
            <a:r>
              <a:rPr lang="sv-SE" sz="1200" dirty="0" err="1">
                <a:solidFill>
                  <a:srgbClr val="000000"/>
                </a:solidFill>
                <a:latin typeface="Candara" charset="0"/>
              </a:rPr>
              <a:t>pch</a:t>
            </a:r>
            <a:r>
              <a:rPr lang="sv-SE" sz="12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sv-SE" sz="1200" dirty="0">
                <a:solidFill>
                  <a:srgbClr val="0B4213"/>
                </a:solidFill>
                <a:latin typeface="Candara" charset="0"/>
              </a:rPr>
              <a:t>20</a:t>
            </a:r>
            <a:r>
              <a:rPr lang="sv-SE" sz="1200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sv-SE" sz="1200" dirty="0">
                <a:solidFill>
                  <a:srgbClr val="060087"/>
                </a:solidFill>
                <a:latin typeface="Candara" charset="0"/>
              </a:rPr>
              <a:t>  </a:t>
            </a:r>
            <a:r>
              <a:rPr lang="sv-SE" sz="1200" dirty="0" err="1">
                <a:solidFill>
                  <a:srgbClr val="B5760C"/>
                </a:solidFill>
                <a:latin typeface="Candara" charset="0"/>
              </a:rPr>
              <a:t>if</a:t>
            </a:r>
            <a:r>
              <a:rPr lang="sv-SE" sz="1200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sv-SE" sz="1200" dirty="0">
                <a:solidFill>
                  <a:srgbClr val="000000"/>
                </a:solidFill>
                <a:latin typeface="Candara" charset="0"/>
              </a:rPr>
              <a:t>i</a:t>
            </a:r>
            <a:r>
              <a:rPr lang="sv-SE" sz="1200" dirty="0">
                <a:solidFill>
                  <a:srgbClr val="060087"/>
                </a:solidFill>
                <a:latin typeface="Candara" charset="0"/>
              </a:rPr>
              <a:t>&gt;</a:t>
            </a:r>
            <a:r>
              <a:rPr lang="sv-SE" sz="1200" dirty="0" err="1">
                <a:solidFill>
                  <a:srgbClr val="000000"/>
                </a:solidFill>
                <a:latin typeface="Candara" charset="0"/>
              </a:rPr>
              <a:t>ndisp</a:t>
            </a:r>
            <a:r>
              <a:rPr lang="sv-SE" sz="1200" dirty="0">
                <a:solidFill>
                  <a:srgbClr val="060087"/>
                </a:solidFill>
                <a:latin typeface="Candara" charset="0"/>
              </a:rPr>
              <a:t>)</a:t>
            </a:r>
            <a:r>
              <a:rPr lang="sv-SE" sz="1200" dirty="0" err="1">
                <a:solidFill>
                  <a:srgbClr val="060087"/>
                </a:solidFill>
                <a:latin typeface="Candara" charset="0"/>
              </a:rPr>
              <a:t>points</a:t>
            </a:r>
            <a:r>
              <a:rPr lang="sv-SE" sz="1200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sv-SE" sz="1200" dirty="0" err="1">
                <a:solidFill>
                  <a:srgbClr val="000000"/>
                </a:solidFill>
                <a:latin typeface="Candara" charset="0"/>
              </a:rPr>
              <a:t>bvn</a:t>
            </a:r>
            <a:r>
              <a:rPr lang="sv-SE" sz="1200" dirty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sv-SE" sz="1200" dirty="0">
                <a:solidFill>
                  <a:srgbClr val="000000"/>
                </a:solidFill>
                <a:latin typeface="Candara" charset="0"/>
              </a:rPr>
              <a:t>i</a:t>
            </a:r>
            <a:r>
              <a:rPr lang="sv-SE" sz="1200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sv-SE" sz="1200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sv-SE" sz="1200" dirty="0">
                <a:solidFill>
                  <a:srgbClr val="060087"/>
                </a:solidFill>
                <a:latin typeface="Candara" charset="0"/>
              </a:rPr>
              <a:t>],</a:t>
            </a:r>
            <a:r>
              <a:rPr lang="sv-SE" sz="1200" dirty="0" err="1">
                <a:solidFill>
                  <a:srgbClr val="000000"/>
                </a:solidFill>
                <a:latin typeface="Candara" charset="0"/>
              </a:rPr>
              <a:t>bvn</a:t>
            </a:r>
            <a:r>
              <a:rPr lang="sv-SE" sz="1200" dirty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sv-SE" sz="1200" dirty="0">
                <a:solidFill>
                  <a:srgbClr val="000000"/>
                </a:solidFill>
                <a:latin typeface="Candara" charset="0"/>
              </a:rPr>
              <a:t>i</a:t>
            </a:r>
            <a:r>
              <a:rPr lang="sv-SE" sz="1200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sv-SE" sz="1200" dirty="0">
                <a:solidFill>
                  <a:srgbClr val="0B4213"/>
                </a:solidFill>
                <a:latin typeface="Candara" charset="0"/>
              </a:rPr>
              <a:t>2</a:t>
            </a:r>
            <a:r>
              <a:rPr lang="sv-SE" sz="1200" dirty="0">
                <a:solidFill>
                  <a:srgbClr val="060087"/>
                </a:solidFill>
                <a:latin typeface="Candara" charset="0"/>
              </a:rPr>
              <a:t>],</a:t>
            </a:r>
            <a:r>
              <a:rPr lang="sv-SE" sz="1200" dirty="0" err="1">
                <a:solidFill>
                  <a:srgbClr val="000000"/>
                </a:solidFill>
                <a:latin typeface="Candara" charset="0"/>
              </a:rPr>
              <a:t>col</a:t>
            </a:r>
            <a:r>
              <a:rPr lang="sv-SE" sz="12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sv-SE" sz="1200" dirty="0" err="1">
                <a:solidFill>
                  <a:srgbClr val="060087"/>
                </a:solidFill>
                <a:latin typeface="Candara" charset="0"/>
              </a:rPr>
              <a:t>floor</a:t>
            </a:r>
            <a:r>
              <a:rPr lang="sv-SE" sz="1200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sv-SE" sz="1200" dirty="0">
                <a:solidFill>
                  <a:srgbClr val="000000"/>
                </a:solidFill>
                <a:latin typeface="Candara" charset="0"/>
              </a:rPr>
              <a:t>i</a:t>
            </a:r>
            <a:r>
              <a:rPr lang="sv-SE" sz="1200" dirty="0">
                <a:solidFill>
                  <a:srgbClr val="060087"/>
                </a:solidFill>
                <a:latin typeface="Candara" charset="0"/>
              </a:rPr>
              <a:t>/</a:t>
            </a:r>
            <a:r>
              <a:rPr lang="sv-SE" sz="1200" dirty="0" err="1">
                <a:solidFill>
                  <a:srgbClr val="000000"/>
                </a:solidFill>
                <a:latin typeface="Candara" charset="0"/>
              </a:rPr>
              <a:t>batch</a:t>
            </a:r>
            <a:r>
              <a:rPr lang="sv-SE" sz="1200" dirty="0">
                <a:solidFill>
                  <a:srgbClr val="060087"/>
                </a:solidFill>
                <a:latin typeface="Candara" charset="0"/>
              </a:rPr>
              <a:t>)</a:t>
            </a:r>
            <a:r>
              <a:rPr lang="sv-SE" sz="1200" dirty="0">
                <a:solidFill>
                  <a:srgbClr val="0B4213"/>
                </a:solidFill>
                <a:latin typeface="Candara" charset="0"/>
              </a:rPr>
              <a:t>+1</a:t>
            </a:r>
            <a:r>
              <a:rPr lang="sv-SE" sz="1200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de-DE" sz="1200" dirty="0">
                <a:solidFill>
                  <a:srgbClr val="060087"/>
                </a:solidFill>
                <a:latin typeface="Candara" charset="0"/>
              </a:rPr>
              <a:t>  </a:t>
            </a:r>
          </a:p>
          <a:p>
            <a:r>
              <a:rPr lang="de-DE" sz="1200" dirty="0">
                <a:solidFill>
                  <a:srgbClr val="060087"/>
                </a:solidFill>
                <a:latin typeface="Candara" charset="0"/>
              </a:rPr>
              <a:t>  </a:t>
            </a:r>
            <a:r>
              <a:rPr lang="de-DE" sz="1200" dirty="0" err="1">
                <a:solidFill>
                  <a:srgbClr val="B5760C"/>
                </a:solidFill>
                <a:latin typeface="Candara" charset="0"/>
              </a:rPr>
              <a:t>if</a:t>
            </a:r>
            <a:r>
              <a:rPr lang="de-DE" sz="1200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de-DE" sz="1200" dirty="0">
                <a:solidFill>
                  <a:srgbClr val="000000"/>
                </a:solidFill>
                <a:latin typeface="Candara" charset="0"/>
              </a:rPr>
              <a:t>i</a:t>
            </a:r>
            <a:r>
              <a:rPr lang="de-DE" sz="1200" dirty="0">
                <a:solidFill>
                  <a:srgbClr val="060087"/>
                </a:solidFill>
                <a:latin typeface="Candara" charset="0"/>
              </a:rPr>
              <a:t>&lt;</a:t>
            </a:r>
            <a:r>
              <a:rPr lang="de-DE" sz="1200" dirty="0" err="1">
                <a:solidFill>
                  <a:srgbClr val="000000"/>
                </a:solidFill>
                <a:latin typeface="Candara" charset="0"/>
              </a:rPr>
              <a:t>ndisp</a:t>
            </a:r>
            <a:r>
              <a:rPr lang="de-DE" sz="1200" dirty="0">
                <a:solidFill>
                  <a:srgbClr val="060087"/>
                </a:solidFill>
                <a:latin typeface="Candara" charset="0"/>
              </a:rPr>
              <a:t>)</a:t>
            </a:r>
            <a:r>
              <a:rPr lang="de-DE" sz="1200" dirty="0" err="1">
                <a:solidFill>
                  <a:srgbClr val="FF0000"/>
                </a:solidFill>
                <a:latin typeface="Candara" charset="0"/>
              </a:rPr>
              <a:t>Sys.sleep</a:t>
            </a:r>
            <a:r>
              <a:rPr lang="de-DE" sz="1200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de-DE" sz="1200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de-DE" sz="1200" dirty="0">
                <a:solidFill>
                  <a:srgbClr val="060087"/>
                </a:solidFill>
                <a:latin typeface="Candara" charset="0"/>
              </a:rPr>
              <a:t>/</a:t>
            </a:r>
            <a:r>
              <a:rPr lang="de-DE" sz="1200" dirty="0">
                <a:solidFill>
                  <a:srgbClr val="000000"/>
                </a:solidFill>
                <a:latin typeface="Candara" charset="0"/>
              </a:rPr>
              <a:t>i</a:t>
            </a:r>
            <a:r>
              <a:rPr lang="de-DE" sz="1200" dirty="0">
                <a:solidFill>
                  <a:srgbClr val="060087"/>
                </a:solidFill>
                <a:latin typeface="Candara" charset="0"/>
              </a:rPr>
              <a:t>) </a:t>
            </a:r>
          </a:p>
          <a:p>
            <a:r>
              <a:rPr lang="de-DE" sz="1200" dirty="0">
                <a:solidFill>
                  <a:srgbClr val="060087"/>
                </a:solidFill>
                <a:latin typeface="Candara" charset="0"/>
              </a:rPr>
              <a:t>  </a:t>
            </a:r>
            <a:r>
              <a:rPr lang="de-DE" sz="1200" dirty="0" err="1">
                <a:solidFill>
                  <a:srgbClr val="B5760C"/>
                </a:solidFill>
                <a:latin typeface="Candara" charset="0"/>
              </a:rPr>
              <a:t>if</a:t>
            </a:r>
            <a:r>
              <a:rPr lang="de-DE" sz="1200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de-DE" sz="1200" dirty="0">
                <a:solidFill>
                  <a:srgbClr val="000000"/>
                </a:solidFill>
                <a:latin typeface="Candara" charset="0"/>
              </a:rPr>
              <a:t>i</a:t>
            </a:r>
            <a:r>
              <a:rPr lang="de-DE" sz="1200" dirty="0">
                <a:solidFill>
                  <a:srgbClr val="060087"/>
                </a:solidFill>
                <a:latin typeface="Candara" charset="0"/>
              </a:rPr>
              <a:t>==</a:t>
            </a:r>
            <a:r>
              <a:rPr lang="de-DE" sz="1200" dirty="0" err="1">
                <a:solidFill>
                  <a:srgbClr val="000000"/>
                </a:solidFill>
                <a:latin typeface="Candara" charset="0"/>
              </a:rPr>
              <a:t>ndisp</a:t>
            </a:r>
            <a:r>
              <a:rPr lang="de-DE" sz="1200" dirty="0">
                <a:solidFill>
                  <a:srgbClr val="060087"/>
                </a:solidFill>
                <a:latin typeface="Candara" charset="0"/>
              </a:rPr>
              <a:t>)</a:t>
            </a:r>
            <a:r>
              <a:rPr lang="de-DE" sz="1200" dirty="0" err="1">
                <a:solidFill>
                  <a:srgbClr val="060087"/>
                </a:solidFill>
                <a:latin typeface="Candara" charset="0"/>
              </a:rPr>
              <a:t>Sys.sleep</a:t>
            </a:r>
            <a:r>
              <a:rPr lang="de-DE" sz="1200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de-DE" sz="1200" dirty="0">
                <a:solidFill>
                  <a:srgbClr val="0B4213"/>
                </a:solidFill>
                <a:latin typeface="Candara" charset="0"/>
              </a:rPr>
              <a:t>2</a:t>
            </a:r>
            <a:r>
              <a:rPr lang="de-DE" sz="1200" dirty="0">
                <a:solidFill>
                  <a:srgbClr val="060087"/>
                </a:solidFill>
                <a:latin typeface="Candara" charset="0"/>
              </a:rPr>
              <a:t>) </a:t>
            </a:r>
          </a:p>
          <a:p>
            <a:r>
              <a:rPr lang="de-DE" sz="1200" dirty="0">
                <a:solidFill>
                  <a:srgbClr val="060087"/>
                </a:solidFill>
                <a:latin typeface="Candara" charset="0"/>
              </a:rPr>
              <a:t>  </a:t>
            </a:r>
            <a:r>
              <a:rPr lang="de-DE" sz="1200" dirty="0" err="1">
                <a:solidFill>
                  <a:srgbClr val="B5760C"/>
                </a:solidFill>
                <a:latin typeface="Candara" charset="0"/>
              </a:rPr>
              <a:t>if</a:t>
            </a:r>
            <a:r>
              <a:rPr lang="de-DE" sz="1200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de-DE" sz="1200" dirty="0" err="1">
                <a:solidFill>
                  <a:srgbClr val="060087"/>
                </a:solidFill>
                <a:latin typeface="Candara" charset="0"/>
              </a:rPr>
              <a:t>floor</a:t>
            </a:r>
            <a:r>
              <a:rPr lang="de-DE" sz="1200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de-DE" sz="1200" dirty="0">
                <a:solidFill>
                  <a:srgbClr val="000000"/>
                </a:solidFill>
                <a:latin typeface="Candara" charset="0"/>
              </a:rPr>
              <a:t>i</a:t>
            </a:r>
            <a:r>
              <a:rPr lang="de-DE" sz="1200" dirty="0">
                <a:solidFill>
                  <a:srgbClr val="060087"/>
                </a:solidFill>
                <a:latin typeface="Candara" charset="0"/>
              </a:rPr>
              <a:t>/</a:t>
            </a:r>
            <a:r>
              <a:rPr lang="de-DE" sz="1200" dirty="0" err="1">
                <a:solidFill>
                  <a:srgbClr val="000000"/>
                </a:solidFill>
                <a:latin typeface="Candara" charset="0"/>
              </a:rPr>
              <a:t>batch</a:t>
            </a:r>
            <a:r>
              <a:rPr lang="de-DE" sz="1200" dirty="0">
                <a:solidFill>
                  <a:srgbClr val="060087"/>
                </a:solidFill>
                <a:latin typeface="Candara" charset="0"/>
              </a:rPr>
              <a:t>)*</a:t>
            </a:r>
            <a:r>
              <a:rPr lang="de-DE" sz="1200" dirty="0" err="1">
                <a:solidFill>
                  <a:srgbClr val="000000"/>
                </a:solidFill>
                <a:latin typeface="Candara" charset="0"/>
              </a:rPr>
              <a:t>batch</a:t>
            </a:r>
            <a:r>
              <a:rPr lang="de-DE" sz="1200" dirty="0">
                <a:solidFill>
                  <a:srgbClr val="060087"/>
                </a:solidFill>
                <a:latin typeface="Candara" charset="0"/>
              </a:rPr>
              <a:t>==</a:t>
            </a:r>
            <a:r>
              <a:rPr lang="de-DE" sz="1200" dirty="0">
                <a:solidFill>
                  <a:srgbClr val="000000"/>
                </a:solidFill>
                <a:latin typeface="Candara" charset="0"/>
              </a:rPr>
              <a:t>i</a:t>
            </a:r>
            <a:r>
              <a:rPr lang="de-DE" sz="1200" dirty="0">
                <a:solidFill>
                  <a:srgbClr val="060087"/>
                </a:solidFill>
                <a:latin typeface="Candara" charset="0"/>
              </a:rPr>
              <a:t>) </a:t>
            </a:r>
            <a:r>
              <a:rPr lang="de-DE" sz="1200" dirty="0" err="1">
                <a:solidFill>
                  <a:srgbClr val="060087"/>
                </a:solidFill>
                <a:latin typeface="Candara" charset="0"/>
              </a:rPr>
              <a:t>Sys.sleep</a:t>
            </a:r>
            <a:r>
              <a:rPr lang="de-DE" sz="1200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de-DE" sz="1200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de-DE" sz="1200" dirty="0">
                <a:solidFill>
                  <a:srgbClr val="060087"/>
                </a:solidFill>
                <a:latin typeface="Candara" charset="0"/>
              </a:rPr>
              <a:t>) </a:t>
            </a:r>
          </a:p>
          <a:p>
            <a:r>
              <a:rPr lang="de-DE" sz="1200" dirty="0">
                <a:solidFill>
                  <a:srgbClr val="060087"/>
                </a:solidFill>
                <a:latin typeface="Candara" charset="0"/>
              </a:rPr>
              <a:t>}</a:t>
            </a:r>
          </a:p>
          <a:p>
            <a:endParaRPr lang="de-DE" sz="1200" dirty="0">
              <a:solidFill>
                <a:srgbClr val="060087"/>
              </a:solidFill>
              <a:latin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91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repeatCount="5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Gibbs sampling</a:t>
            </a:r>
          </a:p>
        </p:txBody>
      </p:sp>
      <p:pic>
        <p:nvPicPr>
          <p:cNvPr id="4" name="My Movi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0445" r="10111"/>
          <a:stretch/>
        </p:blipFill>
        <p:spPr>
          <a:xfrm>
            <a:off x="538479" y="507492"/>
            <a:ext cx="8108147" cy="574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316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2"/>
                </a:solidFill>
              </a:rPr>
              <a:t>Distribution of the correlations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(500 replicates)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6688" r="7118" b="11286"/>
          <a:stretch/>
        </p:blipFill>
        <p:spPr>
          <a:xfrm>
            <a:off x="1066800" y="1940560"/>
            <a:ext cx="7244080" cy="4770924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schemeClr val="bg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882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3360" y="0"/>
            <a:ext cx="8646160" cy="1155842"/>
          </a:xfrm>
        </p:spPr>
        <p:txBody>
          <a:bodyPr>
            <a:normAutofit/>
          </a:bodyPr>
          <a:lstStyle/>
          <a:p>
            <a:r>
              <a:rPr lang="en-US" altLang="zh-CN" sz="3600" b="1">
                <a:solidFill>
                  <a:schemeClr val="accent2"/>
                </a:solidFill>
              </a:rPr>
              <a:t>Markov chain Monte Carlo (MCMC)</a:t>
            </a:r>
            <a:endParaRPr lang="zh-CN" altLang="en-US" sz="3600" b="1" dirty="0">
              <a:solidFill>
                <a:schemeClr val="accent2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/>
          <a:srcRect l="5408" t="9859" b="7061"/>
          <a:stretch/>
        </p:blipFill>
        <p:spPr bwMode="auto">
          <a:xfrm>
            <a:off x="1417429" y="883920"/>
            <a:ext cx="6136422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直接箭头连接符 6"/>
          <p:cNvCxnSpPr/>
          <p:nvPr/>
        </p:nvCxnSpPr>
        <p:spPr>
          <a:xfrm flipH="1">
            <a:off x="3124200" y="4689680"/>
            <a:ext cx="640080" cy="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56451" y="4505014"/>
            <a:ext cx="869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Burn in</a:t>
            </a:r>
            <a:endParaRPr lang="zh-CN" altLang="en-US" dirty="0"/>
          </a:p>
        </p:txBody>
      </p:sp>
      <p:sp>
        <p:nvSpPr>
          <p:cNvPr id="10" name="椭圆 9"/>
          <p:cNvSpPr/>
          <p:nvPr/>
        </p:nvSpPr>
        <p:spPr>
          <a:xfrm>
            <a:off x="1974284" y="5370119"/>
            <a:ext cx="412108" cy="4267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箭头连接符 11"/>
          <p:cNvCxnSpPr/>
          <p:nvPr/>
        </p:nvCxnSpPr>
        <p:spPr>
          <a:xfrm>
            <a:off x="3444240" y="1075733"/>
            <a:ext cx="0" cy="4754880"/>
          </a:xfrm>
          <a:prstGeom prst="straightConnector1">
            <a:avLst/>
          </a:prstGeom>
          <a:ln w="2540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841646" y="4505014"/>
            <a:ext cx="1817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Converge</a:t>
            </a:r>
            <a:endParaRPr lang="zh-CN" altLang="en-US" dirty="0"/>
          </a:p>
        </p:txBody>
      </p:sp>
      <p:cxnSp>
        <p:nvCxnSpPr>
          <p:cNvPr id="21" name="直接箭头连接符 11"/>
          <p:cNvCxnSpPr/>
          <p:nvPr/>
        </p:nvCxnSpPr>
        <p:spPr>
          <a:xfrm flipH="1">
            <a:off x="3484880" y="2655613"/>
            <a:ext cx="3749040" cy="0"/>
          </a:xfrm>
          <a:prstGeom prst="straightConnector1">
            <a:avLst/>
          </a:prstGeom>
          <a:ln w="25400">
            <a:solidFill>
              <a:srgbClr val="00B05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6"/>
          <p:cNvCxnSpPr/>
          <p:nvPr/>
        </p:nvCxnSpPr>
        <p:spPr>
          <a:xfrm flipV="1">
            <a:off x="7233920" y="2325413"/>
            <a:ext cx="0" cy="640080"/>
          </a:xfrm>
          <a:prstGeom prst="straightConnector1">
            <a:avLst/>
          </a:prstGeom>
          <a:ln w="254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386391" y="5398813"/>
            <a:ext cx="795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Start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769252" y="6331188"/>
            <a:ext cx="1817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/>
              <a:t>Iteration</a:t>
            </a:r>
            <a:endParaRPr lang="zh-CN" altLang="en-US" b="1" dirty="0"/>
          </a:p>
        </p:txBody>
      </p:sp>
      <p:sp>
        <p:nvSpPr>
          <p:cNvPr id="30" name="TextBox 29"/>
          <p:cNvSpPr txBox="1"/>
          <p:nvPr/>
        </p:nvSpPr>
        <p:spPr>
          <a:xfrm rot="16200000">
            <a:off x="376347" y="3411612"/>
            <a:ext cx="1817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/>
              <a:t>Sample value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82829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20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Administration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nstantia" charset="0"/>
              </a:rPr>
              <a:t>Last homework due on April 27 (Friday), 3:10pm</a:t>
            </a:r>
          </a:p>
          <a:p>
            <a:r>
              <a:rPr lang="en-US" dirty="0">
                <a:latin typeface="Constantia" charset="0"/>
              </a:rPr>
              <a:t>Final exam: May 2, 3:10-5:10, 50 questions</a:t>
            </a:r>
          </a:p>
          <a:p>
            <a:r>
              <a:rPr lang="en-US" dirty="0">
                <a:latin typeface="Constantia" charset="0"/>
              </a:rPr>
              <a:t>Student evaluation available: Goal is 100% participation</a:t>
            </a:r>
          </a:p>
          <a:p>
            <a:endParaRPr lang="en-US" dirty="0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15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Bayesian Alphabet for Genomic Selection (BAGS)</a:t>
            </a:r>
          </a:p>
          <a:p>
            <a:r>
              <a:rPr lang="en-US" dirty="0"/>
              <a:t>source("http://www. </a:t>
            </a:r>
            <a:r>
              <a:rPr lang="en-US" dirty="0" err="1"/>
              <a:t>zzlab.net</a:t>
            </a:r>
            <a:r>
              <a:rPr lang="en-US" dirty="0"/>
              <a:t>/sandbox/BAGS.R</a:t>
            </a:r>
          </a:p>
          <a:p>
            <a:r>
              <a:rPr lang="en-US" dirty="0"/>
              <a:t>Based on the  source code  originally developed by Rohan Fernando (</a:t>
            </a:r>
            <a:r>
              <a:rPr lang="en-US" dirty="0">
                <a:hlinkClick r:id="rId2"/>
              </a:rPr>
              <a:t>http://taurus.ansci.iastate.edu/wiki/projects)</a:t>
            </a:r>
            <a:endParaRPr lang="en-US" dirty="0"/>
          </a:p>
          <a:p>
            <a:r>
              <a:rPr lang="en-US" dirty="0"/>
              <a:t>Intensively revised</a:t>
            </a:r>
          </a:p>
          <a:p>
            <a:r>
              <a:rPr lang="en-US" dirty="0"/>
              <a:t>Methods: Bayes A, B and </a:t>
            </a:r>
            <a:r>
              <a:rPr lang="en-US" dirty="0" err="1"/>
              <a:t>Cpi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in R</a:t>
            </a:r>
          </a:p>
        </p:txBody>
      </p:sp>
    </p:spTree>
    <p:extLst>
      <p:ext uri="{BB962C8B-B14F-4D97-AF65-F5344CB8AC3E}">
        <p14:creationId xmlns:p14="http://schemas.microsoft.com/office/powerpoint/2010/main" val="13936555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706" y="0"/>
            <a:ext cx="3227294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09292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97472" y="2131538"/>
            <a:ext cx="5220269" cy="369332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err="1"/>
              <a:t>vare</a:t>
            </a:r>
            <a:r>
              <a:rPr lang="en-US" dirty="0"/>
              <a:t> = ( t(</a:t>
            </a:r>
            <a:r>
              <a:rPr lang="en-US" dirty="0" err="1"/>
              <a:t>ycorr</a:t>
            </a:r>
            <a:r>
              <a:rPr lang="en-US" dirty="0"/>
              <a:t>)%*%</a:t>
            </a:r>
            <a:r>
              <a:rPr lang="en-US" dirty="0" err="1"/>
              <a:t>ycorr</a:t>
            </a:r>
            <a:r>
              <a:rPr lang="en-US" dirty="0"/>
              <a:t> )/</a:t>
            </a:r>
            <a:r>
              <a:rPr lang="en-US" dirty="0" err="1">
                <a:solidFill>
                  <a:srgbClr val="FF0000"/>
                </a:solidFill>
              </a:rPr>
              <a:t>rchisq</a:t>
            </a:r>
            <a:r>
              <a:rPr lang="en-US" dirty="0"/>
              <a:t>(1,nrecords + 3)</a:t>
            </a:r>
          </a:p>
        </p:txBody>
      </p:sp>
      <p:sp>
        <p:nvSpPr>
          <p:cNvPr id="7" name="Rectangle 6"/>
          <p:cNvSpPr/>
          <p:nvPr/>
        </p:nvSpPr>
        <p:spPr>
          <a:xfrm>
            <a:off x="2788408" y="4904316"/>
            <a:ext cx="3457998" cy="369332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txBody>
          <a:bodyPr wrap="none">
            <a:spAutoFit/>
          </a:bodyPr>
          <a:lstStyle/>
          <a:p>
            <a:r>
              <a:rPr lang="en-US" dirty="0"/>
              <a:t>b[1] = </a:t>
            </a:r>
            <a:r>
              <a:rPr lang="en-US" dirty="0" err="1">
                <a:solidFill>
                  <a:srgbClr val="FF0000"/>
                </a:solidFill>
              </a:rPr>
              <a:t>rnorm</a:t>
            </a:r>
            <a:r>
              <a:rPr lang="en-US" dirty="0"/>
              <a:t>(1,mean,sqrt(</a:t>
            </a:r>
            <a:r>
              <a:rPr lang="en-US" dirty="0" err="1"/>
              <a:t>invLhs</a:t>
            </a:r>
            <a:r>
              <a:rPr lang="en-US" dirty="0"/>
              <a:t>))</a:t>
            </a:r>
          </a:p>
        </p:txBody>
      </p:sp>
      <p:sp>
        <p:nvSpPr>
          <p:cNvPr id="8" name="Rectangle 7"/>
          <p:cNvSpPr/>
          <p:nvPr/>
        </p:nvSpPr>
        <p:spPr>
          <a:xfrm>
            <a:off x="2103322" y="1486864"/>
            <a:ext cx="4011034" cy="369332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txBody>
          <a:bodyPr wrap="none">
            <a:spAutoFit/>
          </a:bodyPr>
          <a:lstStyle/>
          <a:p>
            <a:r>
              <a:rPr lang="en-US" dirty="0" err="1"/>
              <a:t>varCandidate</a:t>
            </a:r>
            <a:r>
              <a:rPr lang="en-US" dirty="0"/>
              <a:t> = </a:t>
            </a:r>
            <a:r>
              <a:rPr lang="en-US" dirty="0" err="1"/>
              <a:t>var</a:t>
            </a:r>
            <a:r>
              <a:rPr lang="en-US" dirty="0"/>
              <a:t>[locus]*2 /</a:t>
            </a:r>
            <a:r>
              <a:rPr lang="en-US" dirty="0" err="1">
                <a:solidFill>
                  <a:srgbClr val="FF0000"/>
                </a:solidFill>
              </a:rPr>
              <a:t>rchisq</a:t>
            </a:r>
            <a:r>
              <a:rPr lang="en-US" dirty="0"/>
              <a:t>(1,4)</a:t>
            </a:r>
          </a:p>
        </p:txBody>
      </p:sp>
      <p:sp>
        <p:nvSpPr>
          <p:cNvPr id="9" name="Rectangle 8"/>
          <p:cNvSpPr/>
          <p:nvPr/>
        </p:nvSpPr>
        <p:spPr>
          <a:xfrm>
            <a:off x="2464809" y="4353632"/>
            <a:ext cx="4030270" cy="369332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txBody>
          <a:bodyPr wrap="none">
            <a:spAutoFit/>
          </a:bodyPr>
          <a:lstStyle/>
          <a:p>
            <a:r>
              <a:rPr lang="en-US" dirty="0"/>
              <a:t>b[1+locus]= </a:t>
            </a:r>
            <a:r>
              <a:rPr lang="en-US" dirty="0" err="1">
                <a:solidFill>
                  <a:srgbClr val="FF0000"/>
                </a:solidFill>
              </a:rPr>
              <a:t>rnorm</a:t>
            </a:r>
            <a:r>
              <a:rPr lang="en-US" dirty="0"/>
              <a:t>(1,mean,sqrt(</a:t>
            </a:r>
            <a:r>
              <a:rPr lang="en-US" dirty="0" err="1"/>
              <a:t>invLhs</a:t>
            </a:r>
            <a:r>
              <a:rPr lang="en-US" dirty="0"/>
              <a:t>))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92755" y="2913218"/>
            <a:ext cx="5629701" cy="369332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err="1"/>
              <a:t>varEffects</a:t>
            </a:r>
            <a:r>
              <a:rPr lang="en-US" dirty="0"/>
              <a:t> = (</a:t>
            </a:r>
            <a:r>
              <a:rPr lang="en-US" dirty="0" err="1"/>
              <a:t>scalec</a:t>
            </a:r>
            <a:r>
              <a:rPr lang="en-US" dirty="0"/>
              <a:t>*</a:t>
            </a:r>
            <a:r>
              <a:rPr lang="en-US" dirty="0" err="1"/>
              <a:t>nua</a:t>
            </a:r>
            <a:r>
              <a:rPr lang="en-US" dirty="0"/>
              <a:t> + sum)/</a:t>
            </a:r>
            <a:r>
              <a:rPr lang="en-US" dirty="0" err="1">
                <a:solidFill>
                  <a:srgbClr val="FF0000"/>
                </a:solidFill>
              </a:rPr>
              <a:t>rchisq</a:t>
            </a:r>
            <a:r>
              <a:rPr lang="en-US" dirty="0"/>
              <a:t>(1,nua+countLoci)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074420" y="2450592"/>
            <a:ext cx="786384" cy="165963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7" idx="1"/>
          </p:cNvCxnSpPr>
          <p:nvPr/>
        </p:nvCxnSpPr>
        <p:spPr>
          <a:xfrm>
            <a:off x="818388" y="4750308"/>
            <a:ext cx="1970020" cy="33867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8" idx="3"/>
          </p:cNvCxnSpPr>
          <p:nvPr/>
        </p:nvCxnSpPr>
        <p:spPr>
          <a:xfrm flipH="1">
            <a:off x="6114356" y="1273088"/>
            <a:ext cx="745590" cy="39844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6362700" y="3910680"/>
            <a:ext cx="682094" cy="55268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5143500" y="3429000"/>
            <a:ext cx="1460500" cy="162508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978886" y="213995"/>
            <a:ext cx="20608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>
                <a:solidFill>
                  <a:schemeClr val="accent2"/>
                </a:solidFill>
              </a:rPr>
              <a:t>BAGS.R</a:t>
            </a:r>
            <a:endParaRPr lang="en-US" sz="4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2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Variation of assumption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31076" y="4956025"/>
            <a:ext cx="6811017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σ</a:t>
            </a:r>
            <a:r>
              <a:rPr lang="en-US" sz="3200" baseline="-25000" dirty="0">
                <a:solidFill>
                  <a:srgbClr val="0000FF"/>
                </a:solidFill>
              </a:rPr>
              <a:t>gi</a:t>
            </a:r>
            <a:r>
              <a:rPr lang="en-US" sz="3200" baseline="30000" dirty="0">
                <a:solidFill>
                  <a:srgbClr val="0000FF"/>
                </a:solidFill>
              </a:rPr>
              <a:t>2</a:t>
            </a:r>
            <a:r>
              <a:rPr lang="en-US" sz="3200" dirty="0">
                <a:solidFill>
                  <a:srgbClr val="0000FF"/>
                </a:solidFill>
              </a:rPr>
              <a:t>~X</a:t>
            </a:r>
            <a:r>
              <a:rPr lang="en-US" sz="3200" baseline="30000" dirty="0">
                <a:solidFill>
                  <a:srgbClr val="0000FF"/>
                </a:solidFill>
              </a:rPr>
              <a:t>-1</a:t>
            </a:r>
            <a:r>
              <a:rPr lang="en-US" sz="3200" dirty="0">
                <a:solidFill>
                  <a:srgbClr val="0000FF"/>
                </a:solidFill>
              </a:rPr>
              <a:t>(v, S) with probability 1-π</a:t>
            </a:r>
          </a:p>
        </p:txBody>
      </p:sp>
      <p:sp>
        <p:nvSpPr>
          <p:cNvPr id="6" name="Rectangle 5"/>
          <p:cNvSpPr/>
          <p:nvPr/>
        </p:nvSpPr>
        <p:spPr>
          <a:xfrm>
            <a:off x="331076" y="4308750"/>
            <a:ext cx="6811017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σ</a:t>
            </a:r>
            <a:r>
              <a:rPr lang="en-US" sz="3200" baseline="-25000" dirty="0">
                <a:solidFill>
                  <a:srgbClr val="0000FF"/>
                </a:solidFill>
              </a:rPr>
              <a:t>gi</a:t>
            </a:r>
            <a:r>
              <a:rPr lang="en-US" sz="3200" baseline="30000" dirty="0">
                <a:solidFill>
                  <a:srgbClr val="0000FF"/>
                </a:solidFill>
              </a:rPr>
              <a:t>2</a:t>
            </a:r>
            <a:r>
              <a:rPr lang="en-US" sz="3200" dirty="0">
                <a:solidFill>
                  <a:srgbClr val="0000FF"/>
                </a:solidFill>
              </a:rPr>
              <a:t>=0 with probability π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2735077"/>
            <a:ext cx="6811017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σ</a:t>
            </a:r>
            <a:r>
              <a:rPr lang="en-US" sz="3200" baseline="-25000" dirty="0">
                <a:solidFill>
                  <a:srgbClr val="0000FF"/>
                </a:solidFill>
              </a:rPr>
              <a:t>gi</a:t>
            </a:r>
            <a:r>
              <a:rPr lang="en-US" sz="3200" baseline="30000" dirty="0">
                <a:solidFill>
                  <a:srgbClr val="0000FF"/>
                </a:solidFill>
              </a:rPr>
              <a:t>2</a:t>
            </a:r>
            <a:r>
              <a:rPr lang="en-US" sz="3200" dirty="0">
                <a:solidFill>
                  <a:srgbClr val="0000FF"/>
                </a:solidFill>
              </a:rPr>
              <a:t>&gt;0 for all </a:t>
            </a:r>
            <a:r>
              <a:rPr lang="en-US" sz="3200" dirty="0" err="1">
                <a:solidFill>
                  <a:srgbClr val="0000FF"/>
                </a:solidFill>
              </a:rPr>
              <a:t>i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68971" y="2694332"/>
            <a:ext cx="20495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Bayes A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68971" y="4537350"/>
            <a:ext cx="20495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Bayes B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06534" y="4226993"/>
            <a:ext cx="3935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/>
              <a:t>}</a:t>
            </a:r>
            <a:endParaRPr lang="en-US" sz="7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95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6" grpId="0"/>
      <p:bldP spid="7" grpId="0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83971"/>
            <a:ext cx="8229600" cy="826039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Pioneers of Bayesian methods</a:t>
            </a:r>
          </a:p>
        </p:txBody>
      </p:sp>
      <p:pic>
        <p:nvPicPr>
          <p:cNvPr id="4" name="Picture 3" descr="Screen Shot 2015-07-02 at 2.26.0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0623"/>
            <a:ext cx="9144000" cy="2581221"/>
          </a:xfrm>
          <a:prstGeom prst="rect">
            <a:avLst/>
          </a:prstGeom>
        </p:spPr>
      </p:pic>
      <p:pic>
        <p:nvPicPr>
          <p:cNvPr id="6" name="Picture 5" descr="Theo_Meuwisse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166" y="4640099"/>
            <a:ext cx="1371600" cy="18288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841" t="1388" r="9259" b="4514"/>
          <a:stretch/>
        </p:blipFill>
        <p:spPr>
          <a:xfrm>
            <a:off x="6154244" y="4640099"/>
            <a:ext cx="1444145" cy="18288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8324" y="4640099"/>
            <a:ext cx="1463040" cy="182880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778541" y="6488668"/>
            <a:ext cx="6228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6"/>
              </a:rPr>
              <a:t>https://www.youtube.com/watch?v=RovnCsda-zQ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158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434" y="-6424"/>
            <a:ext cx="8229600" cy="98545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accent2"/>
                </a:solidFill>
              </a:rPr>
              <a:t>Bayes A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8100" y="5571184"/>
            <a:ext cx="6769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y=</a:t>
            </a:r>
            <a:r>
              <a:rPr lang="en-US" sz="4000" dirty="0">
                <a:solidFill>
                  <a:srgbClr val="FF0000"/>
                </a:solidFill>
              </a:rPr>
              <a:t>x</a:t>
            </a:r>
            <a:r>
              <a:rPr lang="en-US" sz="4000" baseline="-25000" dirty="0">
                <a:solidFill>
                  <a:srgbClr val="FF0000"/>
                </a:solidFill>
              </a:rPr>
              <a:t>1</a:t>
            </a:r>
            <a:r>
              <a:rPr lang="en-US" sz="4000" dirty="0">
                <a:solidFill>
                  <a:srgbClr val="0000FF"/>
                </a:solidFill>
              </a:rPr>
              <a:t>g</a:t>
            </a:r>
            <a:r>
              <a:rPr lang="en-US" sz="4000" baseline="-25000" dirty="0">
                <a:solidFill>
                  <a:srgbClr val="0000FF"/>
                </a:solidFill>
              </a:rPr>
              <a:t>1</a:t>
            </a:r>
            <a:r>
              <a:rPr lang="en-US" sz="4000" dirty="0"/>
              <a:t> + </a:t>
            </a:r>
            <a:r>
              <a:rPr lang="en-US" sz="4000" dirty="0">
                <a:solidFill>
                  <a:srgbClr val="FF0000"/>
                </a:solidFill>
              </a:rPr>
              <a:t>x</a:t>
            </a:r>
            <a:r>
              <a:rPr lang="en-US" sz="4000" baseline="-25000" dirty="0">
                <a:solidFill>
                  <a:srgbClr val="FF0000"/>
                </a:solidFill>
              </a:rPr>
              <a:t>2</a:t>
            </a:r>
            <a:r>
              <a:rPr lang="en-US" sz="4000" dirty="0">
                <a:solidFill>
                  <a:srgbClr val="0000FF"/>
                </a:solidFill>
              </a:rPr>
              <a:t>g</a:t>
            </a:r>
            <a:r>
              <a:rPr lang="en-US" sz="4000" baseline="-25000" dirty="0">
                <a:solidFill>
                  <a:srgbClr val="0000FF"/>
                </a:solidFill>
              </a:rPr>
              <a:t>2</a:t>
            </a:r>
            <a:r>
              <a:rPr lang="en-US" sz="4000" dirty="0"/>
              <a:t> + … + </a:t>
            </a:r>
            <a:r>
              <a:rPr lang="en-US" sz="4000" dirty="0" err="1">
                <a:solidFill>
                  <a:srgbClr val="FF0000"/>
                </a:solidFill>
              </a:rPr>
              <a:t>x</a:t>
            </a:r>
            <a:r>
              <a:rPr lang="en-US" sz="4000" baseline="-25000" dirty="0" err="1">
                <a:solidFill>
                  <a:srgbClr val="FF0000"/>
                </a:solidFill>
              </a:rPr>
              <a:t>p</a:t>
            </a:r>
            <a:r>
              <a:rPr lang="en-US" sz="4000" dirty="0" err="1">
                <a:solidFill>
                  <a:srgbClr val="0000FF"/>
                </a:solidFill>
              </a:rPr>
              <a:t>g</a:t>
            </a:r>
            <a:r>
              <a:rPr lang="en-US" sz="4000" baseline="-25000" dirty="0" err="1">
                <a:solidFill>
                  <a:srgbClr val="0000FF"/>
                </a:solidFill>
              </a:rPr>
              <a:t>p</a:t>
            </a:r>
            <a:r>
              <a:rPr lang="en-US" sz="4000" dirty="0"/>
              <a:t> + e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2400300" y="4751012"/>
            <a:ext cx="0" cy="820173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657600" y="4751012"/>
            <a:ext cx="0" cy="820173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5930901" y="4751012"/>
            <a:ext cx="0" cy="820173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 rot="16200000">
            <a:off x="1310016" y="3297882"/>
            <a:ext cx="2180566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N(0, I σ</a:t>
            </a:r>
            <a:r>
              <a:rPr lang="en-US" sz="3200" baseline="-25000" dirty="0">
                <a:solidFill>
                  <a:srgbClr val="0000FF"/>
                </a:solidFill>
              </a:rPr>
              <a:t>g1</a:t>
            </a:r>
            <a:r>
              <a:rPr lang="en-US" sz="3200" baseline="30000" dirty="0">
                <a:solidFill>
                  <a:srgbClr val="0000FF"/>
                </a:solidFill>
              </a:rPr>
              <a:t>2</a:t>
            </a:r>
            <a:r>
              <a:rPr lang="en-US" sz="3200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24" name="Rectangle 23"/>
          <p:cNvSpPr/>
          <p:nvPr/>
        </p:nvSpPr>
        <p:spPr>
          <a:xfrm rot="16200000">
            <a:off x="4840618" y="3297881"/>
            <a:ext cx="2180566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N(0, I σ</a:t>
            </a:r>
            <a:r>
              <a:rPr lang="en-US" sz="3200" baseline="-25000" dirty="0">
                <a:solidFill>
                  <a:srgbClr val="0000FF"/>
                </a:solidFill>
              </a:rPr>
              <a:t>gp</a:t>
            </a:r>
            <a:r>
              <a:rPr lang="en-US" sz="3200" baseline="30000" dirty="0">
                <a:solidFill>
                  <a:srgbClr val="0000FF"/>
                </a:solidFill>
              </a:rPr>
              <a:t>2</a:t>
            </a:r>
            <a:r>
              <a:rPr lang="en-US" sz="3200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25" name="Rectangle 24"/>
          <p:cNvSpPr/>
          <p:nvPr/>
        </p:nvSpPr>
        <p:spPr>
          <a:xfrm rot="16200000">
            <a:off x="2567317" y="3297880"/>
            <a:ext cx="2180566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N(0, I σ</a:t>
            </a:r>
            <a:r>
              <a:rPr lang="en-US" sz="3200" baseline="-25000" dirty="0">
                <a:solidFill>
                  <a:srgbClr val="0000FF"/>
                </a:solidFill>
              </a:rPr>
              <a:t>g2</a:t>
            </a:r>
            <a:r>
              <a:rPr lang="en-US" sz="3200" baseline="30000" dirty="0">
                <a:solidFill>
                  <a:srgbClr val="0000FF"/>
                </a:solidFill>
              </a:rPr>
              <a:t>2</a:t>
            </a:r>
            <a:r>
              <a:rPr lang="en-US" sz="3200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300384" y="3238062"/>
            <a:ext cx="967312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…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50725" y="1037713"/>
            <a:ext cx="6811017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σ</a:t>
            </a:r>
            <a:r>
              <a:rPr lang="en-US" sz="3200" baseline="-25000" dirty="0">
                <a:solidFill>
                  <a:srgbClr val="FF0000"/>
                </a:solidFill>
              </a:rPr>
              <a:t>gi</a:t>
            </a:r>
            <a:r>
              <a:rPr lang="en-US" sz="3200" baseline="30000" dirty="0">
                <a:solidFill>
                  <a:srgbClr val="FF0000"/>
                </a:solidFill>
              </a:rPr>
              <a:t>2</a:t>
            </a:r>
            <a:r>
              <a:rPr lang="en-US" sz="3200" dirty="0">
                <a:solidFill>
                  <a:srgbClr val="FF0000"/>
                </a:solidFill>
              </a:rPr>
              <a:t>~X</a:t>
            </a:r>
            <a:r>
              <a:rPr lang="en-US" sz="3200" baseline="30000" dirty="0">
                <a:solidFill>
                  <a:srgbClr val="FF0000"/>
                </a:solidFill>
              </a:rPr>
              <a:t>-2</a:t>
            </a:r>
            <a:r>
              <a:rPr lang="en-US" sz="3200" dirty="0">
                <a:solidFill>
                  <a:srgbClr val="FF0000"/>
                </a:solidFill>
              </a:rPr>
              <a:t>(v, S)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743200" y="1686911"/>
            <a:ext cx="685799" cy="126100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5060731" y="1728312"/>
            <a:ext cx="641570" cy="120218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973238" y="1686911"/>
            <a:ext cx="554532" cy="122333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959602" y="2809968"/>
            <a:ext cx="20608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/>
              <a:t>Differnt</a:t>
            </a:r>
            <a:endParaRPr lang="en-US" sz="3200" dirty="0"/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6578221" y="3095532"/>
            <a:ext cx="542625" cy="6824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3738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25" grpId="0"/>
      <p:bldP spid="26" grpId="0"/>
      <p:bldP spid="11" grpId="0"/>
      <p:bldP spid="2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434" y="-6424"/>
            <a:ext cx="8229600" cy="9854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Bayes B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08100" y="5571184"/>
            <a:ext cx="6769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y=</a:t>
            </a:r>
            <a:r>
              <a:rPr lang="en-US" sz="4000" dirty="0">
                <a:solidFill>
                  <a:srgbClr val="FF0000"/>
                </a:solidFill>
              </a:rPr>
              <a:t>x</a:t>
            </a:r>
            <a:r>
              <a:rPr lang="en-US" sz="4000" baseline="-25000" dirty="0">
                <a:solidFill>
                  <a:srgbClr val="FF0000"/>
                </a:solidFill>
              </a:rPr>
              <a:t>1</a:t>
            </a:r>
            <a:r>
              <a:rPr lang="en-US" sz="4000" dirty="0">
                <a:solidFill>
                  <a:srgbClr val="0000FF"/>
                </a:solidFill>
              </a:rPr>
              <a:t>g</a:t>
            </a:r>
            <a:r>
              <a:rPr lang="en-US" sz="4000" baseline="-25000" dirty="0">
                <a:solidFill>
                  <a:srgbClr val="0000FF"/>
                </a:solidFill>
              </a:rPr>
              <a:t>1</a:t>
            </a:r>
            <a:r>
              <a:rPr lang="en-US" sz="4000" dirty="0"/>
              <a:t> + </a:t>
            </a:r>
            <a:r>
              <a:rPr lang="en-US" sz="4000" dirty="0">
                <a:solidFill>
                  <a:srgbClr val="FF0000"/>
                </a:solidFill>
              </a:rPr>
              <a:t>x</a:t>
            </a:r>
            <a:r>
              <a:rPr lang="en-US" sz="4000" baseline="-25000" dirty="0">
                <a:solidFill>
                  <a:srgbClr val="FF0000"/>
                </a:solidFill>
              </a:rPr>
              <a:t>2</a:t>
            </a:r>
            <a:r>
              <a:rPr lang="en-US" sz="4000" dirty="0">
                <a:solidFill>
                  <a:srgbClr val="0000FF"/>
                </a:solidFill>
              </a:rPr>
              <a:t>g</a:t>
            </a:r>
            <a:r>
              <a:rPr lang="en-US" sz="4000" baseline="-25000" dirty="0">
                <a:solidFill>
                  <a:srgbClr val="0000FF"/>
                </a:solidFill>
              </a:rPr>
              <a:t>2</a:t>
            </a:r>
            <a:r>
              <a:rPr lang="en-US" sz="4000" dirty="0"/>
              <a:t> + … + </a:t>
            </a:r>
            <a:r>
              <a:rPr lang="en-US" sz="4000" dirty="0" err="1">
                <a:solidFill>
                  <a:srgbClr val="FF0000"/>
                </a:solidFill>
              </a:rPr>
              <a:t>x</a:t>
            </a:r>
            <a:r>
              <a:rPr lang="en-US" sz="4000" baseline="-25000" dirty="0" err="1">
                <a:solidFill>
                  <a:srgbClr val="FF0000"/>
                </a:solidFill>
              </a:rPr>
              <a:t>p</a:t>
            </a:r>
            <a:r>
              <a:rPr lang="en-US" sz="4000" dirty="0" err="1">
                <a:solidFill>
                  <a:srgbClr val="0000FF"/>
                </a:solidFill>
              </a:rPr>
              <a:t>g</a:t>
            </a:r>
            <a:r>
              <a:rPr lang="en-US" sz="4000" baseline="-25000" dirty="0" err="1">
                <a:solidFill>
                  <a:srgbClr val="0000FF"/>
                </a:solidFill>
              </a:rPr>
              <a:t>p</a:t>
            </a:r>
            <a:r>
              <a:rPr lang="en-US" sz="4000" dirty="0"/>
              <a:t> + e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2400300" y="4751012"/>
            <a:ext cx="0" cy="820173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657600" y="4751012"/>
            <a:ext cx="0" cy="820173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5930901" y="4751012"/>
            <a:ext cx="0" cy="820173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 rot="16200000">
            <a:off x="1310016" y="3297882"/>
            <a:ext cx="2180566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N(0, I σ</a:t>
            </a:r>
            <a:r>
              <a:rPr lang="en-US" sz="3200" baseline="-25000" dirty="0">
                <a:solidFill>
                  <a:srgbClr val="0000FF"/>
                </a:solidFill>
              </a:rPr>
              <a:t>g1</a:t>
            </a:r>
            <a:r>
              <a:rPr lang="en-US" sz="3200" baseline="30000" dirty="0">
                <a:solidFill>
                  <a:srgbClr val="0000FF"/>
                </a:solidFill>
              </a:rPr>
              <a:t>2</a:t>
            </a:r>
            <a:r>
              <a:rPr lang="en-US" sz="3200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24" name="Rectangle 23"/>
          <p:cNvSpPr/>
          <p:nvPr/>
        </p:nvSpPr>
        <p:spPr>
          <a:xfrm rot="16200000">
            <a:off x="4840618" y="3297881"/>
            <a:ext cx="2180566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N(0, I σ</a:t>
            </a:r>
            <a:r>
              <a:rPr lang="en-US" sz="3200" baseline="-25000" dirty="0">
                <a:solidFill>
                  <a:srgbClr val="0000FF"/>
                </a:solidFill>
              </a:rPr>
              <a:t>gp</a:t>
            </a:r>
            <a:r>
              <a:rPr lang="en-US" sz="3200" baseline="30000" dirty="0">
                <a:solidFill>
                  <a:srgbClr val="0000FF"/>
                </a:solidFill>
              </a:rPr>
              <a:t>2</a:t>
            </a:r>
            <a:r>
              <a:rPr lang="en-US" sz="3200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25" name="Rectangle 24"/>
          <p:cNvSpPr/>
          <p:nvPr/>
        </p:nvSpPr>
        <p:spPr>
          <a:xfrm rot="16200000">
            <a:off x="2567317" y="3297880"/>
            <a:ext cx="2180566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N(0, I σ</a:t>
            </a:r>
            <a:r>
              <a:rPr lang="en-US" sz="3200" baseline="-25000" dirty="0">
                <a:solidFill>
                  <a:srgbClr val="0000FF"/>
                </a:solidFill>
              </a:rPr>
              <a:t>g2</a:t>
            </a:r>
            <a:r>
              <a:rPr lang="en-US" sz="3200" baseline="30000" dirty="0">
                <a:solidFill>
                  <a:srgbClr val="0000FF"/>
                </a:solidFill>
              </a:rPr>
              <a:t>2</a:t>
            </a:r>
            <a:r>
              <a:rPr lang="en-US" sz="3200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300384" y="3238062"/>
            <a:ext cx="967312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…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50725" y="1037713"/>
            <a:ext cx="6811017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σ</a:t>
            </a:r>
            <a:r>
              <a:rPr lang="en-US" sz="3200" baseline="-25000" dirty="0">
                <a:solidFill>
                  <a:srgbClr val="FF0000"/>
                </a:solidFill>
              </a:rPr>
              <a:t>gi</a:t>
            </a:r>
            <a:r>
              <a:rPr lang="en-US" sz="3200" baseline="30000" dirty="0">
                <a:solidFill>
                  <a:srgbClr val="FF0000"/>
                </a:solidFill>
              </a:rPr>
              <a:t>2</a:t>
            </a:r>
            <a:r>
              <a:rPr lang="en-US" sz="3200" dirty="0">
                <a:solidFill>
                  <a:srgbClr val="FF0000"/>
                </a:solidFill>
              </a:rPr>
              <a:t>~X</a:t>
            </a:r>
            <a:r>
              <a:rPr lang="en-US" sz="3200" baseline="30000" dirty="0">
                <a:solidFill>
                  <a:srgbClr val="FF0000"/>
                </a:solidFill>
              </a:rPr>
              <a:t>-2</a:t>
            </a:r>
            <a:r>
              <a:rPr lang="en-US" sz="3200" dirty="0">
                <a:solidFill>
                  <a:srgbClr val="FF0000"/>
                </a:solidFill>
              </a:rPr>
              <a:t>(v, S)</a:t>
            </a:r>
          </a:p>
        </p:txBody>
      </p:sp>
      <p:sp>
        <p:nvSpPr>
          <p:cNvPr id="4" name="Rectangle 3"/>
          <p:cNvSpPr/>
          <p:nvPr/>
        </p:nvSpPr>
        <p:spPr>
          <a:xfrm>
            <a:off x="2060822" y="2753668"/>
            <a:ext cx="2756838" cy="68372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Symbol" charset="2"/>
                <a:ea typeface="Symbol" charset="2"/>
                <a:cs typeface="Symbol" charset="2"/>
              </a:rPr>
              <a:t>p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5060731" y="1728312"/>
            <a:ext cx="641570" cy="120218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817660" y="2753667"/>
            <a:ext cx="1661616" cy="697377"/>
          </a:xfrm>
          <a:prstGeom prst="rect">
            <a:avLst/>
          </a:prstGeom>
          <a:solidFill>
            <a:srgbClr val="00B05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latin typeface="Symbol" charset="2"/>
                <a:ea typeface="Symbol" charset="2"/>
                <a:cs typeface="Symbol" charset="2"/>
              </a:rPr>
              <a:t>1-p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959602" y="2809968"/>
            <a:ext cx="20608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Different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6578221" y="3095532"/>
            <a:ext cx="542625" cy="6824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-187280" y="2809968"/>
            <a:ext cx="20608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Zero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1336399" y="3110303"/>
            <a:ext cx="643453" cy="1728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2053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25" grpId="0"/>
      <p:bldP spid="26" grpId="0"/>
      <p:bldP spid="11" grpId="0"/>
      <p:bldP spid="4" grpId="0" animBg="1"/>
      <p:bldP spid="18" grpId="0" animBg="1"/>
      <p:bldP spid="27" grpId="0"/>
      <p:bldP spid="2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434" y="-6424"/>
            <a:ext cx="8229600" cy="9854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Bayes </a:t>
            </a:r>
            <a:r>
              <a:rPr lang="en-US" dirty="0" err="1">
                <a:solidFill>
                  <a:schemeClr val="accent2"/>
                </a:solidFill>
              </a:rPr>
              <a:t>Cpi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8100" y="5571184"/>
            <a:ext cx="6769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y=</a:t>
            </a:r>
            <a:r>
              <a:rPr lang="en-US" sz="4000" dirty="0">
                <a:solidFill>
                  <a:srgbClr val="FF0000"/>
                </a:solidFill>
              </a:rPr>
              <a:t>x</a:t>
            </a:r>
            <a:r>
              <a:rPr lang="en-US" sz="4000" baseline="-25000" dirty="0">
                <a:solidFill>
                  <a:srgbClr val="FF0000"/>
                </a:solidFill>
              </a:rPr>
              <a:t>1</a:t>
            </a:r>
            <a:r>
              <a:rPr lang="en-US" sz="4000" dirty="0">
                <a:solidFill>
                  <a:srgbClr val="0000FF"/>
                </a:solidFill>
              </a:rPr>
              <a:t>g</a:t>
            </a:r>
            <a:r>
              <a:rPr lang="en-US" sz="4000" baseline="-25000" dirty="0">
                <a:solidFill>
                  <a:srgbClr val="0000FF"/>
                </a:solidFill>
              </a:rPr>
              <a:t>1</a:t>
            </a:r>
            <a:r>
              <a:rPr lang="en-US" sz="4000" dirty="0"/>
              <a:t> + </a:t>
            </a:r>
            <a:r>
              <a:rPr lang="en-US" sz="4000" dirty="0">
                <a:solidFill>
                  <a:srgbClr val="FF0000"/>
                </a:solidFill>
              </a:rPr>
              <a:t>x</a:t>
            </a:r>
            <a:r>
              <a:rPr lang="en-US" sz="4000" baseline="-25000" dirty="0">
                <a:solidFill>
                  <a:srgbClr val="FF0000"/>
                </a:solidFill>
              </a:rPr>
              <a:t>2</a:t>
            </a:r>
            <a:r>
              <a:rPr lang="en-US" sz="4000" dirty="0">
                <a:solidFill>
                  <a:srgbClr val="0000FF"/>
                </a:solidFill>
              </a:rPr>
              <a:t>g</a:t>
            </a:r>
            <a:r>
              <a:rPr lang="en-US" sz="4000" baseline="-25000" dirty="0">
                <a:solidFill>
                  <a:srgbClr val="0000FF"/>
                </a:solidFill>
              </a:rPr>
              <a:t>2</a:t>
            </a:r>
            <a:r>
              <a:rPr lang="en-US" sz="4000" dirty="0"/>
              <a:t> + … + </a:t>
            </a:r>
            <a:r>
              <a:rPr lang="en-US" sz="4000" dirty="0" err="1">
                <a:solidFill>
                  <a:srgbClr val="FF0000"/>
                </a:solidFill>
              </a:rPr>
              <a:t>x</a:t>
            </a:r>
            <a:r>
              <a:rPr lang="en-US" sz="4000" baseline="-25000" dirty="0" err="1">
                <a:solidFill>
                  <a:srgbClr val="FF0000"/>
                </a:solidFill>
              </a:rPr>
              <a:t>p</a:t>
            </a:r>
            <a:r>
              <a:rPr lang="en-US" sz="4000" dirty="0" err="1">
                <a:solidFill>
                  <a:srgbClr val="0000FF"/>
                </a:solidFill>
              </a:rPr>
              <a:t>g</a:t>
            </a:r>
            <a:r>
              <a:rPr lang="en-US" sz="4000" baseline="-25000" dirty="0" err="1">
                <a:solidFill>
                  <a:srgbClr val="0000FF"/>
                </a:solidFill>
              </a:rPr>
              <a:t>p</a:t>
            </a:r>
            <a:r>
              <a:rPr lang="en-US" sz="4000" dirty="0"/>
              <a:t> + e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2400300" y="4751012"/>
            <a:ext cx="0" cy="820173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657600" y="4751012"/>
            <a:ext cx="0" cy="820173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5930901" y="4751012"/>
            <a:ext cx="0" cy="820173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 rot="16200000">
            <a:off x="1310016" y="3297882"/>
            <a:ext cx="2180566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N(0, I σ</a:t>
            </a:r>
            <a:r>
              <a:rPr lang="en-US" sz="3200" baseline="-25000" dirty="0">
                <a:solidFill>
                  <a:srgbClr val="0000FF"/>
                </a:solidFill>
              </a:rPr>
              <a:t>g1</a:t>
            </a:r>
            <a:r>
              <a:rPr lang="en-US" sz="3200" baseline="30000" dirty="0">
                <a:solidFill>
                  <a:srgbClr val="0000FF"/>
                </a:solidFill>
              </a:rPr>
              <a:t>2</a:t>
            </a:r>
            <a:r>
              <a:rPr lang="en-US" sz="3200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24" name="Rectangle 23"/>
          <p:cNvSpPr/>
          <p:nvPr/>
        </p:nvSpPr>
        <p:spPr>
          <a:xfrm rot="16200000">
            <a:off x="4840618" y="3297881"/>
            <a:ext cx="2180566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N(0, I σ</a:t>
            </a:r>
            <a:r>
              <a:rPr lang="en-US" sz="3200" baseline="-25000" dirty="0">
                <a:solidFill>
                  <a:srgbClr val="0000FF"/>
                </a:solidFill>
              </a:rPr>
              <a:t>gp</a:t>
            </a:r>
            <a:r>
              <a:rPr lang="en-US" sz="3200" baseline="30000" dirty="0">
                <a:solidFill>
                  <a:srgbClr val="0000FF"/>
                </a:solidFill>
              </a:rPr>
              <a:t>2</a:t>
            </a:r>
            <a:r>
              <a:rPr lang="en-US" sz="3200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25" name="Rectangle 24"/>
          <p:cNvSpPr/>
          <p:nvPr/>
        </p:nvSpPr>
        <p:spPr>
          <a:xfrm rot="16200000">
            <a:off x="2567317" y="3297880"/>
            <a:ext cx="2180566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N(0, I σ</a:t>
            </a:r>
            <a:r>
              <a:rPr lang="en-US" sz="3200" baseline="-25000" dirty="0">
                <a:solidFill>
                  <a:srgbClr val="0000FF"/>
                </a:solidFill>
              </a:rPr>
              <a:t>g2</a:t>
            </a:r>
            <a:r>
              <a:rPr lang="en-US" sz="3200" baseline="30000" dirty="0">
                <a:solidFill>
                  <a:srgbClr val="0000FF"/>
                </a:solidFill>
              </a:rPr>
              <a:t>2</a:t>
            </a:r>
            <a:r>
              <a:rPr lang="en-US" sz="3200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300384" y="3238062"/>
            <a:ext cx="967312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…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50725" y="1037713"/>
            <a:ext cx="6811017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σ</a:t>
            </a:r>
            <a:r>
              <a:rPr lang="en-US" sz="3200" baseline="-25000" dirty="0">
                <a:solidFill>
                  <a:srgbClr val="FF0000"/>
                </a:solidFill>
              </a:rPr>
              <a:t>g</a:t>
            </a:r>
            <a:r>
              <a:rPr lang="en-US" sz="3200" baseline="30000" dirty="0">
                <a:solidFill>
                  <a:srgbClr val="FF0000"/>
                </a:solidFill>
              </a:rPr>
              <a:t>2</a:t>
            </a:r>
            <a:r>
              <a:rPr lang="en-US" sz="3200" dirty="0">
                <a:solidFill>
                  <a:srgbClr val="FF0000"/>
                </a:solidFill>
              </a:rPr>
              <a:t>~X</a:t>
            </a:r>
            <a:r>
              <a:rPr lang="en-US" sz="3200" baseline="30000" dirty="0">
                <a:solidFill>
                  <a:srgbClr val="FF0000"/>
                </a:solidFill>
              </a:rPr>
              <a:t>-2</a:t>
            </a:r>
            <a:r>
              <a:rPr lang="en-US" sz="3200" dirty="0">
                <a:solidFill>
                  <a:srgbClr val="FF0000"/>
                </a:solidFill>
              </a:rPr>
              <a:t>(v, S)</a:t>
            </a:r>
          </a:p>
        </p:txBody>
      </p:sp>
      <p:sp>
        <p:nvSpPr>
          <p:cNvPr id="4" name="Rectangle 3"/>
          <p:cNvSpPr/>
          <p:nvPr/>
        </p:nvSpPr>
        <p:spPr>
          <a:xfrm>
            <a:off x="2060822" y="2753668"/>
            <a:ext cx="2756838" cy="68372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Symbol" charset="2"/>
                <a:ea typeface="Symbol" charset="2"/>
                <a:cs typeface="Symbol" charset="2"/>
              </a:rPr>
              <a:t>p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5060731" y="1728312"/>
            <a:ext cx="641570" cy="120218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817660" y="2753667"/>
            <a:ext cx="1661616" cy="697377"/>
          </a:xfrm>
          <a:prstGeom prst="rect">
            <a:avLst/>
          </a:prstGeom>
          <a:solidFill>
            <a:srgbClr val="00B05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latin typeface="Symbol" charset="2"/>
                <a:ea typeface="Symbol" charset="2"/>
                <a:cs typeface="Symbol" charset="2"/>
              </a:rPr>
              <a:t>1-p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959602" y="2809968"/>
            <a:ext cx="20608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Common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6578221" y="3095532"/>
            <a:ext cx="542625" cy="6824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-187280" y="2809968"/>
            <a:ext cx="20608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Zero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1336399" y="3110303"/>
            <a:ext cx="643453" cy="1728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9609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25" grpId="0"/>
      <p:bldP spid="26" grpId="0"/>
      <p:bldP spid="11" grpId="0"/>
      <p:bldP spid="4" grpId="0" animBg="1"/>
      <p:bldP spid="18" grpId="0" animBg="1"/>
      <p:bldP spid="27" grpId="0"/>
      <p:bldP spid="2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434" y="-6424"/>
            <a:ext cx="8229600" cy="9854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Bayesian LASSO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08100" y="5571184"/>
            <a:ext cx="6769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y=</a:t>
            </a:r>
            <a:r>
              <a:rPr lang="en-US" sz="4000" dirty="0">
                <a:solidFill>
                  <a:srgbClr val="FF0000"/>
                </a:solidFill>
              </a:rPr>
              <a:t>x</a:t>
            </a:r>
            <a:r>
              <a:rPr lang="en-US" sz="4000" baseline="-25000" dirty="0">
                <a:solidFill>
                  <a:srgbClr val="FF0000"/>
                </a:solidFill>
              </a:rPr>
              <a:t>1</a:t>
            </a:r>
            <a:r>
              <a:rPr lang="en-US" sz="4000" dirty="0">
                <a:solidFill>
                  <a:srgbClr val="0000FF"/>
                </a:solidFill>
              </a:rPr>
              <a:t>g</a:t>
            </a:r>
            <a:r>
              <a:rPr lang="en-US" sz="4000" baseline="-25000" dirty="0">
                <a:solidFill>
                  <a:srgbClr val="0000FF"/>
                </a:solidFill>
              </a:rPr>
              <a:t>1</a:t>
            </a:r>
            <a:r>
              <a:rPr lang="en-US" sz="4000" dirty="0"/>
              <a:t> + </a:t>
            </a:r>
            <a:r>
              <a:rPr lang="en-US" sz="4000" dirty="0">
                <a:solidFill>
                  <a:srgbClr val="FF0000"/>
                </a:solidFill>
              </a:rPr>
              <a:t>x</a:t>
            </a:r>
            <a:r>
              <a:rPr lang="en-US" sz="4000" baseline="-25000" dirty="0">
                <a:solidFill>
                  <a:srgbClr val="FF0000"/>
                </a:solidFill>
              </a:rPr>
              <a:t>2</a:t>
            </a:r>
            <a:r>
              <a:rPr lang="en-US" sz="4000" dirty="0">
                <a:solidFill>
                  <a:srgbClr val="0000FF"/>
                </a:solidFill>
              </a:rPr>
              <a:t>g</a:t>
            </a:r>
            <a:r>
              <a:rPr lang="en-US" sz="4000" baseline="-25000" dirty="0">
                <a:solidFill>
                  <a:srgbClr val="0000FF"/>
                </a:solidFill>
              </a:rPr>
              <a:t>2</a:t>
            </a:r>
            <a:r>
              <a:rPr lang="en-US" sz="4000" dirty="0"/>
              <a:t> + … + </a:t>
            </a:r>
            <a:r>
              <a:rPr lang="en-US" sz="4000" dirty="0" err="1">
                <a:solidFill>
                  <a:srgbClr val="FF0000"/>
                </a:solidFill>
              </a:rPr>
              <a:t>x</a:t>
            </a:r>
            <a:r>
              <a:rPr lang="en-US" sz="4000" baseline="-25000" dirty="0" err="1">
                <a:solidFill>
                  <a:srgbClr val="FF0000"/>
                </a:solidFill>
              </a:rPr>
              <a:t>p</a:t>
            </a:r>
            <a:r>
              <a:rPr lang="en-US" sz="4000" dirty="0" err="1">
                <a:solidFill>
                  <a:srgbClr val="0000FF"/>
                </a:solidFill>
              </a:rPr>
              <a:t>g</a:t>
            </a:r>
            <a:r>
              <a:rPr lang="en-US" sz="4000" baseline="-25000" dirty="0" err="1">
                <a:solidFill>
                  <a:srgbClr val="0000FF"/>
                </a:solidFill>
              </a:rPr>
              <a:t>p</a:t>
            </a:r>
            <a:r>
              <a:rPr lang="en-US" sz="4000" dirty="0"/>
              <a:t> + e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2400300" y="4751012"/>
            <a:ext cx="0" cy="820173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657600" y="4751012"/>
            <a:ext cx="0" cy="820173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5930901" y="4751012"/>
            <a:ext cx="0" cy="820173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 rot="16200000">
            <a:off x="1310016" y="3297882"/>
            <a:ext cx="2180566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N(0, I σ</a:t>
            </a:r>
            <a:r>
              <a:rPr lang="en-US" sz="3200" baseline="-25000" dirty="0">
                <a:solidFill>
                  <a:srgbClr val="0000FF"/>
                </a:solidFill>
              </a:rPr>
              <a:t>g1</a:t>
            </a:r>
            <a:r>
              <a:rPr lang="en-US" sz="3200" baseline="30000" dirty="0">
                <a:solidFill>
                  <a:srgbClr val="0000FF"/>
                </a:solidFill>
              </a:rPr>
              <a:t>2</a:t>
            </a:r>
            <a:r>
              <a:rPr lang="en-US" sz="3200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24" name="Rectangle 23"/>
          <p:cNvSpPr/>
          <p:nvPr/>
        </p:nvSpPr>
        <p:spPr>
          <a:xfrm rot="16200000">
            <a:off x="4840618" y="3297881"/>
            <a:ext cx="2180566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N(0, I σ</a:t>
            </a:r>
            <a:r>
              <a:rPr lang="en-US" sz="3200" baseline="-25000" dirty="0">
                <a:solidFill>
                  <a:srgbClr val="0000FF"/>
                </a:solidFill>
              </a:rPr>
              <a:t>gp</a:t>
            </a:r>
            <a:r>
              <a:rPr lang="en-US" sz="3200" baseline="30000" dirty="0">
                <a:solidFill>
                  <a:srgbClr val="0000FF"/>
                </a:solidFill>
              </a:rPr>
              <a:t>2</a:t>
            </a:r>
            <a:r>
              <a:rPr lang="en-US" sz="3200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25" name="Rectangle 24"/>
          <p:cNvSpPr/>
          <p:nvPr/>
        </p:nvSpPr>
        <p:spPr>
          <a:xfrm rot="16200000">
            <a:off x="2567317" y="3297880"/>
            <a:ext cx="2180566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N(0, I σ</a:t>
            </a:r>
            <a:r>
              <a:rPr lang="en-US" sz="3200" baseline="-25000" dirty="0">
                <a:solidFill>
                  <a:srgbClr val="0000FF"/>
                </a:solidFill>
              </a:rPr>
              <a:t>g2</a:t>
            </a:r>
            <a:r>
              <a:rPr lang="en-US" sz="3200" baseline="30000" dirty="0">
                <a:solidFill>
                  <a:srgbClr val="0000FF"/>
                </a:solidFill>
              </a:rPr>
              <a:t>2</a:t>
            </a:r>
            <a:r>
              <a:rPr lang="en-US" sz="3200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300384" y="3238062"/>
            <a:ext cx="967312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…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50725" y="1037713"/>
            <a:ext cx="6811017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Double Exponential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743200" y="1686911"/>
            <a:ext cx="685799" cy="126100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5060731" y="1728312"/>
            <a:ext cx="641570" cy="120218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973238" y="1686911"/>
            <a:ext cx="554532" cy="122333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959602" y="2809968"/>
            <a:ext cx="20608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/>
              <a:t>Differnt</a:t>
            </a:r>
            <a:endParaRPr lang="en-US" sz="3200" dirty="0"/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6578221" y="3095532"/>
            <a:ext cx="542625" cy="6824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4E383C9-AA76-5247-8DBD-4319AB4B4B64}"/>
                  </a:ext>
                </a:extLst>
              </p:cNvPr>
              <p:cNvSpPr txBox="1"/>
              <p:nvPr/>
            </p:nvSpPr>
            <p:spPr>
              <a:xfrm>
                <a:off x="6414278" y="986649"/>
                <a:ext cx="631070" cy="6059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𝑎</m:t>
                        </m:r>
                      </m:e>
                      <m:sub/>
                      <m:sup>
                        <m:sSubSup>
                          <m:sSubSupPr>
                            <m:ctrlP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  <m:t>𝑏</m:t>
                            </m:r>
                          </m:e>
                          <m:sub/>
                          <m:sup>
                            <m:r>
                              <m:rPr>
                                <m:nor/>
                              </m:rPr>
                              <a:rPr lang="en-US" sz="2400" b="0" i="1" dirty="0" smtClean="0">
                                <a:solidFill>
                                  <a:schemeClr val="tx2"/>
                                </a:solidFill>
                              </a:rPr>
                              <m:t>x</m:t>
                            </m:r>
                          </m:sup>
                        </m:sSubSup>
                      </m:sup>
                    </m:sSubSup>
                  </m:oMath>
                </a14:m>
                <a:r>
                  <a:rPr lang="en-US" sz="2400" dirty="0">
                    <a:solidFill>
                      <a:schemeClr val="tx2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4E383C9-AA76-5247-8DBD-4319AB4B4B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4278" y="986649"/>
                <a:ext cx="631070" cy="60593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424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25" grpId="0"/>
      <p:bldP spid="26" grpId="0"/>
      <p:bldP spid="11" grpId="0"/>
      <p:bldP spid="23" grpId="0"/>
      <p:bldP spid="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内容占位符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6753388"/>
              </p:ext>
            </p:extLst>
          </p:nvPr>
        </p:nvGraphicFramePr>
        <p:xfrm>
          <a:off x="0" y="1209039"/>
          <a:ext cx="9144000" cy="56489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29921"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Method</a:t>
                      </a:r>
                      <a:r>
                        <a:rPr lang="en-US" altLang="zh-CN" sz="2000" baseline="0" dirty="0"/>
                        <a:t> 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aseline="0" dirty="0"/>
                        <a:t>marker effect 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Genomic Effect Variance 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Residual</a:t>
                      </a:r>
                      <a:r>
                        <a:rPr lang="en-US" altLang="zh-CN" sz="2000" baseline="0" dirty="0"/>
                        <a:t> variance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Unknow</a:t>
                      </a:r>
                      <a:r>
                        <a:rPr lang="en-US" altLang="zh-CN" sz="2000" baseline="0" dirty="0"/>
                        <a:t>n</a:t>
                      </a:r>
                    </a:p>
                    <a:p>
                      <a:pPr algn="ctr"/>
                      <a:r>
                        <a:rPr lang="en-US" altLang="zh-CN" sz="2000" baseline="0" dirty="0"/>
                        <a:t>parameter</a:t>
                      </a:r>
                      <a:endParaRPr lang="zh-CN" alt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7824">
                <a:tc>
                  <a:txBody>
                    <a:bodyPr/>
                    <a:lstStyle/>
                    <a:p>
                      <a:r>
                        <a:rPr lang="en-US" altLang="zh-CN" sz="2000" dirty="0" err="1"/>
                        <a:t>Bayes</a:t>
                      </a:r>
                      <a:r>
                        <a:rPr lang="en-US" altLang="zh-CN" sz="2000" baseline="0" dirty="0"/>
                        <a:t> 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All SNPs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en-US" altLang="zh-CN" sz="2000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-2</a:t>
                      </a:r>
                      <a:r>
                        <a:rPr lang="en-US" altLang="zh-CN" sz="2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altLang="zh-CN" sz="20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v,S</a:t>
                      </a:r>
                      <a:r>
                        <a:rPr lang="en-US" altLang="zh-CN" sz="2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CN" altLang="en-US" sz="20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en-US" altLang="zh-CN" sz="2000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-2</a:t>
                      </a:r>
                      <a:r>
                        <a:rPr lang="en-US" altLang="zh-CN" sz="2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(0,-2)</a:t>
                      </a:r>
                      <a:endParaRPr lang="zh-CN" altLang="en-US" sz="2000" baseline="30000" dirty="0"/>
                    </a:p>
                    <a:p>
                      <a:pPr algn="ctr"/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726">
                <a:tc>
                  <a:txBody>
                    <a:bodyPr/>
                    <a:lstStyle/>
                    <a:p>
                      <a:r>
                        <a:rPr lang="en-US" altLang="zh-CN" sz="2000" dirty="0" err="1"/>
                        <a:t>Bayes</a:t>
                      </a:r>
                      <a:r>
                        <a:rPr lang="en-US" altLang="zh-CN" sz="2000" dirty="0"/>
                        <a:t> B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P(1-π)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en-US" altLang="zh-CN" sz="2000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-2</a:t>
                      </a:r>
                      <a:r>
                        <a:rPr lang="en-US" altLang="zh-CN" sz="2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altLang="zh-CN" sz="20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v,S</a:t>
                      </a:r>
                      <a:r>
                        <a:rPr lang="en-US" altLang="zh-CN" sz="2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CN" altLang="en-US" sz="20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en-US" altLang="zh-CN" sz="2000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-2</a:t>
                      </a:r>
                      <a:r>
                        <a:rPr lang="en-US" altLang="zh-CN" sz="2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(0,-2)</a:t>
                      </a:r>
                      <a:endParaRPr lang="zh-CN" altLang="en-US" sz="20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7824">
                <a:tc>
                  <a:txBody>
                    <a:bodyPr/>
                    <a:lstStyle/>
                    <a:p>
                      <a:r>
                        <a:rPr lang="en-US" altLang="zh-CN" sz="2000" dirty="0" err="1"/>
                        <a:t>Bayes</a:t>
                      </a:r>
                      <a:r>
                        <a:rPr lang="en-US" altLang="zh-CN" sz="2000" dirty="0"/>
                        <a:t> </a:t>
                      </a:r>
                      <a:r>
                        <a:rPr lang="en-US" altLang="zh-CN" sz="2000" dirty="0" err="1"/>
                        <a:t>Cπ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/>
                        <a:t>P(1-π)</a:t>
                      </a:r>
                      <a:endParaRPr lang="zh-CN" altLang="en-US" sz="2000" dirty="0"/>
                    </a:p>
                    <a:p>
                      <a:pPr algn="ctr"/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en-US" altLang="zh-CN" sz="2000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-2</a:t>
                      </a:r>
                      <a:r>
                        <a:rPr lang="en-US" altLang="zh-CN" sz="2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altLang="zh-CN" sz="20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v,S</a:t>
                      </a:r>
                      <a:r>
                        <a:rPr lang="en-US" altLang="zh-CN" sz="2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CN" altLang="en-US" sz="2000" baseline="30000" dirty="0"/>
                    </a:p>
                    <a:p>
                      <a:pPr algn="ctr"/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en-US" altLang="zh-CN" sz="2000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-2</a:t>
                      </a:r>
                      <a:r>
                        <a:rPr lang="en-US" altLang="zh-CN" sz="2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(0,-2)</a:t>
                      </a:r>
                      <a:endParaRPr lang="zh-CN" altLang="en-US" sz="2000" baseline="30000" dirty="0"/>
                    </a:p>
                    <a:p>
                      <a:pPr algn="ctr"/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π</a:t>
                      </a:r>
                      <a:r>
                        <a:rPr lang="en-US" altLang="zh-CN" sz="2000" baseline="0" dirty="0"/>
                        <a:t> </a:t>
                      </a:r>
                      <a:endParaRPr lang="zh-CN" alt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7824">
                <a:tc>
                  <a:txBody>
                    <a:bodyPr/>
                    <a:lstStyle/>
                    <a:p>
                      <a:r>
                        <a:rPr lang="en-US" altLang="zh-CN" sz="2000" dirty="0" err="1"/>
                        <a:t>Bayes</a:t>
                      </a:r>
                      <a:r>
                        <a:rPr lang="en-US" altLang="zh-CN" sz="2000" dirty="0"/>
                        <a:t> </a:t>
                      </a:r>
                      <a:r>
                        <a:rPr lang="en-US" altLang="zh-CN" sz="2000" dirty="0" err="1"/>
                        <a:t>Dπ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/>
                        <a:t>P(1-π)</a:t>
                      </a:r>
                      <a:endParaRPr lang="zh-CN" altLang="en-US" sz="2000" dirty="0"/>
                    </a:p>
                    <a:p>
                      <a:pPr algn="ctr"/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en-US" altLang="zh-CN" sz="2000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-2</a:t>
                      </a:r>
                      <a:r>
                        <a:rPr lang="en-US" altLang="zh-CN" sz="2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altLang="zh-CN" sz="20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v,S</a:t>
                      </a:r>
                      <a:r>
                        <a:rPr lang="en-US" altLang="zh-CN" sz="2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CN" altLang="en-US" sz="2000" baseline="30000" dirty="0"/>
                    </a:p>
                    <a:p>
                      <a:pPr algn="ctr"/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en-US" altLang="zh-CN" sz="2000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-2</a:t>
                      </a:r>
                      <a:r>
                        <a:rPr lang="en-US" altLang="zh-CN" sz="2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(0,-2)</a:t>
                      </a:r>
                      <a:endParaRPr lang="zh-CN" altLang="en-US" sz="2000" baseline="30000" dirty="0"/>
                    </a:p>
                    <a:p>
                      <a:pPr algn="ctr"/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S, π  </a:t>
                      </a:r>
                      <a:endParaRPr lang="zh-CN" alt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29921">
                <a:tc>
                  <a:txBody>
                    <a:bodyPr/>
                    <a:lstStyle/>
                    <a:p>
                      <a:r>
                        <a:rPr lang="en-US" altLang="zh-CN" sz="2000" dirty="0" err="1"/>
                        <a:t>BayesianLASSO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/>
                        <a:t>P(1-π)</a:t>
                      </a:r>
                      <a:endParaRPr lang="zh-CN" altLang="en-US" sz="2000" dirty="0"/>
                    </a:p>
                    <a:p>
                      <a:pPr algn="ctr"/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Double exponential effects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altLang="zh-CN" sz="2000" dirty="0"/>
                        <a:t>λ</a:t>
                      </a:r>
                      <a:r>
                        <a:rPr lang="en-US" altLang="zh-CN" sz="2000" dirty="0"/>
                        <a:t>, t</a:t>
                      </a:r>
                      <a:endParaRPr lang="zh-CN" alt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29921">
                <a:tc>
                  <a:txBody>
                    <a:bodyPr/>
                    <a:lstStyle/>
                    <a:p>
                      <a:r>
                        <a:rPr lang="en-US" altLang="zh-CN" sz="2000" dirty="0" err="1"/>
                        <a:t>BayesMulti</a:t>
                      </a:r>
                      <a:r>
                        <a:rPr lang="en-US" altLang="zh-CN" sz="2000" dirty="0"/>
                        <a:t>, </a:t>
                      </a:r>
                      <a:r>
                        <a:rPr lang="en-US" altLang="zh-CN" sz="2000" dirty="0" err="1"/>
                        <a:t>BayesR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/>
                        <a:t>P(1-π)</a:t>
                      </a:r>
                      <a:endParaRPr lang="zh-CN" altLang="en-US" sz="2000" dirty="0"/>
                    </a:p>
                    <a:p>
                      <a:pPr algn="ctr"/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Multiple normal distributions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γ</a:t>
                      </a:r>
                      <a:endParaRPr lang="zh-CN" alt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09039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Bayes alphabet</a:t>
            </a:r>
          </a:p>
        </p:txBody>
      </p:sp>
    </p:spTree>
    <p:extLst>
      <p:ext uri="{BB962C8B-B14F-4D97-AF65-F5344CB8AC3E}">
        <p14:creationId xmlns:p14="http://schemas.microsoft.com/office/powerpoint/2010/main" val="14558047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nstantia" charset="0"/>
              </a:rPr>
              <a:t>Modeling prediction</a:t>
            </a:r>
          </a:p>
          <a:p>
            <a:r>
              <a:rPr lang="en-US" dirty="0">
                <a:latin typeface="Constantia" charset="0"/>
              </a:rPr>
              <a:t>Bayesian likelihood for genomic prediction</a:t>
            </a:r>
          </a:p>
          <a:p>
            <a:r>
              <a:rPr lang="en-US" dirty="0">
                <a:latin typeface="Constantia" charset="0"/>
              </a:rPr>
              <a:t>Gibbs sampling</a:t>
            </a:r>
          </a:p>
          <a:p>
            <a:r>
              <a:rPr lang="en-US" dirty="0">
                <a:latin typeface="Constantia" charset="0"/>
              </a:rPr>
              <a:t>Bayesian implementation</a:t>
            </a:r>
          </a:p>
          <a:p>
            <a:r>
              <a:rPr lang="en-US" dirty="0">
                <a:latin typeface="Constantia" charset="0"/>
              </a:rPr>
              <a:t>Bayesian alphabet</a:t>
            </a:r>
          </a:p>
        </p:txBody>
      </p:sp>
    </p:spTree>
    <p:extLst>
      <p:ext uri="{BB962C8B-B14F-4D97-AF65-F5344CB8AC3E}">
        <p14:creationId xmlns:p14="http://schemas.microsoft.com/office/powerpoint/2010/main" val="95204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nstantia" charset="0"/>
              </a:rPr>
              <a:t>Modeling prediction</a:t>
            </a:r>
          </a:p>
          <a:p>
            <a:r>
              <a:rPr lang="en-US" dirty="0">
                <a:latin typeface="Constantia" charset="0"/>
              </a:rPr>
              <a:t>Bayesian likelihood for genomic prediction</a:t>
            </a:r>
          </a:p>
          <a:p>
            <a:r>
              <a:rPr lang="en-US" dirty="0">
                <a:latin typeface="Constantia" charset="0"/>
              </a:rPr>
              <a:t>Gibbs sampling</a:t>
            </a:r>
          </a:p>
          <a:p>
            <a:r>
              <a:rPr lang="en-US" dirty="0">
                <a:latin typeface="Constantia" charset="0"/>
              </a:rPr>
              <a:t>Bayesian implementation</a:t>
            </a:r>
          </a:p>
          <a:p>
            <a:r>
              <a:rPr lang="en-US" dirty="0">
                <a:latin typeface="Constantia" charset="0"/>
              </a:rPr>
              <a:t>Bayesian alphabet</a:t>
            </a:r>
          </a:p>
        </p:txBody>
      </p:sp>
    </p:spTree>
    <p:extLst>
      <p:ext uri="{BB962C8B-B14F-4D97-AF65-F5344CB8AC3E}">
        <p14:creationId xmlns:p14="http://schemas.microsoft.com/office/powerpoint/2010/main" val="42254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1078" y="-21243"/>
            <a:ext cx="8229600" cy="1252728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Marker assisted selection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335"/>
          <a:stretch/>
        </p:blipFill>
        <p:spPr>
          <a:xfrm>
            <a:off x="7758" y="2542726"/>
            <a:ext cx="2224971" cy="316401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3851" y="5753873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>
                <a:latin typeface="Candara" charset="0"/>
              </a:rPr>
              <a:t>y</a:t>
            </a:r>
            <a:endParaRPr lang="pt-BR" sz="2400" dirty="0">
              <a:latin typeface="Candara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99657" y="5753874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x0</a:t>
            </a:r>
          </a:p>
        </p:txBody>
      </p:sp>
      <p:sp>
        <p:nvSpPr>
          <p:cNvPr id="9" name="Rectangle 8"/>
          <p:cNvSpPr/>
          <p:nvPr/>
        </p:nvSpPr>
        <p:spPr>
          <a:xfrm>
            <a:off x="5423871" y="5753873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x1</a:t>
            </a:r>
          </a:p>
        </p:txBody>
      </p:sp>
      <p:sp>
        <p:nvSpPr>
          <p:cNvPr id="10" name="Rectangle 9"/>
          <p:cNvSpPr/>
          <p:nvPr/>
        </p:nvSpPr>
        <p:spPr>
          <a:xfrm>
            <a:off x="-107520" y="1663610"/>
            <a:ext cx="18236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400" dirty="0" err="1">
                <a:latin typeface="Candara" charset="0"/>
              </a:rPr>
              <a:t>observation</a:t>
            </a:r>
            <a:endParaRPr lang="pt-BR" sz="2400" dirty="0">
              <a:latin typeface="Candara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18614" y="1663611"/>
            <a:ext cx="10137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>
                <a:latin typeface="Candara" charset="0"/>
              </a:rPr>
              <a:t>mean</a:t>
            </a:r>
            <a:endParaRPr lang="pt-BR" sz="2400" dirty="0">
              <a:latin typeface="Candara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77296" y="5753876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[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612349" y="5753873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]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527552" y="2074327"/>
            <a:ext cx="10137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b0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340611" y="2077948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[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22310" y="2080787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>
                <a:latin typeface="Candara" charset="0"/>
              </a:rPr>
              <a:t>b</a:t>
            </a:r>
            <a:r>
              <a:rPr lang="pt-BR" sz="2400" dirty="0">
                <a:latin typeface="Candara" charset="0"/>
              </a:rPr>
              <a:t>=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/>
          </p:nvPr>
        </p:nvGraphicFramePr>
        <p:xfrm>
          <a:off x="5412680" y="1663611"/>
          <a:ext cx="3584955" cy="39312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69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69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98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41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69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SNP1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SNP2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SNP4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SNP5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b1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b2</a:t>
                      </a:r>
                      <a:endParaRPr lang="is-I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is-I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b4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b5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…</a:t>
                      </a:r>
                      <a:endParaRPr lang="is-I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1" name="Rectangle 30"/>
          <p:cNvSpPr/>
          <p:nvPr/>
        </p:nvSpPr>
        <p:spPr>
          <a:xfrm>
            <a:off x="8619918" y="2000329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]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5412680" y="2590056"/>
            <a:ext cx="22383" cy="30048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8997634" y="2557043"/>
            <a:ext cx="22383" cy="30048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412679" y="2590056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8866216" y="2556480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425596" y="5594143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8894631" y="5545069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6142178" y="5753873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x2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516325" y="5728166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x5</a:t>
            </a:r>
          </a:p>
        </p:txBody>
      </p:sp>
      <p:sp>
        <p:nvSpPr>
          <p:cNvPr id="40" name="Rectangle 39"/>
          <p:cNvSpPr/>
          <p:nvPr/>
        </p:nvSpPr>
        <p:spPr>
          <a:xfrm>
            <a:off x="8338326" y="5725479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x6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759" y="961093"/>
            <a:ext cx="91362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>
                <a:solidFill>
                  <a:srgbClr val="FF0000"/>
                </a:solidFill>
                <a:latin typeface="Candara" charset="0"/>
              </a:rPr>
              <a:t>Least</a:t>
            </a:r>
            <a:r>
              <a:rPr lang="pt-BR" sz="2400" dirty="0">
                <a:solidFill>
                  <a:srgbClr val="FF0000"/>
                </a:solidFill>
                <a:latin typeface="Candara" charset="0"/>
              </a:rPr>
              <a:t> Square </a:t>
            </a:r>
            <a:r>
              <a:rPr lang="pt-BR" sz="2400" dirty="0" err="1">
                <a:solidFill>
                  <a:srgbClr val="FF0000"/>
                </a:solidFill>
                <a:latin typeface="Candara" charset="0"/>
              </a:rPr>
              <a:t>Error</a:t>
            </a:r>
            <a:r>
              <a:rPr lang="pt-BR" sz="2400" dirty="0">
                <a:solidFill>
                  <a:srgbClr val="FF0000"/>
                </a:solidFill>
                <a:latin typeface="Candara" charset="0"/>
              </a:rPr>
              <a:t> (LSE)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132864" y="5759680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>
                <a:latin typeface="Candara" charset="0"/>
              </a:rPr>
              <a:t>X</a:t>
            </a:r>
            <a:r>
              <a:rPr lang="pt-BR" sz="2400" dirty="0">
                <a:latin typeface="Candara" charset="0"/>
              </a:rPr>
              <a:t>=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758" y="6374519"/>
            <a:ext cx="91362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>
                <a:latin typeface="Candara" charset="0"/>
              </a:rPr>
              <a:t>y</a:t>
            </a:r>
            <a:r>
              <a:rPr lang="pt-BR" sz="2400" dirty="0">
                <a:latin typeface="Candara" charset="0"/>
              </a:rPr>
              <a:t> = x</a:t>
            </a:r>
            <a:r>
              <a:rPr lang="pt-BR" sz="2400" baseline="-25000" dirty="0">
                <a:latin typeface="Candara" charset="0"/>
              </a:rPr>
              <a:t>0</a:t>
            </a:r>
            <a:r>
              <a:rPr lang="pt-BR" sz="2400" dirty="0">
                <a:solidFill>
                  <a:srgbClr val="FF0000"/>
                </a:solidFill>
                <a:latin typeface="Candara" charset="0"/>
              </a:rPr>
              <a:t>b</a:t>
            </a:r>
            <a:r>
              <a:rPr lang="pt-BR" sz="2400" baseline="-25000" dirty="0">
                <a:solidFill>
                  <a:srgbClr val="FF0000"/>
                </a:solidFill>
                <a:latin typeface="Candara" charset="0"/>
              </a:rPr>
              <a:t>0</a:t>
            </a:r>
            <a:r>
              <a:rPr lang="pt-BR" sz="2400" dirty="0">
                <a:latin typeface="Symbol" charset="2"/>
                <a:ea typeface="Symbol" charset="2"/>
                <a:cs typeface="Symbol" charset="2"/>
              </a:rPr>
              <a:t> </a:t>
            </a:r>
            <a:r>
              <a:rPr lang="pt-BR" sz="2400" dirty="0">
                <a:latin typeface="Candara" charset="0"/>
              </a:rPr>
              <a:t>+ </a:t>
            </a:r>
            <a:r>
              <a:rPr lang="pt-BR" sz="2400" dirty="0">
                <a:solidFill>
                  <a:srgbClr val="FF0000"/>
                </a:solidFill>
                <a:latin typeface="Candara" charset="0"/>
              </a:rPr>
              <a:t>x</a:t>
            </a:r>
            <a:r>
              <a:rPr lang="pt-BR" sz="2400" baseline="-25000" dirty="0">
                <a:solidFill>
                  <a:srgbClr val="FF0000"/>
                </a:solidFill>
                <a:latin typeface="Candara" charset="0"/>
              </a:rPr>
              <a:t>1</a:t>
            </a:r>
            <a:r>
              <a:rPr lang="pt-BR" sz="2400" dirty="0">
                <a:solidFill>
                  <a:srgbClr val="FF0000"/>
                </a:solidFill>
                <a:latin typeface="Candara" charset="0"/>
              </a:rPr>
              <a:t>b</a:t>
            </a:r>
            <a:r>
              <a:rPr lang="pt-BR" sz="2400" baseline="-25000" dirty="0">
                <a:solidFill>
                  <a:srgbClr val="FF0000"/>
                </a:solidFill>
                <a:latin typeface="Candara" charset="0"/>
              </a:rPr>
              <a:t>1</a:t>
            </a:r>
            <a:r>
              <a:rPr lang="pt-BR" sz="2400" dirty="0">
                <a:solidFill>
                  <a:srgbClr val="FF0000"/>
                </a:solidFill>
                <a:latin typeface="Candara" charset="0"/>
              </a:rPr>
              <a:t> + x</a:t>
            </a:r>
            <a:r>
              <a:rPr lang="pt-BR" sz="2400" baseline="-25000" dirty="0">
                <a:solidFill>
                  <a:srgbClr val="FF0000"/>
                </a:solidFill>
                <a:latin typeface="Candara" charset="0"/>
              </a:rPr>
              <a:t>2</a:t>
            </a:r>
            <a:r>
              <a:rPr lang="pt-BR" sz="2400" dirty="0">
                <a:solidFill>
                  <a:srgbClr val="FF0000"/>
                </a:solidFill>
                <a:latin typeface="Candara" charset="0"/>
              </a:rPr>
              <a:t>b</a:t>
            </a:r>
            <a:r>
              <a:rPr lang="pt-BR" sz="2400" baseline="-25000" dirty="0">
                <a:solidFill>
                  <a:srgbClr val="FF0000"/>
                </a:solidFill>
                <a:latin typeface="Candara" charset="0"/>
              </a:rPr>
              <a:t>2</a:t>
            </a:r>
            <a:r>
              <a:rPr lang="pt-BR" sz="2400" dirty="0">
                <a:solidFill>
                  <a:srgbClr val="FF0000"/>
                </a:solidFill>
                <a:latin typeface="Candara" charset="0"/>
              </a:rPr>
              <a:t> + ... + x</a:t>
            </a:r>
            <a:r>
              <a:rPr lang="pt-BR" sz="2400" baseline="-25000" dirty="0">
                <a:solidFill>
                  <a:srgbClr val="FF0000"/>
                </a:solidFill>
                <a:latin typeface="Candara" charset="0"/>
              </a:rPr>
              <a:t>5</a:t>
            </a:r>
            <a:r>
              <a:rPr lang="pt-BR" sz="2400" dirty="0">
                <a:solidFill>
                  <a:srgbClr val="FF0000"/>
                </a:solidFill>
                <a:latin typeface="Candara" charset="0"/>
              </a:rPr>
              <a:t>b</a:t>
            </a:r>
            <a:r>
              <a:rPr lang="pt-BR" sz="2400" baseline="-25000" dirty="0">
                <a:solidFill>
                  <a:srgbClr val="FF0000"/>
                </a:solidFill>
                <a:latin typeface="Candara" charset="0"/>
              </a:rPr>
              <a:t>5</a:t>
            </a:r>
            <a:r>
              <a:rPr lang="pt-BR" sz="2400" dirty="0">
                <a:latin typeface="Candara" charset="0"/>
              </a:rPr>
              <a:t> + e</a:t>
            </a:r>
          </a:p>
        </p:txBody>
      </p:sp>
    </p:spTree>
    <p:extLst>
      <p:ext uri="{BB962C8B-B14F-4D97-AF65-F5344CB8AC3E}">
        <p14:creationId xmlns:p14="http://schemas.microsoft.com/office/powerpoint/2010/main" val="1647065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1078" y="6052"/>
            <a:ext cx="8229600" cy="1252728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More markers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335"/>
          <a:stretch/>
        </p:blipFill>
        <p:spPr>
          <a:xfrm>
            <a:off x="7758" y="2542726"/>
            <a:ext cx="2224971" cy="31640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99657" y="5753874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x0</a:t>
            </a:r>
          </a:p>
        </p:txBody>
      </p:sp>
      <p:sp>
        <p:nvSpPr>
          <p:cNvPr id="9" name="Rectangle 8"/>
          <p:cNvSpPr/>
          <p:nvPr/>
        </p:nvSpPr>
        <p:spPr>
          <a:xfrm>
            <a:off x="5423871" y="5753873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x1</a:t>
            </a:r>
          </a:p>
        </p:txBody>
      </p:sp>
      <p:sp>
        <p:nvSpPr>
          <p:cNvPr id="10" name="Rectangle 9"/>
          <p:cNvSpPr/>
          <p:nvPr/>
        </p:nvSpPr>
        <p:spPr>
          <a:xfrm>
            <a:off x="-107520" y="1663610"/>
            <a:ext cx="18236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400" dirty="0" err="1">
                <a:latin typeface="Candara" charset="0"/>
              </a:rPr>
              <a:t>observation</a:t>
            </a:r>
            <a:endParaRPr lang="pt-BR" sz="2400" dirty="0">
              <a:latin typeface="Candara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18614" y="1663611"/>
            <a:ext cx="10137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>
                <a:latin typeface="Candara" charset="0"/>
              </a:rPr>
              <a:t>mean</a:t>
            </a:r>
            <a:endParaRPr lang="pt-BR" sz="2400" dirty="0">
              <a:latin typeface="Candara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77296" y="5753876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[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612349" y="5753873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]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527552" y="1991567"/>
            <a:ext cx="10137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Symbol" charset="2"/>
                <a:ea typeface="Symbol" charset="2"/>
                <a:cs typeface="Symbol" charset="2"/>
              </a:rPr>
              <a:t>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340611" y="2077948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[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22310" y="2080787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>
                <a:latin typeface="Candara" charset="0"/>
              </a:rPr>
              <a:t>b</a:t>
            </a:r>
            <a:r>
              <a:rPr lang="pt-BR" sz="2400" dirty="0">
                <a:latin typeface="Candara" charset="0"/>
              </a:rPr>
              <a:t>=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758" y="6374519"/>
            <a:ext cx="91362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>
                <a:latin typeface="Candara" charset="0"/>
              </a:rPr>
              <a:t>y</a:t>
            </a:r>
            <a:r>
              <a:rPr lang="pt-BR" sz="2400" dirty="0">
                <a:latin typeface="Candara" charset="0"/>
              </a:rPr>
              <a:t> = x</a:t>
            </a:r>
            <a:r>
              <a:rPr lang="pt-BR" sz="2400" baseline="-25000" dirty="0">
                <a:latin typeface="Candara" charset="0"/>
              </a:rPr>
              <a:t>0</a:t>
            </a:r>
            <a:r>
              <a:rPr lang="pt-BR" sz="2400" dirty="0">
                <a:latin typeface="Symbol" charset="2"/>
                <a:ea typeface="Symbol" charset="2"/>
                <a:cs typeface="Symbol" charset="2"/>
              </a:rPr>
              <a:t>m </a:t>
            </a:r>
            <a:r>
              <a:rPr lang="pt-BR" sz="2400" dirty="0">
                <a:latin typeface="Candara" charset="0"/>
              </a:rPr>
              <a:t>+ </a:t>
            </a:r>
            <a:r>
              <a:rPr lang="pt-BR" sz="2400" dirty="0">
                <a:solidFill>
                  <a:srgbClr val="FF0000"/>
                </a:solidFill>
                <a:latin typeface="Candara" charset="0"/>
              </a:rPr>
              <a:t>x</a:t>
            </a:r>
            <a:r>
              <a:rPr lang="pt-BR" sz="2400" baseline="-25000" dirty="0">
                <a:solidFill>
                  <a:srgbClr val="FF0000"/>
                </a:solidFill>
                <a:latin typeface="Candara" charset="0"/>
              </a:rPr>
              <a:t>1</a:t>
            </a:r>
            <a:r>
              <a:rPr lang="pt-BR" sz="2400" dirty="0">
                <a:solidFill>
                  <a:srgbClr val="FF0000"/>
                </a:solidFill>
                <a:latin typeface="Candara" charset="0"/>
              </a:rPr>
              <a:t>g</a:t>
            </a:r>
            <a:r>
              <a:rPr lang="pt-BR" sz="2400" baseline="-25000" dirty="0">
                <a:solidFill>
                  <a:srgbClr val="FF0000"/>
                </a:solidFill>
                <a:latin typeface="Candara" charset="0"/>
              </a:rPr>
              <a:t>1</a:t>
            </a:r>
            <a:r>
              <a:rPr lang="pt-BR" sz="2400" dirty="0">
                <a:solidFill>
                  <a:srgbClr val="FF0000"/>
                </a:solidFill>
                <a:latin typeface="Candara" charset="0"/>
              </a:rPr>
              <a:t> + x</a:t>
            </a:r>
            <a:r>
              <a:rPr lang="pt-BR" sz="2400" baseline="-25000" dirty="0">
                <a:solidFill>
                  <a:srgbClr val="FF0000"/>
                </a:solidFill>
                <a:latin typeface="Candara" charset="0"/>
              </a:rPr>
              <a:t>2</a:t>
            </a:r>
            <a:r>
              <a:rPr lang="pt-BR" sz="2400" dirty="0">
                <a:solidFill>
                  <a:srgbClr val="FF0000"/>
                </a:solidFill>
                <a:latin typeface="Candara" charset="0"/>
              </a:rPr>
              <a:t>g</a:t>
            </a:r>
            <a:r>
              <a:rPr lang="pt-BR" sz="2400" baseline="-25000" dirty="0">
                <a:solidFill>
                  <a:srgbClr val="FF0000"/>
                </a:solidFill>
                <a:latin typeface="Candara" charset="0"/>
              </a:rPr>
              <a:t>2</a:t>
            </a:r>
            <a:r>
              <a:rPr lang="pt-BR" sz="2400" dirty="0">
                <a:solidFill>
                  <a:srgbClr val="FF0000"/>
                </a:solidFill>
                <a:latin typeface="Candara" charset="0"/>
              </a:rPr>
              <a:t> + ... + </a:t>
            </a:r>
            <a:r>
              <a:rPr lang="pt-BR" sz="2400" dirty="0" err="1">
                <a:solidFill>
                  <a:srgbClr val="FF0000"/>
                </a:solidFill>
                <a:latin typeface="Candara" charset="0"/>
              </a:rPr>
              <a:t>x</a:t>
            </a:r>
            <a:r>
              <a:rPr lang="pt-BR" sz="2400" baseline="-25000" dirty="0" err="1">
                <a:solidFill>
                  <a:srgbClr val="FF0000"/>
                </a:solidFill>
                <a:latin typeface="Candara" charset="0"/>
              </a:rPr>
              <a:t>p</a:t>
            </a:r>
            <a:r>
              <a:rPr lang="pt-BR" sz="2400" dirty="0" err="1">
                <a:solidFill>
                  <a:srgbClr val="FF0000"/>
                </a:solidFill>
                <a:latin typeface="Candara" charset="0"/>
              </a:rPr>
              <a:t>g</a:t>
            </a:r>
            <a:r>
              <a:rPr lang="pt-BR" sz="2400" baseline="-25000" dirty="0" err="1">
                <a:solidFill>
                  <a:srgbClr val="FF0000"/>
                </a:solidFill>
                <a:latin typeface="Candara" charset="0"/>
              </a:rPr>
              <a:t>p</a:t>
            </a:r>
            <a:r>
              <a:rPr lang="pt-BR" sz="2400" dirty="0">
                <a:latin typeface="Candara" charset="0"/>
              </a:rPr>
              <a:t> + e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/>
          </p:nvPr>
        </p:nvGraphicFramePr>
        <p:xfrm>
          <a:off x="5412680" y="1663611"/>
          <a:ext cx="3584955" cy="39312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69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69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98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41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69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SNP1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SNP2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 dirty="0">
                          <a:effectLst/>
                        </a:rPr>
                        <a:t>…</a:t>
                      </a:r>
                      <a:endParaRPr lang="is-I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SNPp-1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err="1">
                          <a:effectLst/>
                        </a:rPr>
                        <a:t>SNPp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g1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g2</a:t>
                      </a:r>
                      <a:endParaRPr lang="is-I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is-I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gp-1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gp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…</a:t>
                      </a:r>
                      <a:endParaRPr lang="is-I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…</a:t>
                      </a:r>
                      <a:endParaRPr lang="is-I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1" name="Rectangle 30"/>
          <p:cNvSpPr/>
          <p:nvPr/>
        </p:nvSpPr>
        <p:spPr>
          <a:xfrm>
            <a:off x="8619918" y="2000329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]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5412680" y="2590056"/>
            <a:ext cx="22383" cy="30048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8997634" y="2557043"/>
            <a:ext cx="22383" cy="30048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412679" y="2590056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8866216" y="2556480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425596" y="5594143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8894631" y="5545069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6142178" y="5753873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x2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516325" y="5728166"/>
            <a:ext cx="8220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xp-1</a:t>
            </a:r>
          </a:p>
        </p:txBody>
      </p:sp>
      <p:sp>
        <p:nvSpPr>
          <p:cNvPr id="40" name="Rectangle 39"/>
          <p:cNvSpPr/>
          <p:nvPr/>
        </p:nvSpPr>
        <p:spPr>
          <a:xfrm>
            <a:off x="8338326" y="5725479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>
                <a:latin typeface="Candara" charset="0"/>
              </a:rPr>
              <a:t>xp</a:t>
            </a:r>
            <a:endParaRPr lang="pt-BR" sz="2400" dirty="0">
              <a:latin typeface="Candara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759" y="961093"/>
            <a:ext cx="91362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>
                <a:solidFill>
                  <a:srgbClr val="FF0000"/>
                </a:solidFill>
                <a:latin typeface="Candara" charset="0"/>
              </a:rPr>
              <a:t>Small</a:t>
            </a:r>
            <a:r>
              <a:rPr lang="pt-BR" sz="2400" dirty="0">
                <a:solidFill>
                  <a:srgbClr val="FF0000"/>
                </a:solidFill>
                <a:latin typeface="Candara" charset="0"/>
              </a:rPr>
              <a:t> </a:t>
            </a:r>
            <a:r>
              <a:rPr lang="pt-BR" sz="2400" dirty="0" err="1">
                <a:solidFill>
                  <a:srgbClr val="FF0000"/>
                </a:solidFill>
                <a:latin typeface="Candara" charset="0"/>
              </a:rPr>
              <a:t>n</a:t>
            </a:r>
            <a:r>
              <a:rPr lang="pt-BR" sz="2400" dirty="0">
                <a:solidFill>
                  <a:srgbClr val="FF0000"/>
                </a:solidFill>
                <a:latin typeface="Candara" charset="0"/>
              </a:rPr>
              <a:t> </a:t>
            </a:r>
            <a:r>
              <a:rPr lang="pt-BR" sz="2400" dirty="0" err="1">
                <a:solidFill>
                  <a:srgbClr val="FF0000"/>
                </a:solidFill>
                <a:latin typeface="Candara" charset="0"/>
              </a:rPr>
              <a:t>and</a:t>
            </a:r>
            <a:r>
              <a:rPr lang="pt-BR" sz="2400" dirty="0">
                <a:solidFill>
                  <a:srgbClr val="FF0000"/>
                </a:solidFill>
                <a:latin typeface="Candara" charset="0"/>
              </a:rPr>
              <a:t> big </a:t>
            </a:r>
            <a:r>
              <a:rPr lang="pt-BR" sz="2400" dirty="0" err="1">
                <a:solidFill>
                  <a:srgbClr val="FF0000"/>
                </a:solidFill>
                <a:latin typeface="Candara" charset="0"/>
              </a:rPr>
              <a:t>p</a:t>
            </a:r>
            <a:r>
              <a:rPr lang="pt-BR" sz="2400" dirty="0">
                <a:solidFill>
                  <a:srgbClr val="FF0000"/>
                </a:solidFill>
                <a:latin typeface="Candara" charset="0"/>
              </a:rPr>
              <a:t> </a:t>
            </a:r>
            <a:r>
              <a:rPr lang="pt-BR" sz="2400" dirty="0" err="1">
                <a:solidFill>
                  <a:srgbClr val="FF0000"/>
                </a:solidFill>
                <a:latin typeface="Candara" charset="0"/>
              </a:rPr>
              <a:t>problem</a:t>
            </a:r>
            <a:endParaRPr lang="pt-BR" sz="2400" dirty="0">
              <a:solidFill>
                <a:srgbClr val="FF0000"/>
              </a:solidFill>
              <a:latin typeface="Candara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73851" y="5753873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>
                <a:latin typeface="Candara" charset="0"/>
              </a:rPr>
              <a:t>y</a:t>
            </a:r>
            <a:endParaRPr lang="pt-BR" sz="2400" dirty="0">
              <a:latin typeface="Candara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132864" y="5759680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>
                <a:latin typeface="Candara" charset="0"/>
              </a:rPr>
              <a:t>X</a:t>
            </a:r>
            <a:r>
              <a:rPr lang="pt-BR" sz="2400" dirty="0">
                <a:latin typeface="Candara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158556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1078" y="6052"/>
            <a:ext cx="8229600" cy="1252728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Modeling prediction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999117" y="2912283"/>
            <a:ext cx="56716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 err="1">
                <a:latin typeface="Candara" charset="0"/>
              </a:rPr>
              <a:t>y</a:t>
            </a:r>
            <a:r>
              <a:rPr lang="pt-BR" sz="2800" dirty="0">
                <a:latin typeface="Candara" charset="0"/>
              </a:rPr>
              <a:t> = x</a:t>
            </a:r>
            <a:r>
              <a:rPr lang="pt-BR" sz="2800" baseline="-25000" dirty="0">
                <a:latin typeface="Candara" charset="0"/>
              </a:rPr>
              <a:t>0</a:t>
            </a:r>
            <a:r>
              <a:rPr lang="pt-BR" sz="2800" dirty="0">
                <a:latin typeface="Candara" charset="0"/>
              </a:rPr>
              <a:t>b</a:t>
            </a:r>
            <a:r>
              <a:rPr lang="pt-BR" sz="2800" baseline="-25000" dirty="0">
                <a:latin typeface="Candara" charset="0"/>
              </a:rPr>
              <a:t>0</a:t>
            </a:r>
            <a:r>
              <a:rPr lang="pt-BR" sz="2800" dirty="0">
                <a:latin typeface="Symbol" charset="2"/>
                <a:ea typeface="Symbol" charset="2"/>
                <a:cs typeface="Symbol" charset="2"/>
              </a:rPr>
              <a:t> </a:t>
            </a:r>
            <a:r>
              <a:rPr lang="pt-BR" sz="2800" dirty="0">
                <a:latin typeface="Candara" charset="0"/>
              </a:rPr>
              <a:t>+ </a:t>
            </a:r>
            <a:r>
              <a:rPr lang="pt-BR" sz="2800" dirty="0">
                <a:solidFill>
                  <a:srgbClr val="FF0000"/>
                </a:solidFill>
                <a:latin typeface="Candara" charset="0"/>
              </a:rPr>
              <a:t>x</a:t>
            </a:r>
            <a:r>
              <a:rPr lang="pt-BR" sz="2800" baseline="-25000" dirty="0">
                <a:solidFill>
                  <a:srgbClr val="FF0000"/>
                </a:solidFill>
                <a:latin typeface="Candara" charset="0"/>
              </a:rPr>
              <a:t>1</a:t>
            </a:r>
            <a:r>
              <a:rPr lang="pt-BR" sz="2800" dirty="0">
                <a:solidFill>
                  <a:srgbClr val="FF0000"/>
                </a:solidFill>
                <a:latin typeface="Candara" charset="0"/>
              </a:rPr>
              <a:t>b</a:t>
            </a:r>
            <a:r>
              <a:rPr lang="pt-BR" sz="2800" baseline="-25000" dirty="0">
                <a:solidFill>
                  <a:srgbClr val="FF0000"/>
                </a:solidFill>
                <a:latin typeface="Candara" charset="0"/>
              </a:rPr>
              <a:t>1</a:t>
            </a:r>
            <a:r>
              <a:rPr lang="pt-BR" sz="2800" dirty="0">
                <a:solidFill>
                  <a:srgbClr val="FF0000"/>
                </a:solidFill>
                <a:latin typeface="Candara" charset="0"/>
              </a:rPr>
              <a:t> + x</a:t>
            </a:r>
            <a:r>
              <a:rPr lang="pt-BR" sz="2800" baseline="-25000" dirty="0">
                <a:solidFill>
                  <a:srgbClr val="FF0000"/>
                </a:solidFill>
                <a:latin typeface="Candara" charset="0"/>
              </a:rPr>
              <a:t>2</a:t>
            </a:r>
            <a:r>
              <a:rPr lang="pt-BR" sz="2800" dirty="0">
                <a:solidFill>
                  <a:srgbClr val="FF0000"/>
                </a:solidFill>
                <a:latin typeface="Candara" charset="0"/>
              </a:rPr>
              <a:t>b</a:t>
            </a:r>
            <a:r>
              <a:rPr lang="pt-BR" sz="2800" baseline="-25000" dirty="0">
                <a:solidFill>
                  <a:srgbClr val="FF0000"/>
                </a:solidFill>
                <a:latin typeface="Candara" charset="0"/>
              </a:rPr>
              <a:t>2</a:t>
            </a:r>
            <a:r>
              <a:rPr lang="pt-BR" sz="2800" dirty="0">
                <a:solidFill>
                  <a:srgbClr val="FF0000"/>
                </a:solidFill>
                <a:latin typeface="Candara" charset="0"/>
              </a:rPr>
              <a:t> + ... + </a:t>
            </a:r>
            <a:r>
              <a:rPr lang="pt-BR" sz="2800" dirty="0" err="1">
                <a:solidFill>
                  <a:srgbClr val="FF0000"/>
                </a:solidFill>
                <a:latin typeface="Candara" charset="0"/>
              </a:rPr>
              <a:t>x</a:t>
            </a:r>
            <a:r>
              <a:rPr lang="pt-BR" sz="2800" baseline="-25000" dirty="0" err="1">
                <a:solidFill>
                  <a:srgbClr val="FF0000"/>
                </a:solidFill>
                <a:latin typeface="Candara" charset="0"/>
              </a:rPr>
              <a:t>p</a:t>
            </a:r>
            <a:r>
              <a:rPr lang="pt-BR" sz="2800" dirty="0" err="1">
                <a:solidFill>
                  <a:srgbClr val="FF0000"/>
                </a:solidFill>
                <a:latin typeface="Candara" charset="0"/>
              </a:rPr>
              <a:t>b</a:t>
            </a:r>
            <a:r>
              <a:rPr lang="pt-BR" sz="2800" baseline="-25000" dirty="0" err="1">
                <a:solidFill>
                  <a:srgbClr val="FF0000"/>
                </a:solidFill>
                <a:latin typeface="Candara" charset="0"/>
              </a:rPr>
              <a:t>p</a:t>
            </a:r>
            <a:r>
              <a:rPr lang="pt-BR" sz="2800" dirty="0">
                <a:latin typeface="Candara" charset="0"/>
              </a:rPr>
              <a:t> + 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542278" y="1454323"/>
            <a:ext cx="3261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Least Square Error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501638" y="4370243"/>
            <a:ext cx="3261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Likelihood: </a:t>
            </a:r>
            <a:r>
              <a:rPr lang="en-US" sz="2800" dirty="0">
                <a:sym typeface="Wingdings"/>
              </a:rPr>
              <a:t>-2Ln(L)</a:t>
            </a:r>
            <a:endParaRPr lang="en-US" sz="2800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7274558" y="2082800"/>
            <a:ext cx="0" cy="829483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7274556" y="3435503"/>
            <a:ext cx="0" cy="821537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5521958" y="5828203"/>
            <a:ext cx="3261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BIC: </a:t>
            </a:r>
            <a:r>
              <a:rPr lang="en-US" sz="2800" dirty="0">
                <a:sym typeface="Wingdings"/>
              </a:rPr>
              <a:t>-2Ln(L) + Ln(n)p</a:t>
            </a:r>
            <a:endParaRPr lang="en-US" sz="2800" dirty="0"/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7274558" y="4899986"/>
            <a:ext cx="0" cy="821537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853436" y="4376766"/>
            <a:ext cx="3261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RR: </a:t>
            </a:r>
            <a:r>
              <a:rPr lang="en-US" sz="2800" dirty="0">
                <a:sym typeface="Wingdings"/>
              </a:rPr>
              <a:t>-2Ln(L)</a:t>
            </a:r>
            <a:endParaRPr lang="en-US" sz="2800" dirty="0"/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3474720" y="3435502"/>
            <a:ext cx="640076" cy="821536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3474720" y="3435502"/>
            <a:ext cx="1615436" cy="941264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3474720" y="3435501"/>
            <a:ext cx="3159756" cy="1083147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999117" y="1464540"/>
            <a:ext cx="3261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LASSO</a:t>
            </a:r>
          </a:p>
        </p:txBody>
      </p:sp>
      <p:cxnSp>
        <p:nvCxnSpPr>
          <p:cNvPr id="51" name="Straight Arrow Connector 50"/>
          <p:cNvCxnSpPr/>
          <p:nvPr/>
        </p:nvCxnSpPr>
        <p:spPr>
          <a:xfrm flipH="1">
            <a:off x="3423920" y="1726150"/>
            <a:ext cx="1971040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3474720" y="4638376"/>
            <a:ext cx="1971040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398175" y="5842672"/>
            <a:ext cx="41718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Bayesian likelihood</a:t>
            </a:r>
          </a:p>
          <a:p>
            <a:pPr algn="ctr"/>
            <a:r>
              <a:rPr lang="en-US" sz="2800" dirty="0"/>
              <a:t>(Posterior)</a:t>
            </a:r>
          </a:p>
        </p:txBody>
      </p:sp>
      <p:cxnSp>
        <p:nvCxnSpPr>
          <p:cNvPr id="57" name="Straight Arrow Connector 56"/>
          <p:cNvCxnSpPr>
            <a:stCxn id="45" idx="2"/>
            <a:endCxn id="56" idx="0"/>
          </p:cNvCxnSpPr>
          <p:nvPr/>
        </p:nvCxnSpPr>
        <p:spPr>
          <a:xfrm>
            <a:off x="2484116" y="4899986"/>
            <a:ext cx="0" cy="942686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4305714" y="4201853"/>
                <a:ext cx="898323" cy="406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𝑒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charset="0"/>
                        </a:rPr>
                        <m:t>/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chemeClr val="tx2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𝑔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4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5714" y="4201853"/>
                <a:ext cx="898323" cy="406843"/>
              </a:xfrm>
              <a:prstGeom prst="rect">
                <a:avLst/>
              </a:prstGeom>
              <a:blipFill rotWithShape="0">
                <a:blip r:embed="rId3"/>
                <a:stretch>
                  <a:fillRect l="-4054" r="-2027" b="-223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tangle 59"/>
          <p:cNvSpPr/>
          <p:nvPr/>
        </p:nvSpPr>
        <p:spPr>
          <a:xfrm>
            <a:off x="1889759" y="2185964"/>
            <a:ext cx="15680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tx2"/>
                </a:solidFill>
              </a:rPr>
              <a:t>Sum(|b|)&lt;t</a:t>
            </a:r>
            <a:endParaRPr lang="en-US" sz="2400" dirty="0">
              <a:solidFill>
                <a:schemeClr val="tx2"/>
              </a:solidFill>
            </a:endParaRPr>
          </a:p>
        </p:txBody>
      </p:sp>
      <p:cxnSp>
        <p:nvCxnSpPr>
          <p:cNvPr id="61" name="Straight Arrow Connector 60"/>
          <p:cNvCxnSpPr/>
          <p:nvPr/>
        </p:nvCxnSpPr>
        <p:spPr>
          <a:xfrm flipH="1" flipV="1">
            <a:off x="3180080" y="2008278"/>
            <a:ext cx="934716" cy="977111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 flipV="1">
            <a:off x="3302000" y="1957946"/>
            <a:ext cx="1686560" cy="987009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 flipV="1">
            <a:off x="3423920" y="1825724"/>
            <a:ext cx="3017520" cy="1139147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2539066" y="4916133"/>
                <a:ext cx="2437911" cy="4739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dirty="0">
                    <a:solidFill>
                      <a:schemeClr val="tx2"/>
                    </a:solidFill>
                  </a:rPr>
                  <a:t>Prior: </a:t>
                </a:r>
                <a:r>
                  <a:rPr lang="en-US" sz="2400" dirty="0" err="1">
                    <a:solidFill>
                      <a:schemeClr val="tx2"/>
                    </a:solidFill>
                  </a:rPr>
                  <a:t>g</a:t>
                </a:r>
                <a:r>
                  <a:rPr lang="en-US" sz="2400" baseline="-25000" dirty="0" err="1">
                    <a:solidFill>
                      <a:schemeClr val="tx2"/>
                    </a:solidFill>
                  </a:rPr>
                  <a:t>i</a:t>
                </a:r>
                <a:r>
                  <a:rPr lang="en-US" sz="2400" baseline="-25000" dirty="0">
                    <a:solidFill>
                      <a:schemeClr val="tx2"/>
                    </a:solidFill>
                  </a:rPr>
                  <a:t> </a:t>
                </a:r>
                <a:r>
                  <a:rPr lang="en-US" sz="2400" dirty="0">
                    <a:solidFill>
                      <a:schemeClr val="tx2"/>
                    </a:solidFill>
                  </a:rPr>
                  <a:t>~ N(0,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𝜎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chemeClr val="tx2"/>
                            </a:solidFill>
                          </a:rPr>
                          <m:t>g</m:t>
                        </m:r>
                        <m:r>
                          <m:rPr>
                            <m:nor/>
                          </m:rPr>
                          <a:rPr lang="en-US" sz="2400" baseline="-25000" dirty="0">
                            <a:solidFill>
                              <a:schemeClr val="tx2"/>
                            </a:solidFill>
                          </a:rPr>
                          <m:t>i</m:t>
                        </m:r>
                      </m:sub>
                      <m:sup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400" dirty="0">
                    <a:solidFill>
                      <a:schemeClr val="tx2"/>
                    </a:solidFill>
                  </a:rPr>
                  <a:t>) </a:t>
                </a: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9066" y="4916133"/>
                <a:ext cx="2437911" cy="473912"/>
              </a:xfrm>
              <a:prstGeom prst="rect">
                <a:avLst/>
              </a:prstGeom>
              <a:blipFill>
                <a:blip r:embed="rId4"/>
                <a:stretch>
                  <a:fillRect l="-7254" t="-10526" r="-6218" b="-2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E16C22D-A30C-4C43-AAAC-FD4991FF9D47}"/>
                  </a:ext>
                </a:extLst>
              </p:cNvPr>
              <p:cNvSpPr txBox="1"/>
              <p:nvPr/>
            </p:nvSpPr>
            <p:spPr>
              <a:xfrm>
                <a:off x="2565383" y="5411330"/>
                <a:ext cx="2526076" cy="4739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dirty="0">
                    <a:solidFill>
                      <a:schemeClr val="tx2"/>
                    </a:solidFill>
                  </a:rPr>
                  <a:t>Prior: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𝜎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chemeClr val="tx2"/>
                            </a:solidFill>
                          </a:rPr>
                          <m:t>g</m:t>
                        </m:r>
                        <m:r>
                          <m:rPr>
                            <m:nor/>
                          </m:rPr>
                          <a:rPr lang="en-US" sz="2400" baseline="-25000" dirty="0">
                            <a:solidFill>
                              <a:schemeClr val="tx2"/>
                            </a:solidFill>
                          </a:rPr>
                          <m:t>i</m:t>
                        </m:r>
                      </m:sub>
                      <m:sup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2</m:t>
                        </m:r>
                      </m:sup>
                    </m:sSubSup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tx2"/>
                    </a:solidFill>
                  </a:rPr>
                  <a:t>~X</a:t>
                </a:r>
                <a:r>
                  <a:rPr lang="en-US" sz="2400" baseline="30000" dirty="0">
                    <a:solidFill>
                      <a:schemeClr val="tx2"/>
                    </a:solidFill>
                  </a:rPr>
                  <a:t>-2</a:t>
                </a:r>
                <a:r>
                  <a:rPr lang="en-US" sz="2400" dirty="0">
                    <a:solidFill>
                      <a:schemeClr val="tx2"/>
                    </a:solidFill>
                  </a:rPr>
                  <a:t>(</a:t>
                </a:r>
                <a:r>
                  <a:rPr lang="en-US" sz="2400" dirty="0" err="1">
                    <a:solidFill>
                      <a:schemeClr val="tx2"/>
                    </a:solidFill>
                  </a:rPr>
                  <a:t>df</a:t>
                </a:r>
                <a:r>
                  <a:rPr lang="en-US" sz="2400" dirty="0">
                    <a:solidFill>
                      <a:schemeClr val="tx2"/>
                    </a:solidFill>
                  </a:rPr>
                  <a:t>, s) 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E16C22D-A30C-4C43-AAAC-FD4991FF9D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5383" y="5411330"/>
                <a:ext cx="2526076" cy="473912"/>
              </a:xfrm>
              <a:prstGeom prst="rect">
                <a:avLst/>
              </a:prstGeom>
              <a:blipFill>
                <a:blip r:embed="rId5"/>
                <a:stretch>
                  <a:fillRect l="-7000" t="-10526" r="-6000" b="-2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0807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1" grpId="0"/>
      <p:bldP spid="43" grpId="0"/>
      <p:bldP spid="45" grpId="0"/>
      <p:bldP spid="50" grpId="0"/>
      <p:bldP spid="56" grpId="0"/>
      <p:bldP spid="59" grpId="0"/>
      <p:bldP spid="60" grpId="0"/>
      <p:bldP spid="72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3354"/>
            <a:ext cx="9144000" cy="29583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64692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LASSO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7400" y="1162182"/>
            <a:ext cx="1589938" cy="23584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757939" y="3533415"/>
            <a:ext cx="19288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1A1A1A"/>
                </a:solidFill>
                <a:latin typeface="ArialMT" charset="0"/>
              </a:rPr>
              <a:t>Robert </a:t>
            </a:r>
            <a:r>
              <a:rPr lang="en-US" dirty="0" err="1">
                <a:solidFill>
                  <a:srgbClr val="1A1A1A"/>
                </a:solidFill>
                <a:latin typeface="ArialMT" charset="0"/>
              </a:rPr>
              <a:t>Tibshirani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22331" y="780026"/>
            <a:ext cx="55745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1C1C1C"/>
                </a:solidFill>
                <a:latin typeface="Helvetica" charset="0"/>
              </a:rPr>
              <a:t>Least Absolute Shrinkage and Selection Operator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331" y="1392614"/>
            <a:ext cx="3972560" cy="226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612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08100" y="5571184"/>
            <a:ext cx="6769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y=</a:t>
            </a:r>
            <a:r>
              <a:rPr lang="en-US" sz="4000" dirty="0">
                <a:solidFill>
                  <a:srgbClr val="FF0000"/>
                </a:solidFill>
              </a:rPr>
              <a:t>x</a:t>
            </a:r>
            <a:r>
              <a:rPr lang="en-US" sz="4000" baseline="-25000" dirty="0">
                <a:solidFill>
                  <a:srgbClr val="FF0000"/>
                </a:solidFill>
              </a:rPr>
              <a:t>1</a:t>
            </a:r>
            <a:r>
              <a:rPr lang="en-US" sz="4000" dirty="0">
                <a:solidFill>
                  <a:srgbClr val="0000FF"/>
                </a:solidFill>
              </a:rPr>
              <a:t>g</a:t>
            </a:r>
            <a:r>
              <a:rPr lang="en-US" sz="4000" baseline="-25000" dirty="0">
                <a:solidFill>
                  <a:srgbClr val="0000FF"/>
                </a:solidFill>
              </a:rPr>
              <a:t>1</a:t>
            </a:r>
            <a:r>
              <a:rPr lang="en-US" sz="4000" dirty="0"/>
              <a:t> + </a:t>
            </a:r>
            <a:r>
              <a:rPr lang="en-US" sz="4000" dirty="0">
                <a:solidFill>
                  <a:srgbClr val="FF0000"/>
                </a:solidFill>
              </a:rPr>
              <a:t>x</a:t>
            </a:r>
            <a:r>
              <a:rPr lang="en-US" sz="4000" baseline="-25000" dirty="0">
                <a:solidFill>
                  <a:srgbClr val="FF0000"/>
                </a:solidFill>
              </a:rPr>
              <a:t>2</a:t>
            </a:r>
            <a:r>
              <a:rPr lang="en-US" sz="4000" dirty="0">
                <a:solidFill>
                  <a:srgbClr val="0000FF"/>
                </a:solidFill>
              </a:rPr>
              <a:t>g</a:t>
            </a:r>
            <a:r>
              <a:rPr lang="en-US" sz="4000" baseline="-25000" dirty="0">
                <a:solidFill>
                  <a:srgbClr val="0000FF"/>
                </a:solidFill>
              </a:rPr>
              <a:t>2</a:t>
            </a:r>
            <a:r>
              <a:rPr lang="en-US" sz="4000" dirty="0"/>
              <a:t> + … + </a:t>
            </a:r>
            <a:r>
              <a:rPr lang="en-US" sz="4000" dirty="0" err="1">
                <a:solidFill>
                  <a:srgbClr val="FF0000"/>
                </a:solidFill>
              </a:rPr>
              <a:t>x</a:t>
            </a:r>
            <a:r>
              <a:rPr lang="en-US" sz="4000" baseline="-25000" dirty="0" err="1">
                <a:solidFill>
                  <a:srgbClr val="FF0000"/>
                </a:solidFill>
              </a:rPr>
              <a:t>p</a:t>
            </a:r>
            <a:r>
              <a:rPr lang="en-US" sz="4000" dirty="0" err="1">
                <a:solidFill>
                  <a:srgbClr val="0000FF"/>
                </a:solidFill>
              </a:rPr>
              <a:t>g</a:t>
            </a:r>
            <a:r>
              <a:rPr lang="en-US" sz="4000" baseline="-25000" dirty="0" err="1">
                <a:solidFill>
                  <a:srgbClr val="0000FF"/>
                </a:solidFill>
              </a:rPr>
              <a:t>p</a:t>
            </a:r>
            <a:r>
              <a:rPr lang="en-US" sz="4000" dirty="0"/>
              <a:t> + e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2400300" y="4751012"/>
            <a:ext cx="602207" cy="820175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657600" y="4751012"/>
            <a:ext cx="0" cy="820173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5186149" y="4858603"/>
            <a:ext cx="744752" cy="712583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 rot="16200000">
            <a:off x="2567317" y="3205469"/>
            <a:ext cx="2180566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N(0, I σ</a:t>
            </a:r>
            <a:r>
              <a:rPr lang="en-US" sz="3200" baseline="-25000" dirty="0">
                <a:solidFill>
                  <a:srgbClr val="0000FF"/>
                </a:solidFill>
              </a:rPr>
              <a:t>g</a:t>
            </a:r>
            <a:r>
              <a:rPr lang="en-US" sz="3200" baseline="30000" dirty="0">
                <a:solidFill>
                  <a:srgbClr val="0000FF"/>
                </a:solidFill>
              </a:rPr>
              <a:t>2</a:t>
            </a:r>
            <a:r>
              <a:rPr lang="en-US" sz="3200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076968" y="2920040"/>
            <a:ext cx="40670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/>
              <a:t>Ridge Regression/BLUP</a:t>
            </a:r>
            <a:endParaRPr lang="en-US" sz="2800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4067033" y="3205142"/>
            <a:ext cx="1009934" cy="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-3412" y="2941704"/>
            <a:ext cx="20608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EMMA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1895333" y="3212426"/>
            <a:ext cx="1009934" cy="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0" y="-28653"/>
            <a:ext cx="9144000" cy="1510427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Treat markers as random effects </a:t>
            </a:r>
            <a:br>
              <a:rPr lang="en-US" sz="3200" dirty="0">
                <a:solidFill>
                  <a:schemeClr val="accent2"/>
                </a:solidFill>
              </a:rPr>
            </a:br>
            <a:r>
              <a:rPr lang="en-US" sz="3200" dirty="0">
                <a:solidFill>
                  <a:schemeClr val="accent2"/>
                </a:solidFill>
              </a:rPr>
              <a:t>with identical independent distribution (</a:t>
            </a:r>
            <a:r>
              <a:rPr lang="en-US" sz="3200" dirty="0" err="1">
                <a:solidFill>
                  <a:schemeClr val="accent2"/>
                </a:solidFill>
              </a:rPr>
              <a:t>iid</a:t>
            </a:r>
            <a:r>
              <a:rPr lang="en-US" sz="3200" dirty="0">
                <a:solidFill>
                  <a:schemeClr val="accent2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15150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434" y="-6424"/>
            <a:ext cx="8229600" cy="90718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Control of unknown parameters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08100" y="5571184"/>
            <a:ext cx="6769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y=</a:t>
            </a:r>
            <a:r>
              <a:rPr lang="en-US" sz="4000" dirty="0">
                <a:solidFill>
                  <a:srgbClr val="FF0000"/>
                </a:solidFill>
              </a:rPr>
              <a:t>x</a:t>
            </a:r>
            <a:r>
              <a:rPr lang="en-US" sz="4000" baseline="-25000" dirty="0">
                <a:solidFill>
                  <a:srgbClr val="FF0000"/>
                </a:solidFill>
              </a:rPr>
              <a:t>1</a:t>
            </a:r>
            <a:r>
              <a:rPr lang="en-US" sz="4000" dirty="0">
                <a:solidFill>
                  <a:srgbClr val="0000FF"/>
                </a:solidFill>
              </a:rPr>
              <a:t>g</a:t>
            </a:r>
            <a:r>
              <a:rPr lang="en-US" sz="4000" baseline="-25000" dirty="0">
                <a:solidFill>
                  <a:srgbClr val="0000FF"/>
                </a:solidFill>
              </a:rPr>
              <a:t>1</a:t>
            </a:r>
            <a:r>
              <a:rPr lang="en-US" sz="4000" dirty="0"/>
              <a:t> + </a:t>
            </a:r>
            <a:r>
              <a:rPr lang="en-US" sz="4000" dirty="0">
                <a:solidFill>
                  <a:srgbClr val="FF0000"/>
                </a:solidFill>
              </a:rPr>
              <a:t>x</a:t>
            </a:r>
            <a:r>
              <a:rPr lang="en-US" sz="4000" baseline="-25000" dirty="0">
                <a:solidFill>
                  <a:srgbClr val="FF0000"/>
                </a:solidFill>
              </a:rPr>
              <a:t>2</a:t>
            </a:r>
            <a:r>
              <a:rPr lang="en-US" sz="4000" dirty="0">
                <a:solidFill>
                  <a:srgbClr val="0000FF"/>
                </a:solidFill>
              </a:rPr>
              <a:t>g</a:t>
            </a:r>
            <a:r>
              <a:rPr lang="en-US" sz="4000" baseline="-25000" dirty="0">
                <a:solidFill>
                  <a:srgbClr val="0000FF"/>
                </a:solidFill>
              </a:rPr>
              <a:t>2</a:t>
            </a:r>
            <a:r>
              <a:rPr lang="en-US" sz="4000" dirty="0"/>
              <a:t> + … + </a:t>
            </a:r>
            <a:r>
              <a:rPr lang="en-US" sz="4000" dirty="0" err="1">
                <a:solidFill>
                  <a:srgbClr val="FF0000"/>
                </a:solidFill>
              </a:rPr>
              <a:t>x</a:t>
            </a:r>
            <a:r>
              <a:rPr lang="en-US" sz="4000" baseline="-25000" dirty="0" err="1">
                <a:solidFill>
                  <a:srgbClr val="FF0000"/>
                </a:solidFill>
              </a:rPr>
              <a:t>p</a:t>
            </a:r>
            <a:r>
              <a:rPr lang="en-US" sz="4000" dirty="0" err="1">
                <a:solidFill>
                  <a:srgbClr val="0000FF"/>
                </a:solidFill>
              </a:rPr>
              <a:t>g</a:t>
            </a:r>
            <a:r>
              <a:rPr lang="en-US" sz="4000" baseline="-25000" dirty="0" err="1">
                <a:solidFill>
                  <a:srgbClr val="0000FF"/>
                </a:solidFill>
              </a:rPr>
              <a:t>p</a:t>
            </a:r>
            <a:r>
              <a:rPr lang="en-US" sz="4000" dirty="0"/>
              <a:t> + e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2400300" y="4751012"/>
            <a:ext cx="0" cy="820173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657600" y="4751012"/>
            <a:ext cx="0" cy="820173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5930901" y="4751012"/>
            <a:ext cx="0" cy="820173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 rot="16200000">
            <a:off x="1310016" y="3297882"/>
            <a:ext cx="2180566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N(0, I σ</a:t>
            </a:r>
            <a:r>
              <a:rPr lang="en-US" sz="3200" baseline="-25000" dirty="0">
                <a:solidFill>
                  <a:srgbClr val="0000FF"/>
                </a:solidFill>
              </a:rPr>
              <a:t>g1</a:t>
            </a:r>
            <a:r>
              <a:rPr lang="en-US" sz="3200" baseline="30000" dirty="0">
                <a:solidFill>
                  <a:srgbClr val="0000FF"/>
                </a:solidFill>
              </a:rPr>
              <a:t>2</a:t>
            </a:r>
            <a:r>
              <a:rPr lang="en-US" sz="3200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24" name="Rectangle 23"/>
          <p:cNvSpPr/>
          <p:nvPr/>
        </p:nvSpPr>
        <p:spPr>
          <a:xfrm rot="16200000">
            <a:off x="4840618" y="3297881"/>
            <a:ext cx="2180566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N(0, I σ</a:t>
            </a:r>
            <a:r>
              <a:rPr lang="en-US" sz="3200" baseline="-25000" dirty="0">
                <a:solidFill>
                  <a:srgbClr val="0000FF"/>
                </a:solidFill>
              </a:rPr>
              <a:t>gp</a:t>
            </a:r>
            <a:r>
              <a:rPr lang="en-US" sz="3200" baseline="30000" dirty="0">
                <a:solidFill>
                  <a:srgbClr val="0000FF"/>
                </a:solidFill>
              </a:rPr>
              <a:t>2</a:t>
            </a:r>
            <a:r>
              <a:rPr lang="en-US" sz="3200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25" name="Rectangle 24"/>
          <p:cNvSpPr/>
          <p:nvPr/>
        </p:nvSpPr>
        <p:spPr>
          <a:xfrm rot="16200000">
            <a:off x="2567317" y="3297880"/>
            <a:ext cx="2180566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N(0, I σ</a:t>
            </a:r>
            <a:r>
              <a:rPr lang="en-US" sz="3200" baseline="-25000" dirty="0">
                <a:solidFill>
                  <a:srgbClr val="0000FF"/>
                </a:solidFill>
              </a:rPr>
              <a:t>g2</a:t>
            </a:r>
            <a:r>
              <a:rPr lang="en-US" sz="3200" baseline="30000" dirty="0">
                <a:solidFill>
                  <a:srgbClr val="0000FF"/>
                </a:solidFill>
              </a:rPr>
              <a:t>2</a:t>
            </a:r>
            <a:r>
              <a:rPr lang="en-US" sz="3200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300384" y="3238062"/>
            <a:ext cx="967312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…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29793" y="1035010"/>
            <a:ext cx="81257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Prior distribution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2984827" y="1754032"/>
            <a:ext cx="2539" cy="125112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2744796" y="3005158"/>
            <a:ext cx="240031" cy="0"/>
          </a:xfrm>
          <a:prstGeom prst="straightConnector1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4290389" y="1754032"/>
            <a:ext cx="2539" cy="125112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4050358" y="3005158"/>
            <a:ext cx="240031" cy="0"/>
          </a:xfrm>
          <a:prstGeom prst="straightConnector1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6515429" y="1754032"/>
            <a:ext cx="2539" cy="125112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6275398" y="3005158"/>
            <a:ext cx="240031" cy="0"/>
          </a:xfrm>
          <a:prstGeom prst="straightConnector1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901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25" grpId="0"/>
      <p:bldP spid="26" grpId="0"/>
      <p:bldP spid="1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2738</TotalTime>
  <Words>1437</Words>
  <Application>Microsoft Macintosh PowerPoint</Application>
  <PresentationFormat>On-screen Show (4:3)</PresentationFormat>
  <Paragraphs>333</Paragraphs>
  <Slides>29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ArialMT</vt:lpstr>
      <vt:lpstr>华文楷体</vt:lpstr>
      <vt:lpstr>华文新魏</vt:lpstr>
      <vt:lpstr>Calibri</vt:lpstr>
      <vt:lpstr>Cambria Math</vt:lpstr>
      <vt:lpstr>Candara</vt:lpstr>
      <vt:lpstr>Constantia</vt:lpstr>
      <vt:lpstr>Corbel</vt:lpstr>
      <vt:lpstr>Helvetica</vt:lpstr>
      <vt:lpstr>Symbol</vt:lpstr>
      <vt:lpstr>Wingdings</vt:lpstr>
      <vt:lpstr>Waveform</vt:lpstr>
      <vt:lpstr>Statistical Genomics</vt:lpstr>
      <vt:lpstr>Administration</vt:lpstr>
      <vt:lpstr>Outline</vt:lpstr>
      <vt:lpstr>Marker assisted selection</vt:lpstr>
      <vt:lpstr>More markers</vt:lpstr>
      <vt:lpstr>Modeling prediction</vt:lpstr>
      <vt:lpstr>LASSO</vt:lpstr>
      <vt:lpstr>Treat markers as random effects  with identical independent distribution (iid)</vt:lpstr>
      <vt:lpstr>Control of unknown parameters</vt:lpstr>
      <vt:lpstr>Selection of priors</vt:lpstr>
      <vt:lpstr>One choice is inverse Chi-Square</vt:lpstr>
      <vt:lpstr>Bayesian likelihood</vt:lpstr>
      <vt:lpstr>Bayesian likelihood</vt:lpstr>
      <vt:lpstr>Gibbs sampling</vt:lpstr>
      <vt:lpstr>Example</vt:lpstr>
      <vt:lpstr>Example</vt:lpstr>
      <vt:lpstr>Gibbs sampling</vt:lpstr>
      <vt:lpstr>Distribution of the correlations (500 replicates)</vt:lpstr>
      <vt:lpstr>Markov chain Monte Carlo (MCMC)</vt:lpstr>
      <vt:lpstr>Implementation in R</vt:lpstr>
      <vt:lpstr>PowerPoint Presentation</vt:lpstr>
      <vt:lpstr>Variation of assumption</vt:lpstr>
      <vt:lpstr>Pioneers of Bayesian methods</vt:lpstr>
      <vt:lpstr>Bayes A</vt:lpstr>
      <vt:lpstr>Bayes B</vt:lpstr>
      <vt:lpstr>Bayes Cpi</vt:lpstr>
      <vt:lpstr>Bayesian LASSO</vt:lpstr>
      <vt:lpstr>Bayes alphabet</vt:lpstr>
      <vt:lpstr>Outline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Genomics</dc:title>
  <dc:creator>Zhiwu Zhang</dc:creator>
  <cp:lastModifiedBy>Zhang, Zhiwu</cp:lastModifiedBy>
  <cp:revision>266</cp:revision>
  <dcterms:created xsi:type="dcterms:W3CDTF">2013-08-24T13:03:35Z</dcterms:created>
  <dcterms:modified xsi:type="dcterms:W3CDTF">2018-04-16T21:48:30Z</dcterms:modified>
</cp:coreProperties>
</file>