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7"/>
  </p:notesMasterIdLst>
  <p:sldIdLst>
    <p:sldId id="404" r:id="rId2"/>
    <p:sldId id="417" r:id="rId3"/>
    <p:sldId id="367" r:id="rId4"/>
    <p:sldId id="432" r:id="rId5"/>
    <p:sldId id="434" r:id="rId6"/>
    <p:sldId id="391" r:id="rId7"/>
    <p:sldId id="392" r:id="rId8"/>
    <p:sldId id="393" r:id="rId9"/>
    <p:sldId id="396" r:id="rId10"/>
    <p:sldId id="441" r:id="rId11"/>
    <p:sldId id="442" r:id="rId12"/>
    <p:sldId id="437" r:id="rId13"/>
    <p:sldId id="400" r:id="rId14"/>
    <p:sldId id="398" r:id="rId15"/>
    <p:sldId id="402" r:id="rId16"/>
    <p:sldId id="403" r:id="rId17"/>
    <p:sldId id="406" r:id="rId18"/>
    <p:sldId id="433" r:id="rId19"/>
    <p:sldId id="399" r:id="rId20"/>
    <p:sldId id="410" r:id="rId21"/>
    <p:sldId id="420" r:id="rId22"/>
    <p:sldId id="445" r:id="rId23"/>
    <p:sldId id="435" r:id="rId24"/>
    <p:sldId id="422" r:id="rId25"/>
    <p:sldId id="423" r:id="rId26"/>
    <p:sldId id="424" r:id="rId27"/>
    <p:sldId id="425" r:id="rId28"/>
    <p:sldId id="438" r:id="rId29"/>
    <p:sldId id="439" r:id="rId30"/>
    <p:sldId id="446" r:id="rId31"/>
    <p:sldId id="429" r:id="rId32"/>
    <p:sldId id="430" r:id="rId33"/>
    <p:sldId id="431" r:id="rId34"/>
    <p:sldId id="444" r:id="rId35"/>
    <p:sldId id="44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99"/>
    <p:restoredTop sz="97843"/>
  </p:normalViewPr>
  <p:slideViewPr>
    <p:cSldViewPr snapToGrid="0" snapToObjects="1">
      <p:cViewPr>
        <p:scale>
          <a:sx n="98" d="100"/>
          <a:sy n="98" d="100"/>
        </p:scale>
        <p:origin x="4744" y="2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4/20/18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60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39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93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46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9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80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25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76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55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4/20/18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4/20/18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4/20/18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4/20/18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4/20/18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4/20/18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7" Type="http://schemas.openxmlformats.org/officeDocument/2006/relationships/image" Target="../media/image21.tif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ce.esalq.usp.br/arquivos/aulas/2013/LCE5713/" TargetMode="External"/><Relationship Id="rId5" Type="http://schemas.openxmlformats.org/officeDocument/2006/relationships/image" Target="../media/image20.tiff"/><Relationship Id="rId4" Type="http://schemas.openxmlformats.org/officeDocument/2006/relationships/image" Target="../media/image19.tif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taurus.ansci.iastate.edu/wiki/projects)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aurus.ansci.iastate.edu/wiki/projects" TargetMode="Externa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Lecture 28: Bayesian Tools</a:t>
            </a:r>
          </a:p>
        </p:txBody>
      </p:sp>
    </p:spTree>
    <p:extLst>
      <p:ext uri="{BB962C8B-B14F-4D97-AF65-F5344CB8AC3E}">
        <p14:creationId xmlns:p14="http://schemas.microsoft.com/office/powerpoint/2010/main" val="953869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Data and simulation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387856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#Import demo data</a:t>
            </a:r>
          </a:p>
          <a:p>
            <a:r>
              <a:rPr lang="en-US" dirty="0" err="1"/>
              <a:t>myGD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mdp_numeric.txt",head</a:t>
            </a:r>
            <a:r>
              <a:rPr lang="en-US" dirty="0"/>
              <a:t>=T)</a:t>
            </a:r>
          </a:p>
          <a:p>
            <a:r>
              <a:rPr lang="en-US" dirty="0" err="1"/>
              <a:t>myGM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mdp_SNP_information.txt",head</a:t>
            </a:r>
            <a:r>
              <a:rPr lang="en-US" dirty="0"/>
              <a:t>=T)</a:t>
            </a:r>
          </a:p>
          <a:p>
            <a:r>
              <a:rPr lang="en-US" dirty="0" err="1"/>
              <a:t>myCV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mdp_env.txt",head</a:t>
            </a:r>
            <a:r>
              <a:rPr lang="en-US" dirty="0"/>
              <a:t>=T)</a:t>
            </a:r>
          </a:p>
          <a:p>
            <a:endParaRPr lang="en-US" dirty="0"/>
          </a:p>
          <a:p>
            <a:r>
              <a:rPr lang="pt-BR" dirty="0" err="1"/>
              <a:t>X</a:t>
            </a:r>
            <a:r>
              <a:rPr lang="pt-BR" dirty="0"/>
              <a:t>=</a:t>
            </a:r>
            <a:r>
              <a:rPr lang="pt-BR" dirty="0" err="1"/>
              <a:t>myGD</a:t>
            </a:r>
            <a:r>
              <a:rPr lang="pt-BR" dirty="0"/>
              <a:t>[,-1]</a:t>
            </a:r>
          </a:p>
          <a:p>
            <a:r>
              <a:rPr lang="pt-BR" dirty="0"/>
              <a:t>taxa=</a:t>
            </a:r>
            <a:r>
              <a:rPr lang="pt-BR" dirty="0" err="1"/>
              <a:t>myGD</a:t>
            </a:r>
            <a:r>
              <a:rPr lang="pt-BR" dirty="0"/>
              <a:t>[,1]</a:t>
            </a:r>
          </a:p>
          <a:p>
            <a:r>
              <a:rPr lang="pt-BR" dirty="0"/>
              <a:t>index1to5=</a:t>
            </a:r>
            <a:r>
              <a:rPr lang="pt-BR" dirty="0" err="1"/>
              <a:t>myGM</a:t>
            </a:r>
            <a:r>
              <a:rPr lang="pt-BR" dirty="0"/>
              <a:t>[,2]&lt;6</a:t>
            </a:r>
          </a:p>
          <a:p>
            <a:r>
              <a:rPr lang="pt-BR" dirty="0"/>
              <a:t>X1to5 = </a:t>
            </a:r>
            <a:r>
              <a:rPr lang="pt-BR" dirty="0" err="1"/>
              <a:t>X</a:t>
            </a:r>
            <a:r>
              <a:rPr lang="pt-BR" dirty="0"/>
              <a:t>[,index1to5]</a:t>
            </a:r>
          </a:p>
          <a:p>
            <a:r>
              <a:rPr lang="pt-BR" dirty="0" err="1"/>
              <a:t>GD.candidate</a:t>
            </a:r>
            <a:r>
              <a:rPr lang="pt-BR" dirty="0"/>
              <a:t>=</a:t>
            </a:r>
            <a:r>
              <a:rPr lang="pt-BR" dirty="0" err="1"/>
              <a:t>cbind</a:t>
            </a:r>
            <a:r>
              <a:rPr lang="pt-BR" dirty="0"/>
              <a:t>(</a:t>
            </a:r>
            <a:r>
              <a:rPr lang="pt-BR" dirty="0" err="1"/>
              <a:t>as.data.frame</a:t>
            </a:r>
            <a:r>
              <a:rPr lang="pt-BR" dirty="0"/>
              <a:t>(taxa),X1to5)</a:t>
            </a:r>
          </a:p>
          <a:p>
            <a:endParaRPr lang="pt-BR" dirty="0"/>
          </a:p>
          <a:p>
            <a:r>
              <a:rPr lang="is-IS" dirty="0"/>
              <a:t>set.seed(99164)</a:t>
            </a:r>
          </a:p>
          <a:p>
            <a:r>
              <a:rPr lang="en-US" dirty="0" err="1"/>
              <a:t>mySim</a:t>
            </a:r>
            <a:r>
              <a:rPr lang="en-US" dirty="0"/>
              <a:t>=</a:t>
            </a:r>
            <a:r>
              <a:rPr lang="en-US" dirty="0" err="1"/>
              <a:t>GAPIT.Phenotype.Simulation</a:t>
            </a:r>
            <a:r>
              <a:rPr lang="en-US" dirty="0"/>
              <a:t>(GD=</a:t>
            </a:r>
            <a:r>
              <a:rPr lang="en-US" dirty="0" err="1"/>
              <a:t>GD.candidate,GM</a:t>
            </a:r>
            <a:r>
              <a:rPr lang="en-US" dirty="0"/>
              <a:t>=</a:t>
            </a:r>
            <a:r>
              <a:rPr lang="en-US" dirty="0" err="1"/>
              <a:t>myGM</a:t>
            </a:r>
            <a:r>
              <a:rPr lang="en-US" dirty="0"/>
              <a:t>[index1to5,],h2=.5,NQTN=20, </a:t>
            </a:r>
            <a:r>
              <a:rPr lang="en-US" dirty="0" err="1"/>
              <a:t>effectunit</a:t>
            </a:r>
            <a:r>
              <a:rPr lang="en-US" dirty="0"/>
              <a:t> =.95,QTNDist="</a:t>
            </a:r>
            <a:r>
              <a:rPr lang="en-US" dirty="0" err="1"/>
              <a:t>normal",CV</a:t>
            </a:r>
            <a:r>
              <a:rPr lang="en-US" dirty="0"/>
              <a:t>=</a:t>
            </a:r>
            <a:r>
              <a:rPr lang="en-US" dirty="0" err="1"/>
              <a:t>myCV,cveff</a:t>
            </a:r>
            <a:r>
              <a:rPr lang="en-US" dirty="0"/>
              <a:t>=c(.2,.2),a2=.5,adim=3,category=1,r=.4)</a:t>
            </a:r>
          </a:p>
          <a:p>
            <a:endParaRPr lang="en-US" dirty="0"/>
          </a:p>
          <a:p>
            <a:r>
              <a:rPr lang="is-IS" dirty="0"/>
              <a:t>set.seed(99164)</a:t>
            </a:r>
          </a:p>
          <a:p>
            <a:r>
              <a:rPr lang="en-US" dirty="0"/>
              <a:t>n=</a:t>
            </a:r>
            <a:r>
              <a:rPr lang="en-US" dirty="0" err="1"/>
              <a:t>nrow</a:t>
            </a:r>
            <a:r>
              <a:rPr lang="en-US" dirty="0"/>
              <a:t>(</a:t>
            </a:r>
            <a:r>
              <a:rPr lang="en-US" dirty="0" err="1"/>
              <a:t>mySim$Y</a:t>
            </a:r>
            <a:r>
              <a:rPr lang="en-US" dirty="0"/>
              <a:t>)</a:t>
            </a:r>
          </a:p>
          <a:p>
            <a:r>
              <a:rPr lang="en-US" dirty="0" err="1"/>
              <a:t>pred</a:t>
            </a:r>
            <a:r>
              <a:rPr lang="en-US" dirty="0"/>
              <a:t>=sample(</a:t>
            </a:r>
            <a:r>
              <a:rPr lang="en-US" dirty="0" err="1"/>
              <a:t>n,round</a:t>
            </a:r>
            <a:r>
              <a:rPr lang="en-US" dirty="0"/>
              <a:t>(n/5),replace=F)</a:t>
            </a:r>
          </a:p>
          <a:p>
            <a:r>
              <a:rPr lang="en-US" dirty="0"/>
              <a:t>train=-</a:t>
            </a:r>
            <a:r>
              <a:rPr lang="en-US" dirty="0" err="1"/>
              <a:t>pred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628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Run GAPIT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26364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myY</a:t>
            </a:r>
            <a:r>
              <a:rPr lang="en-US" dirty="0"/>
              <a:t>=</a:t>
            </a:r>
            <a:r>
              <a:rPr lang="en-US" dirty="0" err="1"/>
              <a:t>mySim$Y</a:t>
            </a:r>
            <a:endParaRPr lang="en-US" dirty="0"/>
          </a:p>
          <a:p>
            <a:r>
              <a:rPr lang="pt-BR" dirty="0" err="1"/>
              <a:t>y</a:t>
            </a:r>
            <a:r>
              <a:rPr lang="pt-BR" dirty="0"/>
              <a:t> &lt;- </a:t>
            </a:r>
            <a:r>
              <a:rPr lang="pt-BR" dirty="0" err="1"/>
              <a:t>mySim$Y</a:t>
            </a:r>
            <a:r>
              <a:rPr lang="pt-BR" dirty="0"/>
              <a:t>[,2]</a:t>
            </a:r>
          </a:p>
          <a:p>
            <a:r>
              <a:rPr lang="en-US" dirty="0" err="1"/>
              <a:t>myGAPIT</a:t>
            </a:r>
            <a:r>
              <a:rPr lang="en-US" dirty="0"/>
              <a:t> &lt;- GAPIT(</a:t>
            </a:r>
          </a:p>
          <a:p>
            <a:r>
              <a:rPr lang="en-US" dirty="0"/>
              <a:t>  Y=</a:t>
            </a:r>
            <a:r>
              <a:rPr lang="en-US" dirty="0" err="1"/>
              <a:t>myY</a:t>
            </a:r>
            <a:r>
              <a:rPr lang="en-US" dirty="0"/>
              <a:t>[train,],</a:t>
            </a:r>
          </a:p>
          <a:p>
            <a:r>
              <a:rPr lang="en-US" dirty="0"/>
              <a:t>  GD=</a:t>
            </a:r>
            <a:r>
              <a:rPr lang="en-US" dirty="0" err="1"/>
              <a:t>myGD</a:t>
            </a:r>
            <a:r>
              <a:rPr lang="en-US" dirty="0"/>
              <a:t>,</a:t>
            </a:r>
          </a:p>
          <a:p>
            <a:r>
              <a:rPr lang="en-US" dirty="0"/>
              <a:t>  GM=</a:t>
            </a:r>
            <a:r>
              <a:rPr lang="en-US" dirty="0" err="1"/>
              <a:t>myGM</a:t>
            </a:r>
            <a:r>
              <a:rPr lang="en-US" dirty="0"/>
              <a:t>,</a:t>
            </a:r>
          </a:p>
          <a:p>
            <a:r>
              <a:rPr lang="en-US" dirty="0"/>
              <a:t>  </a:t>
            </a:r>
            <a:r>
              <a:rPr lang="en-US" dirty="0" err="1"/>
              <a:t>PCA.total</a:t>
            </a:r>
            <a:r>
              <a:rPr lang="en-US" dirty="0"/>
              <a:t>=3,</a:t>
            </a:r>
          </a:p>
          <a:p>
            <a:r>
              <a:rPr lang="en-US" dirty="0"/>
              <a:t>  CV=</a:t>
            </a:r>
            <a:r>
              <a:rPr lang="en-US" dirty="0" err="1"/>
              <a:t>myCV</a:t>
            </a:r>
            <a:r>
              <a:rPr lang="en-US" dirty="0"/>
              <a:t>,</a:t>
            </a:r>
          </a:p>
          <a:p>
            <a:r>
              <a:rPr lang="en-US" dirty="0"/>
              <a:t>  </a:t>
            </a:r>
            <a:r>
              <a:rPr lang="en-US" dirty="0" err="1"/>
              <a:t>group.from</a:t>
            </a:r>
            <a:r>
              <a:rPr lang="en-US" dirty="0"/>
              <a:t>=1000,</a:t>
            </a:r>
          </a:p>
          <a:p>
            <a:r>
              <a:rPr lang="en-US" dirty="0"/>
              <a:t>  </a:t>
            </a:r>
            <a:r>
              <a:rPr lang="en-US" dirty="0" err="1"/>
              <a:t>group.to</a:t>
            </a:r>
            <a:r>
              <a:rPr lang="en-US" dirty="0"/>
              <a:t>=1000,</a:t>
            </a:r>
          </a:p>
          <a:p>
            <a:r>
              <a:rPr lang="en-US" dirty="0"/>
              <a:t>  </a:t>
            </a:r>
            <a:r>
              <a:rPr lang="en-US" dirty="0" err="1"/>
              <a:t>group.by</a:t>
            </a:r>
            <a:r>
              <a:rPr lang="en-US" dirty="0"/>
              <a:t>=10,</a:t>
            </a:r>
          </a:p>
          <a:p>
            <a:r>
              <a:rPr lang="en-US" dirty="0"/>
              <a:t>  </a:t>
            </a:r>
            <a:r>
              <a:rPr lang="en-US" dirty="0" err="1"/>
              <a:t>QTN.position</a:t>
            </a:r>
            <a:r>
              <a:rPr lang="en-US" dirty="0"/>
              <a:t>=</a:t>
            </a:r>
            <a:r>
              <a:rPr lang="en-US" dirty="0" err="1"/>
              <a:t>mySim$QTN.position</a:t>
            </a:r>
            <a:r>
              <a:rPr lang="en-US" dirty="0"/>
              <a:t>,</a:t>
            </a:r>
          </a:p>
          <a:p>
            <a:r>
              <a:rPr lang="en-US" dirty="0"/>
              <a:t>memo="MLM")</a:t>
            </a:r>
          </a:p>
          <a:p>
            <a:endParaRPr lang="en-US" dirty="0"/>
          </a:p>
          <a:p>
            <a:r>
              <a:rPr lang="en-US" dirty="0" err="1"/>
              <a:t>order.raw</a:t>
            </a:r>
            <a:r>
              <a:rPr lang="en-US" dirty="0"/>
              <a:t>=match(</a:t>
            </a:r>
            <a:r>
              <a:rPr lang="en-US" dirty="0" err="1"/>
              <a:t>taxa,myGAPIT$Pred</a:t>
            </a:r>
            <a:r>
              <a:rPr lang="en-US" dirty="0"/>
              <a:t>[,1])</a:t>
            </a:r>
          </a:p>
          <a:p>
            <a:r>
              <a:rPr lang="en-US" dirty="0" err="1"/>
              <a:t>pcEnv</a:t>
            </a:r>
            <a:r>
              <a:rPr lang="en-US" dirty="0"/>
              <a:t>=</a:t>
            </a:r>
            <a:r>
              <a:rPr lang="en-US" dirty="0" err="1"/>
              <a:t>cbind</a:t>
            </a:r>
            <a:r>
              <a:rPr lang="en-US" dirty="0"/>
              <a:t>(</a:t>
            </a:r>
            <a:r>
              <a:rPr lang="en-US" dirty="0" err="1"/>
              <a:t>myGAPIT$PCA</a:t>
            </a:r>
            <a:r>
              <a:rPr lang="en-US" dirty="0"/>
              <a:t>[,-1],</a:t>
            </a:r>
            <a:r>
              <a:rPr lang="en-US" dirty="0" err="1"/>
              <a:t>myCV</a:t>
            </a:r>
            <a:r>
              <a:rPr lang="en-US" dirty="0"/>
              <a:t>[,-1])</a:t>
            </a:r>
          </a:p>
          <a:p>
            <a:endParaRPr lang="en-US" dirty="0"/>
          </a:p>
          <a:p>
            <a:r>
              <a:rPr lang="en-US" dirty="0" err="1"/>
              <a:t>acc.GAPIT</a:t>
            </a:r>
            <a:r>
              <a:rPr lang="en-US" dirty="0"/>
              <a:t>=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myGAPIT$Pred</a:t>
            </a:r>
            <a:r>
              <a:rPr lang="en-US" dirty="0"/>
              <a:t>[order.raw,5][</a:t>
            </a:r>
            <a:r>
              <a:rPr lang="en-US" dirty="0" err="1"/>
              <a:t>pred</a:t>
            </a:r>
            <a:r>
              <a:rPr lang="en-US" dirty="0"/>
              <a:t>],</a:t>
            </a:r>
            <a:r>
              <a:rPr lang="en-US" dirty="0" err="1"/>
              <a:t>mySim$u</a:t>
            </a:r>
            <a:r>
              <a:rPr lang="en-US" dirty="0"/>
              <a:t>[</a:t>
            </a:r>
            <a:r>
              <a:rPr lang="en-US" dirty="0" err="1"/>
              <a:t>pred</a:t>
            </a:r>
            <a:r>
              <a:rPr lang="en-US" dirty="0"/>
              <a:t>]) </a:t>
            </a:r>
          </a:p>
          <a:p>
            <a:r>
              <a:rPr lang="en-US" dirty="0" err="1"/>
              <a:t>fit.GAPIT</a:t>
            </a:r>
            <a:r>
              <a:rPr lang="en-US" dirty="0"/>
              <a:t>=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myGAPIT$Pred</a:t>
            </a:r>
            <a:r>
              <a:rPr lang="en-US" dirty="0"/>
              <a:t>[order.raw,5][train],</a:t>
            </a:r>
            <a:r>
              <a:rPr lang="en-US" dirty="0" err="1"/>
              <a:t>mySim$u</a:t>
            </a:r>
            <a:r>
              <a:rPr lang="en-US" dirty="0"/>
              <a:t>[train]) </a:t>
            </a:r>
          </a:p>
          <a:p>
            <a:r>
              <a:rPr lang="en-US" dirty="0" err="1"/>
              <a:t>acc.GAPIT</a:t>
            </a:r>
            <a:endParaRPr lang="en-US" dirty="0"/>
          </a:p>
          <a:p>
            <a:r>
              <a:rPr lang="en-US" dirty="0" err="1"/>
              <a:t>fit.GAPIT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81520" y="5889343"/>
            <a:ext cx="1605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0.3032198</a:t>
            </a:r>
          </a:p>
          <a:p>
            <a:r>
              <a:rPr lang="en-US" dirty="0">
                <a:solidFill>
                  <a:srgbClr val="FF0000"/>
                </a:solidFill>
              </a:rPr>
              <a:t>0.7337175</a:t>
            </a:r>
          </a:p>
        </p:txBody>
      </p:sp>
    </p:spTree>
    <p:extLst>
      <p:ext uri="{BB962C8B-B14F-4D97-AF65-F5344CB8AC3E}">
        <p14:creationId xmlns:p14="http://schemas.microsoft.com/office/powerpoint/2010/main" val="194799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5171440" cy="1252728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GWAS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2"/>
          <a:stretch/>
        </p:blipFill>
        <p:spPr>
          <a:xfrm>
            <a:off x="0" y="3377418"/>
            <a:ext cx="9144000" cy="34805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t="16559" r="6666" b="11000"/>
          <a:stretch/>
        </p:blipFill>
        <p:spPr>
          <a:xfrm>
            <a:off x="5476240" y="65428"/>
            <a:ext cx="3667760" cy="331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01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897"/>
            <a:ext cx="8229600" cy="790715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RUN BAGS with different model</a:t>
            </a:r>
          </a:p>
        </p:txBody>
      </p:sp>
      <p:sp>
        <p:nvSpPr>
          <p:cNvPr id="2" name="Rectangle 1"/>
          <p:cNvSpPr/>
          <p:nvPr/>
        </p:nvSpPr>
        <p:spPr>
          <a:xfrm>
            <a:off x="117475" y="1019612"/>
            <a:ext cx="890905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niter=200</a:t>
            </a:r>
          </a:p>
          <a:p>
            <a:r>
              <a:rPr lang="en-US" sz="2000" dirty="0"/>
              <a:t>m=</a:t>
            </a:r>
            <a:r>
              <a:rPr lang="en-US" sz="2000" dirty="0" err="1"/>
              <a:t>ncol</a:t>
            </a:r>
            <a:r>
              <a:rPr lang="en-US" sz="2000" dirty="0"/>
              <a:t>(X)</a:t>
            </a:r>
          </a:p>
          <a:p>
            <a:r>
              <a:rPr lang="en-US" sz="2000" dirty="0"/>
              <a:t>GR=</a:t>
            </a:r>
            <a:r>
              <a:rPr lang="en-US" sz="2000" dirty="0" err="1"/>
              <a:t>myGD</a:t>
            </a:r>
            <a:r>
              <a:rPr lang="en-US" sz="2000" dirty="0"/>
              <a:t>[train,-1];YR=</a:t>
            </a:r>
            <a:r>
              <a:rPr lang="en-US" sz="2000" dirty="0" err="1"/>
              <a:t>as.matrix</a:t>
            </a:r>
            <a:r>
              <a:rPr lang="en-US" sz="2000" dirty="0"/>
              <a:t>(</a:t>
            </a:r>
            <a:r>
              <a:rPr lang="en-US" sz="2000" dirty="0" err="1"/>
              <a:t>mySim$Y</a:t>
            </a:r>
            <a:r>
              <a:rPr lang="en-US" sz="2000" dirty="0"/>
              <a:t>[train,2])</a:t>
            </a:r>
          </a:p>
          <a:p>
            <a:r>
              <a:rPr lang="en-US" sz="2000" dirty="0"/>
              <a:t>GI=</a:t>
            </a:r>
            <a:r>
              <a:rPr lang="en-US" sz="2000" dirty="0" err="1"/>
              <a:t>myGD</a:t>
            </a:r>
            <a:r>
              <a:rPr lang="en-US" sz="2000" dirty="0"/>
              <a:t>[pred,-1];YI=</a:t>
            </a:r>
            <a:r>
              <a:rPr lang="en-US" sz="2000" dirty="0" err="1"/>
              <a:t>as.matrix</a:t>
            </a:r>
            <a:r>
              <a:rPr lang="en-US" sz="2000" dirty="0"/>
              <a:t>(</a:t>
            </a:r>
            <a:r>
              <a:rPr lang="en-US" sz="2000" dirty="0" err="1"/>
              <a:t>mySim$Y</a:t>
            </a:r>
            <a:r>
              <a:rPr lang="en-US" sz="2000" dirty="0"/>
              <a:t>[pred,2])</a:t>
            </a:r>
            <a:endParaRPr lang="en-US" sz="2000" dirty="0">
              <a:solidFill>
                <a:srgbClr val="060087"/>
              </a:solidFill>
              <a:latin typeface="Candara" charset="0"/>
            </a:endParaRPr>
          </a:p>
          <a:p>
            <a:endParaRPr lang="en-US" sz="2000" dirty="0"/>
          </a:p>
          <a:p>
            <a:r>
              <a:rPr lang="en-US" sz="2000" dirty="0"/>
              <a:t>#Bayes A:</a:t>
            </a:r>
          </a:p>
          <a:p>
            <a:r>
              <a:rPr lang="en-US" sz="2000" dirty="0" err="1"/>
              <a:t>myBayes</a:t>
            </a:r>
            <a:r>
              <a:rPr lang="en-US" sz="2000" dirty="0"/>
              <a:t>=BAGS(X=</a:t>
            </a:r>
            <a:r>
              <a:rPr lang="en-US" sz="2000" dirty="0" err="1"/>
              <a:t>GR,y</a:t>
            </a:r>
            <a:r>
              <a:rPr lang="en-US" sz="2000" dirty="0"/>
              <a:t>=</a:t>
            </a:r>
            <a:r>
              <a:rPr lang="en-US" sz="2000" dirty="0" err="1"/>
              <a:t>YR,pi</a:t>
            </a:r>
            <a:r>
              <a:rPr lang="en-US" sz="2000" dirty="0"/>
              <a:t>=</a:t>
            </a:r>
            <a:r>
              <a:rPr lang="en-US" sz="2000" dirty="0">
                <a:solidFill>
                  <a:srgbClr val="FF0000"/>
                </a:solidFill>
              </a:rPr>
              <a:t>0</a:t>
            </a:r>
            <a:r>
              <a:rPr lang="en-US" sz="2000" dirty="0"/>
              <a:t>,burn.in=100,burn.out=100,recording=T)</a:t>
            </a:r>
          </a:p>
          <a:p>
            <a:endParaRPr lang="en-US" sz="2000" dirty="0"/>
          </a:p>
          <a:p>
            <a:r>
              <a:rPr lang="en-US" sz="2000" dirty="0"/>
              <a:t>#Bayes B:</a:t>
            </a:r>
          </a:p>
          <a:p>
            <a:r>
              <a:rPr lang="en-US" sz="2000" dirty="0" err="1"/>
              <a:t>myBayes</a:t>
            </a:r>
            <a:r>
              <a:rPr lang="en-US" sz="2000" dirty="0"/>
              <a:t>=BAGS(X=</a:t>
            </a:r>
            <a:r>
              <a:rPr lang="en-US" sz="2000" dirty="0" err="1"/>
              <a:t>GR,y</a:t>
            </a:r>
            <a:r>
              <a:rPr lang="en-US" sz="2000" dirty="0"/>
              <a:t>=</a:t>
            </a:r>
            <a:r>
              <a:rPr lang="en-US" sz="2000" dirty="0" err="1"/>
              <a:t>YR,pi</a:t>
            </a:r>
            <a:r>
              <a:rPr lang="en-US" sz="2000" dirty="0"/>
              <a:t>=</a:t>
            </a:r>
            <a:r>
              <a:rPr lang="en-US" sz="2000" dirty="0">
                <a:solidFill>
                  <a:srgbClr val="FF0000"/>
                </a:solidFill>
              </a:rPr>
              <a:t>.95</a:t>
            </a:r>
            <a:r>
              <a:rPr lang="en-US" sz="2000" dirty="0"/>
              <a:t>,burn.in=100,burn.out=100,recording=T)</a:t>
            </a:r>
          </a:p>
          <a:p>
            <a:endParaRPr lang="en-US" sz="2000" dirty="0"/>
          </a:p>
          <a:p>
            <a:r>
              <a:rPr lang="en-US" sz="2000" dirty="0"/>
              <a:t>#Bayes </a:t>
            </a:r>
            <a:r>
              <a:rPr lang="en-US" sz="2000" dirty="0" err="1"/>
              <a:t>Cpi</a:t>
            </a:r>
            <a:r>
              <a:rPr lang="en-US" sz="2000" dirty="0"/>
              <a:t>:</a:t>
            </a:r>
          </a:p>
          <a:p>
            <a:r>
              <a:rPr lang="en-US" sz="2000" dirty="0" err="1"/>
              <a:t>myBayes</a:t>
            </a:r>
            <a:r>
              <a:rPr lang="en-US" sz="2000" dirty="0"/>
              <a:t>=BAGS(X=</a:t>
            </a:r>
            <a:r>
              <a:rPr lang="en-US" sz="2000" dirty="0" err="1"/>
              <a:t>GR,y</a:t>
            </a:r>
            <a:r>
              <a:rPr lang="en-US" sz="2000" dirty="0"/>
              <a:t>=</a:t>
            </a:r>
            <a:r>
              <a:rPr lang="en-US" sz="2000" dirty="0" err="1"/>
              <a:t>YR,pi</a:t>
            </a:r>
            <a:r>
              <a:rPr lang="en-US" sz="2000" dirty="0"/>
              <a:t>=</a:t>
            </a:r>
            <a:r>
              <a:rPr lang="en-US" sz="2000" dirty="0">
                <a:solidFill>
                  <a:srgbClr val="FF0000"/>
                </a:solidFill>
              </a:rPr>
              <a:t>1</a:t>
            </a:r>
            <a:r>
              <a:rPr lang="en-US" sz="2000" dirty="0"/>
              <a:t>,burn.in=100,burn.out=100,recording=T)</a:t>
            </a:r>
          </a:p>
        </p:txBody>
      </p:sp>
      <p:sp>
        <p:nvSpPr>
          <p:cNvPr id="4" name="Rectangle 3"/>
          <p:cNvSpPr/>
          <p:nvPr/>
        </p:nvSpPr>
        <p:spPr>
          <a:xfrm>
            <a:off x="2297964" y="5034162"/>
            <a:ext cx="3797300" cy="147732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mfrow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=c(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mar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c(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myBayes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mcmc.p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"b"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myBayes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mcmc.p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"b"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myBayes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mcmc.p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"b"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myBayes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mcmc.p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"b"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5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Bayes </a:t>
            </a:r>
            <a:r>
              <a:rPr lang="en-US" dirty="0" err="1">
                <a:solidFill>
                  <a:schemeClr val="accent2"/>
                </a:solidFill>
              </a:rPr>
              <a:t>Cpi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150" y="1513364"/>
            <a:ext cx="5727700" cy="53213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74902" y="1214628"/>
            <a:ext cx="2060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/>
              <a:t>Overall mean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102466" y="1182991"/>
            <a:ext cx="2060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Pi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26522" y="4008827"/>
            <a:ext cx="747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Ve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3169983" y="4024646"/>
            <a:ext cx="747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Va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3578944" y="926137"/>
            <a:ext cx="2060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A, B, or </a:t>
            </a:r>
            <a:r>
              <a:rPr lang="en-US" sz="2000" dirty="0" err="1">
                <a:solidFill>
                  <a:srgbClr val="FF0000"/>
                </a:solidFill>
              </a:rPr>
              <a:t>Cpi</a:t>
            </a:r>
            <a:r>
              <a:rPr lang="en-US" sz="20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365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Bayes 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150" y="1536700"/>
            <a:ext cx="5727700" cy="5321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74902" y="1214628"/>
            <a:ext cx="2060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/>
              <a:t>Overall mean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5102466" y="1182991"/>
            <a:ext cx="2060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Pi</a:t>
            </a:r>
          </a:p>
        </p:txBody>
      </p:sp>
      <p:sp>
        <p:nvSpPr>
          <p:cNvPr id="9" name="Rectangle 8"/>
          <p:cNvSpPr/>
          <p:nvPr/>
        </p:nvSpPr>
        <p:spPr>
          <a:xfrm>
            <a:off x="6126522" y="4008827"/>
            <a:ext cx="747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Ve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3169983" y="4024646"/>
            <a:ext cx="747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Va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3578944" y="926137"/>
            <a:ext cx="2060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A, B, or </a:t>
            </a:r>
            <a:r>
              <a:rPr lang="en-US" sz="2000" dirty="0" err="1">
                <a:solidFill>
                  <a:srgbClr val="FF0000"/>
                </a:solidFill>
              </a:rPr>
              <a:t>Cpi</a:t>
            </a:r>
            <a:r>
              <a:rPr lang="en-US" sz="20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10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Bayes 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150" y="1536700"/>
            <a:ext cx="5727700" cy="5321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74902" y="1214628"/>
            <a:ext cx="2060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/>
              <a:t>Overall mean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102466" y="1182991"/>
            <a:ext cx="2060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Pi</a:t>
            </a:r>
          </a:p>
        </p:txBody>
      </p:sp>
      <p:sp>
        <p:nvSpPr>
          <p:cNvPr id="7" name="Rectangle 6"/>
          <p:cNvSpPr/>
          <p:nvPr/>
        </p:nvSpPr>
        <p:spPr>
          <a:xfrm>
            <a:off x="6126522" y="4008827"/>
            <a:ext cx="747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Ve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169983" y="4024646"/>
            <a:ext cx="747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Va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3578944" y="926137"/>
            <a:ext cx="2060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A, B, or </a:t>
            </a:r>
            <a:r>
              <a:rPr lang="en-US" sz="2000" dirty="0" err="1">
                <a:solidFill>
                  <a:srgbClr val="FF0000"/>
                </a:solidFill>
              </a:rPr>
              <a:t>Cpi</a:t>
            </a:r>
            <a:r>
              <a:rPr lang="en-US" sz="20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4080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Visualizing MCMC</a:t>
            </a:r>
          </a:p>
        </p:txBody>
      </p:sp>
      <p:sp>
        <p:nvSpPr>
          <p:cNvPr id="2" name="Rectangle 1"/>
          <p:cNvSpPr/>
          <p:nvPr/>
        </p:nvSpPr>
        <p:spPr>
          <a:xfrm>
            <a:off x="234950" y="1087547"/>
            <a:ext cx="890905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myVar</a:t>
            </a:r>
            <a:r>
              <a:rPr lang="en-US" sz="3200" dirty="0"/>
              <a:t>=</a:t>
            </a:r>
            <a:r>
              <a:rPr lang="en-US" sz="3200" dirty="0" err="1"/>
              <a:t>myBayes$mcmc.v</a:t>
            </a:r>
            <a:endParaRPr lang="en-US" sz="3200" dirty="0"/>
          </a:p>
          <a:p>
            <a:r>
              <a:rPr lang="en-US" sz="3200" dirty="0" err="1"/>
              <a:t>av</a:t>
            </a:r>
            <a:r>
              <a:rPr lang="en-US" sz="3200" dirty="0"/>
              <a:t>=</a:t>
            </a:r>
            <a:r>
              <a:rPr lang="en-US" sz="3200" dirty="0" err="1"/>
              <a:t>myVar</a:t>
            </a:r>
            <a:endParaRPr lang="en-US" sz="3200" dirty="0"/>
          </a:p>
          <a:p>
            <a:r>
              <a:rPr lang="nl-NL" sz="3200" dirty="0" err="1"/>
              <a:t>for</a:t>
            </a:r>
            <a:r>
              <a:rPr lang="nl-NL" sz="3200" dirty="0"/>
              <a:t> (j in 1:m){</a:t>
            </a:r>
          </a:p>
          <a:p>
            <a:r>
              <a:rPr lang="nl-NL" sz="3200" dirty="0" err="1"/>
              <a:t>for</a:t>
            </a:r>
            <a:r>
              <a:rPr lang="nl-NL" sz="3200" dirty="0"/>
              <a:t>(i in 1:niter){</a:t>
            </a:r>
          </a:p>
          <a:p>
            <a:r>
              <a:rPr lang="nl-NL" sz="3200" dirty="0"/>
              <a:t>  av[</a:t>
            </a:r>
            <a:r>
              <a:rPr lang="nl-NL" sz="3200" dirty="0" err="1"/>
              <a:t>i,j</a:t>
            </a:r>
            <a:r>
              <a:rPr lang="nl-NL" sz="3200" dirty="0"/>
              <a:t>]=</a:t>
            </a:r>
            <a:r>
              <a:rPr lang="nl-NL" sz="3200" dirty="0" err="1"/>
              <a:t>mean</a:t>
            </a:r>
            <a:r>
              <a:rPr lang="nl-NL" sz="3200" dirty="0"/>
              <a:t>(</a:t>
            </a:r>
            <a:r>
              <a:rPr lang="nl-NL" sz="3200" dirty="0" err="1"/>
              <a:t>myVar</a:t>
            </a:r>
            <a:r>
              <a:rPr lang="nl-NL" sz="3200" dirty="0"/>
              <a:t>[1:i,j])</a:t>
            </a:r>
          </a:p>
          <a:p>
            <a:r>
              <a:rPr lang="nl-NL" sz="3200" dirty="0"/>
              <a:t>}}</a:t>
            </a:r>
          </a:p>
          <a:p>
            <a:r>
              <a:rPr lang="nl-NL" sz="3200" dirty="0" err="1"/>
              <a:t>ylim</a:t>
            </a:r>
            <a:r>
              <a:rPr lang="nl-NL" sz="3200" dirty="0"/>
              <a:t>=c(min(av),max(av))</a:t>
            </a:r>
          </a:p>
          <a:p>
            <a:r>
              <a:rPr lang="nl-NL" sz="3200" dirty="0"/>
              <a:t>plot(av[,1],type="l",</a:t>
            </a:r>
            <a:r>
              <a:rPr lang="nl-NL" sz="3200" dirty="0" err="1"/>
              <a:t>ylim</a:t>
            </a:r>
            <a:r>
              <a:rPr lang="nl-NL" sz="3200" dirty="0"/>
              <a:t>=</a:t>
            </a:r>
            <a:r>
              <a:rPr lang="nl-NL" sz="3200" dirty="0" err="1"/>
              <a:t>ylim</a:t>
            </a:r>
            <a:r>
              <a:rPr lang="nl-NL" sz="3200" dirty="0"/>
              <a:t>)</a:t>
            </a:r>
          </a:p>
          <a:p>
            <a:r>
              <a:rPr lang="it-IT" sz="3200" dirty="0"/>
              <a:t>for(i in 2:m){</a:t>
            </a:r>
          </a:p>
          <a:p>
            <a:r>
              <a:rPr lang="it-IT" sz="3200" dirty="0"/>
              <a:t>  </a:t>
            </a:r>
            <a:r>
              <a:rPr lang="it-IT" sz="3200" dirty="0" err="1"/>
              <a:t>points</a:t>
            </a:r>
            <a:r>
              <a:rPr lang="it-IT" sz="3200" dirty="0"/>
              <a:t>(</a:t>
            </a:r>
            <a:r>
              <a:rPr lang="it-IT" sz="3200" dirty="0" err="1"/>
              <a:t>av</a:t>
            </a:r>
            <a:r>
              <a:rPr lang="it-IT" sz="3200" dirty="0"/>
              <a:t>[,i],</a:t>
            </a:r>
            <a:r>
              <a:rPr lang="it-IT" sz="3200" dirty="0" err="1"/>
              <a:t>type</a:t>
            </a:r>
            <a:r>
              <a:rPr lang="it-IT" sz="3200" dirty="0"/>
              <a:t>="</a:t>
            </a:r>
            <a:r>
              <a:rPr lang="it-IT" sz="3200" dirty="0" err="1"/>
              <a:t>l",col</a:t>
            </a:r>
            <a:r>
              <a:rPr lang="it-IT" sz="3200" dirty="0"/>
              <a:t>=i)</a:t>
            </a:r>
          </a:p>
          <a:p>
            <a:r>
              <a:rPr lang="it-IT" sz="3200" dirty="0"/>
              <a:t>}</a:t>
            </a:r>
            <a:endParaRPr lang="en-US" sz="3200" dirty="0">
              <a:solidFill>
                <a:srgbClr val="060087"/>
              </a:solidFill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78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17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Changes of cumulative averages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797302" y="6501990"/>
            <a:ext cx="2060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/>
              <a:t>Iteration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393013" y="3390490"/>
            <a:ext cx="2060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Variance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41" y="832710"/>
            <a:ext cx="5790117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67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17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1,000 iterations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74" y="901700"/>
            <a:ext cx="5897051" cy="56830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97302" y="6501990"/>
            <a:ext cx="2060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/>
              <a:t>Iteration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393013" y="3390490"/>
            <a:ext cx="2060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Variance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096001" y="1871966"/>
            <a:ext cx="1536408" cy="61558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378817" y="1603345"/>
            <a:ext cx="17651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New stars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565900" y="1970883"/>
            <a:ext cx="1130007" cy="73421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321300" y="1754233"/>
            <a:ext cx="2311109" cy="281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78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6 (last) due April 27, Friday, 3:10PM</a:t>
            </a:r>
          </a:p>
          <a:p>
            <a:r>
              <a:rPr lang="en-US" dirty="0"/>
              <a:t>Final exam: May </a:t>
            </a:r>
            <a:r>
              <a:rPr lang="en-US" dirty="0">
                <a:solidFill>
                  <a:srgbClr val="FF0000"/>
                </a:solidFill>
              </a:rPr>
              <a:t>2/4</a:t>
            </a:r>
            <a:r>
              <a:rPr lang="en-US" dirty="0"/>
              <a:t>, 120 minutes (3:10-5:10PM), 50 questions</a:t>
            </a:r>
          </a:p>
          <a:p>
            <a:r>
              <a:rPr lang="en-US" dirty="0"/>
              <a:t>Course evaluation</a:t>
            </a:r>
          </a:p>
          <a:p>
            <a:r>
              <a:rPr lang="en-US" dirty="0"/>
              <a:t>Group picture after class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580" b="21663"/>
          <a:stretch/>
        </p:blipFill>
        <p:spPr>
          <a:xfrm>
            <a:off x="6616843" y="4696965"/>
            <a:ext cx="2069957" cy="142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4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0"/>
          <a:stretch/>
        </p:blipFill>
        <p:spPr>
          <a:xfrm>
            <a:off x="272802" y="901700"/>
            <a:ext cx="6417996" cy="59436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6374205" y="1432844"/>
            <a:ext cx="608693" cy="4163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565900" y="1102977"/>
            <a:ext cx="2578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QTNs in colors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going up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840670" y="1649154"/>
            <a:ext cx="1359253" cy="28893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374204" y="1247822"/>
            <a:ext cx="585396" cy="5521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17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20,000 iterations are still not enough!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65900" y="4599786"/>
            <a:ext cx="2578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non-QTNs in gray</a:t>
            </a:r>
          </a:p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going down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6317200" y="2949060"/>
            <a:ext cx="747878" cy="1708277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6374204" y="4246454"/>
            <a:ext cx="526896" cy="474933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6235700" y="1730571"/>
            <a:ext cx="1077398" cy="399041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6235699" y="5140468"/>
            <a:ext cx="811824" cy="1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6317200" y="4575592"/>
            <a:ext cx="565294" cy="233674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5562999" y="1540433"/>
            <a:ext cx="1502080" cy="209801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2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13409" r="4248" b="13804"/>
          <a:stretch/>
        </p:blipFill>
        <p:spPr>
          <a:xfrm>
            <a:off x="2471035" y="4040896"/>
            <a:ext cx="4718098" cy="2839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472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BLR and BGLR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64" y="934720"/>
            <a:ext cx="1714500" cy="2286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2879" y="3423647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E0505"/>
                </a:solidFill>
                <a:latin typeface="ArialMT" charset="0"/>
              </a:rPr>
              <a:t>Daniel </a:t>
            </a:r>
            <a:r>
              <a:rPr lang="en-US" dirty="0" err="1">
                <a:solidFill>
                  <a:srgbClr val="0E0505"/>
                </a:solidFill>
                <a:latin typeface="ArialMT" charset="0"/>
              </a:rPr>
              <a:t>Gianola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4350" r="13179"/>
          <a:stretch/>
        </p:blipFill>
        <p:spPr>
          <a:xfrm>
            <a:off x="7060226" y="965275"/>
            <a:ext cx="1771291" cy="228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17759" y="3307318"/>
            <a:ext cx="1656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2E2E2E"/>
                </a:solidFill>
                <a:latin typeface="Georgia" charset="0"/>
              </a:rPr>
              <a:t>Gustavo </a:t>
            </a:r>
          </a:p>
          <a:p>
            <a:pPr algn="ctr"/>
            <a:r>
              <a:rPr lang="en-US" dirty="0">
                <a:solidFill>
                  <a:srgbClr val="2E2E2E"/>
                </a:solidFill>
                <a:latin typeface="Georgia" charset="0"/>
              </a:rPr>
              <a:t>de los Campos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5964" y="934720"/>
            <a:ext cx="1714500" cy="228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45964" y="3445817"/>
            <a:ext cx="1741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Guilherme</a:t>
            </a:r>
            <a:r>
              <a:rPr lang="en-US" dirty="0"/>
              <a:t> Rosa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14644" y="6211669"/>
            <a:ext cx="323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6"/>
              </a:rPr>
              <a:t>http://www.lce.esalq.usp.br/arquivos/aulas/2013/LCE5713/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3726" y="934720"/>
            <a:ext cx="2512476" cy="2286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31771" y="3445817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Jose </a:t>
            </a:r>
            <a:r>
              <a:rPr lang="en-US" dirty="0" err="1"/>
              <a:t>Crossa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6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Papers of BLR and BGLR</a:t>
            </a:r>
          </a:p>
        </p:txBody>
      </p:sp>
      <p:sp>
        <p:nvSpPr>
          <p:cNvPr id="4" name="Rectangle 3"/>
          <p:cNvSpPr/>
          <p:nvPr/>
        </p:nvSpPr>
        <p:spPr>
          <a:xfrm>
            <a:off x="820271" y="4884902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rgbClr val="333333"/>
                </a:solidFill>
                <a:latin typeface="Open Sans" charset="0"/>
              </a:rPr>
              <a:t>Genome-Wide Regression &amp; Prediction with the BGLR Statistical Package</a:t>
            </a:r>
          </a:p>
          <a:p>
            <a:pPr fontAlgn="base"/>
            <a:r>
              <a:rPr lang="en-US" dirty="0" err="1">
                <a:solidFill>
                  <a:srgbClr val="666666"/>
                </a:solidFill>
                <a:latin typeface="inherit" charset="0"/>
              </a:rPr>
              <a:t>Paulino</a:t>
            </a:r>
            <a:r>
              <a:rPr lang="en-US" dirty="0">
                <a:solidFill>
                  <a:srgbClr val="666666"/>
                </a:solidFill>
                <a:latin typeface="inherit" charset="0"/>
              </a:rPr>
              <a:t> Pérez and Gustavo de </a:t>
            </a:r>
            <a:r>
              <a:rPr lang="en-US" dirty="0" err="1">
                <a:solidFill>
                  <a:srgbClr val="666666"/>
                </a:solidFill>
                <a:latin typeface="inherit" charset="0"/>
              </a:rPr>
              <a:t>los</a:t>
            </a:r>
            <a:r>
              <a:rPr lang="en-US" dirty="0">
                <a:solidFill>
                  <a:srgbClr val="666666"/>
                </a:solidFill>
                <a:latin typeface="inherit" charset="0"/>
              </a:rPr>
              <a:t> Campos</a:t>
            </a:r>
            <a:endParaRPr lang="en-US" dirty="0">
              <a:solidFill>
                <a:srgbClr val="666666"/>
              </a:solidFill>
              <a:latin typeface="Open Sans" charset="0"/>
            </a:endParaRPr>
          </a:p>
          <a:p>
            <a:pPr fontAlgn="base"/>
            <a:r>
              <a:rPr lang="en-US" cap="all" dirty="0">
                <a:solidFill>
                  <a:srgbClr val="666666"/>
                </a:solidFill>
                <a:latin typeface="Open Sans" charset="0"/>
              </a:rPr>
              <a:t>GENETICS </a:t>
            </a:r>
            <a:r>
              <a:rPr lang="en-US" i="1" dirty="0">
                <a:solidFill>
                  <a:srgbClr val="666666"/>
                </a:solidFill>
                <a:latin typeface="Open Sans" charset="0"/>
              </a:rPr>
              <a:t>Early online July 9, 2014;  https://</a:t>
            </a:r>
            <a:r>
              <a:rPr lang="en-US" i="1" dirty="0" err="1">
                <a:solidFill>
                  <a:srgbClr val="666666"/>
                </a:solidFill>
                <a:latin typeface="Open Sans" charset="0"/>
              </a:rPr>
              <a:t>doi.org</a:t>
            </a:r>
            <a:r>
              <a:rPr lang="en-US" i="1" dirty="0">
                <a:solidFill>
                  <a:srgbClr val="666666"/>
                </a:solidFill>
                <a:latin typeface="Open Sans" charset="0"/>
              </a:rPr>
              <a:t>/10.1534/genetics.114.164442</a:t>
            </a:r>
            <a:endParaRPr lang="en-US" b="0" i="1" dirty="0">
              <a:solidFill>
                <a:srgbClr val="666666"/>
              </a:solidFill>
              <a:effectLst/>
              <a:latin typeface="Open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66717"/>
            <a:ext cx="5516880" cy="134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67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0"/>
            <a:ext cx="834281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63397" y="5351195"/>
            <a:ext cx="3373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install.packages</a:t>
            </a:r>
            <a:r>
              <a:rPr lang="en-US" dirty="0">
                <a:solidFill>
                  <a:srgbClr val="FF0000"/>
                </a:solidFill>
              </a:rPr>
              <a:t>("BLR") </a:t>
            </a:r>
          </a:p>
          <a:p>
            <a:r>
              <a:rPr lang="en-US" dirty="0">
                <a:solidFill>
                  <a:srgbClr val="FF0000"/>
                </a:solidFill>
              </a:rPr>
              <a:t>library(BLR) </a:t>
            </a:r>
          </a:p>
        </p:txBody>
      </p:sp>
    </p:spTree>
    <p:extLst>
      <p:ext uri="{BB962C8B-B14F-4D97-AF65-F5344CB8AC3E}">
        <p14:creationId xmlns:p14="http://schemas.microsoft.com/office/powerpoint/2010/main" val="1844652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0"/>
            <a:ext cx="818466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18437" y="6123355"/>
            <a:ext cx="2825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install.packages</a:t>
            </a:r>
            <a:r>
              <a:rPr lang="en-US" dirty="0">
                <a:solidFill>
                  <a:srgbClr val="FF0000"/>
                </a:solidFill>
              </a:rPr>
              <a:t>("BGLR") </a:t>
            </a:r>
          </a:p>
          <a:p>
            <a:r>
              <a:rPr lang="en-US" dirty="0">
                <a:solidFill>
                  <a:srgbClr val="FF0000"/>
                </a:solidFill>
              </a:rPr>
              <a:t>library(BGLR) </a:t>
            </a:r>
          </a:p>
        </p:txBody>
      </p:sp>
    </p:spTree>
    <p:extLst>
      <p:ext uri="{BB962C8B-B14F-4D97-AF65-F5344CB8AC3E}">
        <p14:creationId xmlns:p14="http://schemas.microsoft.com/office/powerpoint/2010/main" val="1309665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Model in BLR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816100"/>
            <a:ext cx="8128000" cy="774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466812"/>
            <a:ext cx="2049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Intercept</a:t>
            </a:r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09040" y="2590800"/>
            <a:ext cx="365760" cy="7924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56641" y="4593269"/>
            <a:ext cx="2510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Fixed effects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(MAS)</a:t>
            </a:r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>
          <a:xfrm flipV="1">
            <a:off x="2412102" y="2590800"/>
            <a:ext cx="418159" cy="20024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24059" y="5792228"/>
            <a:ext cx="4003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random regression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(Ridge regression)</a:t>
            </a:r>
          </a:p>
        </p:txBody>
      </p:sp>
      <p:cxnSp>
        <p:nvCxnSpPr>
          <p:cNvPr id="14" name="Straight Arrow Connector 13"/>
          <p:cNvCxnSpPr>
            <a:stCxn id="13" idx="0"/>
            <a:endCxn id="2" idx="2"/>
          </p:cNvCxnSpPr>
          <p:nvPr/>
        </p:nvCxnSpPr>
        <p:spPr>
          <a:xfrm flipV="1">
            <a:off x="4525579" y="2590800"/>
            <a:ext cx="46421" cy="32014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20219" y="4715010"/>
            <a:ext cx="3413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Bayeian</a:t>
            </a:r>
            <a:r>
              <a:rPr lang="en-US" sz="3200" dirty="0"/>
              <a:t> LASSO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(Bayes)</a:t>
            </a:r>
          </a:p>
        </p:txBody>
      </p:sp>
      <p:cxnSp>
        <p:nvCxnSpPr>
          <p:cNvPr id="21" name="Straight Arrow Connector 20"/>
          <p:cNvCxnSpPr>
            <a:stCxn id="20" idx="0"/>
          </p:cNvCxnSpPr>
          <p:nvPr/>
        </p:nvCxnSpPr>
        <p:spPr>
          <a:xfrm flipH="1" flipV="1">
            <a:off x="5984439" y="2590800"/>
            <a:ext cx="542660" cy="21242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36640" y="3216477"/>
            <a:ext cx="31898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Breeding values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(</a:t>
            </a:r>
            <a:r>
              <a:rPr lang="en-US" sz="3200" dirty="0" err="1">
                <a:solidFill>
                  <a:schemeClr val="accent2"/>
                </a:solidFill>
              </a:rPr>
              <a:t>gBLUP</a:t>
            </a:r>
            <a:r>
              <a:rPr lang="en-US" sz="3200" dirty="0">
                <a:solidFill>
                  <a:schemeClr val="accent2"/>
                </a:solidFill>
              </a:rPr>
              <a:t>)</a:t>
            </a:r>
          </a:p>
        </p:txBody>
      </p:sp>
      <p:cxnSp>
        <p:nvCxnSpPr>
          <p:cNvPr id="26" name="Straight Arrow Connector 25"/>
          <p:cNvCxnSpPr>
            <a:stCxn id="25" idx="0"/>
          </p:cNvCxnSpPr>
          <p:nvPr/>
        </p:nvCxnSpPr>
        <p:spPr>
          <a:xfrm flipH="1" flipV="1">
            <a:off x="7579361" y="2418081"/>
            <a:ext cx="152202" cy="7983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13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3" grpId="0"/>
      <p:bldP spid="20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Bayesian likelihood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1860"/>
            <a:ext cx="9144000" cy="28060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76800" y="3059803"/>
            <a:ext cx="2763520" cy="506358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47440" y="4427026"/>
            <a:ext cx="3992880" cy="491334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58360" y="3836221"/>
            <a:ext cx="1600200" cy="491334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A6BD5F-D6EF-4843-AA4F-32EB64DBD181}"/>
              </a:ext>
            </a:extLst>
          </p:cNvPr>
          <p:cNvSpPr/>
          <p:nvPr/>
        </p:nvSpPr>
        <p:spPr>
          <a:xfrm>
            <a:off x="2552956" y="3078549"/>
            <a:ext cx="2105404" cy="506358"/>
          </a:xfrm>
          <a:prstGeom prst="rect">
            <a:avLst/>
          </a:pr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222C08-B901-2F4E-A6ED-1E848DCCFBDA}"/>
              </a:ext>
            </a:extLst>
          </p:cNvPr>
          <p:cNvSpPr/>
          <p:nvPr/>
        </p:nvSpPr>
        <p:spPr>
          <a:xfrm>
            <a:off x="2552956" y="3836221"/>
            <a:ext cx="2105404" cy="506358"/>
          </a:xfrm>
          <a:prstGeom prst="rect">
            <a:avLst/>
          </a:pr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9BCB0F-9E55-3446-8C6E-9A323E100DE2}"/>
              </a:ext>
            </a:extLst>
          </p:cNvPr>
          <p:cNvSpPr/>
          <p:nvPr/>
        </p:nvSpPr>
        <p:spPr>
          <a:xfrm>
            <a:off x="1962790" y="4481597"/>
            <a:ext cx="1684650" cy="366564"/>
          </a:xfrm>
          <a:prstGeom prst="rect">
            <a:avLst/>
          </a:pr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F52EBA-CC65-964F-935B-0607E674D7B0}"/>
              </a:ext>
            </a:extLst>
          </p:cNvPr>
          <p:cNvSpPr/>
          <p:nvPr/>
        </p:nvSpPr>
        <p:spPr>
          <a:xfrm>
            <a:off x="7425663" y="2301342"/>
            <a:ext cx="1466143" cy="581208"/>
          </a:xfrm>
          <a:prstGeom prst="rect">
            <a:avLst/>
          </a:prstGeom>
          <a:solidFill>
            <a:srgbClr val="92D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56B916-56D9-BE4E-916A-493CF5EFBA44}"/>
              </a:ext>
            </a:extLst>
          </p:cNvPr>
          <p:cNvSpPr/>
          <p:nvPr/>
        </p:nvSpPr>
        <p:spPr>
          <a:xfrm>
            <a:off x="2468881" y="2301342"/>
            <a:ext cx="4807964" cy="581208"/>
          </a:xfrm>
          <a:prstGeom prst="rect">
            <a:avLst/>
          </a:prstGeom>
          <a:solidFill>
            <a:srgbClr val="92D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685CF0-AD72-3F4D-B2B7-847148EF8A8F}"/>
              </a:ext>
            </a:extLst>
          </p:cNvPr>
          <p:cNvSpPr/>
          <p:nvPr/>
        </p:nvSpPr>
        <p:spPr>
          <a:xfrm>
            <a:off x="335739" y="2301342"/>
            <a:ext cx="212901" cy="581208"/>
          </a:xfrm>
          <a:prstGeom prst="rect">
            <a:avLst/>
          </a:prstGeom>
          <a:solidFill>
            <a:srgbClr val="92D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DFF5B0-6D96-7D4E-B8EA-0B5D2C17B94B}"/>
              </a:ext>
            </a:extLst>
          </p:cNvPr>
          <p:cNvSpPr/>
          <p:nvPr/>
        </p:nvSpPr>
        <p:spPr>
          <a:xfrm>
            <a:off x="598170" y="2301342"/>
            <a:ext cx="223411" cy="58120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E096D7-3A0A-1846-BEFA-2B6A9AB8A4B9}"/>
              </a:ext>
            </a:extLst>
          </p:cNvPr>
          <p:cNvSpPr/>
          <p:nvPr/>
        </p:nvSpPr>
        <p:spPr>
          <a:xfrm>
            <a:off x="2190809" y="2301342"/>
            <a:ext cx="242921" cy="58120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5130E-BC0E-B44D-B448-3E70C1E2D603}"/>
              </a:ext>
            </a:extLst>
          </p:cNvPr>
          <p:cNvSpPr/>
          <p:nvPr/>
        </p:nvSpPr>
        <p:spPr>
          <a:xfrm>
            <a:off x="6476745" y="3851245"/>
            <a:ext cx="688060" cy="491334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184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BLR output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1840"/>
            <a:ext cx="9144000" cy="610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83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Run BLR</a:t>
            </a:r>
          </a:p>
        </p:txBody>
      </p:sp>
      <p:sp>
        <p:nvSpPr>
          <p:cNvPr id="2" name="Rectangle 1"/>
          <p:cNvSpPr/>
          <p:nvPr/>
        </p:nvSpPr>
        <p:spPr>
          <a:xfrm>
            <a:off x="71120" y="1327404"/>
            <a:ext cx="854456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#</a:t>
            </a:r>
            <a:r>
              <a:rPr lang="en-US" dirty="0" err="1"/>
              <a:t>install.packages</a:t>
            </a:r>
            <a:r>
              <a:rPr lang="en-US" dirty="0"/>
              <a:t>("BGLR") </a:t>
            </a:r>
          </a:p>
          <a:p>
            <a:r>
              <a:rPr lang="en-US" dirty="0"/>
              <a:t>library(BLR) 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/>
              <a:t>nIter</a:t>
            </a:r>
            <a:r>
              <a:rPr lang="en-US" dirty="0"/>
              <a:t>=2000              #### number of iteration</a:t>
            </a:r>
          </a:p>
          <a:p>
            <a:r>
              <a:rPr lang="en-US" dirty="0" err="1"/>
              <a:t>burnIn</a:t>
            </a:r>
            <a:r>
              <a:rPr lang="en-US" dirty="0"/>
              <a:t>=1500             #### </a:t>
            </a:r>
            <a:r>
              <a:rPr lang="en-US" dirty="0" err="1"/>
              <a:t>burnin</a:t>
            </a:r>
            <a:r>
              <a:rPr lang="en-US" dirty="0"/>
              <a:t> a part of iteration</a:t>
            </a:r>
          </a:p>
          <a:p>
            <a:r>
              <a:rPr lang="en-US" dirty="0" err="1"/>
              <a:t>myBLR</a:t>
            </a:r>
            <a:r>
              <a:rPr lang="en-US" dirty="0"/>
              <a:t> =</a:t>
            </a:r>
            <a:r>
              <a:rPr lang="en-US" sz="2800" dirty="0">
                <a:solidFill>
                  <a:schemeClr val="accent2"/>
                </a:solidFill>
              </a:rPr>
              <a:t>BLR</a:t>
            </a:r>
            <a:r>
              <a:rPr lang="en-US" dirty="0"/>
              <a:t>(y=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myY</a:t>
            </a:r>
            <a:r>
              <a:rPr lang="en-US" dirty="0"/>
              <a:t>[train,2]),</a:t>
            </a:r>
          </a:p>
          <a:p>
            <a:r>
              <a:rPr lang="en-US" dirty="0"/>
              <a:t>	XF=</a:t>
            </a:r>
            <a:r>
              <a:rPr lang="en-US" dirty="0" err="1"/>
              <a:t>pcEnv</a:t>
            </a:r>
            <a:r>
              <a:rPr lang="en-US" dirty="0"/>
              <a:t>[train,],</a:t>
            </a:r>
          </a:p>
          <a:p>
            <a:r>
              <a:rPr lang="en-US" dirty="0"/>
              <a:t>	XL=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[train,-1]),</a:t>
            </a:r>
          </a:p>
          <a:p>
            <a:r>
              <a:rPr lang="en-US" dirty="0"/>
              <a:t>	</a:t>
            </a:r>
            <a:r>
              <a:rPr lang="en-US" dirty="0" err="1"/>
              <a:t>nIter</a:t>
            </a:r>
            <a:r>
              <a:rPr lang="en-US" dirty="0"/>
              <a:t>=</a:t>
            </a:r>
            <a:r>
              <a:rPr lang="en-US" dirty="0" err="1"/>
              <a:t>nIter</a:t>
            </a:r>
            <a:r>
              <a:rPr lang="en-US" dirty="0"/>
              <a:t>,</a:t>
            </a:r>
          </a:p>
          <a:p>
            <a:r>
              <a:rPr lang="en-US" dirty="0"/>
              <a:t>	</a:t>
            </a:r>
            <a:r>
              <a:rPr lang="en-US" dirty="0" err="1"/>
              <a:t>burnIn</a:t>
            </a:r>
            <a:r>
              <a:rPr lang="en-US" dirty="0"/>
              <a:t>=</a:t>
            </a:r>
            <a:r>
              <a:rPr lang="en-US" dirty="0" err="1"/>
              <a:t>burnIn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pred.inf</a:t>
            </a:r>
            <a:r>
              <a:rPr lang="en-US" dirty="0"/>
              <a:t>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[pred,-1])%*%</a:t>
            </a:r>
            <a:r>
              <a:rPr lang="en-US" dirty="0" err="1"/>
              <a:t>myBLR$bL</a:t>
            </a:r>
            <a:endParaRPr lang="en-US" dirty="0"/>
          </a:p>
          <a:p>
            <a:r>
              <a:rPr lang="en-US" dirty="0" err="1"/>
              <a:t>pred.ref</a:t>
            </a:r>
            <a:r>
              <a:rPr lang="en-US" dirty="0"/>
              <a:t>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[train,-1])%*%</a:t>
            </a:r>
            <a:r>
              <a:rPr lang="en-US" dirty="0" err="1"/>
              <a:t>myBLR$bL</a:t>
            </a:r>
            <a:endParaRPr lang="en-US" dirty="0"/>
          </a:p>
          <a:p>
            <a:endParaRPr lang="en-US" dirty="0"/>
          </a:p>
          <a:p>
            <a:r>
              <a:rPr lang="en-US" dirty="0"/>
              <a:t>accuracy &lt;- 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myY</a:t>
            </a:r>
            <a:r>
              <a:rPr lang="en-US" dirty="0"/>
              <a:t>[pred,2],</a:t>
            </a:r>
            <a:r>
              <a:rPr lang="en-US" dirty="0" err="1"/>
              <a:t>pred.inf</a:t>
            </a:r>
            <a:r>
              <a:rPr lang="en-US" dirty="0"/>
              <a:t>)</a:t>
            </a:r>
          </a:p>
          <a:p>
            <a:r>
              <a:rPr lang="en-US" dirty="0" err="1"/>
              <a:t>modelfit</a:t>
            </a:r>
            <a:r>
              <a:rPr lang="en-US" dirty="0"/>
              <a:t> &lt;- 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myY</a:t>
            </a:r>
            <a:r>
              <a:rPr lang="en-US" dirty="0"/>
              <a:t>[train,2],</a:t>
            </a:r>
            <a:r>
              <a:rPr lang="en-US" dirty="0" err="1"/>
              <a:t>pred.ref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accuracy</a:t>
            </a:r>
          </a:p>
          <a:p>
            <a:r>
              <a:rPr lang="en-US" dirty="0" err="1"/>
              <a:t>modelfit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07866" y="5636276"/>
            <a:ext cx="1813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>
                <a:solidFill>
                  <a:srgbClr val="FF0000"/>
                </a:solidFill>
              </a:rPr>
              <a:t>0.1364273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fi-FI" dirty="0">
                <a:solidFill>
                  <a:srgbClr val="FF0000"/>
                </a:solidFill>
              </a:rPr>
              <a:t>0.7958675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8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" b="8866"/>
          <a:stretch/>
        </p:blipFill>
        <p:spPr>
          <a:xfrm>
            <a:off x="158815" y="0"/>
            <a:ext cx="8922620" cy="363834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8463" y="119593"/>
            <a:ext cx="2642135" cy="90477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GWAS</a:t>
            </a:r>
          </a:p>
        </p:txBody>
      </p:sp>
      <p:sp>
        <p:nvSpPr>
          <p:cNvPr id="6" name="Rectangle 5"/>
          <p:cNvSpPr/>
          <p:nvPr/>
        </p:nvSpPr>
        <p:spPr>
          <a:xfrm>
            <a:off x="6125842" y="378037"/>
            <a:ext cx="2417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myGWAS</a:t>
            </a:r>
            <a:r>
              <a:rPr lang="en-US" dirty="0"/>
              <a:t>=myBLR$tau2</a:t>
            </a:r>
          </a:p>
          <a:p>
            <a:r>
              <a:rPr lang="en-US" dirty="0"/>
              <a:t>plot(</a:t>
            </a:r>
            <a:r>
              <a:rPr lang="en-US" dirty="0" err="1"/>
              <a:t>myGWAS</a:t>
            </a:r>
            <a:r>
              <a:rPr lang="en-US" dirty="0"/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2"/>
          <a:stretch/>
        </p:blipFill>
        <p:spPr>
          <a:xfrm>
            <a:off x="0" y="3330341"/>
            <a:ext cx="9144000" cy="35276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49076" y="3493970"/>
            <a:ext cx="36842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/(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exp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myGWAS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myGI.MP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cbind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-1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GAPIT.Manhattan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GI.MP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myGI.MP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seqQTN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QTN.position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6389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BAGS</a:t>
            </a:r>
          </a:p>
          <a:p>
            <a:r>
              <a:rPr lang="en-US" dirty="0">
                <a:latin typeface="Constantia" charset="0"/>
              </a:rPr>
              <a:t>BLR/BGLR</a:t>
            </a:r>
          </a:p>
        </p:txBody>
      </p:sp>
    </p:spTree>
    <p:extLst>
      <p:ext uri="{BB962C8B-B14F-4D97-AF65-F5344CB8AC3E}">
        <p14:creationId xmlns:p14="http://schemas.microsoft.com/office/powerpoint/2010/main" val="198485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BGLR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7"/>
          <a:stretch/>
        </p:blipFill>
        <p:spPr>
          <a:xfrm>
            <a:off x="2381608" y="3329875"/>
            <a:ext cx="2967151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61823" y="2639125"/>
            <a:ext cx="2131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Individuals</a:t>
            </a:r>
            <a:endParaRPr lang="en-US" sz="32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261823" y="3254835"/>
            <a:ext cx="576391" cy="4635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92153" y="2709552"/>
            <a:ext cx="2131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Markers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98919" y="3223900"/>
            <a:ext cx="385010" cy="46878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39A42B6-E0E7-6A40-BA75-009DA7B64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6744"/>
            <a:ext cx="9144000" cy="152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8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95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Run BGLR</a:t>
            </a:r>
          </a:p>
        </p:txBody>
      </p:sp>
      <p:sp>
        <p:nvSpPr>
          <p:cNvPr id="2" name="Rectangle 1"/>
          <p:cNvSpPr/>
          <p:nvPr/>
        </p:nvSpPr>
        <p:spPr>
          <a:xfrm>
            <a:off x="142240" y="517803"/>
            <a:ext cx="854456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#</a:t>
            </a:r>
            <a:r>
              <a:rPr lang="en-US" dirty="0" err="1"/>
              <a:t>install.packages</a:t>
            </a:r>
            <a:r>
              <a:rPr lang="en-US" dirty="0"/>
              <a:t>("BGLR") </a:t>
            </a:r>
          </a:p>
          <a:p>
            <a:r>
              <a:rPr lang="en-US" dirty="0"/>
              <a:t>library(BGLR) 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/>
              <a:t>nIter</a:t>
            </a:r>
            <a:r>
              <a:rPr lang="en-US" dirty="0"/>
              <a:t>=2000              #### number of iteration</a:t>
            </a:r>
          </a:p>
          <a:p>
            <a:r>
              <a:rPr lang="en-US" dirty="0" err="1"/>
              <a:t>burnIn</a:t>
            </a:r>
            <a:r>
              <a:rPr lang="en-US" dirty="0"/>
              <a:t>=1500             #### </a:t>
            </a:r>
            <a:r>
              <a:rPr lang="en-US" dirty="0" err="1"/>
              <a:t>burnin</a:t>
            </a:r>
            <a:r>
              <a:rPr lang="en-US" dirty="0"/>
              <a:t> a part of iteration</a:t>
            </a:r>
          </a:p>
          <a:p>
            <a:r>
              <a:rPr lang="en-US" dirty="0" err="1"/>
              <a:t>myBGLR</a:t>
            </a:r>
            <a:r>
              <a:rPr lang="en-US" dirty="0"/>
              <a:t> =</a:t>
            </a:r>
            <a:r>
              <a:rPr lang="en-US" sz="2800" dirty="0">
                <a:solidFill>
                  <a:schemeClr val="accent2"/>
                </a:solidFill>
              </a:rPr>
              <a:t>BGLR</a:t>
            </a:r>
            <a:r>
              <a:rPr lang="en-US" dirty="0"/>
              <a:t>(y=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myY</a:t>
            </a:r>
            <a:r>
              <a:rPr lang="en-US" dirty="0"/>
              <a:t>[train,2]),</a:t>
            </a:r>
          </a:p>
          <a:p>
            <a:r>
              <a:rPr lang="en-US" dirty="0"/>
              <a:t>ETA=list(list(X=</a:t>
            </a:r>
            <a:r>
              <a:rPr lang="en-US" dirty="0" err="1"/>
              <a:t>pcEnv</a:t>
            </a:r>
            <a:r>
              <a:rPr lang="en-US" dirty="0"/>
              <a:t>[train,],model='FIXED', </a:t>
            </a:r>
            <a:r>
              <a:rPr lang="en-US" dirty="0" err="1"/>
              <a:t>saveEffects</a:t>
            </a:r>
            <a:r>
              <a:rPr lang="en-US" dirty="0"/>
              <a:t>=TRUE),</a:t>
            </a:r>
          </a:p>
          <a:p>
            <a:r>
              <a:rPr lang="en-US" dirty="0"/>
              <a:t>	list(X=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[train,-1]),model='BRR', </a:t>
            </a:r>
            <a:r>
              <a:rPr lang="en-US" dirty="0" err="1"/>
              <a:t>saveEffects</a:t>
            </a:r>
            <a:r>
              <a:rPr lang="en-US" dirty="0"/>
              <a:t>=TRUE)</a:t>
            </a:r>
          </a:p>
          <a:p>
            <a:r>
              <a:rPr lang="en-US" dirty="0"/>
              <a:t>	#list(X=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[train,-1]),model='BL', </a:t>
            </a:r>
            <a:r>
              <a:rPr lang="en-US" dirty="0" err="1"/>
              <a:t>saveEffects</a:t>
            </a:r>
            <a:r>
              <a:rPr lang="en-US" dirty="0"/>
              <a:t>=TRUE)</a:t>
            </a:r>
          </a:p>
          <a:p>
            <a:r>
              <a:rPr lang="en-US" dirty="0"/>
              <a:t>	#list(X=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[train,-1]),model='</a:t>
            </a:r>
            <a:r>
              <a:rPr lang="en-US" dirty="0" err="1"/>
              <a:t>BayesA</a:t>
            </a:r>
            <a:r>
              <a:rPr lang="en-US" dirty="0"/>
              <a:t>', </a:t>
            </a:r>
            <a:r>
              <a:rPr lang="en-US" dirty="0" err="1"/>
              <a:t>saveEffects</a:t>
            </a:r>
            <a:r>
              <a:rPr lang="en-US" dirty="0"/>
              <a:t>=TRUE)</a:t>
            </a:r>
          </a:p>
          <a:p>
            <a:r>
              <a:rPr lang="en-US" dirty="0"/>
              <a:t>	#list(X=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[train,-1]),model='</a:t>
            </a:r>
            <a:r>
              <a:rPr lang="en-US" dirty="0" err="1"/>
              <a:t>BayesB</a:t>
            </a:r>
            <a:r>
              <a:rPr lang="en-US" dirty="0"/>
              <a:t>', </a:t>
            </a:r>
            <a:r>
              <a:rPr lang="en-US" dirty="0" err="1"/>
              <a:t>saveEffects</a:t>
            </a:r>
            <a:r>
              <a:rPr lang="en-US" dirty="0"/>
              <a:t>=TRUE)</a:t>
            </a:r>
          </a:p>
          <a:p>
            <a:r>
              <a:rPr lang="en-US" dirty="0"/>
              <a:t>	),</a:t>
            </a:r>
          </a:p>
          <a:p>
            <a:r>
              <a:rPr lang="en-US" dirty="0"/>
              <a:t>	</a:t>
            </a:r>
            <a:r>
              <a:rPr lang="en-US" dirty="0" err="1"/>
              <a:t>nIter</a:t>
            </a:r>
            <a:r>
              <a:rPr lang="en-US" dirty="0"/>
              <a:t>=</a:t>
            </a:r>
            <a:r>
              <a:rPr lang="en-US" dirty="0" err="1"/>
              <a:t>nIter</a:t>
            </a:r>
            <a:r>
              <a:rPr lang="en-US" dirty="0"/>
              <a:t>,</a:t>
            </a:r>
          </a:p>
          <a:p>
            <a:r>
              <a:rPr lang="en-US" dirty="0"/>
              <a:t>	</a:t>
            </a:r>
            <a:r>
              <a:rPr lang="en-US" dirty="0" err="1"/>
              <a:t>burnIn</a:t>
            </a:r>
            <a:r>
              <a:rPr lang="en-US" dirty="0"/>
              <a:t>=</a:t>
            </a:r>
            <a:r>
              <a:rPr lang="en-US" dirty="0" err="1"/>
              <a:t>burnIn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pred.inf</a:t>
            </a:r>
            <a:r>
              <a:rPr lang="en-US" dirty="0"/>
              <a:t>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[pred,-1])%*%</a:t>
            </a:r>
            <a:r>
              <a:rPr lang="en-US" dirty="0" err="1"/>
              <a:t>myBGLR$ETA</a:t>
            </a:r>
            <a:r>
              <a:rPr lang="en-US" dirty="0"/>
              <a:t>[[2]]$b</a:t>
            </a:r>
          </a:p>
          <a:p>
            <a:r>
              <a:rPr lang="en-US" dirty="0" err="1"/>
              <a:t>pred.ref</a:t>
            </a:r>
            <a:r>
              <a:rPr lang="en-US" dirty="0"/>
              <a:t>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[train,-1])%*%</a:t>
            </a:r>
            <a:r>
              <a:rPr lang="en-US" dirty="0" err="1"/>
              <a:t>myBGLR$ETA</a:t>
            </a:r>
            <a:r>
              <a:rPr lang="en-US" dirty="0"/>
              <a:t>[[2]]$b</a:t>
            </a:r>
          </a:p>
          <a:p>
            <a:endParaRPr lang="en-US" dirty="0"/>
          </a:p>
          <a:p>
            <a:r>
              <a:rPr lang="en-US" dirty="0"/>
              <a:t>accuracy &lt;- 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myY</a:t>
            </a:r>
            <a:r>
              <a:rPr lang="en-US" dirty="0"/>
              <a:t>[pred,2],</a:t>
            </a:r>
            <a:r>
              <a:rPr lang="en-US" dirty="0" err="1"/>
              <a:t>pred.inf</a:t>
            </a:r>
            <a:r>
              <a:rPr lang="en-US" dirty="0"/>
              <a:t>)</a:t>
            </a:r>
          </a:p>
          <a:p>
            <a:r>
              <a:rPr lang="en-US" dirty="0" err="1"/>
              <a:t>modelfit</a:t>
            </a:r>
            <a:r>
              <a:rPr lang="en-US" dirty="0"/>
              <a:t> &lt;- 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myY</a:t>
            </a:r>
            <a:r>
              <a:rPr lang="en-US" dirty="0"/>
              <a:t>[train,2],</a:t>
            </a:r>
            <a:r>
              <a:rPr lang="en-US" dirty="0" err="1"/>
              <a:t>pred.ref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accuracy</a:t>
            </a:r>
          </a:p>
          <a:p>
            <a:r>
              <a:rPr lang="en-US" dirty="0" err="1"/>
              <a:t>modelfit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30654" y="5958717"/>
            <a:ext cx="1813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>
                <a:solidFill>
                  <a:srgbClr val="FF0000"/>
                </a:solidFill>
              </a:rPr>
              <a:t>0.1435651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fi-FI" dirty="0">
                <a:solidFill>
                  <a:srgbClr val="FF0000"/>
                </a:solidFill>
              </a:rPr>
              <a:t>0.8295513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5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GWAS</a:t>
            </a:r>
          </a:p>
        </p:txBody>
      </p:sp>
      <p:sp>
        <p:nvSpPr>
          <p:cNvPr id="6" name="Rectangle 5"/>
          <p:cNvSpPr/>
          <p:nvPr/>
        </p:nvSpPr>
        <p:spPr>
          <a:xfrm>
            <a:off x="329453" y="1870946"/>
            <a:ext cx="3674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myGWAS</a:t>
            </a:r>
            <a:r>
              <a:rPr lang="en-US" dirty="0"/>
              <a:t>=abs(</a:t>
            </a:r>
            <a:r>
              <a:rPr lang="en-US" dirty="0" err="1"/>
              <a:t>myBGLR$ETA</a:t>
            </a:r>
            <a:r>
              <a:rPr lang="en-US" dirty="0"/>
              <a:t>[[2]]$b)</a:t>
            </a:r>
          </a:p>
          <a:p>
            <a:r>
              <a:rPr lang="en-US" dirty="0"/>
              <a:t>plot(</a:t>
            </a:r>
            <a:r>
              <a:rPr lang="en-US" dirty="0" err="1"/>
              <a:t>myGWAS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800"/>
            <a:ext cx="9144000" cy="424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3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5171440" cy="125272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Visualization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by GAPIT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1754749"/>
            <a:ext cx="5323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/(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exp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(100*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myGWAS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myGI.MP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cbind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-1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GAPIT.Manhattan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GI.MP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myGI.MP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seqQTN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QTN.position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GAPIT.QQ(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18333" r="6666" b="11001"/>
          <a:stretch/>
        </p:blipFill>
        <p:spPr>
          <a:xfrm>
            <a:off x="5516880" y="57463"/>
            <a:ext cx="3627120" cy="3230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9208"/>
            <a:ext cx="9144000" cy="336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9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50058" cy="1600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197" y="973836"/>
            <a:ext cx="3476065" cy="1252728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Comparison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8" y="1704701"/>
            <a:ext cx="4360086" cy="1629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367605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8" y="5257800"/>
            <a:ext cx="4355926" cy="1600200"/>
          </a:xfrm>
          <a:prstGeom prst="rect">
            <a:avLst/>
          </a:prstGeom>
        </p:spPr>
      </p:pic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426578"/>
              </p:ext>
            </p:extLst>
          </p:nvPr>
        </p:nvGraphicFramePr>
        <p:xfrm>
          <a:off x="4526427" y="2806560"/>
          <a:ext cx="4481607" cy="2384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3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80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80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80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801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BayesA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8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BayesB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7306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BAGS</a:t>
            </a:r>
          </a:p>
          <a:p>
            <a:r>
              <a:rPr lang="en-US" dirty="0">
                <a:latin typeface="Constantia" charset="0"/>
              </a:rPr>
              <a:t>BLR</a:t>
            </a:r>
          </a:p>
          <a:p>
            <a:r>
              <a:rPr lang="en-US" dirty="0">
                <a:latin typeface="Constantia" charset="0"/>
              </a:rPr>
              <a:t>BGLR</a:t>
            </a:r>
          </a:p>
        </p:txBody>
      </p:sp>
    </p:spTree>
    <p:extLst>
      <p:ext uri="{BB962C8B-B14F-4D97-AF65-F5344CB8AC3E}">
        <p14:creationId xmlns:p14="http://schemas.microsoft.com/office/powerpoint/2010/main" val="3959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Bayesian Alphabet for Genomic Selection (BAGS)</a:t>
            </a:r>
          </a:p>
          <a:p>
            <a:r>
              <a:rPr lang="en-US" dirty="0"/>
              <a:t>source("http://www. </a:t>
            </a:r>
            <a:r>
              <a:rPr lang="en-US" dirty="0" err="1"/>
              <a:t>zzlab.net</a:t>
            </a:r>
            <a:r>
              <a:rPr lang="en-US" dirty="0"/>
              <a:t>/sandbox/BAGS.R</a:t>
            </a:r>
          </a:p>
          <a:p>
            <a:r>
              <a:rPr lang="en-US" dirty="0"/>
              <a:t>Based on the  source code  originally developed by Rohan Fernando (</a:t>
            </a:r>
            <a:r>
              <a:rPr lang="en-US" dirty="0">
                <a:hlinkClick r:id="rId2"/>
              </a:rPr>
              <a:t>http://taurus.ansci.iastate.edu/wiki/projects)</a:t>
            </a:r>
            <a:endParaRPr lang="en-US" dirty="0"/>
          </a:p>
          <a:p>
            <a:r>
              <a:rPr lang="en-US" dirty="0"/>
              <a:t>Intensively revised</a:t>
            </a:r>
          </a:p>
          <a:p>
            <a:r>
              <a:rPr lang="en-US" dirty="0"/>
              <a:t>Methods: Bayes A, B and </a:t>
            </a:r>
            <a:r>
              <a:rPr lang="en-US" dirty="0" err="1"/>
              <a:t>Cpi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BAGS</a:t>
            </a:r>
          </a:p>
        </p:txBody>
      </p:sp>
    </p:spTree>
    <p:extLst>
      <p:ext uri="{BB962C8B-B14F-4D97-AF65-F5344CB8AC3E}">
        <p14:creationId xmlns:p14="http://schemas.microsoft.com/office/powerpoint/2010/main" val="1722685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4" b="23336"/>
          <a:stretch/>
        </p:blipFill>
        <p:spPr>
          <a:xfrm>
            <a:off x="0" y="0"/>
            <a:ext cx="9144000" cy="40130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599" t="8142" r="5201"/>
          <a:stretch/>
        </p:blipFill>
        <p:spPr>
          <a:xfrm>
            <a:off x="1219200" y="4107852"/>
            <a:ext cx="1702228" cy="2286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89917" y="6488668"/>
            <a:ext cx="1846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Rohan Fernando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014" y="4107852"/>
            <a:ext cx="1714500" cy="2286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734014" y="6488668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Dorian J Garrick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100" y="4107852"/>
            <a:ext cx="1714500" cy="2286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182035" y="6488668"/>
            <a:ext cx="1872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Jack C M </a:t>
            </a:r>
            <a:r>
              <a:rPr lang="en-US" dirty="0" err="1"/>
              <a:t>Dekkers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3537224"/>
            <a:ext cx="6739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hlinkClick r:id="rId6"/>
              </a:rPr>
              <a:t>http://taurus.</a:t>
            </a:r>
            <a:r>
              <a:rPr lang="en-US" sz="2800" dirty="0">
                <a:solidFill>
                  <a:srgbClr val="FF0000"/>
                </a:solidFill>
                <a:hlinkClick r:id="rId6"/>
              </a:rPr>
              <a:t>ansci.iastate</a:t>
            </a:r>
            <a:r>
              <a:rPr lang="en-US" sz="2800" dirty="0">
                <a:solidFill>
                  <a:schemeClr val="bg1"/>
                </a:solidFill>
                <a:hlinkClick r:id="rId6"/>
              </a:rPr>
              <a:t>.edu/wiki/projects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5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55" y="2675467"/>
            <a:ext cx="8625385" cy="3450696"/>
          </a:xfrm>
        </p:spPr>
        <p:txBody>
          <a:bodyPr>
            <a:normAutofit/>
          </a:bodyPr>
          <a:lstStyle/>
          <a:p>
            <a:pPr marL="0" indent="-914400">
              <a:buNone/>
            </a:pPr>
            <a:r>
              <a:rPr lang="en-US" dirty="0"/>
              <a:t>G: numeric genotype with individual as row and marker as column (n by m).</a:t>
            </a:r>
          </a:p>
          <a:p>
            <a:pPr marL="0" indent="-914400">
              <a:buNone/>
            </a:pPr>
            <a:r>
              <a:rPr lang="en-US" dirty="0"/>
              <a:t>y: phenotype of single column (n by 1)</a:t>
            </a:r>
          </a:p>
          <a:p>
            <a:pPr marL="0" indent="-914400">
              <a:buNone/>
            </a:pPr>
            <a:r>
              <a:rPr lang="en-US" dirty="0"/>
              <a:t>pi: 0 for Bayes A, 1 for </a:t>
            </a:r>
            <a:r>
              <a:rPr lang="en-US" dirty="0" err="1"/>
              <a:t>Cpi</a:t>
            </a:r>
            <a:r>
              <a:rPr lang="en-US" dirty="0"/>
              <a:t> and between 0 and 1  for Bayes B</a:t>
            </a:r>
          </a:p>
          <a:p>
            <a:pPr marL="0" indent="-457200">
              <a:buNone/>
            </a:pPr>
            <a:r>
              <a:rPr lang="en-US" dirty="0" err="1"/>
              <a:t>burn.in</a:t>
            </a:r>
            <a:r>
              <a:rPr lang="en-US" dirty="0"/>
              <a:t>: number iterations not used</a:t>
            </a:r>
          </a:p>
          <a:p>
            <a:pPr marL="0" indent="-457200">
              <a:buNone/>
            </a:pPr>
            <a:r>
              <a:rPr lang="en-US" dirty="0" err="1"/>
              <a:t>burn.out</a:t>
            </a:r>
            <a:r>
              <a:rPr lang="en-US" dirty="0"/>
              <a:t>: number iterations used</a:t>
            </a:r>
          </a:p>
          <a:p>
            <a:pPr marL="0" indent="-457200">
              <a:buNone/>
            </a:pPr>
            <a:r>
              <a:rPr lang="en-US" dirty="0"/>
              <a:t>recording: T or F to return MCMC results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20772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55" y="2675467"/>
            <a:ext cx="8625385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$effect: The posterior means of marker effects (m elements)</a:t>
            </a:r>
          </a:p>
          <a:p>
            <a:pPr marL="0" indent="0">
              <a:buNone/>
            </a:pPr>
            <a:r>
              <a:rPr lang="en-US" dirty="0"/>
              <a:t>$ </a:t>
            </a:r>
            <a:r>
              <a:rPr lang="en-US" dirty="0" err="1"/>
              <a:t>var</a:t>
            </a:r>
            <a:r>
              <a:rPr lang="en-US" dirty="0"/>
              <a:t>: The posterior means of marker variances (m elements)</a:t>
            </a:r>
          </a:p>
          <a:p>
            <a:pPr marL="0" indent="0">
              <a:buNone/>
            </a:pPr>
            <a:r>
              <a:rPr lang="en-US" dirty="0"/>
              <a:t>$ mean: The posterior mean of overall mean</a:t>
            </a:r>
          </a:p>
          <a:p>
            <a:pPr marL="0" indent="0">
              <a:buNone/>
            </a:pPr>
            <a:r>
              <a:rPr lang="en-US" dirty="0"/>
              <a:t>$ pi: The posterior mean of pi</a:t>
            </a:r>
          </a:p>
          <a:p>
            <a:pPr marL="0" indent="0">
              <a:buNone/>
            </a:pPr>
            <a:r>
              <a:rPr lang="en-US" dirty="0"/>
              <a:t>$ </a:t>
            </a:r>
            <a:r>
              <a:rPr lang="en-US" dirty="0" err="1"/>
              <a:t>Va</a:t>
            </a:r>
            <a:r>
              <a:rPr lang="en-US" dirty="0"/>
              <a:t>: The posterior mean of variance of SNP effects (</a:t>
            </a:r>
            <a:r>
              <a:rPr lang="en-US" dirty="0" err="1"/>
              <a:t>CPi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$ </a:t>
            </a:r>
            <a:r>
              <a:rPr lang="en-US" dirty="0" err="1"/>
              <a:t>Ve</a:t>
            </a:r>
            <a:r>
              <a:rPr lang="en-US" dirty="0"/>
              <a:t>: The posterior mean of variance of residual effects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191049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55" y="2675467"/>
            <a:ext cx="8625385" cy="34506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$</a:t>
            </a:r>
            <a:r>
              <a:rPr lang="en-US" dirty="0" err="1"/>
              <a:t>mcmc.p</a:t>
            </a:r>
            <a:r>
              <a:rPr lang="en-US" dirty="0"/>
              <a:t>: The posterior samples of four parameters (t by 4 elements)</a:t>
            </a:r>
          </a:p>
          <a:p>
            <a:pPr marL="301943" lvl="1" indent="0">
              <a:buNone/>
            </a:pPr>
            <a:r>
              <a:rPr lang="en-US" dirty="0"/>
              <a:t>$ mean: The posterior mean of overall mean</a:t>
            </a:r>
          </a:p>
          <a:p>
            <a:pPr marL="301943" lvl="1" indent="0">
              <a:buNone/>
            </a:pPr>
            <a:r>
              <a:rPr lang="en-US" dirty="0"/>
              <a:t>$ pi: The posterior mean of pi</a:t>
            </a:r>
          </a:p>
          <a:p>
            <a:pPr marL="301943" lvl="1" indent="0">
              <a:buNone/>
            </a:pPr>
            <a:r>
              <a:rPr lang="en-US" dirty="0"/>
              <a:t>$ </a:t>
            </a:r>
            <a:r>
              <a:rPr lang="en-US" dirty="0" err="1"/>
              <a:t>Va</a:t>
            </a:r>
            <a:r>
              <a:rPr lang="en-US" dirty="0"/>
              <a:t>: The posterior mean of variance of SNP effects (</a:t>
            </a:r>
            <a:r>
              <a:rPr lang="en-US" dirty="0" err="1"/>
              <a:t>Cpi</a:t>
            </a:r>
            <a:r>
              <a:rPr lang="en-US" dirty="0"/>
              <a:t>)</a:t>
            </a:r>
          </a:p>
          <a:p>
            <a:pPr marL="301943" lvl="1" indent="0">
              <a:buNone/>
            </a:pPr>
            <a:r>
              <a:rPr lang="en-US" dirty="0"/>
              <a:t>$ </a:t>
            </a:r>
            <a:r>
              <a:rPr lang="en-US" dirty="0" err="1"/>
              <a:t>Ve</a:t>
            </a:r>
            <a:r>
              <a:rPr lang="en-US" dirty="0"/>
              <a:t>: The posterior mean of variance of residual effects</a:t>
            </a:r>
          </a:p>
          <a:p>
            <a:pPr marL="0" indent="0">
              <a:buNone/>
            </a:pPr>
            <a:r>
              <a:rPr lang="en-US" dirty="0"/>
              <a:t>$</a:t>
            </a:r>
            <a:r>
              <a:rPr lang="en-US" dirty="0" err="1"/>
              <a:t>mcmc.b</a:t>
            </a:r>
            <a:r>
              <a:rPr lang="en-US" dirty="0"/>
              <a:t>: The posterior samples of marker effects (t by m elements)</a:t>
            </a:r>
          </a:p>
          <a:p>
            <a:pPr marL="0" indent="0">
              <a:buNone/>
            </a:pPr>
            <a:r>
              <a:rPr lang="en-US" dirty="0"/>
              <a:t>$</a:t>
            </a:r>
            <a:r>
              <a:rPr lang="en-US" dirty="0" err="1"/>
              <a:t>mcmc.v</a:t>
            </a:r>
            <a:r>
              <a:rPr lang="en-US" dirty="0"/>
              <a:t>: The posterior samples of marker variances (t by m elements)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of MCMC with t iterations</a:t>
            </a:r>
          </a:p>
        </p:txBody>
      </p:sp>
    </p:spTree>
    <p:extLst>
      <p:ext uri="{BB962C8B-B14F-4D97-AF65-F5344CB8AC3E}">
        <p14:creationId xmlns:p14="http://schemas.microsoft.com/office/powerpoint/2010/main" val="26751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Set up GAPIT and BAGS</a:t>
            </a:r>
          </a:p>
        </p:txBody>
      </p:sp>
      <p:sp>
        <p:nvSpPr>
          <p:cNvPr id="2" name="Rectangle 1"/>
          <p:cNvSpPr/>
          <p:nvPr/>
        </p:nvSpPr>
        <p:spPr>
          <a:xfrm>
            <a:off x="234950" y="1087547"/>
            <a:ext cx="86741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rm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list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ls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())</a:t>
            </a:r>
          </a:p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#Import GAPIT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#source("http://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www.bioconductor.org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/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biocLite.R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 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biocLite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multtest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install.packages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("EMMREML")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install.packages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gplots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install.packages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("scatterplot3d")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'MASS'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 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# required for 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ginv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multtest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gplots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compiler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 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#required for 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cmpfun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"scatterplot3d"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"EMMREML"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www.zzlab.net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emma.txt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www.zzlab.net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gapit_functions.txt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#Prepare BAGS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source('http://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/sandbox/BAGS.R')</a:t>
            </a:r>
          </a:p>
        </p:txBody>
      </p:sp>
    </p:spTree>
    <p:extLst>
      <p:ext uri="{BB962C8B-B14F-4D97-AF65-F5344CB8AC3E}">
        <p14:creationId xmlns:p14="http://schemas.microsoft.com/office/powerpoint/2010/main" val="1501365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3736</TotalTime>
  <Words>1687</Words>
  <Application>Microsoft Macintosh PowerPoint</Application>
  <PresentationFormat>On-screen Show (4:3)</PresentationFormat>
  <Paragraphs>290</Paragraphs>
  <Slides>35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ArialMT</vt:lpstr>
      <vt:lpstr>inherit</vt:lpstr>
      <vt:lpstr>Open Sans</vt:lpstr>
      <vt:lpstr>Calibri</vt:lpstr>
      <vt:lpstr>Candara</vt:lpstr>
      <vt:lpstr>Constantia</vt:lpstr>
      <vt:lpstr>Georgia</vt:lpstr>
      <vt:lpstr>Symbol</vt:lpstr>
      <vt:lpstr>Waveform</vt:lpstr>
      <vt:lpstr>Statistical Genomics</vt:lpstr>
      <vt:lpstr>Administration</vt:lpstr>
      <vt:lpstr>Outline</vt:lpstr>
      <vt:lpstr>BAGS</vt:lpstr>
      <vt:lpstr>PowerPoint Presentation</vt:lpstr>
      <vt:lpstr>Input</vt:lpstr>
      <vt:lpstr>Output</vt:lpstr>
      <vt:lpstr>Output of MCMC with t iterations</vt:lpstr>
      <vt:lpstr>Set up GAPIT and BAGS</vt:lpstr>
      <vt:lpstr>Data and simulation</vt:lpstr>
      <vt:lpstr>Run GAPIT</vt:lpstr>
      <vt:lpstr>GWAS</vt:lpstr>
      <vt:lpstr>RUN BAGS with different model</vt:lpstr>
      <vt:lpstr>Bayes Cpi</vt:lpstr>
      <vt:lpstr>Bayes B</vt:lpstr>
      <vt:lpstr>Bayes A</vt:lpstr>
      <vt:lpstr>Visualizing MCMC</vt:lpstr>
      <vt:lpstr>Changes of cumulative averages</vt:lpstr>
      <vt:lpstr>1,000 iterations</vt:lpstr>
      <vt:lpstr>20,000 iterations are still not enough!</vt:lpstr>
      <vt:lpstr>BLR and BGLR</vt:lpstr>
      <vt:lpstr>Papers of BLR and BGLR</vt:lpstr>
      <vt:lpstr>PowerPoint Presentation</vt:lpstr>
      <vt:lpstr>PowerPoint Presentation</vt:lpstr>
      <vt:lpstr>Model in BLR</vt:lpstr>
      <vt:lpstr>Bayesian likelihood</vt:lpstr>
      <vt:lpstr>BLR output</vt:lpstr>
      <vt:lpstr>Run BLR</vt:lpstr>
      <vt:lpstr>GWAS</vt:lpstr>
      <vt:lpstr>BGLR model</vt:lpstr>
      <vt:lpstr>Run BGLR</vt:lpstr>
      <vt:lpstr>GWAS</vt:lpstr>
      <vt:lpstr>Visualization by GAPIT</vt:lpstr>
      <vt:lpstr>Comparison</vt:lpstr>
      <vt:lpstr>Outline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Zhang, Zhiwu</cp:lastModifiedBy>
  <cp:revision>223</cp:revision>
  <dcterms:created xsi:type="dcterms:W3CDTF">2013-08-24T13:03:35Z</dcterms:created>
  <dcterms:modified xsi:type="dcterms:W3CDTF">2018-04-20T19:14:45Z</dcterms:modified>
</cp:coreProperties>
</file>