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342" r:id="rId3"/>
    <p:sldId id="346" r:id="rId4"/>
    <p:sldId id="355" r:id="rId5"/>
    <p:sldId id="356" r:id="rId6"/>
    <p:sldId id="357" r:id="rId7"/>
    <p:sldId id="354" r:id="rId8"/>
    <p:sldId id="358" r:id="rId9"/>
    <p:sldId id="359" r:id="rId10"/>
    <p:sldId id="360" r:id="rId11"/>
    <p:sldId id="3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Gowan" initials="MM" lastIdx="1" clrIdx="0">
    <p:extLst>
      <p:ext uri="{19B8F6BF-5375-455C-9EA6-DF929625EA0E}">
        <p15:presenceInfo xmlns:p15="http://schemas.microsoft.com/office/powerpoint/2012/main" userId="4ea2b01a54001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5A0F"/>
    <a:srgbClr val="F1B3B1"/>
    <a:srgbClr val="549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81438" autoAdjust="0"/>
  </p:normalViewPr>
  <p:slideViewPr>
    <p:cSldViewPr snapToGrid="0">
      <p:cViewPr varScale="1">
        <p:scale>
          <a:sx n="62" d="100"/>
          <a:sy n="62" d="100"/>
        </p:scale>
        <p:origin x="84" y="272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5EFB-84FD-4D13-BE7A-F89F4E36E287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642F-AA5E-4EA5-A5D2-7D3DAF80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0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07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67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30303"/>
                </a:solidFill>
                <a:latin typeface="Lora"/>
              </a:rPr>
              <a:t>Who are these authors?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8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30303"/>
                </a:solidFill>
                <a:latin typeface="Lora"/>
              </a:rPr>
              <a:t>Who are these authors?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72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18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30303"/>
                </a:solidFill>
                <a:latin typeface="Lora"/>
              </a:rPr>
              <a:t>Who are these authors?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36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4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506141" y="446485"/>
            <a:ext cx="9167813" cy="41612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190625" y="4723805"/>
            <a:ext cx="9810750" cy="1000125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190625" y="5759649"/>
            <a:ext cx="9810750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5952544" y="6500813"/>
            <a:ext cx="304571" cy="29738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137781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826-C3D6-493E-BED4-23E4E6926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14895"/>
            <a:ext cx="12016409" cy="3083070"/>
          </a:xfrm>
        </p:spPr>
        <p:txBody>
          <a:bodyPr anchor="ctr">
            <a:noAutofit/>
          </a:bodyPr>
          <a:lstStyle/>
          <a:p>
            <a:r>
              <a:rPr lang="en-US" b="1" dirty="0"/>
              <a:t>Lab 2: Distributions and inference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A6A0C-5B9D-4688-9A05-F636EED01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0876" y="3267471"/>
            <a:ext cx="5416038" cy="359053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 err="1"/>
              <a:t>Crop_Sci</a:t>
            </a:r>
            <a:r>
              <a:rPr lang="en-US" sz="3600" dirty="0"/>
              <a:t> 545</a:t>
            </a:r>
          </a:p>
          <a:p>
            <a:pPr>
              <a:spcBef>
                <a:spcPts val="0"/>
              </a:spcBef>
            </a:pPr>
            <a:r>
              <a:rPr lang="en-US" sz="3600" dirty="0"/>
              <a:t>Spring 2020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F7825A-B025-4968-BD1A-54CE8C9D10B5}"/>
              </a:ext>
            </a:extLst>
          </p:cNvPr>
          <p:cNvCxnSpPr>
            <a:cxnSpLocks/>
          </p:cNvCxnSpPr>
          <p:nvPr/>
        </p:nvCxnSpPr>
        <p:spPr>
          <a:xfrm>
            <a:off x="976859" y="742610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0F4D14-1196-41B5-8AE2-E8311D670544}"/>
              </a:ext>
            </a:extLst>
          </p:cNvPr>
          <p:cNvCxnSpPr>
            <a:cxnSpLocks/>
          </p:cNvCxnSpPr>
          <p:nvPr/>
        </p:nvCxnSpPr>
        <p:spPr>
          <a:xfrm>
            <a:off x="976859" y="3422865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4D5DF32-C6C7-402B-ADA0-DEB39AD82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44" y="3108521"/>
            <a:ext cx="3377432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ABCF6BD3-E13F-40BF-8786-58CF4E4872F8}"/>
              </a:ext>
            </a:extLst>
          </p:cNvPr>
          <p:cNvSpPr txBox="1"/>
          <p:nvPr/>
        </p:nvSpPr>
        <p:spPr>
          <a:xfrm>
            <a:off x="435938" y="245830"/>
            <a:ext cx="106874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2:</a:t>
            </a:r>
          </a:p>
          <a:p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poker-dealing machine is supposed to deal cards at random, as if from an infinite deck.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time there are jokers!)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test, you counted 1662 cards, and observed the following: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790896B-4B52-4962-BEE0-948E28A64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484469"/>
              </p:ext>
            </p:extLst>
          </p:nvPr>
        </p:nvGraphicFramePr>
        <p:xfrm>
          <a:off x="4427967" y="3429000"/>
          <a:ext cx="3336066" cy="2031875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1668033">
                  <a:extLst>
                    <a:ext uri="{9D8B030D-6E8A-4147-A177-3AD203B41FA5}">
                      <a16:colId xmlns:a16="http://schemas.microsoft.com/office/drawing/2014/main" val="1524736565"/>
                    </a:ext>
                  </a:extLst>
                </a:gridCol>
                <a:gridCol w="1668033">
                  <a:extLst>
                    <a:ext uri="{9D8B030D-6E8A-4147-A177-3AD203B41FA5}">
                      <a16:colId xmlns:a16="http://schemas.microsoft.com/office/drawing/2014/main" val="2842217408"/>
                    </a:ext>
                  </a:extLst>
                </a:gridCol>
              </a:tblGrid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Spades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732282"/>
                  </a:ext>
                </a:extLst>
              </a:tr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Hearts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40956"/>
                  </a:ext>
                </a:extLst>
              </a:tr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Diamonds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701153"/>
                  </a:ext>
                </a:extLst>
              </a:tr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263068"/>
                  </a:ext>
                </a:extLst>
              </a:tr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Jokers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6685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2F111A5-F87E-489E-84FC-55FE42E91EB2}"/>
              </a:ext>
            </a:extLst>
          </p:cNvPr>
          <p:cNvSpPr/>
          <p:nvPr/>
        </p:nvSpPr>
        <p:spPr>
          <a:xfrm>
            <a:off x="1536694" y="5526238"/>
            <a:ext cx="866250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these discrepancies too much to be random?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Extend your Shiny app to include jokers</a:t>
            </a:r>
          </a:p>
        </p:txBody>
      </p:sp>
    </p:spTree>
    <p:extLst>
      <p:ext uri="{BB962C8B-B14F-4D97-AF65-F5344CB8AC3E}">
        <p14:creationId xmlns:p14="http://schemas.microsoft.com/office/powerpoint/2010/main" val="365167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049736" y="256706"/>
            <a:ext cx="10092528" cy="676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Things to consider…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CD3C9B-C17D-49D7-A572-FA00D1323559}"/>
              </a:ext>
            </a:extLst>
          </p:cNvPr>
          <p:cNvSpPr txBox="1"/>
          <p:nvPr/>
        </p:nvSpPr>
        <p:spPr>
          <a:xfrm>
            <a:off x="1049736" y="1178246"/>
            <a:ext cx="981289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we implemented a hand-on, simple-case scenario where we only took or analyzed one sample.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could you extend your implementation to include many different independent samples (bootstrapping)?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be the best approach for automating these processes?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kinds of outputs could be useful for analyzing these kinds of data?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0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CD1C7B5-975A-4DDA-997A-32CE8AC64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578" y="810501"/>
            <a:ext cx="8356787" cy="54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8D4018C-E5BC-465E-81C8-7067277DA594}"/>
              </a:ext>
            </a:extLst>
          </p:cNvPr>
          <p:cNvCxnSpPr>
            <a:cxnSpLocks/>
          </p:cNvCxnSpPr>
          <p:nvPr/>
        </p:nvCxnSpPr>
        <p:spPr>
          <a:xfrm flipH="1">
            <a:off x="8122024" y="4313817"/>
            <a:ext cx="903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8DFE9C9-83FD-45F8-BF12-07386068A145}"/>
              </a:ext>
            </a:extLst>
          </p:cNvPr>
          <p:cNvCxnSpPr>
            <a:cxnSpLocks/>
          </p:cNvCxnSpPr>
          <p:nvPr/>
        </p:nvCxnSpPr>
        <p:spPr>
          <a:xfrm flipH="1">
            <a:off x="8349727" y="4659855"/>
            <a:ext cx="903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BF96249-9666-4D5C-954E-E28133D91D2B}"/>
              </a:ext>
            </a:extLst>
          </p:cNvPr>
          <p:cNvCxnSpPr>
            <a:cxnSpLocks/>
          </p:cNvCxnSpPr>
          <p:nvPr/>
        </p:nvCxnSpPr>
        <p:spPr>
          <a:xfrm flipH="1">
            <a:off x="9126071" y="5844989"/>
            <a:ext cx="903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8396DB3-5438-42CB-B885-C9210B45E7F6}"/>
              </a:ext>
            </a:extLst>
          </p:cNvPr>
          <p:cNvCxnSpPr>
            <a:cxnSpLocks/>
          </p:cNvCxnSpPr>
          <p:nvPr/>
        </p:nvCxnSpPr>
        <p:spPr>
          <a:xfrm flipH="1">
            <a:off x="7218382" y="2820297"/>
            <a:ext cx="903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42E8384-C229-4A03-9B4B-82184DBD2351}"/>
              </a:ext>
            </a:extLst>
          </p:cNvPr>
          <p:cNvCxnSpPr>
            <a:cxnSpLocks/>
          </p:cNvCxnSpPr>
          <p:nvPr/>
        </p:nvCxnSpPr>
        <p:spPr>
          <a:xfrm flipH="1">
            <a:off x="8801548" y="5351930"/>
            <a:ext cx="90364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28668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049736" y="256706"/>
            <a:ext cx="10092528" cy="1270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Demonstration: Implement the normal distribution as an R shiny app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2052" name="Picture 4" descr="Image result for r shiny client server">
            <a:extLst>
              <a:ext uri="{FF2B5EF4-FFF2-40B4-BE49-F238E27FC236}">
                <a16:creationId xmlns:a16="http://schemas.microsoft.com/office/drawing/2014/main" id="{D20F3096-9E2B-4638-93C7-50856561F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564" y="1922873"/>
            <a:ext cx="7998872" cy="44971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74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049736" y="256706"/>
            <a:ext cx="10092528" cy="1270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Demonstration: Implement the normal distribution as an R shiny app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CD3C9B-C17D-49D7-A572-FA00D1323559}"/>
              </a:ext>
            </a:extLst>
          </p:cNvPr>
          <p:cNvSpPr txBox="1"/>
          <p:nvPr/>
        </p:nvSpPr>
        <p:spPr>
          <a:xfrm>
            <a:off x="1049736" y="2000964"/>
            <a:ext cx="393729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UI: Input Widgets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the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distribution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visualization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EF25F5D-A5B3-450E-8147-B8F3A5DB70C5}"/>
              </a:ext>
            </a:extLst>
          </p:cNvPr>
          <p:cNvCxnSpPr/>
          <p:nvPr/>
        </p:nvCxnSpPr>
        <p:spPr>
          <a:xfrm>
            <a:off x="4905487" y="3108960"/>
            <a:ext cx="1699708" cy="32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FE5944-E16F-46C1-9E60-B7A80FD031C9}"/>
              </a:ext>
            </a:extLst>
          </p:cNvPr>
          <p:cNvSpPr txBox="1"/>
          <p:nvPr/>
        </p:nvSpPr>
        <p:spPr>
          <a:xfrm>
            <a:off x="6797173" y="3108959"/>
            <a:ext cx="50900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Randomly sample from specified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density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sample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1B2EBF-3FCD-469A-ADC1-0EB52030E064}"/>
              </a:ext>
            </a:extLst>
          </p:cNvPr>
          <p:cNvCxnSpPr>
            <a:cxnSpLocks/>
          </p:cNvCxnSpPr>
          <p:nvPr/>
        </p:nvCxnSpPr>
        <p:spPr>
          <a:xfrm flipH="1">
            <a:off x="3510115" y="5010375"/>
            <a:ext cx="2890685" cy="35929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018970A-7590-4E8B-BF32-28F3F3DA3D1C}"/>
              </a:ext>
            </a:extLst>
          </p:cNvPr>
          <p:cNvSpPr txBox="1"/>
          <p:nvPr/>
        </p:nvSpPr>
        <p:spPr>
          <a:xfrm>
            <a:off x="1049736" y="4446335"/>
            <a:ext cx="24603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UI: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curve?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line?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1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049736" y="256706"/>
            <a:ext cx="10092528" cy="126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Demonstration: Build an R shiny app to explore the normal and uniform distributions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CD3C9B-C17D-49D7-A572-FA00D1323559}"/>
              </a:ext>
            </a:extLst>
          </p:cNvPr>
          <p:cNvSpPr txBox="1"/>
          <p:nvPr/>
        </p:nvSpPr>
        <p:spPr>
          <a:xfrm>
            <a:off x="1049736" y="2000964"/>
            <a:ext cx="393729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UI: Input Widgets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the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distribution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visualization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EF25F5D-A5B3-450E-8147-B8F3A5DB70C5}"/>
              </a:ext>
            </a:extLst>
          </p:cNvPr>
          <p:cNvCxnSpPr/>
          <p:nvPr/>
        </p:nvCxnSpPr>
        <p:spPr>
          <a:xfrm>
            <a:off x="4905487" y="3108960"/>
            <a:ext cx="1699708" cy="32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FE5944-E16F-46C1-9E60-B7A80FD031C9}"/>
              </a:ext>
            </a:extLst>
          </p:cNvPr>
          <p:cNvSpPr txBox="1"/>
          <p:nvPr/>
        </p:nvSpPr>
        <p:spPr>
          <a:xfrm>
            <a:off x="6797173" y="3108959"/>
            <a:ext cx="50900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Randomly sample from specified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density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sample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1B2EBF-3FCD-469A-ADC1-0EB52030E064}"/>
              </a:ext>
            </a:extLst>
          </p:cNvPr>
          <p:cNvCxnSpPr>
            <a:cxnSpLocks/>
          </p:cNvCxnSpPr>
          <p:nvPr/>
        </p:nvCxnSpPr>
        <p:spPr>
          <a:xfrm flipH="1">
            <a:off x="3510115" y="5010375"/>
            <a:ext cx="2890685" cy="35929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018970A-7590-4E8B-BF32-28F3F3DA3D1C}"/>
              </a:ext>
            </a:extLst>
          </p:cNvPr>
          <p:cNvSpPr txBox="1"/>
          <p:nvPr/>
        </p:nvSpPr>
        <p:spPr>
          <a:xfrm>
            <a:off x="1049736" y="4446335"/>
            <a:ext cx="24603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UI: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curve?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line?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80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049736" y="256706"/>
            <a:ext cx="10092528" cy="126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Hands-On: Implement other distributions with your Shiny App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CD3C9B-C17D-49D7-A572-FA00D1323559}"/>
              </a:ext>
            </a:extLst>
          </p:cNvPr>
          <p:cNvSpPr txBox="1"/>
          <p:nvPr/>
        </p:nvSpPr>
        <p:spPr>
          <a:xfrm>
            <a:off x="3792324" y="1784173"/>
            <a:ext cx="460735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 to implement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Binomial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Chi-square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0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220FAAC-AA11-43F8-B341-98B1B4AA6F89}"/>
              </a:ext>
            </a:extLst>
          </p:cNvPr>
          <p:cNvSpPr/>
          <p:nvPr/>
        </p:nvSpPr>
        <p:spPr>
          <a:xfrm>
            <a:off x="1350161" y="469747"/>
            <a:ext cx="9491701" cy="676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Test out the distribution diagram for yourself.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65FFD9-B142-4DE6-A566-046FEF224078}"/>
              </a:ext>
            </a:extLst>
          </p:cNvPr>
          <p:cNvSpPr/>
          <p:nvPr/>
        </p:nvSpPr>
        <p:spPr>
          <a:xfrm>
            <a:off x="468688" y="1290059"/>
            <a:ext cx="5486400" cy="54864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  <a:gs pos="28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17D63-ECAE-4B22-856C-4CF03F1F50A9}"/>
              </a:ext>
            </a:extLst>
          </p:cNvPr>
          <p:cNvSpPr/>
          <p:nvPr/>
        </p:nvSpPr>
        <p:spPr>
          <a:xfrm>
            <a:off x="2593490" y="3637039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FF00"/>
                </a:solidFill>
              </a:rPr>
              <a:t>N(0,1)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A813DC-330F-432B-B97C-B0AF2E25A9E0}"/>
              </a:ext>
            </a:extLst>
          </p:cNvPr>
          <p:cNvSpPr/>
          <p:nvPr/>
        </p:nvSpPr>
        <p:spPr>
          <a:xfrm>
            <a:off x="2593490" y="1661915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B(</a:t>
            </a:r>
            <a:r>
              <a:rPr lang="en-US" sz="2800" dirty="0" err="1"/>
              <a:t>n,p</a:t>
            </a:r>
            <a:r>
              <a:rPr lang="en-US" sz="2800" dirty="0"/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702003-1784-46B8-90DC-570F2F3F4DAB}"/>
              </a:ext>
            </a:extLst>
          </p:cNvPr>
          <p:cNvSpPr/>
          <p:nvPr/>
        </p:nvSpPr>
        <p:spPr>
          <a:xfrm>
            <a:off x="4658464" y="3515129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P(</a:t>
            </a:r>
            <a:r>
              <a:rPr lang="en-US" sz="2800" dirty="0" err="1"/>
              <a:t>λ</a:t>
            </a:r>
            <a:r>
              <a:rPr lang="en-US" sz="2800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A391C6-A477-4FDF-90B6-9F4CD6A6028C}"/>
              </a:ext>
            </a:extLst>
          </p:cNvPr>
          <p:cNvSpPr/>
          <p:nvPr/>
        </p:nvSpPr>
        <p:spPr>
          <a:xfrm>
            <a:off x="231290" y="3637039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t(n)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24D61-9CB7-4C08-B1C4-534585BA76D8}"/>
              </a:ext>
            </a:extLst>
          </p:cNvPr>
          <p:cNvSpPr/>
          <p:nvPr/>
        </p:nvSpPr>
        <p:spPr>
          <a:xfrm>
            <a:off x="2631590" y="5727449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(n)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C6073E-6067-4371-9A33-41FBA98B6524}"/>
              </a:ext>
            </a:extLst>
          </p:cNvPr>
          <p:cNvSpPr/>
          <p:nvPr/>
        </p:nvSpPr>
        <p:spPr>
          <a:xfrm>
            <a:off x="4464062" y="4388909"/>
            <a:ext cx="15875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F(n1,n2)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9A3DDD-53EB-4148-8FA3-A5C1F4115785}"/>
              </a:ext>
            </a:extLst>
          </p:cNvPr>
          <p:cNvCxnSpPr>
            <a:stCxn id="8" idx="3"/>
            <a:endCxn id="9" idx="0"/>
          </p:cNvCxnSpPr>
          <p:nvPr/>
        </p:nvCxnSpPr>
        <p:spPr>
          <a:xfrm>
            <a:off x="3736490" y="1923525"/>
            <a:ext cx="1493474" cy="159160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D601349-D4B7-4BE8-AA51-883391B118A6}"/>
              </a:ext>
            </a:extLst>
          </p:cNvPr>
          <p:cNvCxnSpPr>
            <a:stCxn id="8" idx="2"/>
            <a:endCxn id="7" idx="0"/>
          </p:cNvCxnSpPr>
          <p:nvPr/>
        </p:nvCxnSpPr>
        <p:spPr>
          <a:xfrm>
            <a:off x="3164990" y="2185135"/>
            <a:ext cx="0" cy="145190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26F9AD3-79EC-4939-BC27-F8FE074157A1}"/>
              </a:ext>
            </a:extLst>
          </p:cNvPr>
          <p:cNvCxnSpPr>
            <a:stCxn id="7" idx="2"/>
            <a:endCxn id="11" idx="0"/>
          </p:cNvCxnSpPr>
          <p:nvPr/>
        </p:nvCxnSpPr>
        <p:spPr>
          <a:xfrm>
            <a:off x="3164990" y="4160259"/>
            <a:ext cx="38100" cy="156719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87B06F0-E1C9-40F1-83DB-04FE514F3489}"/>
              </a:ext>
            </a:extLst>
          </p:cNvPr>
          <p:cNvCxnSpPr>
            <a:stCxn id="11" idx="1"/>
            <a:endCxn id="10" idx="2"/>
          </p:cNvCxnSpPr>
          <p:nvPr/>
        </p:nvCxnSpPr>
        <p:spPr>
          <a:xfrm flipH="1" flipV="1">
            <a:off x="802790" y="4160259"/>
            <a:ext cx="1828800" cy="182880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10DA17-513E-4DC2-BA13-9F5C3BB61947}"/>
              </a:ext>
            </a:extLst>
          </p:cNvPr>
          <p:cNvCxnSpPr>
            <a:stCxn id="7" idx="1"/>
            <a:endCxn id="10" idx="3"/>
          </p:cNvCxnSpPr>
          <p:nvPr/>
        </p:nvCxnSpPr>
        <p:spPr>
          <a:xfrm flipH="1">
            <a:off x="1374290" y="3898649"/>
            <a:ext cx="12192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7375A16-DFD9-4513-A7CF-F76180C5948D}"/>
              </a:ext>
            </a:extLst>
          </p:cNvPr>
          <p:cNvCxnSpPr/>
          <p:nvPr/>
        </p:nvCxnSpPr>
        <p:spPr>
          <a:xfrm flipV="1">
            <a:off x="3625910" y="4822921"/>
            <a:ext cx="1483222" cy="107693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04DC0C36-DCEE-44E0-96C6-B70552C59B32}"/>
              </a:ext>
            </a:extLst>
          </p:cNvPr>
          <p:cNvSpPr/>
          <p:nvPr/>
        </p:nvSpPr>
        <p:spPr>
          <a:xfrm>
            <a:off x="3211888" y="4245722"/>
            <a:ext cx="1529126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sum x^2</a:t>
            </a:r>
          </a:p>
          <a:p>
            <a:r>
              <a:rPr lang="en-US" sz="2400" dirty="0"/>
              <a:t>over 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847468-2BE2-4B39-9B12-7F67E99E453B}"/>
              </a:ext>
            </a:extLst>
          </p:cNvPr>
          <p:cNvSpPr/>
          <p:nvPr/>
        </p:nvSpPr>
        <p:spPr>
          <a:xfrm>
            <a:off x="4182542" y="5354642"/>
            <a:ext cx="2418126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baseline="-25000" dirty="0"/>
              <a:t>1</a:t>
            </a:r>
            <a:r>
              <a:rPr lang="en-US" sz="2400" dirty="0"/>
              <a:t>/n</a:t>
            </a:r>
            <a:r>
              <a:rPr lang="en-US" sz="2400" baseline="-25000" dirty="0"/>
              <a:t>1</a:t>
            </a:r>
            <a:r>
              <a:rPr lang="en-US" sz="2400" dirty="0"/>
              <a:t>  /</a:t>
            </a:r>
          </a:p>
          <a:p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baseline="-25000" dirty="0"/>
              <a:t>2</a:t>
            </a:r>
            <a:r>
              <a:rPr lang="en-US" sz="2400" dirty="0"/>
              <a:t>/n</a:t>
            </a:r>
            <a:r>
              <a:rPr lang="en-US" sz="2400" baseline="-25000" dirty="0"/>
              <a:t>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B023CE-A76E-4934-A476-A1065B815375}"/>
              </a:ext>
            </a:extLst>
          </p:cNvPr>
          <p:cNvSpPr/>
          <p:nvPr/>
        </p:nvSpPr>
        <p:spPr>
          <a:xfrm>
            <a:off x="1120910" y="4072939"/>
            <a:ext cx="90108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/>
              <a:t>x/X</a:t>
            </a:r>
            <a:r>
              <a:rPr lang="en-US" sz="2400" baseline="30000" dirty="0"/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56979D-F57A-49B7-8775-46F17576B5CC}"/>
              </a:ext>
            </a:extLst>
          </p:cNvPr>
          <p:cNvSpPr/>
          <p:nvPr/>
        </p:nvSpPr>
        <p:spPr>
          <a:xfrm>
            <a:off x="4522436" y="2445230"/>
            <a:ext cx="1529126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λ</a:t>
            </a:r>
            <a:r>
              <a:rPr lang="en-US" sz="2400" dirty="0"/>
              <a:t>=</a:t>
            </a:r>
            <a:r>
              <a:rPr lang="en-US" sz="2400" dirty="0" err="1"/>
              <a:t>np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80776F-8645-40CD-8843-194D6A4E6527}"/>
              </a:ext>
            </a:extLst>
          </p:cNvPr>
          <p:cNvSpPr/>
          <p:nvPr/>
        </p:nvSpPr>
        <p:spPr>
          <a:xfrm>
            <a:off x="6488488" y="4610647"/>
            <a:ext cx="505446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central limit theory?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568446A-D34E-4013-A403-E9B412D47238}"/>
              </a:ext>
            </a:extLst>
          </p:cNvPr>
          <p:cNvSpPr/>
          <p:nvPr/>
        </p:nvSpPr>
        <p:spPr>
          <a:xfrm>
            <a:off x="6377907" y="1613496"/>
            <a:ext cx="50544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any parameter settings that make one distribution approximate another?</a:t>
            </a:r>
          </a:p>
        </p:txBody>
      </p:sp>
    </p:spTree>
    <p:extLst>
      <p:ext uri="{BB962C8B-B14F-4D97-AF65-F5344CB8AC3E}">
        <p14:creationId xmlns:p14="http://schemas.microsoft.com/office/powerpoint/2010/main" val="160543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ABCF6BD3-E13F-40BF-8786-58CF4E4872F8}"/>
              </a:ext>
            </a:extLst>
          </p:cNvPr>
          <p:cNvSpPr txBox="1"/>
          <p:nvPr/>
        </p:nvSpPr>
        <p:spPr>
          <a:xfrm>
            <a:off x="435938" y="245830"/>
            <a:ext cx="106874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1:</a:t>
            </a:r>
          </a:p>
          <a:p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poker-dealing machine is supposed to deal cards at random, as if from an infinite deck.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test, you counted 1600 cards, and observed the following: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790896B-4B52-4962-BEE0-948E28A64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53520"/>
              </p:ext>
            </p:extLst>
          </p:nvPr>
        </p:nvGraphicFramePr>
        <p:xfrm>
          <a:off x="3946861" y="3548926"/>
          <a:ext cx="3336066" cy="16255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1668033">
                  <a:extLst>
                    <a:ext uri="{9D8B030D-6E8A-4147-A177-3AD203B41FA5}">
                      <a16:colId xmlns:a16="http://schemas.microsoft.com/office/drawing/2014/main" val="1524736565"/>
                    </a:ext>
                  </a:extLst>
                </a:gridCol>
                <a:gridCol w="1668033">
                  <a:extLst>
                    <a:ext uri="{9D8B030D-6E8A-4147-A177-3AD203B41FA5}">
                      <a16:colId xmlns:a16="http://schemas.microsoft.com/office/drawing/2014/main" val="2842217408"/>
                    </a:ext>
                  </a:extLst>
                </a:gridCol>
              </a:tblGrid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Spades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732282"/>
                  </a:ext>
                </a:extLst>
              </a:tr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Hearts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40956"/>
                  </a:ext>
                </a:extLst>
              </a:tr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Diamonds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701153"/>
                  </a:ext>
                </a:extLst>
              </a:tr>
              <a:tr h="406375">
                <a:tc>
                  <a:txBody>
                    <a:bodyPr/>
                    <a:lstStyle/>
                    <a:p>
                      <a:r>
                        <a:rPr lang="en-US" dirty="0"/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263068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2F111A5-F87E-489E-84FC-55FE42E91EB2}"/>
              </a:ext>
            </a:extLst>
          </p:cNvPr>
          <p:cNvSpPr/>
          <p:nvPr/>
        </p:nvSpPr>
        <p:spPr>
          <a:xfrm>
            <a:off x="1536694" y="5526238"/>
            <a:ext cx="86625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these discrepancies too much to be random?</a:t>
            </a:r>
          </a:p>
        </p:txBody>
      </p:sp>
    </p:spTree>
    <p:extLst>
      <p:ext uri="{BB962C8B-B14F-4D97-AF65-F5344CB8AC3E}">
        <p14:creationId xmlns:p14="http://schemas.microsoft.com/office/powerpoint/2010/main" val="1784981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049736" y="256706"/>
            <a:ext cx="10092528" cy="126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Demonstration: Build an R shiny app to test the ‘randomness’ of a poker-dealing machine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CD3C9B-C17D-49D7-A572-FA00D1323559}"/>
              </a:ext>
            </a:extLst>
          </p:cNvPr>
          <p:cNvSpPr txBox="1"/>
          <p:nvPr/>
        </p:nvSpPr>
        <p:spPr>
          <a:xfrm>
            <a:off x="1049736" y="2000964"/>
            <a:ext cx="38795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UI: Input Widgets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the number of each suit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EF25F5D-A5B3-450E-8147-B8F3A5DB70C5}"/>
              </a:ext>
            </a:extLst>
          </p:cNvPr>
          <p:cNvCxnSpPr/>
          <p:nvPr/>
        </p:nvCxnSpPr>
        <p:spPr>
          <a:xfrm>
            <a:off x="4905487" y="3108960"/>
            <a:ext cx="1699708" cy="32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FE5944-E16F-46C1-9E60-B7A80FD031C9}"/>
              </a:ext>
            </a:extLst>
          </p:cNvPr>
          <p:cNvSpPr txBox="1"/>
          <p:nvPr/>
        </p:nvSpPr>
        <p:spPr>
          <a:xfrm>
            <a:off x="6893992" y="3429000"/>
            <a:ext cx="50900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a chi-square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1B2EBF-3FCD-469A-ADC1-0EB52030E064}"/>
              </a:ext>
            </a:extLst>
          </p:cNvPr>
          <p:cNvCxnSpPr>
            <a:cxnSpLocks/>
          </p:cNvCxnSpPr>
          <p:nvPr/>
        </p:nvCxnSpPr>
        <p:spPr>
          <a:xfrm flipH="1">
            <a:off x="3510116" y="4270786"/>
            <a:ext cx="2869169" cy="109887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018970A-7590-4E8B-BF32-28F3F3DA3D1C}"/>
              </a:ext>
            </a:extLst>
          </p:cNvPr>
          <p:cNvSpPr txBox="1"/>
          <p:nvPr/>
        </p:nvSpPr>
        <p:spPr>
          <a:xfrm>
            <a:off x="1049736" y="5123966"/>
            <a:ext cx="32089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UI: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the chi-square test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3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4662</TotalTime>
  <Words>461</Words>
  <Application>Microsoft Office PowerPoint</Application>
  <PresentationFormat>Widescreen</PresentationFormat>
  <Paragraphs>113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 Light</vt:lpstr>
      <vt:lpstr>Lora</vt:lpstr>
      <vt:lpstr>Times New Roman</vt:lpstr>
      <vt:lpstr>Office Theme</vt:lpstr>
      <vt:lpstr>Lab 2: Distributions and inference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Conditional Gene Co-expression Networks into Genome-Wide Association Studies for Agronomic Traits</dc:title>
  <dc:creator>Matthew McGowan</dc:creator>
  <cp:lastModifiedBy>McGowan, Matthew Thomas</cp:lastModifiedBy>
  <cp:revision>179</cp:revision>
  <dcterms:created xsi:type="dcterms:W3CDTF">2019-03-06T23:56:36Z</dcterms:created>
  <dcterms:modified xsi:type="dcterms:W3CDTF">2020-01-29T19:20:23Z</dcterms:modified>
</cp:coreProperties>
</file>