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7"/>
  </p:notesMasterIdLst>
  <p:sldIdLst>
    <p:sldId id="256" r:id="rId2"/>
    <p:sldId id="357" r:id="rId3"/>
    <p:sldId id="359" r:id="rId4"/>
    <p:sldId id="363" r:id="rId5"/>
    <p:sldId id="3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hew McGowan" initials="MM" lastIdx="1" clrIdx="0">
    <p:extLst>
      <p:ext uri="{19B8F6BF-5375-455C-9EA6-DF929625EA0E}">
        <p15:presenceInfo xmlns:p15="http://schemas.microsoft.com/office/powerpoint/2012/main" userId="4ea2b01a5400184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5A0F"/>
    <a:srgbClr val="F1B3B1"/>
    <a:srgbClr val="549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9" autoAdjust="0"/>
    <p:restoredTop sz="80846" autoAdjust="0"/>
  </p:normalViewPr>
  <p:slideViewPr>
    <p:cSldViewPr snapToGrid="0">
      <p:cViewPr varScale="1">
        <p:scale>
          <a:sx n="88" d="100"/>
          <a:sy n="88" d="100"/>
        </p:scale>
        <p:origin x="1104" y="96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C5EFB-84FD-4D13-BE7A-F89F4E36E287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A642F-AA5E-4EA5-A5D2-7D3DAF80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33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642F-AA5E-4EA5-A5D2-7D3DAF8097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67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642F-AA5E-4EA5-A5D2-7D3DAF8097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18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642F-AA5E-4EA5-A5D2-7D3DAF8097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67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642F-AA5E-4EA5-A5D2-7D3DAF8097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4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29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99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64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8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40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2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61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82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65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07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93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18087-4067-43A1-9EF6-6209D535BF0A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5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0D826-C3D6-493E-BED4-23E4E69261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90199"/>
            <a:ext cx="12016409" cy="3083070"/>
          </a:xfrm>
        </p:spPr>
        <p:txBody>
          <a:bodyPr anchor="ctr">
            <a:noAutofit/>
          </a:bodyPr>
          <a:lstStyle/>
          <a:p>
            <a:r>
              <a:rPr lang="en-US" b="1" dirty="0"/>
              <a:t>Lab 3</a:t>
            </a:r>
            <a:br>
              <a:rPr lang="en-US" b="1" dirty="0"/>
            </a:br>
            <a:r>
              <a:rPr lang="en-US" b="1" dirty="0"/>
              <a:t>Genotype Imputation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EA6A0C-5B9D-4688-9A05-F636EED019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32689" y="3429000"/>
            <a:ext cx="5416038" cy="3590530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</a:pPr>
            <a:r>
              <a:rPr lang="en-US" sz="6000" dirty="0"/>
              <a:t>Crop Sci. 545</a:t>
            </a:r>
          </a:p>
          <a:p>
            <a:pPr>
              <a:spcBef>
                <a:spcPts val="0"/>
              </a:spcBef>
            </a:pPr>
            <a:r>
              <a:rPr lang="en-US" sz="6000" dirty="0"/>
              <a:t>Spring 2020</a:t>
            </a:r>
          </a:p>
          <a:p>
            <a:pPr>
              <a:spcBef>
                <a:spcPts val="0"/>
              </a:spcBef>
            </a:pPr>
            <a:endParaRPr lang="en-US" sz="28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FF7825A-B025-4968-BD1A-54CE8C9D10B5}"/>
              </a:ext>
            </a:extLst>
          </p:cNvPr>
          <p:cNvCxnSpPr>
            <a:cxnSpLocks/>
          </p:cNvCxnSpPr>
          <p:nvPr/>
        </p:nvCxnSpPr>
        <p:spPr>
          <a:xfrm>
            <a:off x="908664" y="1226831"/>
            <a:ext cx="102083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E0F4D14-1196-41B5-8AE2-E8311D670544}"/>
              </a:ext>
            </a:extLst>
          </p:cNvPr>
          <p:cNvCxnSpPr>
            <a:cxnSpLocks/>
          </p:cNvCxnSpPr>
          <p:nvPr/>
        </p:nvCxnSpPr>
        <p:spPr>
          <a:xfrm>
            <a:off x="674107" y="3178129"/>
            <a:ext cx="102083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54D5DF32-C6C7-402B-ADA0-DEB39AD82B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78" y="3178129"/>
            <a:ext cx="3377432" cy="34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283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841B79-0AC1-47CF-809C-DDC6E36B590B}"/>
              </a:ext>
            </a:extLst>
          </p:cNvPr>
          <p:cNvSpPr/>
          <p:nvPr/>
        </p:nvSpPr>
        <p:spPr>
          <a:xfrm>
            <a:off x="1049736" y="256706"/>
            <a:ext cx="10092528" cy="676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10751" hangingPunct="0"/>
            <a:r>
              <a:rPr lang="en-US" sz="3797" b="1" kern="0" dirty="0">
                <a:solidFill>
                  <a:srgbClr val="000000"/>
                </a:solidFill>
                <a:latin typeface="Helvetica Light"/>
                <a:sym typeface="Helvetica Light"/>
              </a:rPr>
              <a:t>Homework Issues</a:t>
            </a:r>
            <a:endParaRPr lang="en-US" sz="3797" kern="0" dirty="0">
              <a:solidFill>
                <a:srgbClr val="000000"/>
              </a:solidFill>
              <a:latin typeface="Helvetica Light"/>
              <a:sym typeface="Helvetica Ligh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CD3C9B-C17D-49D7-A572-FA00D1323559}"/>
              </a:ext>
            </a:extLst>
          </p:cNvPr>
          <p:cNvSpPr txBox="1"/>
          <p:nvPr/>
        </p:nvSpPr>
        <p:spPr>
          <a:xfrm>
            <a:off x="1049736" y="1569020"/>
            <a:ext cx="1055975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Read the entire problem. Be sure to answer all parts.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If you have a plot or table in your report…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3600" dirty="0"/>
              <a:t>Is it labeled and formatted properly? 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3600" dirty="0"/>
              <a:t>Does it make sense?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3600" dirty="0"/>
              <a:t>Provide a description!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If you don’t understand the problem, </a:t>
            </a:r>
            <a:r>
              <a:rPr lang="en-US" sz="3600" b="1" dirty="0"/>
              <a:t>ask questions!</a:t>
            </a:r>
          </a:p>
        </p:txBody>
      </p:sp>
    </p:spTree>
    <p:extLst>
      <p:ext uri="{BB962C8B-B14F-4D97-AF65-F5344CB8AC3E}">
        <p14:creationId xmlns:p14="http://schemas.microsoft.com/office/powerpoint/2010/main" val="1049504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841B79-0AC1-47CF-809C-DDC6E36B590B}"/>
              </a:ext>
            </a:extLst>
          </p:cNvPr>
          <p:cNvSpPr/>
          <p:nvPr/>
        </p:nvSpPr>
        <p:spPr>
          <a:xfrm>
            <a:off x="1049736" y="2466506"/>
            <a:ext cx="10092528" cy="126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10751" hangingPunct="0"/>
            <a:r>
              <a:rPr lang="en-US" sz="3797" b="1" kern="0" dirty="0">
                <a:solidFill>
                  <a:srgbClr val="000000"/>
                </a:solidFill>
                <a:latin typeface="Helvetica Light"/>
                <a:sym typeface="Helvetica Light"/>
              </a:rPr>
              <a:t>Demonstration 1: Install BEAGLE and write an R script to test the demo data</a:t>
            </a:r>
            <a:endParaRPr lang="en-US" sz="3797" kern="0" dirty="0">
              <a:solidFill>
                <a:srgbClr val="000000"/>
              </a:solidFill>
              <a:latin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080936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841B79-0AC1-47CF-809C-DDC6E36B590B}"/>
              </a:ext>
            </a:extLst>
          </p:cNvPr>
          <p:cNvSpPr/>
          <p:nvPr/>
        </p:nvSpPr>
        <p:spPr>
          <a:xfrm>
            <a:off x="2099472" y="1312620"/>
            <a:ext cx="10092528" cy="3013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10751" hangingPunct="0"/>
            <a:r>
              <a:rPr lang="en-US" sz="3797" b="1" kern="0" dirty="0">
                <a:solidFill>
                  <a:srgbClr val="000000"/>
                </a:solidFill>
                <a:latin typeface="Helvetica Light"/>
                <a:sym typeface="Helvetica Light"/>
              </a:rPr>
              <a:t>Demonstration 2:</a:t>
            </a:r>
          </a:p>
          <a:p>
            <a:pPr marL="571500" indent="-571500" defTabSz="410751" hangingPunct="0">
              <a:buFont typeface="Arial" panose="020B0604020202020204" pitchFamily="34" charset="0"/>
              <a:buChar char="•"/>
            </a:pPr>
            <a:r>
              <a:rPr lang="en-US" sz="3797" b="1" kern="0" dirty="0">
                <a:solidFill>
                  <a:srgbClr val="000000"/>
                </a:solidFill>
                <a:latin typeface="Helvetica Light"/>
                <a:sym typeface="Helvetica Light"/>
              </a:rPr>
              <a:t>Load a genotype file</a:t>
            </a:r>
          </a:p>
          <a:p>
            <a:pPr marL="571500" indent="-571500" defTabSz="410751" hangingPunct="0">
              <a:buFont typeface="Arial" panose="020B0604020202020204" pitchFamily="34" charset="0"/>
              <a:buChar char="•"/>
            </a:pPr>
            <a:r>
              <a:rPr lang="en-US" sz="3797" b="1" kern="0" dirty="0">
                <a:solidFill>
                  <a:srgbClr val="000000"/>
                </a:solidFill>
                <a:latin typeface="Helvetica Light"/>
                <a:sym typeface="Helvetica Light"/>
              </a:rPr>
              <a:t>Check minor allele frequency</a:t>
            </a:r>
          </a:p>
          <a:p>
            <a:pPr marL="571500" indent="-571500" defTabSz="410751" hangingPunct="0">
              <a:buFont typeface="Arial" panose="020B0604020202020204" pitchFamily="34" charset="0"/>
              <a:buChar char="•"/>
            </a:pPr>
            <a:r>
              <a:rPr lang="en-US" sz="3797" b="1" kern="0" dirty="0">
                <a:solidFill>
                  <a:srgbClr val="000000"/>
                </a:solidFill>
                <a:latin typeface="Helvetica Light"/>
                <a:sym typeface="Helvetica Light"/>
              </a:rPr>
              <a:t>Randomly generate missing values</a:t>
            </a:r>
          </a:p>
          <a:p>
            <a:pPr marL="571500" indent="-571500" defTabSz="410751" hangingPunct="0">
              <a:buFont typeface="Arial" panose="020B0604020202020204" pitchFamily="34" charset="0"/>
              <a:buChar char="•"/>
            </a:pPr>
            <a:r>
              <a:rPr lang="en-US" sz="3797" b="1" kern="0" dirty="0">
                <a:solidFill>
                  <a:srgbClr val="000000"/>
                </a:solidFill>
                <a:latin typeface="Helvetica Light"/>
                <a:sym typeface="Helvetica Light"/>
              </a:rPr>
              <a:t>Perform mean imputation</a:t>
            </a:r>
          </a:p>
        </p:txBody>
      </p:sp>
    </p:spTree>
    <p:extLst>
      <p:ext uri="{BB962C8B-B14F-4D97-AF65-F5344CB8AC3E}">
        <p14:creationId xmlns:p14="http://schemas.microsoft.com/office/powerpoint/2010/main" val="179818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841B79-0AC1-47CF-809C-DDC6E36B590B}"/>
              </a:ext>
            </a:extLst>
          </p:cNvPr>
          <p:cNvSpPr/>
          <p:nvPr/>
        </p:nvSpPr>
        <p:spPr>
          <a:xfrm>
            <a:off x="838200" y="674400"/>
            <a:ext cx="11353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10751" hangingPunct="0"/>
            <a:r>
              <a:rPr lang="en-US" sz="3200" b="1" u="sng" kern="0" dirty="0">
                <a:solidFill>
                  <a:srgbClr val="000000"/>
                </a:solidFill>
                <a:latin typeface="Helvetica Light"/>
                <a:sym typeface="Helvetica Light"/>
              </a:rPr>
              <a:t>Activity: </a:t>
            </a:r>
          </a:p>
          <a:p>
            <a:pPr defTabSz="410751" hangingPunct="0"/>
            <a:r>
              <a:rPr lang="en-US" sz="3200" b="1" kern="0" dirty="0">
                <a:solidFill>
                  <a:srgbClr val="000000"/>
                </a:solidFill>
                <a:latin typeface="Helvetica Light"/>
                <a:sym typeface="Helvetica Light"/>
              </a:rPr>
              <a:t>Test the acc. of mean imp. across different missing %s</a:t>
            </a:r>
          </a:p>
          <a:p>
            <a:pPr marL="457200" indent="-457200" defTabSz="410751" hangingPunct="0">
              <a:buFont typeface="Arial" panose="020B0604020202020204" pitchFamily="34" charset="0"/>
              <a:buChar char="•"/>
            </a:pPr>
            <a:r>
              <a:rPr lang="en-US" sz="3200" b="1" kern="0" dirty="0">
                <a:solidFill>
                  <a:srgbClr val="000000"/>
                </a:solidFill>
                <a:latin typeface="Helvetica Light"/>
                <a:sym typeface="Helvetica Light"/>
              </a:rPr>
              <a:t>Boxplot?</a:t>
            </a:r>
          </a:p>
          <a:p>
            <a:pPr marL="457200" indent="-457200" defTabSz="410751" hangingPunct="0">
              <a:buFont typeface="Arial" panose="020B0604020202020204" pitchFamily="34" charset="0"/>
              <a:buChar char="•"/>
            </a:pPr>
            <a:endParaRPr lang="en-US" sz="3200" b="1" kern="0" dirty="0">
              <a:solidFill>
                <a:srgbClr val="000000"/>
              </a:solidFill>
              <a:latin typeface="Helvetica Light"/>
              <a:sym typeface="Helvetica Light"/>
            </a:endParaRPr>
          </a:p>
          <a:p>
            <a:pPr defTabSz="410751" hangingPunct="0"/>
            <a:r>
              <a:rPr lang="en-US" sz="3200" b="1" kern="0" dirty="0">
                <a:solidFill>
                  <a:srgbClr val="000000"/>
                </a:solidFill>
                <a:latin typeface="Helvetica Light"/>
                <a:sym typeface="Helvetica Light"/>
              </a:rPr>
              <a:t>Implement another impute method</a:t>
            </a:r>
          </a:p>
          <a:p>
            <a:pPr marL="571500" indent="-571500" defTabSz="410751" hangingPunct="0">
              <a:buFont typeface="Arial" panose="020B0604020202020204" pitchFamily="34" charset="0"/>
              <a:buChar char="•"/>
            </a:pPr>
            <a:r>
              <a:rPr lang="en-US" sz="3200" b="1" kern="0" dirty="0">
                <a:solidFill>
                  <a:srgbClr val="000000"/>
                </a:solidFill>
                <a:latin typeface="Helvetica Light"/>
                <a:sym typeface="Helvetica Light"/>
              </a:rPr>
              <a:t>Fill with major </a:t>
            </a:r>
            <a:r>
              <a:rPr lang="en-US" sz="3200" b="1" kern="0" dirty="0" err="1">
                <a:solidFill>
                  <a:srgbClr val="000000"/>
                </a:solidFill>
                <a:latin typeface="Helvetica Light"/>
                <a:sym typeface="Helvetica Light"/>
              </a:rPr>
              <a:t>allelle</a:t>
            </a:r>
            <a:endParaRPr lang="en-US" sz="3200" b="1" kern="0" dirty="0">
              <a:solidFill>
                <a:srgbClr val="000000"/>
              </a:solidFill>
              <a:latin typeface="Helvetica Light"/>
              <a:sym typeface="Helvetica Light"/>
            </a:endParaRPr>
          </a:p>
          <a:p>
            <a:pPr marL="571500" indent="-571500" defTabSz="410751" hangingPunct="0">
              <a:buFont typeface="Arial" panose="020B0604020202020204" pitchFamily="34" charset="0"/>
              <a:buChar char="•"/>
            </a:pPr>
            <a:r>
              <a:rPr lang="en-US" sz="3200" b="1" kern="0" dirty="0">
                <a:solidFill>
                  <a:srgbClr val="000000"/>
                </a:solidFill>
                <a:latin typeface="Helvetica Light"/>
                <a:sym typeface="Helvetica Light"/>
              </a:rPr>
              <a:t>Stochastic</a:t>
            </a:r>
          </a:p>
          <a:p>
            <a:pPr marL="571500" indent="-571500" defTabSz="410751" hangingPunct="0">
              <a:buFont typeface="Arial" panose="020B0604020202020204" pitchFamily="34" charset="0"/>
              <a:buChar char="•"/>
            </a:pPr>
            <a:r>
              <a:rPr lang="en-US" sz="3200" b="1" kern="0" dirty="0">
                <a:solidFill>
                  <a:srgbClr val="000000"/>
                </a:solidFill>
                <a:latin typeface="Helvetica Light"/>
                <a:sym typeface="Helvetica Light"/>
              </a:rPr>
              <a:t>KNN (hint: you will need a distance matrix)</a:t>
            </a:r>
          </a:p>
          <a:p>
            <a:pPr defTabSz="410751" hangingPunct="0"/>
            <a:endParaRPr lang="en-US" sz="3200" b="1" kern="0" dirty="0">
              <a:solidFill>
                <a:srgbClr val="000000"/>
              </a:solidFill>
              <a:latin typeface="Helvetica Light"/>
              <a:sym typeface="Helvetica Light"/>
            </a:endParaRPr>
          </a:p>
          <a:p>
            <a:pPr defTabSz="410751" hangingPunct="0"/>
            <a:r>
              <a:rPr lang="en-US" sz="3200" b="1" kern="0" dirty="0">
                <a:solidFill>
                  <a:srgbClr val="000000"/>
                </a:solidFill>
                <a:latin typeface="Helvetica Light"/>
                <a:sym typeface="Helvetica Light"/>
              </a:rPr>
              <a:t>Compare acc. of your method to mean imputation</a:t>
            </a:r>
          </a:p>
          <a:p>
            <a:pPr marL="457200" indent="-457200" defTabSz="410751" hangingPunct="0">
              <a:buFont typeface="Arial" panose="020B0604020202020204" pitchFamily="34" charset="0"/>
              <a:buChar char="•"/>
            </a:pPr>
            <a:r>
              <a:rPr lang="en-US" sz="3200" b="1" kern="0" dirty="0">
                <a:solidFill>
                  <a:srgbClr val="000000"/>
                </a:solidFill>
                <a:latin typeface="Helvetica Light"/>
                <a:sym typeface="Helvetica Light"/>
              </a:rPr>
              <a:t>Boxplot?</a:t>
            </a:r>
            <a:endParaRPr lang="en-US" sz="3200" kern="0" dirty="0">
              <a:solidFill>
                <a:srgbClr val="000000"/>
              </a:solidFill>
              <a:latin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4126413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4844</TotalTime>
  <Words>147</Words>
  <Application>Microsoft Office PowerPoint</Application>
  <PresentationFormat>Widescreen</PresentationFormat>
  <Paragraphs>33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Helvetica Light</vt:lpstr>
      <vt:lpstr>Office Theme</vt:lpstr>
      <vt:lpstr>Lab 3 Genotype Imputation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Integrating Conditional Gene Co-expression Networks into Genome-Wide Association Studies for Agronomic Traits</dc:title>
  <dc:creator>Matthew McGowan</dc:creator>
  <cp:lastModifiedBy>McGowan, Matthew Thomas</cp:lastModifiedBy>
  <cp:revision>184</cp:revision>
  <dcterms:created xsi:type="dcterms:W3CDTF">2019-03-06T23:56:36Z</dcterms:created>
  <dcterms:modified xsi:type="dcterms:W3CDTF">2020-02-12T22:46:55Z</dcterms:modified>
</cp:coreProperties>
</file>