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56" r:id="rId2"/>
    <p:sldId id="365" r:id="rId3"/>
    <p:sldId id="369" r:id="rId4"/>
    <p:sldId id="368" r:id="rId5"/>
    <p:sldId id="36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McGowan" initials="MM" lastIdx="1" clrIdx="0">
    <p:extLst>
      <p:ext uri="{19B8F6BF-5375-455C-9EA6-DF929625EA0E}">
        <p15:presenceInfo xmlns:p15="http://schemas.microsoft.com/office/powerpoint/2012/main" userId="4ea2b01a540018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B3B1"/>
    <a:srgbClr val="935A0F"/>
    <a:srgbClr val="549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9" autoAdjust="0"/>
    <p:restoredTop sz="80846" autoAdjust="0"/>
  </p:normalViewPr>
  <p:slideViewPr>
    <p:cSldViewPr snapToGrid="0">
      <p:cViewPr varScale="1">
        <p:scale>
          <a:sx n="88" d="100"/>
          <a:sy n="88" d="100"/>
        </p:scale>
        <p:origin x="1104" y="66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C5EFB-84FD-4D13-BE7A-F89F4E36E287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A642F-AA5E-4EA5-A5D2-7D3DAF80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33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43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6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53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8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2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9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6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8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4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2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8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6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0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9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18087-4067-43A1-9EF6-6209D535BF0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5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statsoft.org/article/view/v040i0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dium.com/analytics-vidhya/split-apply-combine-strategy-for-data-mining-4fd6e2a0cc99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0D826-C3D6-493E-BED4-23E4E6926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90199"/>
            <a:ext cx="12016409" cy="3083070"/>
          </a:xfrm>
        </p:spPr>
        <p:txBody>
          <a:bodyPr anchor="ctr">
            <a:noAutofit/>
          </a:bodyPr>
          <a:lstStyle/>
          <a:p>
            <a:r>
              <a:rPr lang="en-US" b="1" dirty="0"/>
              <a:t>Lab 7</a:t>
            </a:r>
            <a:br>
              <a:rPr lang="en-US" b="1" dirty="0"/>
            </a:br>
            <a:r>
              <a:rPr lang="en-US" b="1" dirty="0"/>
              <a:t>Code optimization: apply()</a:t>
            </a:r>
            <a:br>
              <a:rPr lang="en-US" b="1" dirty="0"/>
            </a:br>
            <a:r>
              <a:rPr lang="en-US" b="1" dirty="0"/>
              <a:t>Principal Component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EA6A0C-5B9D-4688-9A05-F636EED019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2689" y="3429000"/>
            <a:ext cx="5416038" cy="359053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US" sz="6000" dirty="0"/>
              <a:t>Crop Sci. 545</a:t>
            </a:r>
          </a:p>
          <a:p>
            <a:pPr>
              <a:spcBef>
                <a:spcPts val="0"/>
              </a:spcBef>
            </a:pPr>
            <a:r>
              <a:rPr lang="en-US" sz="6000" dirty="0"/>
              <a:t>Spring 2020</a:t>
            </a:r>
          </a:p>
          <a:p>
            <a:pPr>
              <a:spcBef>
                <a:spcPts val="0"/>
              </a:spcBef>
            </a:pPr>
            <a:endParaRPr lang="en-US" sz="28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FF7825A-B025-4968-BD1A-54CE8C9D10B5}"/>
              </a:ext>
            </a:extLst>
          </p:cNvPr>
          <p:cNvCxnSpPr>
            <a:cxnSpLocks/>
          </p:cNvCxnSpPr>
          <p:nvPr/>
        </p:nvCxnSpPr>
        <p:spPr>
          <a:xfrm>
            <a:off x="821578" y="758746"/>
            <a:ext cx="10208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E0F4D14-1196-41B5-8AE2-E8311D670544}"/>
              </a:ext>
            </a:extLst>
          </p:cNvPr>
          <p:cNvCxnSpPr>
            <a:cxnSpLocks/>
          </p:cNvCxnSpPr>
          <p:nvPr/>
        </p:nvCxnSpPr>
        <p:spPr>
          <a:xfrm>
            <a:off x="733805" y="3428500"/>
            <a:ext cx="10208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54D5DF32-C6C7-402B-ADA0-DEB39AD82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78" y="3178129"/>
            <a:ext cx="3377432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283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8BE736B-7FA1-4FA0-959A-84274D65BD75}"/>
              </a:ext>
            </a:extLst>
          </p:cNvPr>
          <p:cNvSpPr/>
          <p:nvPr/>
        </p:nvSpPr>
        <p:spPr>
          <a:xfrm>
            <a:off x="1787320" y="324854"/>
            <a:ext cx="86173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4400" b="1" dirty="0"/>
              <a:t>The split–apply–combine pattern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3372AE-40DC-4E0E-A170-939D63D3243D}"/>
              </a:ext>
            </a:extLst>
          </p:cNvPr>
          <p:cNvSpPr/>
          <p:nvPr/>
        </p:nvSpPr>
        <p:spPr>
          <a:xfrm>
            <a:off x="962048" y="1704817"/>
            <a:ext cx="438283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>
                <a:solidFill>
                  <a:srgbClr val="000000"/>
                </a:solidFill>
                <a:cs typeface="Times New Roman" panose="02020603050405020304" pitchFamily="18" charset="0"/>
                <a:sym typeface="Helvetica Light"/>
              </a:rPr>
              <a:t>Hadley Wickham (the R guru…) coined this strategy in </a:t>
            </a:r>
            <a:r>
              <a:rPr lang="en-US" sz="2400" kern="0" dirty="0">
                <a:solidFill>
                  <a:srgbClr val="000000"/>
                </a:solidFill>
                <a:cs typeface="Times New Roman" panose="02020603050405020304" pitchFamily="18" charset="0"/>
                <a:sym typeface="Helvetica Light"/>
                <a:hlinkClick r:id="rId3"/>
              </a:rPr>
              <a:t>a paper he published in 2011</a:t>
            </a:r>
            <a:endParaRPr lang="en-US" sz="2400" kern="0" dirty="0">
              <a:solidFill>
                <a:srgbClr val="000000"/>
              </a:solidFill>
              <a:cs typeface="Times New Roman" panose="02020603050405020304" pitchFamily="18" charset="0"/>
              <a:sym typeface="Helvetica Light"/>
            </a:endParaRPr>
          </a:p>
          <a:p>
            <a:endParaRPr lang="en-US" sz="2400" kern="0" dirty="0">
              <a:solidFill>
                <a:srgbClr val="000000"/>
              </a:solidFill>
              <a:cs typeface="Times New Roman" panose="02020603050405020304" pitchFamily="18" charset="0"/>
              <a:sym typeface="Helvetica Light"/>
            </a:endParaRPr>
          </a:p>
          <a:p>
            <a:r>
              <a:rPr lang="en-US" sz="2400" kern="0" dirty="0">
                <a:solidFill>
                  <a:srgbClr val="000000"/>
                </a:solidFill>
                <a:cs typeface="Times New Roman" panose="02020603050405020304" pitchFamily="18" charset="0"/>
                <a:sym typeface="Helvetica Light"/>
              </a:rPr>
              <a:t>It has many advantages: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rgbClr val="000000"/>
                </a:solidFill>
                <a:cs typeface="Times New Roman" panose="02020603050405020304" pitchFamily="18" charset="0"/>
                <a:sym typeface="Helvetica Light"/>
              </a:rPr>
              <a:t>It is usually faster than using </a:t>
            </a:r>
            <a:r>
              <a:rPr lang="en-US" sz="2400" b="1" kern="0" dirty="0">
                <a:solidFill>
                  <a:srgbClr val="000000"/>
                </a:solidFill>
                <a:cs typeface="Times New Roman" panose="02020603050405020304" pitchFamily="18" charset="0"/>
                <a:sym typeface="Helvetica Light"/>
              </a:rPr>
              <a:t>for </a:t>
            </a:r>
            <a:r>
              <a:rPr lang="en-US" sz="2400" kern="0" dirty="0">
                <a:solidFill>
                  <a:srgbClr val="000000"/>
                </a:solidFill>
                <a:cs typeface="Times New Roman" panose="02020603050405020304" pitchFamily="18" charset="0"/>
                <a:sym typeface="Helvetica Light"/>
              </a:rPr>
              <a:t>loops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rgbClr val="000000"/>
                </a:solidFill>
                <a:cs typeface="Times New Roman" panose="02020603050405020304" pitchFamily="18" charset="0"/>
                <a:sym typeface="Helvetica Light"/>
              </a:rPr>
              <a:t>It leads to cleaner and more readable code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rgbClr val="000000"/>
                </a:solidFill>
                <a:cs typeface="Times New Roman" panose="02020603050405020304" pitchFamily="18" charset="0"/>
                <a:sym typeface="Helvetica Light"/>
              </a:rPr>
              <a:t>It is easy to parallelize        (both multicore and GPU)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79EF30-F4F5-4E8D-BC82-8A72314A60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9427" y="1849211"/>
            <a:ext cx="6337580" cy="310378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E050AAF-8DA3-4EBA-B4FE-5D72CBDAAE83}"/>
              </a:ext>
            </a:extLst>
          </p:cNvPr>
          <p:cNvSpPr/>
          <p:nvPr/>
        </p:nvSpPr>
        <p:spPr>
          <a:xfrm>
            <a:off x="6226659" y="5088212"/>
            <a:ext cx="5003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 err="1">
                <a:solidFill>
                  <a:srgbClr val="000000"/>
                </a:solidFill>
                <a:cs typeface="Times New Roman" panose="02020603050405020304" pitchFamily="18" charset="0"/>
                <a:sym typeface="Helvetica Light"/>
                <a:hlinkClick r:id="rId5"/>
              </a:rPr>
              <a:t>Anurang</a:t>
            </a:r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  <a:sym typeface="Helvetica Light"/>
                <a:hlinkClick r:id="rId5"/>
              </a:rPr>
              <a:t> Pandey's blog post on split-apply-combine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34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277586" y="148919"/>
            <a:ext cx="11636828" cy="6709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0751" hangingPunct="0"/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The </a:t>
            </a:r>
            <a:r>
              <a:rPr lang="en-US" sz="3797" b="1" kern="0" dirty="0">
                <a:solidFill>
                  <a:srgbClr val="000000"/>
                </a:solidFill>
                <a:sym typeface="Helvetica Light"/>
              </a:rPr>
              <a:t>apply() 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family of functions</a:t>
            </a:r>
            <a:endParaRPr lang="en-US" sz="3797" b="1" u="sng" kern="0" dirty="0">
              <a:solidFill>
                <a:srgbClr val="000000"/>
              </a:solidFill>
              <a:sym typeface="Helvetica Light"/>
            </a:endParaRPr>
          </a:p>
          <a:p>
            <a:pPr defTabSz="410751" hangingPunct="0"/>
            <a:endParaRPr lang="en-US" sz="2800" b="1" u="sng" kern="0" dirty="0">
              <a:solidFill>
                <a:srgbClr val="000000"/>
              </a:solidFill>
              <a:sym typeface="Helvetica Light"/>
            </a:endParaRPr>
          </a:p>
          <a:p>
            <a:pPr defTabSz="410751" hangingPunct="0"/>
            <a:r>
              <a:rPr lang="en-US" sz="2800" kern="0" dirty="0">
                <a:solidFill>
                  <a:srgbClr val="000000"/>
                </a:solidFill>
                <a:sym typeface="Helvetica Light"/>
              </a:rPr>
              <a:t>You may have already been using one of these functions: </a:t>
            </a:r>
            <a:r>
              <a:rPr lang="en-US" sz="2800" b="1" kern="0" dirty="0">
                <a:solidFill>
                  <a:srgbClr val="000000"/>
                </a:solidFill>
                <a:sym typeface="Helvetica Light"/>
              </a:rPr>
              <a:t>replicate()</a:t>
            </a: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endParaRPr lang="en-US" sz="2800" kern="0" dirty="0">
              <a:solidFill>
                <a:srgbClr val="000000"/>
              </a:solidFill>
              <a:sym typeface="Helvetica Light"/>
            </a:endParaRPr>
          </a:p>
          <a:p>
            <a:pPr defTabSz="410751" hangingPunct="0"/>
            <a:r>
              <a:rPr lang="en-US" sz="2800" kern="0" dirty="0">
                <a:solidFill>
                  <a:srgbClr val="000000"/>
                </a:solidFill>
                <a:sym typeface="Helvetica Light"/>
              </a:rPr>
              <a:t>However, what if you want to change variables for every ‘iteration’?</a:t>
            </a:r>
          </a:p>
          <a:p>
            <a:pPr marL="1028700" lvl="1" indent="-571500" defTabSz="410751" hangingPunct="0">
              <a:buFont typeface="Arial" panose="020B0604020202020204" pitchFamily="34" charset="0"/>
              <a:buChar char="•"/>
            </a:pPr>
            <a:r>
              <a:rPr lang="en-US" sz="2800" kern="0" dirty="0" err="1">
                <a:solidFill>
                  <a:srgbClr val="000000"/>
                </a:solidFill>
                <a:sym typeface="Helvetica Light"/>
              </a:rPr>
              <a:t>lapply</a:t>
            </a:r>
            <a:r>
              <a:rPr lang="en-US" sz="2800" kern="0" dirty="0">
                <a:solidFill>
                  <a:srgbClr val="000000"/>
                </a:solidFill>
                <a:sym typeface="Helvetica Light"/>
              </a:rPr>
              <a:t>() works on a list or vector, returns a list</a:t>
            </a:r>
          </a:p>
          <a:p>
            <a:pPr marL="1028700" lvl="1" indent="-571500" defTabSz="410751" hangingPunct="0">
              <a:buFont typeface="Arial" panose="020B0604020202020204" pitchFamily="34" charset="0"/>
              <a:buChar char="•"/>
            </a:pPr>
            <a:r>
              <a:rPr lang="en-US" sz="2800" kern="0" dirty="0" err="1">
                <a:solidFill>
                  <a:srgbClr val="000000"/>
                </a:solidFill>
                <a:sym typeface="Helvetica Light"/>
              </a:rPr>
              <a:t>sapply</a:t>
            </a:r>
            <a:r>
              <a:rPr lang="en-US" sz="2800" kern="0" dirty="0">
                <a:solidFill>
                  <a:srgbClr val="000000"/>
                </a:solidFill>
                <a:sym typeface="Helvetica Light"/>
              </a:rPr>
              <a:t>() is similar to </a:t>
            </a:r>
            <a:r>
              <a:rPr lang="en-US" sz="2800" kern="0" dirty="0" err="1">
                <a:solidFill>
                  <a:srgbClr val="000000"/>
                </a:solidFill>
                <a:sym typeface="Helvetica Light"/>
              </a:rPr>
              <a:t>lapply</a:t>
            </a:r>
            <a:r>
              <a:rPr lang="en-US" sz="2800" kern="0" dirty="0">
                <a:solidFill>
                  <a:srgbClr val="000000"/>
                </a:solidFill>
                <a:sym typeface="Helvetica Light"/>
              </a:rPr>
              <a:t>(), returns a vector or matrix</a:t>
            </a:r>
          </a:p>
          <a:p>
            <a:pPr marL="1028700" lvl="1" indent="-571500" defTabSz="410751" hangingPunct="0">
              <a:buFont typeface="Arial" panose="020B0604020202020204" pitchFamily="34" charset="0"/>
              <a:buChar char="•"/>
            </a:pPr>
            <a:r>
              <a:rPr lang="en-US" sz="2800" kern="0" dirty="0" err="1">
                <a:solidFill>
                  <a:srgbClr val="000000"/>
                </a:solidFill>
                <a:sym typeface="Helvetica Light"/>
              </a:rPr>
              <a:t>vapply</a:t>
            </a:r>
            <a:r>
              <a:rPr lang="en-US" sz="2800" kern="0" dirty="0">
                <a:solidFill>
                  <a:srgbClr val="000000"/>
                </a:solidFill>
                <a:sym typeface="Helvetica Light"/>
              </a:rPr>
              <a:t>() is similar to </a:t>
            </a:r>
            <a:r>
              <a:rPr lang="en-US" sz="2800" kern="0" dirty="0" err="1">
                <a:solidFill>
                  <a:srgbClr val="000000"/>
                </a:solidFill>
                <a:sym typeface="Helvetica Light"/>
              </a:rPr>
              <a:t>sapply</a:t>
            </a:r>
            <a:r>
              <a:rPr lang="en-US" sz="2800" kern="0" dirty="0">
                <a:solidFill>
                  <a:srgbClr val="000000"/>
                </a:solidFill>
                <a:sym typeface="Helvetica Light"/>
              </a:rPr>
              <a:t>(), has a prespecified </a:t>
            </a:r>
            <a:r>
              <a:rPr lang="en-US" sz="2800" b="1" kern="0" dirty="0">
                <a:solidFill>
                  <a:srgbClr val="000000"/>
                </a:solidFill>
                <a:sym typeface="Helvetica Light"/>
              </a:rPr>
              <a:t>type</a:t>
            </a:r>
            <a:r>
              <a:rPr lang="en-US" sz="2800" kern="0" dirty="0">
                <a:solidFill>
                  <a:srgbClr val="000000"/>
                </a:solidFill>
                <a:sym typeface="Helvetica Light"/>
              </a:rPr>
              <a:t> of return value</a:t>
            </a:r>
          </a:p>
          <a:p>
            <a:pPr marL="1028700" lvl="1" indent="-571500" defTabSz="410751" hangingPunct="0"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rgbClr val="000000"/>
                </a:solidFill>
                <a:sym typeface="Helvetica Light"/>
              </a:rPr>
              <a:t>apply() works on an array, returns a list</a:t>
            </a:r>
          </a:p>
          <a:p>
            <a:pPr marL="1028700" lvl="1" indent="-571500" defTabSz="410751" hangingPunct="0">
              <a:buFont typeface="Arial" panose="020B0604020202020204" pitchFamily="34" charset="0"/>
              <a:buChar char="•"/>
            </a:pPr>
            <a:endParaRPr lang="en-US" sz="2800" kern="0" dirty="0">
              <a:solidFill>
                <a:srgbClr val="000000"/>
              </a:solidFill>
              <a:sym typeface="Helvetica Light"/>
            </a:endParaRPr>
          </a:p>
          <a:p>
            <a:pPr lvl="1" defTabSz="410751" hangingPunct="0"/>
            <a:r>
              <a:rPr lang="en-US" sz="2800" kern="0" dirty="0">
                <a:solidFill>
                  <a:srgbClr val="000000"/>
                </a:solidFill>
                <a:sym typeface="Helvetica Light"/>
              </a:rPr>
              <a:t>The basic structure of an apply function:</a:t>
            </a:r>
          </a:p>
          <a:p>
            <a:pPr lvl="1" defTabSz="410751" hangingPunct="0"/>
            <a:r>
              <a:rPr lang="en-US" sz="2800" kern="0" dirty="0" err="1">
                <a:solidFill>
                  <a:srgbClr val="000000"/>
                </a:solidFill>
                <a:sym typeface="Helvetica Light"/>
              </a:rPr>
              <a:t>lapply</a:t>
            </a:r>
            <a:r>
              <a:rPr lang="en-US" sz="2800" kern="0" dirty="0">
                <a:solidFill>
                  <a:srgbClr val="000000"/>
                </a:solidFill>
                <a:sym typeface="Helvetica Light"/>
              </a:rPr>
              <a:t> </a:t>
            </a:r>
          </a:p>
          <a:p>
            <a:pPr marL="914400" lvl="1" indent="-457200" defTabSz="410751" hangingPunct="0">
              <a:buFontTx/>
              <a:buChar char="-"/>
            </a:pPr>
            <a:r>
              <a:rPr lang="en-US" sz="2800" b="1" kern="0" dirty="0">
                <a:solidFill>
                  <a:srgbClr val="000000"/>
                </a:solidFill>
                <a:sym typeface="Helvetica Light"/>
              </a:rPr>
              <a:t>The split objects to use</a:t>
            </a:r>
          </a:p>
          <a:p>
            <a:pPr marL="914400" lvl="1" indent="-457200" defTabSz="410751" hangingPunct="0">
              <a:buFontTx/>
              <a:buChar char="-"/>
            </a:pPr>
            <a:r>
              <a:rPr lang="en-US" sz="2800" b="1" kern="0" dirty="0">
                <a:solidFill>
                  <a:srgbClr val="000000"/>
                </a:solidFill>
                <a:sym typeface="Helvetica Light"/>
              </a:rPr>
              <a:t>The function to use on each object</a:t>
            </a:r>
          </a:p>
          <a:p>
            <a:pPr marL="914400" lvl="1" indent="-457200" defTabSz="410751" hangingPunct="0">
              <a:buFontTx/>
              <a:buChar char="-"/>
            </a:pPr>
            <a:r>
              <a:rPr lang="en-US" sz="2800" b="1" kern="0" dirty="0">
                <a:solidFill>
                  <a:srgbClr val="000000"/>
                </a:solidFill>
                <a:sym typeface="Helvetica Light"/>
              </a:rPr>
              <a:t>Any other parameters to use</a:t>
            </a:r>
          </a:p>
        </p:txBody>
      </p:sp>
    </p:spTree>
    <p:extLst>
      <p:ext uri="{BB962C8B-B14F-4D97-AF65-F5344CB8AC3E}">
        <p14:creationId xmlns:p14="http://schemas.microsoft.com/office/powerpoint/2010/main" val="2130246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544284" y="472086"/>
            <a:ext cx="11571515" cy="418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0751" hangingPunct="0"/>
            <a:r>
              <a:rPr lang="en-US" sz="3797" b="1" u="sng" kern="0" dirty="0">
                <a:solidFill>
                  <a:srgbClr val="000000"/>
                </a:solidFill>
                <a:sym typeface="Helvetica Light"/>
              </a:rPr>
              <a:t>Demonstration:</a:t>
            </a:r>
          </a:p>
          <a:p>
            <a:pPr defTabSz="410751" hangingPunct="0"/>
            <a:endParaRPr lang="en-US" sz="3797" b="1" u="sng" kern="0" dirty="0">
              <a:solidFill>
                <a:srgbClr val="000000"/>
              </a:solidFill>
              <a:sym typeface="Helvetica Light"/>
            </a:endParaRP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Timing your code with </a:t>
            </a:r>
            <a:r>
              <a:rPr lang="en-US" sz="3797" b="1" kern="0" dirty="0" err="1">
                <a:solidFill>
                  <a:srgbClr val="000000"/>
                </a:solidFill>
                <a:sym typeface="Helvetica Light"/>
              </a:rPr>
              <a:t>proc.time</a:t>
            </a:r>
            <a:r>
              <a:rPr lang="en-US" sz="3797" b="1" kern="0" dirty="0">
                <a:solidFill>
                  <a:srgbClr val="000000"/>
                </a:solidFill>
                <a:sym typeface="Helvetica Light"/>
              </a:rPr>
              <a:t>()</a:t>
            </a:r>
            <a:endParaRPr lang="en-US" sz="3797" kern="0" dirty="0">
              <a:solidFill>
                <a:srgbClr val="000000"/>
              </a:solidFill>
              <a:sym typeface="Helvetica Light"/>
            </a:endParaRP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Using the </a:t>
            </a:r>
            <a:r>
              <a:rPr lang="en-US" sz="3797" b="1" kern="0" dirty="0">
                <a:solidFill>
                  <a:srgbClr val="000000"/>
                </a:solidFill>
                <a:sym typeface="Helvetica Light"/>
              </a:rPr>
              <a:t>apply()</a:t>
            </a: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 family of functions</a:t>
            </a: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endParaRPr lang="en-US" sz="3797" kern="0" dirty="0">
              <a:solidFill>
                <a:srgbClr val="000000"/>
              </a:solidFill>
              <a:sym typeface="Helvetica Light"/>
            </a:endParaRP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Performing PCA analysis</a:t>
            </a: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Plotting PCA results</a:t>
            </a:r>
          </a:p>
        </p:txBody>
      </p:sp>
    </p:spTree>
    <p:extLst>
      <p:ext uri="{BB962C8B-B14F-4D97-AF65-F5344CB8AC3E}">
        <p14:creationId xmlns:p14="http://schemas.microsoft.com/office/powerpoint/2010/main" val="749716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620485" y="548285"/>
            <a:ext cx="11571515" cy="184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0751" hangingPunct="0"/>
            <a:r>
              <a:rPr lang="en-US" sz="3797" b="1" u="sng" kern="0" dirty="0">
                <a:solidFill>
                  <a:srgbClr val="000000"/>
                </a:solidFill>
                <a:sym typeface="Helvetica Light"/>
              </a:rPr>
              <a:t>Activities:</a:t>
            </a:r>
          </a:p>
          <a:p>
            <a:pPr defTabSz="410751" hangingPunct="0"/>
            <a:endParaRPr lang="en-US" sz="3797" b="1" u="sng" kern="0" dirty="0">
              <a:solidFill>
                <a:srgbClr val="000000"/>
              </a:solidFill>
              <a:sym typeface="Helvetica Light"/>
            </a:endParaRP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r>
              <a:rPr lang="en-US" sz="3797" kern="0" dirty="0">
                <a:solidFill>
                  <a:srgbClr val="000000"/>
                </a:solidFill>
                <a:sym typeface="Helvetica Light"/>
              </a:rPr>
              <a:t>Continue to work on HW4</a:t>
            </a:r>
          </a:p>
        </p:txBody>
      </p:sp>
    </p:spTree>
    <p:extLst>
      <p:ext uri="{BB962C8B-B14F-4D97-AF65-F5344CB8AC3E}">
        <p14:creationId xmlns:p14="http://schemas.microsoft.com/office/powerpoint/2010/main" val="3689640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5371</TotalTime>
  <Words>221</Words>
  <Application>Microsoft Office PowerPoint</Application>
  <PresentationFormat>Widescreen</PresentationFormat>
  <Paragraphs>40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Lab 7 Code optimization: apply() Principal Component Analysis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Conditional Gene Co-expression Networks into Genome-Wide Association Studies for Agronomic Traits</dc:title>
  <dc:creator>Matthew McGowan</dc:creator>
  <cp:lastModifiedBy>Matthew McGowan</cp:lastModifiedBy>
  <cp:revision>213</cp:revision>
  <dcterms:created xsi:type="dcterms:W3CDTF">2019-03-06T23:56:36Z</dcterms:created>
  <dcterms:modified xsi:type="dcterms:W3CDTF">2020-03-11T21:58:20Z</dcterms:modified>
</cp:coreProperties>
</file>