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365" r:id="rId3"/>
    <p:sldId id="375" r:id="rId4"/>
    <p:sldId id="380" r:id="rId5"/>
    <p:sldId id="3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C13F2"/>
    <a:srgbClr val="E50909"/>
    <a:srgbClr val="549E39"/>
    <a:srgbClr val="008000"/>
    <a:srgbClr val="F1B3B1"/>
    <a:srgbClr val="935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80846" autoAdjust="0"/>
  </p:normalViewPr>
  <p:slideViewPr>
    <p:cSldViewPr snapToGrid="0">
      <p:cViewPr varScale="1">
        <p:scale>
          <a:sx n="132" d="100"/>
          <a:sy n="132" d="100"/>
        </p:scale>
        <p:origin x="960" y="12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2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 dirty="0"/>
              <a:t>Lab 9</a:t>
            </a:r>
            <a:br>
              <a:rPr lang="en-US" b="1" dirty="0"/>
            </a:br>
            <a:r>
              <a:rPr lang="en-US" b="1" dirty="0"/>
              <a:t>HW5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042635" y="437868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Problem 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C985AD1-7F87-4BCC-B5D0-72AFB0BF2629}"/>
              </a:ext>
            </a:extLst>
          </p:cNvPr>
          <p:cNvGrpSpPr/>
          <p:nvPr/>
        </p:nvGrpSpPr>
        <p:grpSpPr>
          <a:xfrm>
            <a:off x="752588" y="1847702"/>
            <a:ext cx="8021298" cy="2613616"/>
            <a:chOff x="752588" y="2827417"/>
            <a:chExt cx="8021298" cy="2613616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18F5A45-4D05-42A0-86FF-8C5E3E42C3F7}"/>
                </a:ext>
              </a:extLst>
            </p:cNvPr>
            <p:cNvSpPr/>
            <p:nvPr/>
          </p:nvSpPr>
          <p:spPr>
            <a:xfrm>
              <a:off x="752588" y="2827417"/>
              <a:ext cx="2338956" cy="1203166"/>
            </a:xfrm>
            <a:prstGeom prst="round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Lucida Console" panose="020B0609040504020204" pitchFamily="49" charset="0"/>
                </a:rPr>
                <a:t>Genotype</a:t>
              </a:r>
            </a:p>
            <a:p>
              <a:r>
                <a:rPr lang="en-US" sz="3200" dirty="0">
                  <a:latin typeface="Lucida Console" panose="020B0609040504020204" pitchFamily="49" charset="0"/>
                </a:rPr>
                <a:t>Matrix</a:t>
              </a:r>
              <a:endParaRPr lang="en-US" sz="4000" dirty="0">
                <a:solidFill>
                  <a:schemeClr val="tx1"/>
                </a:solidFill>
                <a:latin typeface="Lucida Console" panose="020B0609040504020204" pitchFamily="49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D410228-D610-4F66-B50B-EF7F2ECFAEA5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>
              <a:off x="3091544" y="3429000"/>
              <a:ext cx="626800" cy="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83C414C-B27F-4919-8B30-A8CBACA0A274}"/>
                </a:ext>
              </a:extLst>
            </p:cNvPr>
            <p:cNvSpPr/>
            <p:nvPr/>
          </p:nvSpPr>
          <p:spPr>
            <a:xfrm>
              <a:off x="3718344" y="3031728"/>
              <a:ext cx="1593885" cy="79454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2000" dirty="0">
                  <a:latin typeface="Lucida Console" panose="020B0609040504020204" pitchFamily="49" charset="0"/>
                </a:rPr>
                <a:t>Simulated phenotype</a:t>
              </a:r>
              <a:endParaRPr lang="en-US" sz="2800" dirty="0">
                <a:solidFill>
                  <a:schemeClr val="tx1"/>
                </a:solidFill>
                <a:latin typeface="Lucida Console" panose="020B0609040504020204" pitchFamily="49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26A8D20-C0DA-42EE-A5C5-E71A7BBC78E4}"/>
                </a:ext>
              </a:extLst>
            </p:cNvPr>
            <p:cNvSpPr/>
            <p:nvPr/>
          </p:nvSpPr>
          <p:spPr>
            <a:xfrm>
              <a:off x="2590803" y="4825127"/>
              <a:ext cx="1073763" cy="5902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Lucida Console" panose="020B0609040504020204" pitchFamily="49" charset="0"/>
                </a:rPr>
                <a:t>GWAS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802E96-E839-4F1F-B990-167DEA38AFB3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>
              <a:off x="1922066" y="4030583"/>
              <a:ext cx="632597" cy="68656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6224C76-F484-4B11-8678-88D25CE08202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3628426" y="3826272"/>
              <a:ext cx="886861" cy="890871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AFB991B-FC2B-430B-836C-D7CEE423FE8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3664566" y="5120244"/>
              <a:ext cx="2046805" cy="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C6212D-18F8-4AD5-A722-E447481B8683}"/>
                </a:ext>
              </a:extLst>
            </p:cNvPr>
            <p:cNvCxnSpPr>
              <a:cxnSpLocks/>
            </p:cNvCxnSpPr>
            <p:nvPr/>
          </p:nvCxnSpPr>
          <p:spPr>
            <a:xfrm>
              <a:off x="5384800" y="3429000"/>
              <a:ext cx="416489" cy="1396127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0C487B13-3942-4846-94F1-A806741D00AF}"/>
                </a:ext>
              </a:extLst>
            </p:cNvPr>
            <p:cNvSpPr/>
            <p:nvPr/>
          </p:nvSpPr>
          <p:spPr>
            <a:xfrm>
              <a:off x="5801289" y="4850800"/>
              <a:ext cx="2972597" cy="59023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2800" dirty="0">
                  <a:latin typeface="Lucida Console" panose="020B0609040504020204" pitchFamily="49" charset="0"/>
                </a:rPr>
                <a:t>Power vs. FDR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BAF3589-B13C-4C31-B69B-2EE107FCDDAE}"/>
              </a:ext>
            </a:extLst>
          </p:cNvPr>
          <p:cNvSpPr/>
          <p:nvPr/>
        </p:nvSpPr>
        <p:spPr>
          <a:xfrm>
            <a:off x="5174343" y="4665238"/>
            <a:ext cx="5438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Remember to account for mapping resolution window!</a:t>
            </a:r>
            <a:endParaRPr lang="en-US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62668E6-E143-4D29-9F43-D18C4D3F2B6D}"/>
              </a:ext>
            </a:extLst>
          </p:cNvPr>
          <p:cNvSpPr/>
          <p:nvPr/>
        </p:nvSpPr>
        <p:spPr>
          <a:xfrm>
            <a:off x="637821" y="5247457"/>
            <a:ext cx="2925436" cy="45402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PCA (top 3 comps.)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D4A0734-97C1-4B34-91D2-650DB7A015A5}"/>
              </a:ext>
            </a:extLst>
          </p:cNvPr>
          <p:cNvCxnSpPr>
            <a:cxnSpLocks/>
          </p:cNvCxnSpPr>
          <p:nvPr/>
        </p:nvCxnSpPr>
        <p:spPr>
          <a:xfrm>
            <a:off x="1002422" y="3117179"/>
            <a:ext cx="204875" cy="2078935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89D9283-D60B-4D3B-9283-290B94FDD440}"/>
              </a:ext>
            </a:extLst>
          </p:cNvPr>
          <p:cNvCxnSpPr>
            <a:cxnSpLocks/>
          </p:cNvCxnSpPr>
          <p:nvPr/>
        </p:nvCxnSpPr>
        <p:spPr>
          <a:xfrm flipV="1">
            <a:off x="2590803" y="4550229"/>
            <a:ext cx="333826" cy="645886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042635" y="53882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Problem 2-3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8A0CF-E2DE-4212-A312-C22A743B04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1120151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27C380-5162-41D2-BC6C-B071E4AD08B5}"/>
              </a:ext>
            </a:extLst>
          </p:cNvPr>
          <p:cNvSpPr/>
          <p:nvPr/>
        </p:nvSpPr>
        <p:spPr>
          <a:xfrm>
            <a:off x="516206" y="1043497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F265B0-27A3-41C6-8FC4-0CAF8CCB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119680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F66D60D-7237-4FA8-9909-73D03C3EB5A4}"/>
              </a:ext>
            </a:extLst>
          </p:cNvPr>
          <p:cNvSpPr/>
          <p:nvPr/>
        </p:nvSpPr>
        <p:spPr>
          <a:xfrm>
            <a:off x="592406" y="112015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3C49FB-0255-4D7A-AA16-36BDB8C22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1272551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920DFEA-0603-4B19-8849-5613C5581C91}"/>
              </a:ext>
            </a:extLst>
          </p:cNvPr>
          <p:cNvSpPr/>
          <p:nvPr/>
        </p:nvSpPr>
        <p:spPr>
          <a:xfrm>
            <a:off x="668606" y="1195897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E91D6B1-C6D2-435C-8A35-5B3EB7A6B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134920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BABCD68-51FC-4FAB-9E08-BC666B095F1E}"/>
              </a:ext>
            </a:extLst>
          </p:cNvPr>
          <p:cNvSpPr/>
          <p:nvPr/>
        </p:nvSpPr>
        <p:spPr>
          <a:xfrm>
            <a:off x="741178" y="127255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FBBEC46-63BD-49D2-8DD4-8296D4128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143983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6B737F8-D966-4637-95F8-2EE421B9B007}"/>
              </a:ext>
            </a:extLst>
          </p:cNvPr>
          <p:cNvSpPr/>
          <p:nvPr/>
        </p:nvSpPr>
        <p:spPr>
          <a:xfrm>
            <a:off x="813750" y="136318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D5599E8-F61F-4100-B0E6-A76077A462F1}"/>
              </a:ext>
            </a:extLst>
          </p:cNvPr>
          <p:cNvSpPr/>
          <p:nvPr/>
        </p:nvSpPr>
        <p:spPr>
          <a:xfrm>
            <a:off x="886322" y="1463646"/>
            <a:ext cx="2866570" cy="1060308"/>
          </a:xfrm>
          <a:prstGeom prst="roundRect">
            <a:avLst/>
          </a:prstGeom>
          <a:solidFill>
            <a:srgbClr val="0066FF">
              <a:alpha val="9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AE181B3-E15D-454B-A89D-C7CE764F6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1540300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69F837-F5AD-446E-8477-C2B2DACB9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2940486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FE96102-C7F6-4A1A-B465-229C9F8CDD0B}"/>
              </a:ext>
            </a:extLst>
          </p:cNvPr>
          <p:cNvSpPr/>
          <p:nvPr/>
        </p:nvSpPr>
        <p:spPr>
          <a:xfrm>
            <a:off x="516206" y="2863832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77001FE-BABE-4AB4-A775-3C0380737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301713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517A1C7-50DE-4686-A46A-BBAB2A2ACFE7}"/>
              </a:ext>
            </a:extLst>
          </p:cNvPr>
          <p:cNvSpPr/>
          <p:nvPr/>
        </p:nvSpPr>
        <p:spPr>
          <a:xfrm>
            <a:off x="592406" y="294048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6968685-C238-42C9-97F3-D22409704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3092886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AB0096D-AC27-4AA9-8C6D-E589A1AC7E1C}"/>
              </a:ext>
            </a:extLst>
          </p:cNvPr>
          <p:cNvSpPr/>
          <p:nvPr/>
        </p:nvSpPr>
        <p:spPr>
          <a:xfrm>
            <a:off x="668606" y="3016232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CBE45A2-3E99-46D0-8974-3E8C85D78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316953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F482B13-9BF1-4238-B3B1-9A1F045E31D7}"/>
              </a:ext>
            </a:extLst>
          </p:cNvPr>
          <p:cNvSpPr/>
          <p:nvPr/>
        </p:nvSpPr>
        <p:spPr>
          <a:xfrm>
            <a:off x="741178" y="309288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39A30AF-D790-4CF8-A72B-E975569A3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326016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70E63C-5E26-480C-A465-3E5A66B1C08C}"/>
              </a:ext>
            </a:extLst>
          </p:cNvPr>
          <p:cNvSpPr/>
          <p:nvPr/>
        </p:nvSpPr>
        <p:spPr>
          <a:xfrm>
            <a:off x="813750" y="318351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A7B8280-FE20-4B14-B147-2BCBA1F66A51}"/>
              </a:ext>
            </a:extLst>
          </p:cNvPr>
          <p:cNvSpPr/>
          <p:nvPr/>
        </p:nvSpPr>
        <p:spPr>
          <a:xfrm>
            <a:off x="886322" y="3283981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2D775D9-665C-435C-9045-D4A3B8992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3360635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A4B28A-165D-43B5-9EFE-923EF15822F5}"/>
              </a:ext>
            </a:extLst>
          </p:cNvPr>
          <p:cNvSpPr/>
          <p:nvPr/>
        </p:nvSpPr>
        <p:spPr>
          <a:xfrm>
            <a:off x="1502273" y="2487887"/>
            <a:ext cx="1721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Heritability 0.75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86A3E05-4FE6-4CCE-BE79-A0765A1E7BB7}"/>
              </a:ext>
            </a:extLst>
          </p:cNvPr>
          <p:cNvCxnSpPr>
            <a:cxnSpLocks/>
          </p:cNvCxnSpPr>
          <p:nvPr/>
        </p:nvCxnSpPr>
        <p:spPr>
          <a:xfrm>
            <a:off x="4114508" y="3777671"/>
            <a:ext cx="2046805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7172593-E892-4E2B-B4BF-7F6B1070D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9510" y="1707284"/>
            <a:ext cx="3946241" cy="41407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8AE41E44-AA09-4032-BF29-AE2F6631CEE0}"/>
              </a:ext>
            </a:extLst>
          </p:cNvPr>
          <p:cNvSpPr/>
          <p:nvPr/>
        </p:nvSpPr>
        <p:spPr>
          <a:xfrm>
            <a:off x="1478239" y="6488668"/>
            <a:ext cx="168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Heritability 0.25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4B51D97-E964-4F2E-A987-964F02A94A81}"/>
              </a:ext>
            </a:extLst>
          </p:cNvPr>
          <p:cNvSpPr/>
          <p:nvPr/>
        </p:nvSpPr>
        <p:spPr>
          <a:xfrm>
            <a:off x="1502273" y="4353835"/>
            <a:ext cx="156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Heritability 0.5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392700E-BE6D-4DF2-B0C1-84D4DC516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4893296"/>
            <a:ext cx="2645803" cy="955932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397E93C-42EB-4483-BBEE-05F0F3BC15FF}"/>
              </a:ext>
            </a:extLst>
          </p:cNvPr>
          <p:cNvSpPr/>
          <p:nvPr/>
        </p:nvSpPr>
        <p:spPr>
          <a:xfrm>
            <a:off x="516206" y="4816642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2A101C99-0679-4956-83F6-97B8E7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4969949"/>
            <a:ext cx="2645803" cy="955932"/>
          </a:xfrm>
          <a:prstGeom prst="rect">
            <a:avLst/>
          </a:prstGeom>
        </p:spPr>
      </p:pic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2D84832-ABB7-4DCA-B751-CAD1CC4ADAAB}"/>
              </a:ext>
            </a:extLst>
          </p:cNvPr>
          <p:cNvSpPr/>
          <p:nvPr/>
        </p:nvSpPr>
        <p:spPr>
          <a:xfrm>
            <a:off x="592406" y="489329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F0338163-5673-4EFB-A37C-8DF9A6EA5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5045696"/>
            <a:ext cx="2645803" cy="955932"/>
          </a:xfrm>
          <a:prstGeom prst="rect">
            <a:avLst/>
          </a:prstGeom>
        </p:spPr>
      </p:pic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55719FA-7862-4DCC-AB51-C2C5398DCBBC}"/>
              </a:ext>
            </a:extLst>
          </p:cNvPr>
          <p:cNvSpPr/>
          <p:nvPr/>
        </p:nvSpPr>
        <p:spPr>
          <a:xfrm>
            <a:off x="668606" y="4969042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0EC1C0DE-8B12-4815-A6B3-354CC6132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5122349"/>
            <a:ext cx="2645803" cy="955932"/>
          </a:xfrm>
          <a:prstGeom prst="rect">
            <a:avLst/>
          </a:prstGeom>
        </p:spPr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20ACD45B-C02C-4AC0-8540-F112F10165AF}"/>
              </a:ext>
            </a:extLst>
          </p:cNvPr>
          <p:cNvSpPr/>
          <p:nvPr/>
        </p:nvSpPr>
        <p:spPr>
          <a:xfrm>
            <a:off x="741178" y="504569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EC7CE292-F7F8-4838-B50D-19B03A8B2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5212979"/>
            <a:ext cx="2645803" cy="955932"/>
          </a:xfrm>
          <a:prstGeom prst="rect">
            <a:avLst/>
          </a:prstGeom>
        </p:spPr>
      </p:pic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7CE3ADA2-44F9-40C5-8CB0-D56444957A94}"/>
              </a:ext>
            </a:extLst>
          </p:cNvPr>
          <p:cNvSpPr/>
          <p:nvPr/>
        </p:nvSpPr>
        <p:spPr>
          <a:xfrm>
            <a:off x="813750" y="513632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52D6845-70F3-4D3B-B9C3-A81C910DA527}"/>
              </a:ext>
            </a:extLst>
          </p:cNvPr>
          <p:cNvSpPr/>
          <p:nvPr/>
        </p:nvSpPr>
        <p:spPr>
          <a:xfrm>
            <a:off x="886322" y="5236791"/>
            <a:ext cx="2866570" cy="1060308"/>
          </a:xfrm>
          <a:prstGeom prst="roundRect">
            <a:avLst/>
          </a:prstGeom>
          <a:solidFill>
            <a:srgbClr val="549E39">
              <a:alpha val="8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798F19B7-B311-4F98-9799-0981AF411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5313445"/>
            <a:ext cx="2645803" cy="955932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07B0A2C1-6EB1-452B-99C7-DC62A8961E2F}"/>
              </a:ext>
            </a:extLst>
          </p:cNvPr>
          <p:cNvSpPr/>
          <p:nvPr/>
        </p:nvSpPr>
        <p:spPr>
          <a:xfrm>
            <a:off x="5949764" y="5928279"/>
            <a:ext cx="550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Each line is the mean Power/FDR for a given heritability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6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042635" y="53882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Problem 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8A0CF-E2DE-4212-A312-C22A743B04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1120151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27C380-5162-41D2-BC6C-B071E4AD08B5}"/>
              </a:ext>
            </a:extLst>
          </p:cNvPr>
          <p:cNvSpPr/>
          <p:nvPr/>
        </p:nvSpPr>
        <p:spPr>
          <a:xfrm>
            <a:off x="516206" y="1043497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F265B0-27A3-41C6-8FC4-0CAF8CCB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119680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F66D60D-7237-4FA8-9909-73D03C3EB5A4}"/>
              </a:ext>
            </a:extLst>
          </p:cNvPr>
          <p:cNvSpPr/>
          <p:nvPr/>
        </p:nvSpPr>
        <p:spPr>
          <a:xfrm>
            <a:off x="592406" y="112015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3C49FB-0255-4D7A-AA16-36BDB8C22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1272551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920DFEA-0603-4B19-8849-5613C5581C91}"/>
              </a:ext>
            </a:extLst>
          </p:cNvPr>
          <p:cNvSpPr/>
          <p:nvPr/>
        </p:nvSpPr>
        <p:spPr>
          <a:xfrm>
            <a:off x="668606" y="1195897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E91D6B1-C6D2-435C-8A35-5B3EB7A6B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134920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BABCD68-51FC-4FAB-9E08-BC666B095F1E}"/>
              </a:ext>
            </a:extLst>
          </p:cNvPr>
          <p:cNvSpPr/>
          <p:nvPr/>
        </p:nvSpPr>
        <p:spPr>
          <a:xfrm>
            <a:off x="741178" y="127255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FBBEC46-63BD-49D2-8DD4-8296D4128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1439834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6B737F8-D966-4637-95F8-2EE421B9B007}"/>
              </a:ext>
            </a:extLst>
          </p:cNvPr>
          <p:cNvSpPr/>
          <p:nvPr/>
        </p:nvSpPr>
        <p:spPr>
          <a:xfrm>
            <a:off x="813750" y="1363180"/>
            <a:ext cx="2866570" cy="1060308"/>
          </a:xfrm>
          <a:prstGeom prst="roundRect">
            <a:avLst/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D5599E8-F61F-4100-B0E6-A76077A462F1}"/>
              </a:ext>
            </a:extLst>
          </p:cNvPr>
          <p:cNvSpPr/>
          <p:nvPr/>
        </p:nvSpPr>
        <p:spPr>
          <a:xfrm>
            <a:off x="886322" y="1463646"/>
            <a:ext cx="2866570" cy="1060308"/>
          </a:xfrm>
          <a:prstGeom prst="roundRect">
            <a:avLst/>
          </a:prstGeom>
          <a:solidFill>
            <a:srgbClr val="0066FF">
              <a:alpha val="9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AE181B3-E15D-454B-A89D-C7CE764F6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1540300"/>
            <a:ext cx="2645803" cy="955932"/>
          </a:xfrm>
          <a:prstGeom prst="rect">
            <a:avLst/>
          </a:prstGeom>
          <a:solidFill>
            <a:srgbClr val="0066FF">
              <a:alpha val="20000"/>
            </a:srgbClr>
          </a:solidFill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69F837-F5AD-446E-8477-C2B2DACB9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2940486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FE96102-C7F6-4A1A-B465-229C9F8CDD0B}"/>
              </a:ext>
            </a:extLst>
          </p:cNvPr>
          <p:cNvSpPr/>
          <p:nvPr/>
        </p:nvSpPr>
        <p:spPr>
          <a:xfrm>
            <a:off x="516206" y="2863832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77001FE-BABE-4AB4-A775-3C0380737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301713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517A1C7-50DE-4686-A46A-BBAB2A2ACFE7}"/>
              </a:ext>
            </a:extLst>
          </p:cNvPr>
          <p:cNvSpPr/>
          <p:nvPr/>
        </p:nvSpPr>
        <p:spPr>
          <a:xfrm>
            <a:off x="592406" y="294048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6968685-C238-42C9-97F3-D22409704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3092886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AB0096D-AC27-4AA9-8C6D-E589A1AC7E1C}"/>
              </a:ext>
            </a:extLst>
          </p:cNvPr>
          <p:cNvSpPr/>
          <p:nvPr/>
        </p:nvSpPr>
        <p:spPr>
          <a:xfrm>
            <a:off x="668606" y="3016232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CBE45A2-3E99-46D0-8974-3E8C85D78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316953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F482B13-9BF1-4238-B3B1-9A1F045E31D7}"/>
              </a:ext>
            </a:extLst>
          </p:cNvPr>
          <p:cNvSpPr/>
          <p:nvPr/>
        </p:nvSpPr>
        <p:spPr>
          <a:xfrm>
            <a:off x="741178" y="309288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39A30AF-D790-4CF8-A72B-E975569A3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3260169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70E63C-5E26-480C-A465-3E5A66B1C08C}"/>
              </a:ext>
            </a:extLst>
          </p:cNvPr>
          <p:cNvSpPr/>
          <p:nvPr/>
        </p:nvSpPr>
        <p:spPr>
          <a:xfrm>
            <a:off x="813750" y="3183515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A7B8280-FE20-4B14-B147-2BCBA1F66A51}"/>
              </a:ext>
            </a:extLst>
          </p:cNvPr>
          <p:cNvSpPr/>
          <p:nvPr/>
        </p:nvSpPr>
        <p:spPr>
          <a:xfrm>
            <a:off x="886322" y="3283981"/>
            <a:ext cx="2866570" cy="1060308"/>
          </a:xfrm>
          <a:prstGeom prst="roundRect">
            <a:avLst/>
          </a:prstGeom>
          <a:solidFill>
            <a:srgbClr val="9C13F2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2D775D9-665C-435C-9045-D4A3B8992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3360635"/>
            <a:ext cx="2645803" cy="955932"/>
          </a:xfrm>
          <a:prstGeom prst="rect">
            <a:avLst/>
          </a:prstGeom>
          <a:solidFill>
            <a:srgbClr val="9C13F2">
              <a:alpha val="21176"/>
            </a:srgbClr>
          </a:solidFill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A4B28A-165D-43B5-9EFE-923EF15822F5}"/>
              </a:ext>
            </a:extLst>
          </p:cNvPr>
          <p:cNvSpPr/>
          <p:nvPr/>
        </p:nvSpPr>
        <p:spPr>
          <a:xfrm>
            <a:off x="1502273" y="2487887"/>
            <a:ext cx="173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GWAS Method 1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86A3E05-4FE6-4CCE-BE79-A0765A1E7BB7}"/>
              </a:ext>
            </a:extLst>
          </p:cNvPr>
          <p:cNvCxnSpPr>
            <a:cxnSpLocks/>
          </p:cNvCxnSpPr>
          <p:nvPr/>
        </p:nvCxnSpPr>
        <p:spPr>
          <a:xfrm>
            <a:off x="4114508" y="3777671"/>
            <a:ext cx="2046805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7172593-E892-4E2B-B4BF-7F6B1070D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9510" y="1707284"/>
            <a:ext cx="3946241" cy="41407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8AE41E44-AA09-4032-BF29-AE2F6631CEE0}"/>
              </a:ext>
            </a:extLst>
          </p:cNvPr>
          <p:cNvSpPr/>
          <p:nvPr/>
        </p:nvSpPr>
        <p:spPr>
          <a:xfrm>
            <a:off x="1449753" y="6297099"/>
            <a:ext cx="173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GWAS Method 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4B51D97-E964-4F2E-A987-964F02A94A81}"/>
              </a:ext>
            </a:extLst>
          </p:cNvPr>
          <p:cNvSpPr/>
          <p:nvPr/>
        </p:nvSpPr>
        <p:spPr>
          <a:xfrm>
            <a:off x="1502273" y="4353835"/>
            <a:ext cx="173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GWAS Method 2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392700E-BE6D-4DF2-B0C1-84D4DC516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91" y="4893296"/>
            <a:ext cx="2645803" cy="955932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397E93C-42EB-4483-BBEE-05F0F3BC15FF}"/>
              </a:ext>
            </a:extLst>
          </p:cNvPr>
          <p:cNvSpPr/>
          <p:nvPr/>
        </p:nvSpPr>
        <p:spPr>
          <a:xfrm>
            <a:off x="516206" y="4816642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2A101C99-0679-4956-83F6-97B8E7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91" y="4969949"/>
            <a:ext cx="2645803" cy="955932"/>
          </a:xfrm>
          <a:prstGeom prst="rect">
            <a:avLst/>
          </a:prstGeom>
        </p:spPr>
      </p:pic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2D84832-ABB7-4DCA-B751-CAD1CC4ADAAB}"/>
              </a:ext>
            </a:extLst>
          </p:cNvPr>
          <p:cNvSpPr/>
          <p:nvPr/>
        </p:nvSpPr>
        <p:spPr>
          <a:xfrm>
            <a:off x="592406" y="489329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F0338163-5673-4EFB-A37C-8DF9A6EA5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91" y="5045696"/>
            <a:ext cx="2645803" cy="955932"/>
          </a:xfrm>
          <a:prstGeom prst="rect">
            <a:avLst/>
          </a:prstGeom>
        </p:spPr>
      </p:pic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55719FA-7862-4DCC-AB51-C2C5398DCBBC}"/>
              </a:ext>
            </a:extLst>
          </p:cNvPr>
          <p:cNvSpPr/>
          <p:nvPr/>
        </p:nvSpPr>
        <p:spPr>
          <a:xfrm>
            <a:off x="668606" y="4969042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0EC1C0DE-8B12-4815-A6B3-354CC6132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5122349"/>
            <a:ext cx="2645803" cy="955932"/>
          </a:xfrm>
          <a:prstGeom prst="rect">
            <a:avLst/>
          </a:prstGeom>
        </p:spPr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20ACD45B-C02C-4AC0-8540-F112F10165AF}"/>
              </a:ext>
            </a:extLst>
          </p:cNvPr>
          <p:cNvSpPr/>
          <p:nvPr/>
        </p:nvSpPr>
        <p:spPr>
          <a:xfrm>
            <a:off x="741178" y="504569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EC7CE292-F7F8-4838-B50D-19B03A8B2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35" y="5212979"/>
            <a:ext cx="2645803" cy="955932"/>
          </a:xfrm>
          <a:prstGeom prst="rect">
            <a:avLst/>
          </a:prstGeom>
        </p:spPr>
      </p:pic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7CE3ADA2-44F9-40C5-8CB0-D56444957A94}"/>
              </a:ext>
            </a:extLst>
          </p:cNvPr>
          <p:cNvSpPr/>
          <p:nvPr/>
        </p:nvSpPr>
        <p:spPr>
          <a:xfrm>
            <a:off x="813750" y="5136325"/>
            <a:ext cx="2866570" cy="1060308"/>
          </a:xfrm>
          <a:prstGeom prst="roundRect">
            <a:avLst/>
          </a:prstGeom>
          <a:solidFill>
            <a:srgbClr val="008000">
              <a:alpha val="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52D6845-70F3-4D3B-B9C3-A81C910DA527}"/>
              </a:ext>
            </a:extLst>
          </p:cNvPr>
          <p:cNvSpPr/>
          <p:nvPr/>
        </p:nvSpPr>
        <p:spPr>
          <a:xfrm>
            <a:off x="886322" y="5236791"/>
            <a:ext cx="2866570" cy="1060308"/>
          </a:xfrm>
          <a:prstGeom prst="roundRect">
            <a:avLst/>
          </a:prstGeom>
          <a:solidFill>
            <a:srgbClr val="549E39">
              <a:alpha val="8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798F19B7-B311-4F98-9799-0981AF411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7" y="5313445"/>
            <a:ext cx="2645803" cy="955932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07B0A2C1-6EB1-452B-99C7-DC62A8961E2F}"/>
              </a:ext>
            </a:extLst>
          </p:cNvPr>
          <p:cNvSpPr/>
          <p:nvPr/>
        </p:nvSpPr>
        <p:spPr>
          <a:xfrm>
            <a:off x="5949764" y="5928279"/>
            <a:ext cx="550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Each line is the mean Power/FDR for a given heritability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9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672521" y="134209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Problem 5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18F5A45-4D05-42A0-86FF-8C5E3E42C3F7}"/>
              </a:ext>
            </a:extLst>
          </p:cNvPr>
          <p:cNvSpPr/>
          <p:nvPr/>
        </p:nvSpPr>
        <p:spPr>
          <a:xfrm>
            <a:off x="984817" y="1219790"/>
            <a:ext cx="2338956" cy="1203166"/>
          </a:xfrm>
          <a:prstGeom prst="round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Console" panose="020B0609040504020204" pitchFamily="49" charset="0"/>
              </a:rPr>
              <a:t>Genotype</a:t>
            </a:r>
          </a:p>
          <a:p>
            <a:r>
              <a:rPr lang="en-US" sz="3200" dirty="0">
                <a:latin typeface="Lucida Console" panose="020B0609040504020204" pitchFamily="49" charset="0"/>
              </a:rPr>
              <a:t>Matrix</a:t>
            </a:r>
            <a:endParaRPr lang="en-US" sz="40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410228-D610-4F66-B50B-EF7F2ECFAEA5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3323773" y="1821373"/>
            <a:ext cx="699371" cy="41937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3C414C-B27F-4919-8B30-A8CBACA0A274}"/>
              </a:ext>
            </a:extLst>
          </p:cNvPr>
          <p:cNvSpPr/>
          <p:nvPr/>
        </p:nvSpPr>
        <p:spPr>
          <a:xfrm>
            <a:off x="4023144" y="1466038"/>
            <a:ext cx="1593885" cy="7945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Simulated phenotype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741AEB3-D6D6-4132-ABB0-CEF325FFB5C7}"/>
              </a:ext>
            </a:extLst>
          </p:cNvPr>
          <p:cNvGrpSpPr/>
          <p:nvPr/>
        </p:nvGrpSpPr>
        <p:grpSpPr>
          <a:xfrm>
            <a:off x="984817" y="2345222"/>
            <a:ext cx="8021298" cy="2987545"/>
            <a:chOff x="752588" y="2453488"/>
            <a:chExt cx="8021298" cy="2987545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E10154F9-0427-471C-818B-88437C3F8BA4}"/>
                </a:ext>
              </a:extLst>
            </p:cNvPr>
            <p:cNvSpPr/>
            <p:nvPr/>
          </p:nvSpPr>
          <p:spPr>
            <a:xfrm>
              <a:off x="752588" y="2827417"/>
              <a:ext cx="2338956" cy="1203166"/>
            </a:xfrm>
            <a:prstGeom prst="round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Lucida Console" panose="020B0609040504020204" pitchFamily="49" charset="0"/>
                </a:rPr>
                <a:t>Altered</a:t>
              </a:r>
            </a:p>
            <a:p>
              <a:r>
                <a:rPr lang="en-US" sz="3200" dirty="0">
                  <a:latin typeface="Lucida Console" panose="020B0609040504020204" pitchFamily="49" charset="0"/>
                </a:rPr>
                <a:t>Genotype</a:t>
              </a:r>
              <a:endParaRPr lang="en-US" sz="4000" dirty="0">
                <a:solidFill>
                  <a:schemeClr val="tx1"/>
                </a:solidFill>
                <a:latin typeface="Lucida Console" panose="020B0609040504020204" pitchFamily="49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641C76F-AC0B-4AC1-A975-D77506D25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2017" y="2453488"/>
              <a:ext cx="974383" cy="53902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17319609-7175-4513-A504-739C1AFC45A1}"/>
                </a:ext>
              </a:extLst>
            </p:cNvPr>
            <p:cNvSpPr/>
            <p:nvPr/>
          </p:nvSpPr>
          <p:spPr>
            <a:xfrm>
              <a:off x="2590803" y="4825127"/>
              <a:ext cx="1073763" cy="5902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Lucida Console" panose="020B0609040504020204" pitchFamily="49" charset="0"/>
                </a:rPr>
                <a:t>GWAS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4EDCE5B-1413-44F4-B7C5-67BFB5B7F142}"/>
                </a:ext>
              </a:extLst>
            </p:cNvPr>
            <p:cNvCxnSpPr>
              <a:cxnSpLocks/>
              <a:stCxn id="48" idx="2"/>
            </p:cNvCxnSpPr>
            <p:nvPr/>
          </p:nvCxnSpPr>
          <p:spPr>
            <a:xfrm>
              <a:off x="1922066" y="4030583"/>
              <a:ext cx="632597" cy="68656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E14EC2E-3EAE-4EDC-845B-7A674250C2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28427" y="2453488"/>
              <a:ext cx="959430" cy="2263655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A666153-E719-4D17-84A6-DB35F48CE19C}"/>
                </a:ext>
              </a:extLst>
            </p:cNvPr>
            <p:cNvCxnSpPr>
              <a:cxnSpLocks/>
              <a:stCxn id="51" idx="3"/>
            </p:cNvCxnSpPr>
            <p:nvPr/>
          </p:nvCxnSpPr>
          <p:spPr>
            <a:xfrm>
              <a:off x="3664566" y="5120244"/>
              <a:ext cx="2046805" cy="0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965A0D4-C8BF-4823-B20F-98E7396CCC0F}"/>
                </a:ext>
              </a:extLst>
            </p:cNvPr>
            <p:cNvCxnSpPr>
              <a:cxnSpLocks/>
            </p:cNvCxnSpPr>
            <p:nvPr/>
          </p:nvCxnSpPr>
          <p:spPr>
            <a:xfrm>
              <a:off x="4738330" y="2453488"/>
              <a:ext cx="1062959" cy="2371639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7CA65684-CAF7-479F-A154-41C658B5CB48}"/>
                </a:ext>
              </a:extLst>
            </p:cNvPr>
            <p:cNvSpPr/>
            <p:nvPr/>
          </p:nvSpPr>
          <p:spPr>
            <a:xfrm>
              <a:off x="5801289" y="4850800"/>
              <a:ext cx="2972597" cy="59023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en-US" sz="2800" dirty="0">
                  <a:latin typeface="Lucida Console" panose="020B0609040504020204" pitchFamily="49" charset="0"/>
                </a:rPr>
                <a:t>Power vs. FDR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83A37701-3D85-4D31-98B0-E0BCBBECD38D}"/>
              </a:ext>
            </a:extLst>
          </p:cNvPr>
          <p:cNvSpPr/>
          <p:nvPr/>
        </p:nvSpPr>
        <p:spPr>
          <a:xfrm>
            <a:off x="5406572" y="5536687"/>
            <a:ext cx="5438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Remember to account for mapping resolution window!</a:t>
            </a:r>
            <a:endParaRPr lang="en-US" dirty="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17B4306-78C7-4764-B0F0-399ADBFFE98F}"/>
              </a:ext>
            </a:extLst>
          </p:cNvPr>
          <p:cNvSpPr/>
          <p:nvPr/>
        </p:nvSpPr>
        <p:spPr>
          <a:xfrm>
            <a:off x="870050" y="6118906"/>
            <a:ext cx="2925436" cy="45402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PCA (top 3 comps.)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AFD1065-97CC-4B8F-90B5-3B58872C092F}"/>
              </a:ext>
            </a:extLst>
          </p:cNvPr>
          <p:cNvCxnSpPr>
            <a:cxnSpLocks/>
          </p:cNvCxnSpPr>
          <p:nvPr/>
        </p:nvCxnSpPr>
        <p:spPr>
          <a:xfrm>
            <a:off x="1234651" y="3988628"/>
            <a:ext cx="204875" cy="2078935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C0A0566-1E57-445C-B59F-5EC780EB8286}"/>
              </a:ext>
            </a:extLst>
          </p:cNvPr>
          <p:cNvCxnSpPr>
            <a:cxnSpLocks/>
          </p:cNvCxnSpPr>
          <p:nvPr/>
        </p:nvCxnSpPr>
        <p:spPr>
          <a:xfrm flipV="1">
            <a:off x="2823032" y="5421678"/>
            <a:ext cx="333826" cy="645886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A061413-B07F-4D57-990F-81B657163E66}"/>
              </a:ext>
            </a:extLst>
          </p:cNvPr>
          <p:cNvCxnSpPr>
            <a:cxnSpLocks/>
            <a:stCxn id="6" idx="2"/>
            <a:endCxn id="48" idx="0"/>
          </p:cNvCxnSpPr>
          <p:nvPr/>
        </p:nvCxnSpPr>
        <p:spPr>
          <a:xfrm>
            <a:off x="2154295" y="2422956"/>
            <a:ext cx="0" cy="296195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5" name="Picture 64">
            <a:extLst>
              <a:ext uri="{FF2B5EF4-FFF2-40B4-BE49-F238E27FC236}">
                <a16:creationId xmlns:a16="http://schemas.microsoft.com/office/drawing/2014/main" id="{948ECD00-7086-40FB-92CC-C1EADE7D1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239" y="1059926"/>
            <a:ext cx="5058302" cy="265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3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5433</TotalTime>
  <Words>110</Words>
  <Application>Microsoft Office PowerPoint</Application>
  <PresentationFormat>Widescreen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Console</vt:lpstr>
      <vt:lpstr>Office Theme</vt:lpstr>
      <vt:lpstr>Lab 9 HW5 Discussion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InigoMontoya</cp:lastModifiedBy>
  <cp:revision>222</cp:revision>
  <dcterms:created xsi:type="dcterms:W3CDTF">2019-03-06T23:56:36Z</dcterms:created>
  <dcterms:modified xsi:type="dcterms:W3CDTF">2020-04-01T22:05:22Z</dcterms:modified>
</cp:coreProperties>
</file>