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sldIdLst>
    <p:sldId id="307" r:id="rId2"/>
    <p:sldId id="394" r:id="rId3"/>
    <p:sldId id="399" r:id="rId4"/>
    <p:sldId id="400" r:id="rId5"/>
    <p:sldId id="406" r:id="rId6"/>
    <p:sldId id="443" r:id="rId7"/>
    <p:sldId id="444" r:id="rId8"/>
    <p:sldId id="390" r:id="rId9"/>
    <p:sldId id="467" r:id="rId10"/>
    <p:sldId id="423" r:id="rId11"/>
    <p:sldId id="438" r:id="rId12"/>
    <p:sldId id="439" r:id="rId13"/>
    <p:sldId id="469" r:id="rId14"/>
    <p:sldId id="470" r:id="rId15"/>
    <p:sldId id="429" r:id="rId16"/>
    <p:sldId id="431" r:id="rId17"/>
    <p:sldId id="4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81536"/>
  </p:normalViewPr>
  <p:slideViewPr>
    <p:cSldViewPr snapToGrid="0" snapToObjects="1">
      <p:cViewPr>
        <p:scale>
          <a:sx n="108" d="100"/>
          <a:sy n="108" d="100"/>
        </p:scale>
        <p:origin x="2328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47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://zzlab.net/m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00: GS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Model in BLR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16100"/>
            <a:ext cx="81280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466813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Intercept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33040" y="2590800"/>
            <a:ext cx="36576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0641" y="4593269"/>
            <a:ext cx="25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Fixed effects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(MAS)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3936103" y="2590801"/>
            <a:ext cx="418159" cy="20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8059" y="5792228"/>
            <a:ext cx="400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random regression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(Ridge regression)</a:t>
            </a:r>
          </a:p>
        </p:txBody>
      </p:sp>
      <p:cxnSp>
        <p:nvCxnSpPr>
          <p:cNvPr id="14" name="Straight Arrow Connector 13"/>
          <p:cNvCxnSpPr>
            <a:stCxn id="13" idx="0"/>
            <a:endCxn id="2" idx="2"/>
          </p:cNvCxnSpPr>
          <p:nvPr/>
        </p:nvCxnSpPr>
        <p:spPr>
          <a:xfrm flipV="1">
            <a:off x="6049580" y="2590800"/>
            <a:ext cx="46421" cy="320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4219" y="4715010"/>
            <a:ext cx="341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Bayeian</a:t>
            </a:r>
            <a:r>
              <a:rPr lang="en-US" sz="3200" dirty="0"/>
              <a:t> LASSO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(Bayes)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7508439" y="2590800"/>
            <a:ext cx="542660" cy="212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0640" y="3216477"/>
            <a:ext cx="318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Breeding values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gBLUP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9103361" y="2418081"/>
            <a:ext cx="152202" cy="79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922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BL in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320" y="208898"/>
            <a:ext cx="6155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myX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XL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70012-91D0-D448-B07C-A5EA5996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0" y="226759"/>
            <a:ext cx="3327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0807" y="200928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" y="367039"/>
            <a:ext cx="7699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myBLR$bL</a:t>
            </a:r>
            <a:r>
              <a:rPr lang="en-US" dirty="0"/>
              <a:t>*200)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66DA8-BB35-3840-8533-4699E875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RR in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71801"/>
            <a:ext cx="6155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myX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XR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myBLR$bR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myBLR$bR</a:t>
            </a:r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1B4F7-2D66-354E-AD9E-29059183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187" y="0"/>
            <a:ext cx="367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0807" y="200928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" y="367039"/>
            <a:ext cx="7699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myBLR$bR</a:t>
            </a:r>
            <a:r>
              <a:rPr lang="en-US" dirty="0"/>
              <a:t>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592F8-CB18-0643-A077-2EFAE5F2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395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BGLR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45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library(BGLR)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myBGLR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BGLR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ETA=list(list(X=</a:t>
            </a:r>
            <a:r>
              <a:rPr lang="en-US" dirty="0" err="1"/>
              <a:t>myX,model</a:t>
            </a:r>
            <a:r>
              <a:rPr lang="en-US" dirty="0"/>
              <a:t>='FIXED', </a:t>
            </a:r>
            <a:r>
              <a:rPr lang="en-US" dirty="0" err="1"/>
              <a:t>saveEffects</a:t>
            </a:r>
            <a:r>
              <a:rPr lang="en-US" dirty="0"/>
              <a:t>=TRUE),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[training,-1]),model='BRR',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[training,-1]),model='BL',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BayesA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BayesB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C91D5-727D-FB4F-93E6-A22091E0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0"/>
            <a:ext cx="3503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2478" y="125494"/>
            <a:ext cx="700286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GWAS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714" y="288427"/>
            <a:ext cx="6615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myBGLR$ETA</a:t>
            </a:r>
            <a:r>
              <a:rPr lang="en-US" dirty="0"/>
              <a:t>[[2]]$b)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(100*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E3629-3696-F741-B6EF-0DD3AF0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" y="1541155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1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165371" y="275815"/>
            <a:ext cx="10058400" cy="1140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1"/>
                </a:solidFill>
              </a:rPr>
              <a:t>mMap</a:t>
            </a:r>
            <a:r>
              <a:rPr lang="en-US" sz="2800" b="1" dirty="0">
                <a:solidFill>
                  <a:schemeClr val="accent1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An Online Computing Platform for Mining the Maximum Accuracy of Prediction of Phenotypes </a:t>
            </a:r>
            <a:r>
              <a:rPr lang="en-US" sz="2800" b="1">
                <a:solidFill>
                  <a:schemeClr val="tx1"/>
                </a:solidFill>
              </a:rPr>
              <a:t>from Genotypes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46A22-F76A-5840-AEF9-A20581FAE89A}"/>
              </a:ext>
            </a:extLst>
          </p:cNvPr>
          <p:cNvSpPr/>
          <p:nvPr/>
        </p:nvSpPr>
        <p:spPr>
          <a:xfrm>
            <a:off x="9811412" y="1046775"/>
            <a:ext cx="23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kern="100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http://zzlab.net/mMAP</a:t>
            </a:r>
            <a:endParaRPr lang="en-US" u="sng" kern="100" dirty="0">
              <a:solidFill>
                <a:srgbClr val="0563C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CC8DE-8B38-E54B-A3CE-35C3A717C2B1}"/>
              </a:ext>
            </a:extLst>
          </p:cNvPr>
          <p:cNvSpPr/>
          <p:nvPr/>
        </p:nvSpPr>
        <p:spPr>
          <a:xfrm>
            <a:off x="165371" y="1615666"/>
            <a:ext cx="8031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#Data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names(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)=c("Taxa", 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SimTrait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[training,],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mdp_YRef.txt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[-training,],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mdp_YInf.txt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mySim$Y,mySim$u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),file="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mdp_BV.txt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mymMapFull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read.csv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("admin513.csv")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read.csv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("admin514.csv")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sz="1600" dirty="0"/>
              <a:t>accuracy &lt;- 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mySim$u</a:t>
            </a:r>
            <a:r>
              <a:rPr lang="en-US" sz="1600" dirty="0"/>
              <a:t>[testing],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[testing,2] </a:t>
            </a:r>
            <a:r>
              <a:rPr lang="en-US" sz="1600" dirty="0"/>
              <a:t>)^2</a:t>
            </a:r>
          </a:p>
          <a:p>
            <a:r>
              <a:rPr lang="en-US" sz="1600" dirty="0" err="1"/>
              <a:t>modelfit</a:t>
            </a:r>
            <a:r>
              <a:rPr lang="en-US" sz="1600" dirty="0"/>
              <a:t> &lt;- 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mySim$u</a:t>
            </a:r>
            <a:r>
              <a:rPr lang="en-US" sz="1600" dirty="0"/>
              <a:t>[training],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[training,2] 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[training,2] 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training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(paste("Training R square=", </a:t>
            </a:r>
            <a:r>
              <a:rPr lang="en-US" sz="1600" dirty="0" err="1"/>
              <a:t>modelfit,sep</a:t>
            </a:r>
            <a:r>
              <a:rPr lang="en-US" sz="1600" dirty="0"/>
              <a:t>=""), side = 3)</a:t>
            </a:r>
          </a:p>
          <a:p>
            <a:r>
              <a:rPr lang="en-US" sz="1600" dirty="0"/>
              <a:t>plot(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[testing,2] 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(paste("Testing R square=", </a:t>
            </a:r>
            <a:r>
              <a:rPr lang="en-US" sz="1600" dirty="0" err="1"/>
              <a:t>accuracy,sep</a:t>
            </a:r>
            <a:r>
              <a:rPr lang="en-US" sz="1600" dirty="0"/>
              <a:t>=""), side = 3)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C96C1-102D-A140-8747-3A44912D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221" y="1615666"/>
            <a:ext cx="2745617" cy="5013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F1909-7711-A34D-843B-067DB45E4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72" b="22859"/>
          <a:stretch/>
        </p:blipFill>
        <p:spPr>
          <a:xfrm>
            <a:off x="10064793" y="76256"/>
            <a:ext cx="1873825" cy="9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101" y="1325563"/>
            <a:ext cx="98362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GAPIT.library.R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10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is-I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[index1to5,],h2=.75,NQTN=</a:t>
            </a:r>
            <a:r>
              <a:rPr lang="en-US" dirty="0" err="1">
                <a:latin typeface="Candara" charset="0"/>
              </a:rPr>
              <a:t>nqtn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</p:txBody>
      </p:sp>
    </p:spTree>
    <p:extLst>
      <p:ext uri="{BB962C8B-B14F-4D97-AF65-F5344CB8AC3E}">
        <p14:creationId xmlns:p14="http://schemas.microsoft.com/office/powerpoint/2010/main" val="38701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Dividing into training and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4686" y="2046210"/>
            <a:ext cx="8033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#Cross validation</a:t>
            </a:r>
          </a:p>
          <a:p>
            <a:r>
              <a:rPr lang="is-IS" sz="3200" dirty="0"/>
              <a:t>set.seed(99164)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n=</a:t>
            </a:r>
            <a:r>
              <a:rPr lang="en-US" sz="3200" dirty="0" err="1">
                <a:solidFill>
                  <a:srgbClr val="FF0000"/>
                </a:solidFill>
              </a:rPr>
              <a:t>nrow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mySim$Y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testing=sample(</a:t>
            </a:r>
            <a:r>
              <a:rPr lang="en-US" sz="3200" dirty="0" err="1">
                <a:solidFill>
                  <a:srgbClr val="FF0000"/>
                </a:solidFill>
              </a:rPr>
              <a:t>n,round</a:t>
            </a:r>
            <a:r>
              <a:rPr lang="en-US" sz="3200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training=-testing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61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Marker Assisted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28142-FE4D-9E4C-8265-DFA18921A89E}"/>
              </a:ext>
            </a:extLst>
          </p:cNvPr>
          <p:cNvSpPr/>
          <p:nvPr/>
        </p:nvSpPr>
        <p:spPr>
          <a:xfrm>
            <a:off x="342256" y="1098317"/>
            <a:ext cx="3721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#GWAS on training to find QTNs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myGM,CV</a:t>
            </a:r>
            <a:r>
              <a:rPr lang="en-US" dirty="0"/>
              <a:t>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  <a:r>
              <a:rPr lang="fi-FI" dirty="0" err="1"/>
              <a:t>model</a:t>
            </a:r>
            <a:r>
              <a:rPr lang="fi-FI" dirty="0"/>
              <a:t>="</a:t>
            </a:r>
            <a:r>
              <a:rPr lang="fi-FI" dirty="0" err="1"/>
              <a:t>Blink</a:t>
            </a:r>
            <a:r>
              <a:rPr lang="fi-FI" dirty="0"/>
              <a:t>", </a:t>
            </a:r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en-US" dirty="0"/>
              <a:t>memo="GWAS",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 err="1"/>
              <a:t>ntop</a:t>
            </a:r>
            <a:r>
              <a:rPr lang="en-US" dirty="0"/>
              <a:t>=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*2</a:t>
            </a:r>
            <a:endParaRPr lang="en-US" dirty="0"/>
          </a:p>
          <a:p>
            <a:r>
              <a:rPr lang="en-US" dirty="0"/>
              <a:t>index=order(myGAPIT3$GWAS[,4])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(myGAPIT3$PCA,myGD[,c(top+1)])</a:t>
            </a:r>
            <a:endParaRPr lang="en-US" dirty="0"/>
          </a:p>
          <a:p>
            <a:r>
              <a:rPr lang="en-US" dirty="0"/>
              <a:t>#Estimate effect and prediction</a:t>
            </a:r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4064000" y="1103055"/>
            <a:ext cx="452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order=</a:t>
            </a:r>
            <a:r>
              <a:rPr lang="en-US" sz="1600" dirty="0">
                <a:solidFill>
                  <a:srgbClr val="FF0000"/>
                </a:solidFill>
              </a:rPr>
              <a:t>match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[,1],myGAPIT4$Pred[,1])</a:t>
            </a:r>
          </a:p>
          <a:p>
            <a:r>
              <a:rPr lang="en-US" sz="1600" dirty="0" err="1"/>
              <a:t>myPred</a:t>
            </a:r>
            <a:r>
              <a:rPr lang="en-US" sz="1600" dirty="0"/>
              <a:t>=myGAPIT4$Pred[order,]</a:t>
            </a:r>
          </a:p>
          <a:p>
            <a:endParaRPr lang="en-US" sz="1600" dirty="0"/>
          </a:p>
          <a:p>
            <a:r>
              <a:rPr lang="en-US" sz="1600" dirty="0"/>
              <a:t>ry2=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,2])^2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square=",ry2,sep=""), side = 3)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17410-C523-3D45-B965-5FEAD75C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0"/>
            <a:ext cx="357110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712BB-B119-2843-A80E-2ACCA0EC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79" y="4564284"/>
            <a:ext cx="4897821" cy="21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/>
              <a:t> 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EE034-27AA-4D4B-99EC-6BF592FB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91" y="260615"/>
            <a:ext cx="3594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cBLUP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myGAPIT6 &lt;- GAPIT(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model="</a:t>
            </a:r>
            <a:r>
              <a:rPr lang="en-US" dirty="0" err="1">
                <a:solidFill>
                  <a:srgbClr val="FF0000"/>
                </a:solidFill>
              </a:rPr>
              <a:t>cBLUP</a:t>
            </a:r>
            <a:r>
              <a:rPr lang="en-US" dirty="0"/>
              <a:t>",</a:t>
            </a:r>
          </a:p>
          <a:p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group.from</a:t>
            </a:r>
            <a:r>
              <a:rPr lang="en-US" dirty="0">
                <a:solidFill>
                  <a:srgbClr val="FF0000"/>
                </a:solidFill>
              </a:rPr>
              <a:t>=270,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group.to</a:t>
            </a:r>
            <a:r>
              <a:rPr lang="en-US" dirty="0">
                <a:solidFill>
                  <a:srgbClr val="FF0000"/>
                </a:solidFill>
              </a:rPr>
              <a:t>=1000,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group.by</a:t>
            </a:r>
            <a:r>
              <a:rPr lang="en-US" dirty="0">
                <a:solidFill>
                  <a:srgbClr val="FF0000"/>
                </a:solidFill>
              </a:rPr>
              <a:t>=1,</a:t>
            </a:r>
          </a:p>
          <a:p>
            <a:r>
              <a:rPr lang="en-US" dirty="0"/>
              <a:t>  </a:t>
            </a:r>
            <a:r>
              <a:rPr lang="en-US" dirty="0" err="1"/>
              <a:t>file.output</a:t>
            </a:r>
            <a:r>
              <a:rPr lang="en-US" dirty="0"/>
              <a:t>=F)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[,1],myGAPIT6$Pred[,1])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=myGAPIT6$Pred[order,]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76B7E-057C-AB4E-8AD9-DE03C1CB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260615"/>
            <a:ext cx="3365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sBLUP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myGAPIT7 &lt;- GAPIT(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#CV=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model="</a:t>
            </a:r>
            <a:r>
              <a:rPr lang="en-US" dirty="0" err="1">
                <a:solidFill>
                  <a:srgbClr val="FF0000"/>
                </a:solidFill>
              </a:rPr>
              <a:t>sBLUP</a:t>
            </a:r>
            <a:r>
              <a:rPr lang="en-US" dirty="0"/>
              <a:t>",</a:t>
            </a:r>
          </a:p>
          <a:p>
            <a:r>
              <a:rPr lang="en-US" dirty="0"/>
              <a:t>  </a:t>
            </a:r>
            <a:r>
              <a:rPr lang="en-US" dirty="0" err="1"/>
              <a:t>file.output</a:t>
            </a:r>
            <a:r>
              <a:rPr lang="en-US" dirty="0"/>
              <a:t>=F)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[,1],myGAPIT7$Pred[,1])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=myGAPIT7$Pred[order,]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1E9E3-3725-B34C-9F81-B40CDD13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323193"/>
            <a:ext cx="3365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67" y="148947"/>
            <a:ext cx="35257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pt-BR" dirty="0"/>
              <a:t>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training,</a:t>
            </a:r>
            <a:r>
              <a:rPr lang="pt-BR" dirty="0"/>
              <a:t>])</a:t>
            </a:r>
          </a:p>
          <a:p>
            <a:r>
              <a:rPr lang="pt-BR" dirty="0"/>
              <a:t>m= 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[-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training,</a:t>
            </a:r>
            <a:r>
              <a:rPr lang="pt-BR" dirty="0"/>
              <a:t>])</a:t>
            </a:r>
          </a:p>
          <a:p>
            <a:r>
              <a:rPr lang="en-US" dirty="0" err="1"/>
              <a:t>totalCV</a:t>
            </a:r>
            <a:r>
              <a:rPr lang="en-US" dirty="0"/>
              <a:t>=myGAPIT5$PCA</a:t>
            </a:r>
          </a:p>
          <a:p>
            <a:r>
              <a:rPr lang="pt-BR" dirty="0" err="1"/>
              <a:t>myX</a:t>
            </a:r>
            <a:r>
              <a:rPr lang="pt-BR" dirty="0"/>
              <a:t> 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cbind</a:t>
            </a:r>
            <a:r>
              <a:rPr lang="pt-BR" dirty="0"/>
              <a:t>(1,</a:t>
            </a:r>
            <a:r>
              <a:rPr lang="en-US" dirty="0" err="1"/>
              <a:t>totalCV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dirty="0"/>
              <a:t>,-1]</a:t>
            </a:r>
            <a:r>
              <a:rPr lang="pt-BR" dirty="0"/>
              <a:t>))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=M,X=</a:t>
            </a:r>
            <a:r>
              <a:rPr lang="pt-BR" dirty="0" err="1"/>
              <a:t>myX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 err="1"/>
              <a:t>EBVtraining</a:t>
            </a:r>
            <a:r>
              <a:rPr lang="pt-BR" dirty="0"/>
              <a:t>=</a:t>
            </a:r>
            <a:r>
              <a:rPr lang="en-US" dirty="0"/>
              <a:t> M%*%ans1$u</a:t>
            </a:r>
          </a:p>
          <a:p>
            <a:r>
              <a:rPr lang="pt-BR" dirty="0" err="1"/>
              <a:t>EBVtesting</a:t>
            </a:r>
            <a:r>
              <a:rPr lang="pt-BR" dirty="0"/>
              <a:t>=</a:t>
            </a:r>
            <a:r>
              <a:rPr lang="en-US" dirty="0"/>
              <a:t> m%*%ans1$u</a:t>
            </a:r>
          </a:p>
          <a:p>
            <a:endParaRPr lang="en-US" dirty="0"/>
          </a:p>
          <a:p>
            <a:r>
              <a:rPr lang="en-US" dirty="0"/>
              <a:t>#Compare with GAPIT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,5],</a:t>
            </a:r>
            <a:r>
              <a:rPr lang="pt-BR" dirty="0"/>
              <a:t> </a:t>
            </a:r>
            <a:r>
              <a:rPr lang="pt-BR" dirty="0" err="1"/>
              <a:t>EBVtraining</a:t>
            </a:r>
            <a:r>
              <a:rPr lang="pt-BR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6504D-8619-AD4F-BB76-1C32790B34A1}"/>
              </a:ext>
            </a:extLst>
          </p:cNvPr>
          <p:cNvSpPr/>
          <p:nvPr/>
        </p:nvSpPr>
        <p:spPr>
          <a:xfrm>
            <a:off x="3698140" y="1716033"/>
            <a:ext cx="452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ry2=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,2])^2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pt-BR" sz="1600" dirty="0" err="1"/>
              <a:t>EBVtesting</a:t>
            </a:r>
            <a:r>
              <a:rPr lang="pt-BR" sz="1600" dirty="0"/>
              <a:t> 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square=",ry2,sep=""), side = 3)</a:t>
            </a:r>
          </a:p>
          <a:p>
            <a:r>
              <a:rPr lang="en-US" sz="1600" dirty="0"/>
              <a:t>plot(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8E9F01F-C1C0-1845-B9C5-2AB006FCAE1B}"/>
              </a:ext>
            </a:extLst>
          </p:cNvPr>
          <p:cNvSpPr/>
          <p:nvPr/>
        </p:nvSpPr>
        <p:spPr>
          <a:xfrm>
            <a:off x="3121573" y="4746171"/>
            <a:ext cx="1852448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Identical to </a:t>
            </a:r>
            <a:r>
              <a:rPr lang="en-US" sz="1400" dirty="0" err="1"/>
              <a:t>gBLUP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DF15D-5875-6949-8095-ACB97235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308" y="4014075"/>
            <a:ext cx="2087149" cy="2335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D33ED-6736-2E41-B9B0-97985D9C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76" y="38100"/>
            <a:ext cx="3581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07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BAGS with different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218" y="1034127"/>
            <a:ext cx="52636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E3E3E"/>
                </a:solidFill>
                <a:latin typeface="Candara" charset="0"/>
              </a:rPr>
              <a:t>#Prepare BAGS</a:t>
            </a:r>
          </a:p>
          <a:p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600" dirty="0"/>
              <a:t>"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http://</a:t>
            </a:r>
            <a:r>
              <a:rPr lang="en-US" sz="1600" dirty="0" err="1">
                <a:solidFill>
                  <a:srgbClr val="060087"/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/sandbox/BAGS.R</a:t>
            </a:r>
            <a:r>
              <a:rPr lang="en-US" sz="1600" dirty="0"/>
              <a:t>"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600" dirty="0"/>
          </a:p>
          <a:p>
            <a:r>
              <a:rPr lang="en-US" sz="1600" dirty="0" err="1"/>
              <a:t>burn.in</a:t>
            </a:r>
            <a:r>
              <a:rPr lang="en-US" sz="1600" dirty="0"/>
              <a:t>=100</a:t>
            </a:r>
          </a:p>
          <a:p>
            <a:r>
              <a:rPr lang="en-US" sz="1600" dirty="0" err="1"/>
              <a:t>burn.out</a:t>
            </a:r>
            <a:r>
              <a:rPr lang="en-US" sz="1600" dirty="0"/>
              <a:t>=100 </a:t>
            </a:r>
          </a:p>
          <a:p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(X)</a:t>
            </a:r>
          </a:p>
          <a:p>
            <a:r>
              <a:rPr lang="en-US" sz="1600" dirty="0"/>
              <a:t>GR=</a:t>
            </a:r>
            <a:r>
              <a:rPr lang="en-US" sz="1600" dirty="0" err="1"/>
              <a:t>myGD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,-1];YR=</a:t>
            </a:r>
            <a:r>
              <a:rPr lang="en-US" sz="1600" dirty="0" err="1"/>
              <a:t>as.matrix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,2])</a:t>
            </a:r>
          </a:p>
          <a:p>
            <a:r>
              <a:rPr lang="en-US" sz="1600" dirty="0"/>
              <a:t>GI=</a:t>
            </a:r>
            <a:r>
              <a:rPr lang="en-US" sz="1600" dirty="0" err="1"/>
              <a:t>myGD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,-1];YI=</a:t>
            </a:r>
            <a:r>
              <a:rPr lang="en-US" sz="1600" dirty="0" err="1"/>
              <a:t>as.matrix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,2])</a:t>
            </a:r>
            <a:endParaRPr lang="en-US" sz="1600" dirty="0">
              <a:solidFill>
                <a:srgbClr val="060087"/>
              </a:solidFill>
              <a:latin typeface="Candara" charset="0"/>
            </a:endParaRPr>
          </a:p>
          <a:p>
            <a:endParaRPr lang="en-US" sz="1600" dirty="0"/>
          </a:p>
          <a:p>
            <a:r>
              <a:rPr lang="en-US" sz="1600" dirty="0"/>
              <a:t>#Bayes A: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,burn.in=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  <a:p>
            <a:endParaRPr lang="en-US" sz="1600" dirty="0"/>
          </a:p>
          <a:p>
            <a:r>
              <a:rPr lang="en-US" sz="1600" dirty="0"/>
              <a:t>#Bayes B: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.95</a:t>
            </a:r>
            <a:r>
              <a:rPr lang="en-US" sz="1600" dirty="0"/>
              <a:t>, </a:t>
            </a:r>
            <a:r>
              <a:rPr lang="en-US" sz="1600" dirty="0" err="1"/>
              <a:t>burn.in</a:t>
            </a:r>
            <a:r>
              <a:rPr lang="en-US" sz="1600" dirty="0"/>
              <a:t>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  <a:p>
            <a:endParaRPr lang="en-US" sz="1600" dirty="0"/>
          </a:p>
          <a:p>
            <a:r>
              <a:rPr lang="en-US" sz="1600" dirty="0"/>
              <a:t>#Bayes </a:t>
            </a:r>
            <a:r>
              <a:rPr lang="en-US" sz="1600" dirty="0" err="1"/>
              <a:t>Cpi</a:t>
            </a:r>
            <a:r>
              <a:rPr lang="en-US" sz="1600" dirty="0"/>
              <a:t>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 </a:t>
            </a:r>
            <a:r>
              <a:rPr lang="en-US" sz="1600" dirty="0" err="1"/>
              <a:t>burn.in</a:t>
            </a:r>
            <a:r>
              <a:rPr lang="en-US" sz="1600" dirty="0"/>
              <a:t>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7914" y="936850"/>
            <a:ext cx="3039431" cy="116955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DB98E-FE99-7C4E-92CD-57BA8193CA84}"/>
              </a:ext>
            </a:extLst>
          </p:cNvPr>
          <p:cNvSpPr/>
          <p:nvPr/>
        </p:nvSpPr>
        <p:spPr>
          <a:xfrm>
            <a:off x="5627914" y="2754867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myGWAS</a:t>
            </a:r>
            <a:r>
              <a:rPr lang="en-US" sz="1400" dirty="0"/>
              <a:t>= abs(</a:t>
            </a:r>
            <a:r>
              <a:rPr lang="en-US" sz="1400" dirty="0" err="1"/>
              <a:t>myBayes$effect</a:t>
            </a:r>
            <a:r>
              <a:rPr lang="en-US" sz="1400" dirty="0"/>
              <a:t>)</a:t>
            </a:r>
          </a:p>
          <a:p>
            <a:r>
              <a:rPr lang="en-US" sz="1400" dirty="0"/>
              <a:t>#plot(</a:t>
            </a:r>
            <a:r>
              <a:rPr lang="en-US" sz="1400" dirty="0" err="1"/>
              <a:t>myGWAS</a:t>
            </a:r>
            <a:r>
              <a:rPr lang="en-US" sz="1400" dirty="0"/>
              <a:t>)</a:t>
            </a:r>
            <a:endParaRPr lang="en-US" sz="1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681EE-25CB-C046-AA3F-6EB7DA9F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30" y="3955196"/>
            <a:ext cx="6413770" cy="283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0CE2D-0DB7-6846-96A7-2561C840A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53" y="936850"/>
            <a:ext cx="2743200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3076</Words>
  <Application>Microsoft Macintosh PowerPoint</Application>
  <PresentationFormat>Widescreen</PresentationFormat>
  <Paragraphs>301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Candara</vt:lpstr>
      <vt:lpstr>Symbol</vt:lpstr>
      <vt:lpstr>Times New Roman</vt:lpstr>
      <vt:lpstr>Office Theme</vt:lpstr>
      <vt:lpstr>Statistical Genomics</vt:lpstr>
      <vt:lpstr>Import data and simulate phenotype</vt:lpstr>
      <vt:lpstr>Dividing into training and testing</vt:lpstr>
      <vt:lpstr>Marker Assisted Selection</vt:lpstr>
      <vt:lpstr>gBLUP</vt:lpstr>
      <vt:lpstr>cBLUP</vt:lpstr>
      <vt:lpstr>sBLUP</vt:lpstr>
      <vt:lpstr>Ridge Regression</vt:lpstr>
      <vt:lpstr>RUN BAGS with different model</vt:lpstr>
      <vt:lpstr>Model in BLR</vt:lpstr>
      <vt:lpstr>BL in BLR</vt:lpstr>
      <vt:lpstr>GWAS</vt:lpstr>
      <vt:lpstr>RR in BLR</vt:lpstr>
      <vt:lpstr>GWAS</vt:lpstr>
      <vt:lpstr>Run BGLR</vt:lpstr>
      <vt:lpstr>GWAS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180</cp:revision>
  <dcterms:created xsi:type="dcterms:W3CDTF">2020-01-18T23:14:17Z</dcterms:created>
  <dcterms:modified xsi:type="dcterms:W3CDTF">2020-05-04T06:11:27Z</dcterms:modified>
</cp:coreProperties>
</file>