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8"/>
  </p:notesMasterIdLst>
  <p:sldIdLst>
    <p:sldId id="307" r:id="rId2"/>
    <p:sldId id="463" r:id="rId3"/>
    <p:sldId id="481" r:id="rId4"/>
    <p:sldId id="458" r:id="rId5"/>
    <p:sldId id="459" r:id="rId6"/>
    <p:sldId id="460" r:id="rId7"/>
    <p:sldId id="464" r:id="rId8"/>
    <p:sldId id="465" r:id="rId9"/>
    <p:sldId id="482" r:id="rId10"/>
    <p:sldId id="461" r:id="rId11"/>
    <p:sldId id="471" r:id="rId12"/>
    <p:sldId id="466" r:id="rId13"/>
    <p:sldId id="484" r:id="rId14"/>
    <p:sldId id="483" r:id="rId15"/>
    <p:sldId id="472" r:id="rId16"/>
    <p:sldId id="4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89"/>
    <p:restoredTop sz="81536"/>
  </p:normalViewPr>
  <p:slideViewPr>
    <p:cSldViewPr snapToGrid="0" snapToObjects="1">
      <p:cViewPr varScale="1">
        <p:scale>
          <a:sx n="162" d="100"/>
          <a:sy n="162" d="100"/>
        </p:scale>
        <p:origin x="21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5/9/20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00: GWAS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181FE65-C3F1-BA42-9554-A1C759F7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FarmCPU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7100711" y="154649"/>
            <a:ext cx="4612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 #Compare </a:t>
            </a:r>
            <a:r>
              <a:rPr lang="en-US" sz="900" dirty="0" err="1"/>
              <a:t>FarmCPU#Installation</a:t>
            </a:r>
            <a:r>
              <a:rPr lang="en-US" sz="900" dirty="0"/>
              <a:t> of required R package (once for a computer, details see FarmCPU user manual.)</a:t>
            </a:r>
          </a:p>
          <a:p>
            <a:r>
              <a:rPr lang="en-US" sz="900" dirty="0"/>
              <a:t>#  </a:t>
            </a:r>
            <a:r>
              <a:rPr lang="en-US" sz="900" dirty="0" err="1"/>
              <a:t>install.packages</a:t>
            </a:r>
            <a:r>
              <a:rPr lang="en-US" sz="900" dirty="0"/>
              <a:t>("</a:t>
            </a:r>
            <a:r>
              <a:rPr lang="en-US" sz="900" dirty="0" err="1"/>
              <a:t>bigmemory</a:t>
            </a:r>
            <a:r>
              <a:rPr lang="en-US" sz="900" dirty="0"/>
              <a:t>")</a:t>
            </a:r>
          </a:p>
          <a:p>
            <a:r>
              <a:rPr lang="en-US" sz="900" dirty="0"/>
              <a:t>#  </a:t>
            </a:r>
            <a:r>
              <a:rPr lang="en-US" sz="900" dirty="0" err="1"/>
              <a:t>install.packages</a:t>
            </a:r>
            <a:r>
              <a:rPr lang="en-US" sz="900" dirty="0"/>
              <a:t>("</a:t>
            </a:r>
            <a:r>
              <a:rPr lang="en-US" sz="900" dirty="0" err="1"/>
              <a:t>biganalytics</a:t>
            </a:r>
            <a:r>
              <a:rPr lang="en-US" sz="900" dirty="0"/>
              <a:t>")</a:t>
            </a:r>
          </a:p>
          <a:p>
            <a:r>
              <a:rPr lang="en-US" sz="900" dirty="0"/>
              <a:t>#Import library (each time to start R)</a:t>
            </a:r>
          </a:p>
          <a:p>
            <a:r>
              <a:rPr lang="en-US" sz="900" dirty="0"/>
              <a:t>library(</a:t>
            </a:r>
            <a:r>
              <a:rPr lang="en-US" sz="900" dirty="0" err="1"/>
              <a:t>bigmemory</a:t>
            </a:r>
            <a:r>
              <a:rPr lang="en-US" sz="900" dirty="0"/>
              <a:t>)</a:t>
            </a:r>
          </a:p>
          <a:p>
            <a:r>
              <a:rPr lang="en-US" sz="900" dirty="0"/>
              <a:t>library(</a:t>
            </a:r>
            <a:r>
              <a:rPr lang="en-US" sz="900" dirty="0" err="1"/>
              <a:t>biganalytics</a:t>
            </a:r>
            <a:r>
              <a:rPr lang="en-US" sz="900" dirty="0"/>
              <a:t>)</a:t>
            </a:r>
          </a:p>
          <a:p>
            <a:r>
              <a:rPr lang="en-US" sz="900" dirty="0"/>
              <a:t>require(compiler) #for </a:t>
            </a:r>
            <a:r>
              <a:rPr lang="en-US" sz="900" dirty="0" err="1"/>
              <a:t>cmpfun</a:t>
            </a:r>
            <a:endParaRPr lang="en-US" sz="900" dirty="0"/>
          </a:p>
          <a:p>
            <a:r>
              <a:rPr lang="en-US" sz="900" dirty="0"/>
              <a:t>source("http://</a:t>
            </a:r>
            <a:r>
              <a:rPr lang="en-US" sz="900" dirty="0" err="1"/>
              <a:t>www.zzlab.net</a:t>
            </a:r>
            <a:r>
              <a:rPr lang="en-US" sz="900" dirty="0"/>
              <a:t>/FarmCPU/</a:t>
            </a:r>
            <a:r>
              <a:rPr lang="en-US" sz="900" dirty="0" err="1"/>
              <a:t>FarmCPU_functions.txt</a:t>
            </a:r>
            <a:r>
              <a:rPr lang="en-US" sz="900" dirty="0"/>
              <a:t>")#web source code</a:t>
            </a:r>
          </a:p>
          <a:p>
            <a:endParaRPr lang="en-US" sz="900" dirty="0"/>
          </a:p>
          <a:p>
            <a:r>
              <a:rPr lang="de-DE" sz="900" dirty="0" err="1"/>
              <a:t>myFarmCPU</a:t>
            </a:r>
            <a:r>
              <a:rPr lang="en-US" sz="900" dirty="0"/>
              <a:t>= FarmCPU(Y=</a:t>
            </a:r>
            <a:r>
              <a:rPr lang="en-US" sz="900" dirty="0" err="1"/>
              <a:t>mySim$Y</a:t>
            </a:r>
            <a:r>
              <a:rPr lang="en-US" sz="900" dirty="0"/>
              <a:t>,</a:t>
            </a:r>
            <a:r>
              <a:rPr lang="de-DE" sz="900" dirty="0"/>
              <a:t> GD=</a:t>
            </a:r>
            <a:r>
              <a:rPr lang="de-DE" sz="900" dirty="0" err="1"/>
              <a:t>myGD</a:t>
            </a:r>
            <a:r>
              <a:rPr lang="de-DE" sz="900" dirty="0"/>
              <a:t>, GM=</a:t>
            </a:r>
            <a:r>
              <a:rPr lang="de-DE" sz="900" dirty="0" err="1"/>
              <a:t>myGM</a:t>
            </a:r>
            <a:r>
              <a:rPr lang="de-DE" sz="900" dirty="0"/>
              <a:t> ) </a:t>
            </a:r>
          </a:p>
          <a:p>
            <a:endParaRPr lang="de-DE" sz="900" dirty="0"/>
          </a:p>
          <a:p>
            <a:r>
              <a:rPr lang="de-DE" sz="900" dirty="0" err="1"/>
              <a:t>myP</a:t>
            </a:r>
            <a:r>
              <a:rPr lang="de-DE" sz="900" dirty="0"/>
              <a:t>=</a:t>
            </a:r>
            <a:r>
              <a:rPr lang="de-DE" sz="900" dirty="0" err="1"/>
              <a:t>as.numeric</a:t>
            </a:r>
            <a:r>
              <a:rPr lang="de-DE" sz="900" dirty="0"/>
              <a:t>(</a:t>
            </a:r>
            <a:r>
              <a:rPr lang="de-DE" sz="900" dirty="0" err="1"/>
              <a:t>myFarmCPU$GWAS$P.value</a:t>
            </a:r>
            <a:r>
              <a:rPr lang="de-DE" sz="900" dirty="0"/>
              <a:t>)</a:t>
            </a:r>
          </a:p>
          <a:p>
            <a:r>
              <a:rPr lang="de-DE" sz="900" dirty="0" err="1"/>
              <a:t>myGI.MP</a:t>
            </a:r>
            <a:r>
              <a:rPr lang="de-DE" sz="900" dirty="0"/>
              <a:t>=</a:t>
            </a:r>
            <a:r>
              <a:rPr lang="de-DE" sz="900" dirty="0" err="1"/>
              <a:t>cbind</a:t>
            </a:r>
            <a:r>
              <a:rPr lang="de-DE" sz="900" dirty="0"/>
              <a:t>(</a:t>
            </a:r>
            <a:r>
              <a:rPr lang="de-DE" sz="900" dirty="0" err="1"/>
              <a:t>myGM</a:t>
            </a:r>
            <a:r>
              <a:rPr lang="de-DE" sz="900" dirty="0"/>
              <a:t>[,-1],</a:t>
            </a:r>
            <a:r>
              <a:rPr lang="de-DE" sz="900" dirty="0" err="1"/>
              <a:t>myP</a:t>
            </a:r>
            <a:r>
              <a:rPr lang="de-DE" sz="900" dirty="0"/>
              <a:t>)</a:t>
            </a:r>
          </a:p>
          <a:p>
            <a:r>
              <a:rPr lang="de-DE" sz="900" dirty="0" err="1"/>
              <a:t>GAPIT.Manhattan</a:t>
            </a:r>
            <a:r>
              <a:rPr lang="de-DE" sz="900" dirty="0"/>
              <a:t>(GI.MP=</a:t>
            </a:r>
            <a:r>
              <a:rPr lang="de-DE" sz="900" dirty="0" err="1"/>
              <a:t>myGI.MP,seqQTN</a:t>
            </a:r>
            <a:r>
              <a:rPr lang="de-DE" sz="900" dirty="0"/>
              <a:t>=</a:t>
            </a:r>
            <a:r>
              <a:rPr lang="de-DE" sz="900" dirty="0" err="1"/>
              <a:t>mySim$QTN.position</a:t>
            </a:r>
            <a:r>
              <a:rPr lang="de-DE" sz="900" dirty="0"/>
              <a:t>)</a:t>
            </a:r>
          </a:p>
          <a:p>
            <a:r>
              <a:rPr lang="de-DE" sz="900" dirty="0"/>
              <a:t>GAPIT.QQ(</a:t>
            </a:r>
            <a:r>
              <a:rPr lang="de-DE" sz="900" dirty="0" err="1"/>
              <a:t>myP</a:t>
            </a:r>
            <a:r>
              <a:rPr lang="de-DE" sz="900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A1518-E242-4442-BD18-9F117FEE9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825" y="2843141"/>
            <a:ext cx="2256020" cy="22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20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C4B2C5-6B52-6B46-9145-F98EC4813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8548"/>
            <a:ext cx="12192000" cy="516293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FarmCPU</a:t>
            </a:r>
          </a:p>
        </p:txBody>
      </p:sp>
      <p:sp>
        <p:nvSpPr>
          <p:cNvPr id="5" name="Rectangle 4"/>
          <p:cNvSpPr/>
          <p:nvPr/>
        </p:nvSpPr>
        <p:spPr>
          <a:xfrm>
            <a:off x="9332258" y="212166"/>
            <a:ext cx="28597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myGAPIT_MLM</a:t>
            </a:r>
            <a:r>
              <a:rPr lang="en-US" sz="1200" dirty="0"/>
              <a:t> &lt;- 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mySim$Y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,#Genotype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,#Map information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PCA.total</a:t>
            </a:r>
            <a:r>
              <a:rPr lang="en-US" sz="1200" dirty="0">
                <a:solidFill>
                  <a:srgbClr val="FF0000"/>
                </a:solidFill>
              </a:rPr>
              <a:t>=0,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/>
              <a:t>model="FarmCPU",</a:t>
            </a:r>
          </a:p>
          <a:p>
            <a:r>
              <a:rPr lang="en-US" sz="1200" dirty="0"/>
              <a:t>memo ="FarmCPU")</a:t>
            </a:r>
          </a:p>
        </p:txBody>
      </p:sp>
    </p:spTree>
    <p:extLst>
      <p:ext uri="{BB962C8B-B14F-4D97-AF65-F5344CB8AC3E}">
        <p14:creationId xmlns:p14="http://schemas.microsoft.com/office/powerpoint/2010/main" val="31124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8FF3F82-0024-7B4C-8B26-B8D1C8B4C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BLINK C</a:t>
            </a:r>
          </a:p>
        </p:txBody>
      </p:sp>
      <p:sp>
        <p:nvSpPr>
          <p:cNvPr id="5" name="Rectangle 4"/>
          <p:cNvSpPr/>
          <p:nvPr/>
        </p:nvSpPr>
        <p:spPr>
          <a:xfrm>
            <a:off x="7320844" y="0"/>
            <a:ext cx="47187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dirty="0"/>
          </a:p>
          <a:p>
            <a:r>
              <a:rPr lang="en-US" sz="900" dirty="0" err="1"/>
              <a:t>myY</a:t>
            </a:r>
            <a:r>
              <a:rPr lang="en-US" sz="900" dirty="0"/>
              <a:t>=</a:t>
            </a:r>
            <a:r>
              <a:rPr lang="en-US" sz="900" dirty="0" err="1"/>
              <a:t>mySim$Y</a:t>
            </a:r>
            <a:endParaRPr lang="en-US" sz="900" dirty="0"/>
          </a:p>
          <a:p>
            <a:r>
              <a:rPr lang="en-US" sz="900" dirty="0" err="1"/>
              <a:t>colnames</a:t>
            </a:r>
            <a:r>
              <a:rPr lang="en-US" sz="900" dirty="0"/>
              <a:t>(</a:t>
            </a:r>
            <a:r>
              <a:rPr lang="en-US" sz="900" dirty="0" err="1"/>
              <a:t>myY</a:t>
            </a:r>
            <a:r>
              <a:rPr lang="en-US" sz="900" dirty="0"/>
              <a:t>)=c("taxa", "</a:t>
            </a:r>
            <a:r>
              <a:rPr lang="en-US" sz="900" dirty="0" err="1"/>
              <a:t>SimPheno</a:t>
            </a:r>
            <a:r>
              <a:rPr lang="en-US" sz="900" dirty="0"/>
              <a:t>")</a:t>
            </a:r>
          </a:p>
          <a:p>
            <a:r>
              <a:rPr lang="pt-BR" sz="900" dirty="0"/>
              <a:t>myGD1=</a:t>
            </a:r>
            <a:r>
              <a:rPr lang="pt-BR" sz="900" dirty="0" err="1"/>
              <a:t>t</a:t>
            </a:r>
            <a:r>
              <a:rPr lang="pt-BR" sz="900" dirty="0"/>
              <a:t>(</a:t>
            </a:r>
            <a:r>
              <a:rPr lang="pt-BR" sz="900" dirty="0" err="1"/>
              <a:t>myGD</a:t>
            </a:r>
            <a:r>
              <a:rPr lang="pt-BR" sz="900" dirty="0"/>
              <a:t>[,-1])</a:t>
            </a:r>
          </a:p>
          <a:p>
            <a:r>
              <a:rPr lang="pt-BR" sz="900" dirty="0" err="1"/>
              <a:t>write.table</a:t>
            </a:r>
            <a:r>
              <a:rPr lang="pt-BR" sz="900" dirty="0"/>
              <a:t>(</a:t>
            </a:r>
            <a:r>
              <a:rPr lang="pt-BR" sz="900" dirty="0" err="1"/>
              <a:t>myY,file</a:t>
            </a:r>
            <a:r>
              <a:rPr lang="pt-BR" sz="900" dirty="0"/>
              <a:t>="myData.</a:t>
            </a:r>
            <a:r>
              <a:rPr lang="pt-BR" sz="900" dirty="0" err="1"/>
              <a:t>txt</a:t>
            </a:r>
            <a:r>
              <a:rPr lang="pt-BR" sz="900" dirty="0"/>
              <a:t>",</a:t>
            </a:r>
            <a:r>
              <a:rPr lang="pt-BR" sz="900" dirty="0" err="1"/>
              <a:t>quote</a:t>
            </a:r>
            <a:r>
              <a:rPr lang="pt-BR" sz="900" dirty="0"/>
              <a:t>=</a:t>
            </a:r>
            <a:r>
              <a:rPr lang="pt-BR" sz="900" dirty="0" err="1"/>
              <a:t>F,row.name</a:t>
            </a:r>
            <a:r>
              <a:rPr lang="pt-BR" sz="900" dirty="0"/>
              <a:t>=</a:t>
            </a:r>
            <a:r>
              <a:rPr lang="pt-BR" sz="900" dirty="0" err="1"/>
              <a:t>F,col.name</a:t>
            </a:r>
            <a:r>
              <a:rPr lang="pt-BR" sz="900" dirty="0"/>
              <a:t>=</a:t>
            </a:r>
            <a:r>
              <a:rPr lang="pt-BR" sz="900" dirty="0" err="1"/>
              <a:t>T,sep</a:t>
            </a:r>
            <a:r>
              <a:rPr lang="pt-BR" sz="900" dirty="0"/>
              <a:t>="\</a:t>
            </a:r>
            <a:r>
              <a:rPr lang="pt-BR" sz="900" dirty="0" err="1"/>
              <a:t>t</a:t>
            </a:r>
            <a:r>
              <a:rPr lang="pt-BR" sz="900" dirty="0"/>
              <a:t>")</a:t>
            </a:r>
          </a:p>
          <a:p>
            <a:r>
              <a:rPr lang="pt-BR" sz="900" dirty="0" err="1"/>
              <a:t>write.table</a:t>
            </a:r>
            <a:r>
              <a:rPr lang="pt-BR" sz="900" dirty="0"/>
              <a:t>(myGD1,file="myData.</a:t>
            </a:r>
            <a:r>
              <a:rPr lang="pt-BR" sz="900" dirty="0" err="1"/>
              <a:t>dat</a:t>
            </a:r>
            <a:r>
              <a:rPr lang="pt-BR" sz="900" dirty="0"/>
              <a:t>",</a:t>
            </a:r>
            <a:r>
              <a:rPr lang="pt-BR" sz="900" dirty="0" err="1"/>
              <a:t>quote</a:t>
            </a:r>
            <a:r>
              <a:rPr lang="pt-BR" sz="900" dirty="0"/>
              <a:t>=</a:t>
            </a:r>
            <a:r>
              <a:rPr lang="pt-BR" sz="900" dirty="0" err="1"/>
              <a:t>F,row.name</a:t>
            </a:r>
            <a:r>
              <a:rPr lang="pt-BR" sz="900" dirty="0"/>
              <a:t>=</a:t>
            </a:r>
            <a:r>
              <a:rPr lang="pt-BR" sz="900" dirty="0" err="1"/>
              <a:t>F,col.name</a:t>
            </a:r>
            <a:r>
              <a:rPr lang="pt-BR" sz="900" dirty="0"/>
              <a:t>=</a:t>
            </a:r>
            <a:r>
              <a:rPr lang="pt-BR" sz="900" dirty="0" err="1"/>
              <a:t>F,sep</a:t>
            </a:r>
            <a:r>
              <a:rPr lang="pt-BR" sz="900" dirty="0"/>
              <a:t>="\</a:t>
            </a:r>
            <a:r>
              <a:rPr lang="pt-BR" sz="900" dirty="0" err="1"/>
              <a:t>t</a:t>
            </a:r>
            <a:r>
              <a:rPr lang="pt-BR" sz="900" dirty="0"/>
              <a:t>")</a:t>
            </a:r>
          </a:p>
          <a:p>
            <a:r>
              <a:rPr lang="pt-BR" sz="900" dirty="0" err="1"/>
              <a:t>write.table</a:t>
            </a:r>
            <a:r>
              <a:rPr lang="pt-BR" sz="900" dirty="0"/>
              <a:t>(</a:t>
            </a:r>
            <a:r>
              <a:rPr lang="pt-BR" sz="900" dirty="0" err="1"/>
              <a:t>myGM,file</a:t>
            </a:r>
            <a:r>
              <a:rPr lang="pt-BR" sz="900" dirty="0"/>
              <a:t>="myData.</a:t>
            </a:r>
            <a:r>
              <a:rPr lang="pt-BR" sz="900" dirty="0" err="1"/>
              <a:t>map</a:t>
            </a:r>
            <a:r>
              <a:rPr lang="pt-BR" sz="900" dirty="0"/>
              <a:t>",</a:t>
            </a:r>
            <a:r>
              <a:rPr lang="pt-BR" sz="900" dirty="0" err="1"/>
              <a:t>quote</a:t>
            </a:r>
            <a:r>
              <a:rPr lang="pt-BR" sz="900" dirty="0"/>
              <a:t>=</a:t>
            </a:r>
            <a:r>
              <a:rPr lang="pt-BR" sz="900" dirty="0" err="1"/>
              <a:t>F,row.name</a:t>
            </a:r>
            <a:r>
              <a:rPr lang="pt-BR" sz="900" dirty="0"/>
              <a:t>=</a:t>
            </a:r>
            <a:r>
              <a:rPr lang="pt-BR" sz="900" dirty="0" err="1"/>
              <a:t>F,col.name</a:t>
            </a:r>
            <a:r>
              <a:rPr lang="pt-BR" sz="900" dirty="0"/>
              <a:t>=</a:t>
            </a:r>
            <a:r>
              <a:rPr lang="pt-BR" sz="900" dirty="0" err="1"/>
              <a:t>T,sep</a:t>
            </a:r>
            <a:r>
              <a:rPr lang="pt-BR" sz="900" dirty="0"/>
              <a:t>="\</a:t>
            </a:r>
            <a:r>
              <a:rPr lang="pt-BR" sz="900" dirty="0" err="1"/>
              <a:t>t</a:t>
            </a:r>
            <a:r>
              <a:rPr lang="pt-BR" sz="900" dirty="0"/>
              <a:t>")</a:t>
            </a:r>
          </a:p>
          <a:p>
            <a:r>
              <a:rPr lang="pt-BR" sz="900" dirty="0"/>
              <a:t>#</a:t>
            </a:r>
            <a:r>
              <a:rPr lang="pt-BR" sz="900" dirty="0" err="1"/>
              <a:t>run</a:t>
            </a:r>
            <a:r>
              <a:rPr lang="pt-BR" sz="900" dirty="0"/>
              <a:t> </a:t>
            </a:r>
            <a:r>
              <a:rPr lang="pt-BR" sz="900" dirty="0" err="1"/>
              <a:t>blink</a:t>
            </a:r>
            <a:endParaRPr lang="pt-BR" sz="900" dirty="0"/>
          </a:p>
          <a:p>
            <a:r>
              <a:rPr lang="pt-BR" sz="900" dirty="0"/>
              <a:t>system("~/Desktop/</a:t>
            </a:r>
            <a:r>
              <a:rPr lang="pt-BR" sz="900" dirty="0" err="1"/>
              <a:t>temp</a:t>
            </a:r>
            <a:r>
              <a:rPr lang="pt-BR" sz="900" dirty="0"/>
              <a:t>/</a:t>
            </a:r>
            <a:r>
              <a:rPr lang="pt-BR" sz="900" dirty="0" err="1"/>
              <a:t>blink_mac</a:t>
            </a:r>
            <a:r>
              <a:rPr lang="pt-BR" sz="900" dirty="0"/>
              <a:t> --file </a:t>
            </a:r>
            <a:r>
              <a:rPr lang="pt-BR" sz="900" dirty="0" err="1"/>
              <a:t>myData</a:t>
            </a:r>
            <a:r>
              <a:rPr lang="pt-BR" sz="900" dirty="0"/>
              <a:t> --</a:t>
            </a:r>
            <a:r>
              <a:rPr lang="pt-BR" sz="900" dirty="0" err="1"/>
              <a:t>max_loop</a:t>
            </a:r>
            <a:r>
              <a:rPr lang="pt-BR" sz="900" dirty="0"/>
              <a:t> 10 --</a:t>
            </a:r>
            <a:r>
              <a:rPr lang="pt-BR" sz="900" dirty="0" err="1"/>
              <a:t>numeric</a:t>
            </a:r>
            <a:r>
              <a:rPr lang="pt-BR" sz="900" dirty="0"/>
              <a:t> --</a:t>
            </a:r>
            <a:r>
              <a:rPr lang="pt-BR" sz="900" dirty="0" err="1"/>
              <a:t>gwas</a:t>
            </a:r>
            <a:r>
              <a:rPr lang="pt-BR" sz="900" dirty="0"/>
              <a:t>")</a:t>
            </a:r>
          </a:p>
          <a:p>
            <a:r>
              <a:rPr lang="pt-BR" sz="900" dirty="0"/>
              <a:t>#</a:t>
            </a:r>
            <a:r>
              <a:rPr lang="pt-BR" sz="900" dirty="0" err="1"/>
              <a:t>Extract</a:t>
            </a:r>
            <a:r>
              <a:rPr lang="pt-BR" sz="900" dirty="0"/>
              <a:t> </a:t>
            </a:r>
            <a:r>
              <a:rPr lang="pt-BR" sz="900" dirty="0" err="1"/>
              <a:t>p</a:t>
            </a:r>
            <a:r>
              <a:rPr lang="pt-BR" sz="900" dirty="0"/>
              <a:t> </a:t>
            </a:r>
            <a:r>
              <a:rPr lang="pt-BR" sz="900" dirty="0" err="1"/>
              <a:t>values</a:t>
            </a:r>
            <a:endParaRPr lang="pt-BR" sz="900" dirty="0"/>
          </a:p>
          <a:p>
            <a:r>
              <a:rPr lang="pt-BR" sz="900" dirty="0" err="1"/>
              <a:t>result</a:t>
            </a:r>
            <a:r>
              <a:rPr lang="pt-BR" sz="900" dirty="0"/>
              <a:t>&lt;- </a:t>
            </a:r>
            <a:r>
              <a:rPr lang="pt-BR" sz="900" dirty="0" err="1"/>
              <a:t>read.table</a:t>
            </a:r>
            <a:r>
              <a:rPr lang="pt-BR" sz="900" dirty="0"/>
              <a:t>("</a:t>
            </a:r>
            <a:r>
              <a:rPr lang="pt-BR" sz="900" dirty="0" err="1"/>
              <a:t>SimPheno_GWAS_result.txt</a:t>
            </a:r>
            <a:r>
              <a:rPr lang="pt-BR" sz="900" dirty="0"/>
              <a:t>", </a:t>
            </a:r>
            <a:r>
              <a:rPr lang="pt-BR" sz="900" dirty="0" err="1"/>
              <a:t>head</a:t>
            </a:r>
            <a:r>
              <a:rPr lang="pt-BR" sz="900" dirty="0"/>
              <a:t> = TRUE)</a:t>
            </a:r>
          </a:p>
          <a:p>
            <a:r>
              <a:rPr lang="pt-BR" sz="900" dirty="0" err="1"/>
              <a:t>myP</a:t>
            </a:r>
            <a:r>
              <a:rPr lang="pt-BR" sz="900" dirty="0"/>
              <a:t>=</a:t>
            </a:r>
            <a:r>
              <a:rPr lang="pt-BR" sz="900" dirty="0" err="1"/>
              <a:t>as.numeric</a:t>
            </a:r>
            <a:r>
              <a:rPr lang="pt-BR" sz="900" dirty="0"/>
              <a:t>(</a:t>
            </a:r>
            <a:r>
              <a:rPr lang="pt-BR" sz="900" dirty="0" err="1"/>
              <a:t>result</a:t>
            </a:r>
            <a:r>
              <a:rPr lang="pt-BR" sz="900" dirty="0"/>
              <a:t>[,5])</a:t>
            </a:r>
          </a:p>
          <a:p>
            <a:r>
              <a:rPr lang="pt-BR" sz="900" dirty="0" err="1"/>
              <a:t>myGI.MP</a:t>
            </a:r>
            <a:r>
              <a:rPr lang="pt-BR" sz="900" dirty="0"/>
              <a:t>=</a:t>
            </a:r>
            <a:r>
              <a:rPr lang="pt-BR" sz="900" dirty="0" err="1"/>
              <a:t>cbind</a:t>
            </a:r>
            <a:r>
              <a:rPr lang="pt-BR" sz="900" dirty="0"/>
              <a:t>(</a:t>
            </a:r>
            <a:r>
              <a:rPr lang="pt-BR" sz="900" dirty="0" err="1"/>
              <a:t>myGM</a:t>
            </a:r>
            <a:r>
              <a:rPr lang="pt-BR" sz="900" dirty="0"/>
              <a:t>[,-1],</a:t>
            </a:r>
            <a:r>
              <a:rPr lang="pt-BR" sz="900" dirty="0" err="1"/>
              <a:t>myP</a:t>
            </a:r>
            <a:r>
              <a:rPr lang="pt-BR" sz="900" dirty="0"/>
              <a:t>)</a:t>
            </a:r>
          </a:p>
          <a:p>
            <a:r>
              <a:rPr lang="pt-BR" sz="900" dirty="0" err="1"/>
              <a:t>GAPIT.Manhattan</a:t>
            </a:r>
            <a:r>
              <a:rPr lang="pt-BR" sz="900" dirty="0"/>
              <a:t>(GI.MP=</a:t>
            </a:r>
            <a:r>
              <a:rPr lang="pt-BR" sz="900" dirty="0" err="1"/>
              <a:t>myGI.MP,seqQTN</a:t>
            </a:r>
            <a:r>
              <a:rPr lang="pt-BR" sz="900" dirty="0"/>
              <a:t>=</a:t>
            </a:r>
            <a:r>
              <a:rPr lang="pt-BR" sz="900" dirty="0" err="1"/>
              <a:t>mySim$QTN.position</a:t>
            </a:r>
            <a:r>
              <a:rPr lang="pt-BR" sz="900" dirty="0"/>
              <a:t>)</a:t>
            </a:r>
          </a:p>
          <a:p>
            <a:r>
              <a:rPr lang="pt-BR" sz="900" dirty="0"/>
              <a:t>GAPIT.QQ(</a:t>
            </a:r>
            <a:r>
              <a:rPr lang="pt-BR" sz="900" dirty="0" err="1"/>
              <a:t>myP</a:t>
            </a:r>
            <a:r>
              <a:rPr lang="pt-BR" sz="900" dirty="0"/>
              <a:t>)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72FB2-83F8-CC46-9067-E6C3EAE81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217" y="2901244"/>
            <a:ext cx="2459566" cy="245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29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EF3CF-121E-C04E-BFEB-8E6E2833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" y="1626453"/>
            <a:ext cx="12192000" cy="5022413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58F95B32-B37A-2846-B061-9CF31DF4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003" y="366074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BLINK</a:t>
            </a:r>
            <a:r>
              <a:rPr lang="en-US" altLang="zh-CN" dirty="0"/>
              <a:t>C</a:t>
            </a:r>
            <a:r>
              <a:rPr lang="en-US" dirty="0"/>
              <a:t> in GAPIT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07B9B-FF00-3E47-BF3F-B02700B6D365}"/>
              </a:ext>
            </a:extLst>
          </p:cNvPr>
          <p:cNvSpPr/>
          <p:nvPr/>
        </p:nvSpPr>
        <p:spPr>
          <a:xfrm>
            <a:off x="8820806" y="212166"/>
            <a:ext cx="33711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myGAPIT_MLM</a:t>
            </a:r>
            <a:r>
              <a:rPr lang="en-US" sz="1200" dirty="0"/>
              <a:t> &lt;- 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mySim$Y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,#Genotype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,#Map information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PCA.total</a:t>
            </a:r>
            <a:r>
              <a:rPr lang="en-US" sz="1200" dirty="0">
                <a:solidFill>
                  <a:srgbClr val="FF0000"/>
                </a:solidFill>
              </a:rPr>
              <a:t>=</a:t>
            </a:r>
            <a:r>
              <a:rPr lang="en-US" altLang="zh-CN" sz="1200" dirty="0">
                <a:solidFill>
                  <a:srgbClr val="FF0000"/>
                </a:solidFill>
              </a:rPr>
              <a:t>0</a:t>
            </a:r>
            <a:r>
              <a:rPr lang="en-US" sz="1200" dirty="0">
                <a:solidFill>
                  <a:srgbClr val="FF0000"/>
                </a:solidFill>
              </a:rPr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/>
              <a:t>model="</a:t>
            </a:r>
            <a:r>
              <a:rPr lang="en-US" sz="1200" dirty="0" err="1"/>
              <a:t>Blink</a:t>
            </a:r>
            <a:r>
              <a:rPr lang="en-US" altLang="zh-CN" sz="1200" dirty="0" err="1"/>
              <a:t>C</a:t>
            </a:r>
            <a:r>
              <a:rPr lang="en-US" sz="1200" dirty="0"/>
              <a:t>",</a:t>
            </a:r>
          </a:p>
          <a:p>
            <a:r>
              <a:rPr lang="en-US" sz="1200" dirty="0"/>
              <a:t>memo="</a:t>
            </a:r>
            <a:r>
              <a:rPr lang="en-US" sz="1200" dirty="0" err="1"/>
              <a:t>Blink</a:t>
            </a:r>
            <a:r>
              <a:rPr lang="en-US" altLang="zh-CN" sz="1200" dirty="0" err="1"/>
              <a:t>C</a:t>
            </a:r>
            <a:r>
              <a:rPr lang="en-US" sz="1200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24383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26BADE-5008-204C-BFCB-DB9B5F50C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951" y="1600200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28367" y="0"/>
            <a:ext cx="4597811" cy="108021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BLINK 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82F789-0EAB-D24D-A2FD-E3E2B370E397}"/>
              </a:ext>
            </a:extLst>
          </p:cNvPr>
          <p:cNvSpPr/>
          <p:nvPr/>
        </p:nvSpPr>
        <p:spPr>
          <a:xfrm>
            <a:off x="389271" y="154504"/>
            <a:ext cx="6148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5760C"/>
                </a:solidFill>
                <a:latin typeface="Monaco" pitchFamily="2" charset="77"/>
              </a:rPr>
              <a:t>if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(!require(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devtools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))  </a:t>
            </a:r>
            <a:r>
              <a:rPr lang="en-US" sz="1200" dirty="0" err="1">
                <a:solidFill>
                  <a:srgbClr val="060087"/>
                </a:solidFill>
                <a:latin typeface="Monaco" pitchFamily="2" charset="77"/>
              </a:rPr>
              <a:t>install.packages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(</a:t>
            </a:r>
            <a:r>
              <a:rPr lang="en-US" sz="1200" dirty="0">
                <a:solidFill>
                  <a:srgbClr val="9E0003"/>
                </a:solidFill>
                <a:latin typeface="Monaco" pitchFamily="2" charset="77"/>
              </a:rPr>
              <a:t>"</a:t>
            </a:r>
            <a:r>
              <a:rPr lang="en-US" sz="1200" dirty="0" err="1">
                <a:solidFill>
                  <a:srgbClr val="9E0003"/>
                </a:solidFill>
                <a:latin typeface="Monaco" pitchFamily="2" charset="77"/>
              </a:rPr>
              <a:t>devtools</a:t>
            </a:r>
            <a:r>
              <a:rPr lang="en-US" sz="1200" dirty="0">
                <a:solidFill>
                  <a:srgbClr val="9E0003"/>
                </a:solidFill>
                <a:latin typeface="Monaco" pitchFamily="2" charset="77"/>
              </a:rPr>
              <a:t>"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)</a:t>
            </a:r>
          </a:p>
          <a:p>
            <a:r>
              <a:rPr lang="en-US" sz="1200" dirty="0">
                <a:solidFill>
                  <a:srgbClr val="B5760C"/>
                </a:solidFill>
                <a:latin typeface="Monaco" pitchFamily="2" charset="77"/>
              </a:rPr>
              <a:t>if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(!require(</a:t>
            </a:r>
            <a:r>
              <a:rPr lang="en-US" sz="1200" dirty="0">
                <a:solidFill>
                  <a:srgbClr val="000000"/>
                </a:solidFill>
                <a:latin typeface="Monaco" pitchFamily="2" charset="77"/>
              </a:rPr>
              <a:t>BLINK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)) 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devtools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::</a:t>
            </a:r>
            <a:r>
              <a:rPr lang="en-US" sz="1200" dirty="0" err="1">
                <a:solidFill>
                  <a:srgbClr val="060087"/>
                </a:solidFill>
                <a:latin typeface="Monaco" pitchFamily="2" charset="77"/>
              </a:rPr>
              <a:t>install_github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(</a:t>
            </a:r>
            <a:r>
              <a:rPr lang="en-US" sz="1200" dirty="0">
                <a:solidFill>
                  <a:srgbClr val="9E0003"/>
                </a:solidFill>
                <a:latin typeface="Monaco" pitchFamily="2" charset="77"/>
              </a:rPr>
              <a:t>"YaoZhou89/BLINK"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)</a:t>
            </a:r>
          </a:p>
          <a:p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myBlink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=Blink(</a:t>
            </a:r>
          </a:p>
          <a:p>
            <a:r>
              <a:rPr lang="en-US" sz="1200" dirty="0">
                <a:solidFill>
                  <a:srgbClr val="000000"/>
                </a:solidFill>
                <a:latin typeface="Monaco" pitchFamily="2" charset="77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mySim</a:t>
            </a:r>
            <a:r>
              <a:rPr lang="en-US" sz="1200" dirty="0" err="1">
                <a:solidFill>
                  <a:srgbClr val="060087"/>
                </a:solidFill>
                <a:latin typeface="Monaco" pitchFamily="2" charset="77"/>
              </a:rPr>
              <a:t>$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Y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,</a:t>
            </a:r>
            <a:endParaRPr lang="en-US" sz="1200" dirty="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200" dirty="0">
                <a:solidFill>
                  <a:srgbClr val="000000"/>
                </a:solidFill>
                <a:latin typeface="Monaco" pitchFamily="2" charset="77"/>
              </a:rPr>
              <a:t>GD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=t(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myGD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[,</a:t>
            </a:r>
            <a:r>
              <a:rPr lang="en-US" sz="1200" dirty="0">
                <a:solidFill>
                  <a:srgbClr val="0B4213"/>
                </a:solidFill>
                <a:latin typeface="Monaco" pitchFamily="2" charset="77"/>
              </a:rPr>
              <a:t>-1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]),</a:t>
            </a:r>
            <a:r>
              <a:rPr lang="en-US" sz="1200" dirty="0">
                <a:solidFill>
                  <a:srgbClr val="000000"/>
                </a:solidFill>
                <a:latin typeface="Monaco" pitchFamily="2" charset="77"/>
              </a:rPr>
              <a:t>GM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</a:t>
            </a:r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myGM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,</a:t>
            </a:r>
            <a:endParaRPr lang="en-US" sz="1200" dirty="0">
              <a:solidFill>
                <a:srgbClr val="000000"/>
              </a:solidFill>
              <a:latin typeface="Monaco" pitchFamily="2" charset="77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Monaco" pitchFamily="2" charset="77"/>
              </a:rPr>
              <a:t>maxLoop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</a:t>
            </a:r>
            <a:r>
              <a:rPr lang="en-US" sz="1200" dirty="0">
                <a:solidFill>
                  <a:srgbClr val="0B4213"/>
                </a:solidFill>
                <a:latin typeface="Monaco" pitchFamily="2" charset="77"/>
              </a:rPr>
              <a:t>10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,</a:t>
            </a:r>
            <a:r>
              <a:rPr lang="en-US" sz="1200" dirty="0">
                <a:solidFill>
                  <a:srgbClr val="000000"/>
                </a:solidFill>
                <a:latin typeface="Monaco" pitchFamily="2" charset="77"/>
              </a:rPr>
              <a:t>time.cal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=</a:t>
            </a:r>
            <a:r>
              <a:rPr lang="en-US" sz="1200" dirty="0">
                <a:solidFill>
                  <a:srgbClr val="B5760C"/>
                </a:solidFill>
                <a:latin typeface="Monaco" pitchFamily="2" charset="77"/>
              </a:rPr>
              <a:t>T,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>
                <a:solidFill>
                  <a:srgbClr val="060087"/>
                </a:solidFill>
                <a:latin typeface="Monaco" pitchFamily="2" charset="77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9C326A-30F4-CD4F-A9F1-AC371AA82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082" y="2438238"/>
            <a:ext cx="2788855" cy="27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7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C8A18A-B568-704D-846F-F95E4AB71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446293"/>
            <a:ext cx="11498580" cy="48860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9003" y="366074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BLINKR in GAPIT</a:t>
            </a:r>
          </a:p>
        </p:txBody>
      </p:sp>
      <p:sp>
        <p:nvSpPr>
          <p:cNvPr id="5" name="Rectangle 4"/>
          <p:cNvSpPr/>
          <p:nvPr/>
        </p:nvSpPr>
        <p:spPr>
          <a:xfrm>
            <a:off x="9088820" y="212166"/>
            <a:ext cx="3103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myGAPIT_MLM</a:t>
            </a:r>
            <a:r>
              <a:rPr lang="en-US" sz="1200" dirty="0"/>
              <a:t> &lt;- 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mySim$Y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,#Genotype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,#Map information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PCA.total</a:t>
            </a:r>
            <a:r>
              <a:rPr lang="en-US" sz="1200" dirty="0">
                <a:solidFill>
                  <a:srgbClr val="FF0000"/>
                </a:solidFill>
              </a:rPr>
              <a:t>=</a:t>
            </a:r>
            <a:r>
              <a:rPr lang="en-US" altLang="zh-CN" sz="1200" dirty="0">
                <a:solidFill>
                  <a:srgbClr val="FF0000"/>
                </a:solidFill>
              </a:rPr>
              <a:t>0</a:t>
            </a:r>
            <a:r>
              <a:rPr lang="en-US" sz="1200" dirty="0">
                <a:solidFill>
                  <a:srgbClr val="FF0000"/>
                </a:solidFill>
              </a:rPr>
              <a:t>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/>
              <a:t>model="Blink",</a:t>
            </a:r>
          </a:p>
          <a:p>
            <a:r>
              <a:rPr lang="en-US" sz="1200" dirty="0"/>
              <a:t>memo="Blink")</a:t>
            </a:r>
          </a:p>
        </p:txBody>
      </p:sp>
    </p:spTree>
    <p:extLst>
      <p:ext uri="{BB962C8B-B14F-4D97-AF65-F5344CB8AC3E}">
        <p14:creationId xmlns:p14="http://schemas.microsoft.com/office/powerpoint/2010/main" val="2463754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819683-C858-7D46-B175-BC38A2F1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737424"/>
            <a:ext cx="6304166" cy="59808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78" y="0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Multiple 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817924"/>
            <a:ext cx="4773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myGAPIT_MLM</a:t>
            </a:r>
            <a:r>
              <a:rPr lang="en-US" sz="1200" dirty="0"/>
              <a:t> &lt;- GAPIT(</a:t>
            </a:r>
          </a:p>
          <a:p>
            <a:r>
              <a:rPr lang="en-US" sz="1200" dirty="0"/>
              <a:t>Y=</a:t>
            </a:r>
            <a:r>
              <a:rPr lang="en-US" sz="1200" dirty="0" err="1"/>
              <a:t>mySim$Y</a:t>
            </a:r>
            <a:r>
              <a:rPr lang="en-US" sz="1200" dirty="0"/>
              <a:t>,</a:t>
            </a:r>
          </a:p>
          <a:p>
            <a:r>
              <a:rPr lang="en-US" sz="1200" dirty="0"/>
              <a:t>GD=</a:t>
            </a:r>
            <a:r>
              <a:rPr lang="en-US" sz="1200" dirty="0" err="1"/>
              <a:t>myGD</a:t>
            </a:r>
            <a:r>
              <a:rPr lang="en-US" sz="1200" dirty="0"/>
              <a:t>,#Genotype</a:t>
            </a:r>
          </a:p>
          <a:p>
            <a:r>
              <a:rPr lang="en-US" sz="1200" dirty="0"/>
              <a:t>GM=</a:t>
            </a:r>
            <a:r>
              <a:rPr lang="en-US" sz="1200" dirty="0" err="1"/>
              <a:t>myGM</a:t>
            </a:r>
            <a:r>
              <a:rPr lang="en-US" sz="1200" dirty="0"/>
              <a:t>,#Map information</a:t>
            </a:r>
          </a:p>
          <a:p>
            <a:r>
              <a:rPr lang="en-US" sz="1200" dirty="0" err="1"/>
              <a:t>PCA.total</a:t>
            </a:r>
            <a:r>
              <a:rPr lang="en-US" sz="1200" dirty="0"/>
              <a:t>=3,</a:t>
            </a:r>
          </a:p>
          <a:p>
            <a:r>
              <a:rPr lang="en-US" sz="1200" dirty="0" err="1"/>
              <a:t>QTN.position</a:t>
            </a:r>
            <a:r>
              <a:rPr lang="en-US" sz="1200" dirty="0"/>
              <a:t>=</a:t>
            </a:r>
            <a:r>
              <a:rPr lang="en-US" sz="1200" dirty="0" err="1"/>
              <a:t>mySim$QTN.position</a:t>
            </a:r>
            <a:r>
              <a:rPr lang="en-US" sz="1200" dirty="0"/>
              <a:t>,</a:t>
            </a:r>
          </a:p>
          <a:p>
            <a:r>
              <a:rPr lang="en-US" sz="1200" dirty="0"/>
              <a:t>model=c("GLM", "MLM", "CMLM", "SUPER", "MLMM", "FarmCPU", "Blink"),</a:t>
            </a:r>
          </a:p>
          <a:p>
            <a:r>
              <a:rPr lang="en-US" sz="1200" dirty="0" err="1"/>
              <a:t>Multiple_analysis</a:t>
            </a:r>
            <a:r>
              <a:rPr lang="en-US" sz="1200" dirty="0"/>
              <a:t>=TRUE,</a:t>
            </a:r>
          </a:p>
          <a:p>
            <a:r>
              <a:rPr lang="en-US" sz="1200" dirty="0" err="1"/>
              <a:t>file.output</a:t>
            </a:r>
            <a:r>
              <a:rPr lang="en-US" sz="1200" dirty="0"/>
              <a:t>=T)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936AC2-D07A-A14A-A7A9-68848A5F3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066" y="0"/>
            <a:ext cx="3258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89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95350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Demonstration</a:t>
            </a:r>
          </a:p>
        </p:txBody>
      </p:sp>
      <p:pic>
        <p:nvPicPr>
          <p:cNvPr id="45058" name="Picture 4" descr="tassel dem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3162300" cy="2647950"/>
          </a:xfrm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343401" y="1982788"/>
            <a:ext cx="3656013" cy="3656012"/>
            <a:chOff x="1776" y="1249"/>
            <a:chExt cx="2303" cy="2303"/>
          </a:xfrm>
        </p:grpSpPr>
        <p:sp>
          <p:nvSpPr>
            <p:cNvPr id="45060" name="Oval 6"/>
            <p:cNvSpPr>
              <a:spLocks noChangeArrowheads="1"/>
            </p:cNvSpPr>
            <p:nvPr/>
          </p:nvSpPr>
          <p:spPr bwMode="auto">
            <a:xfrm>
              <a:off x="1776" y="1249"/>
              <a:ext cx="2303" cy="2303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7"/>
            <p:cNvSpPr>
              <a:spLocks noChangeArrowheads="1"/>
            </p:cNvSpPr>
            <p:nvPr/>
          </p:nvSpPr>
          <p:spPr bwMode="auto">
            <a:xfrm>
              <a:off x="2112" y="1536"/>
              <a:ext cx="1727" cy="1727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8"/>
            <p:cNvSpPr>
              <a:spLocks noChangeArrowheads="1"/>
            </p:cNvSpPr>
            <p:nvPr/>
          </p:nvSpPr>
          <p:spPr bwMode="auto">
            <a:xfrm>
              <a:off x="2400" y="1824"/>
              <a:ext cx="1152" cy="1152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9"/>
            <p:cNvSpPr>
              <a:spLocks noChangeArrowheads="1"/>
            </p:cNvSpPr>
            <p:nvPr/>
          </p:nvSpPr>
          <p:spPr bwMode="auto">
            <a:xfrm>
              <a:off x="2688" y="2112"/>
              <a:ext cx="576" cy="576"/>
            </a:xfrm>
            <a:prstGeom prst="ellipse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D9311A-BE31-6C4F-8F17-352C8EB558C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3048001" cy="4507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Constantia" charset="0"/>
              </a:rPr>
              <a:t>t-Test</a:t>
            </a:r>
          </a:p>
          <a:p>
            <a:r>
              <a:rPr lang="en-US">
                <a:latin typeface="Constantia" charset="0"/>
              </a:rPr>
              <a:t>GLM</a:t>
            </a:r>
          </a:p>
          <a:p>
            <a:r>
              <a:rPr lang="en-US">
                <a:latin typeface="Constantia" charset="0"/>
              </a:rPr>
              <a:t>MLM</a:t>
            </a:r>
          </a:p>
          <a:p>
            <a:r>
              <a:rPr lang="en-US">
                <a:latin typeface="Constantia" charset="0"/>
              </a:rPr>
              <a:t>CMLM</a:t>
            </a:r>
          </a:p>
          <a:p>
            <a:r>
              <a:rPr lang="en-US">
                <a:latin typeface="Constantia" charset="0"/>
              </a:rPr>
              <a:t>SUPER</a:t>
            </a:r>
          </a:p>
          <a:p>
            <a:r>
              <a:rPr lang="en-US">
                <a:latin typeface="Constantia" charset="0"/>
              </a:rPr>
              <a:t>MLMM</a:t>
            </a:r>
          </a:p>
          <a:p>
            <a:r>
              <a:rPr lang="en-US">
                <a:latin typeface="Constantia" charset="0"/>
              </a:rPr>
              <a:t>FarmCPU</a:t>
            </a:r>
          </a:p>
          <a:p>
            <a:r>
              <a:rPr lang="en-US">
                <a:latin typeface="Constantia" charset="0"/>
              </a:rPr>
              <a:t>BLINK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Import GAPIT/data and simulation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4801"/>
            <a:ext cx="1025652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GAPIT.library.R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demo data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mdp_SNP_information.txt"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]&lt;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99164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h2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.75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20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QTNDist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"normal"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136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7F7BE7-8F68-994D-BA5B-E3EAEC3CF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6738" y="0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 err="1"/>
              <a:t>ttest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0544" y="231919"/>
            <a:ext cx="3360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=0,</a:t>
            </a:r>
          </a:p>
          <a:p>
            <a:r>
              <a:rPr lang="en-US" sz="1600" dirty="0"/>
              <a:t>model="GLM", </a:t>
            </a:r>
          </a:p>
          <a:p>
            <a:r>
              <a:rPr lang="en-US" sz="1600" dirty="0"/>
              <a:t>memo="</a:t>
            </a:r>
            <a:r>
              <a:rPr lang="en-US" sz="1600" dirty="0" err="1"/>
              <a:t>ttest</a:t>
            </a:r>
            <a:r>
              <a:rPr lang="en-US" sz="1600" dirty="0"/>
              <a:t>")</a:t>
            </a:r>
          </a:p>
          <a:p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DB0690-D625-0149-B212-EE194F636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5422" y="2540001"/>
            <a:ext cx="2113844" cy="21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7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55067" y="165942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GLM</a:t>
            </a:r>
          </a:p>
        </p:txBody>
      </p:sp>
      <p:sp>
        <p:nvSpPr>
          <p:cNvPr id="5" name="Rectangle 4"/>
          <p:cNvSpPr/>
          <p:nvPr/>
        </p:nvSpPr>
        <p:spPr>
          <a:xfrm>
            <a:off x="353122" y="30475"/>
            <a:ext cx="3710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=3,</a:t>
            </a:r>
          </a:p>
          <a:p>
            <a:r>
              <a:rPr lang="en-US" sz="1600" dirty="0"/>
              <a:t>model="GLM", </a:t>
            </a:r>
          </a:p>
          <a:p>
            <a:r>
              <a:rPr lang="en-US" sz="1600" dirty="0"/>
              <a:t>memo="GLM")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7A9AC-652B-5A43-9841-6DF2A9AAE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11887200" cy="525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0A03E5-D456-A64E-8842-62CC8BCF7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234" y="2422623"/>
            <a:ext cx="2115509" cy="21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90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DB277AE-ECDE-814C-A93B-F238152F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1863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27603" y="255522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MLM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386" y="0"/>
            <a:ext cx="3710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=3,</a:t>
            </a:r>
          </a:p>
          <a:p>
            <a:r>
              <a:rPr lang="en-US" sz="1600" dirty="0"/>
              <a:t>model="MLM", </a:t>
            </a:r>
          </a:p>
          <a:p>
            <a:r>
              <a:rPr lang="en-US" sz="1600" dirty="0"/>
              <a:t>memo="MLM")</a:t>
            </a:r>
          </a:p>
        </p:txBody>
      </p:sp>
    </p:spTree>
    <p:extLst>
      <p:ext uri="{BB962C8B-B14F-4D97-AF65-F5344CB8AC3E}">
        <p14:creationId xmlns:p14="http://schemas.microsoft.com/office/powerpoint/2010/main" val="192091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936DB1-FDC4-6A48-97DF-621139B52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91863"/>
            <a:ext cx="11887200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CMLM</a:t>
            </a:r>
          </a:p>
        </p:txBody>
      </p:sp>
      <p:sp>
        <p:nvSpPr>
          <p:cNvPr id="5" name="Rectangle 4"/>
          <p:cNvSpPr/>
          <p:nvPr/>
        </p:nvSpPr>
        <p:spPr>
          <a:xfrm>
            <a:off x="8153744" y="130319"/>
            <a:ext cx="37108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=3,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group.from</a:t>
            </a:r>
            <a:r>
              <a:rPr lang="en-US" sz="1600" dirty="0"/>
              <a:t> = 1,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group.to</a:t>
            </a:r>
            <a:r>
              <a:rPr lang="en-US" sz="1600" dirty="0"/>
              <a:t> = 1000,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group.by</a:t>
            </a:r>
            <a:r>
              <a:rPr lang="en-US" sz="1600" dirty="0"/>
              <a:t> = 100,</a:t>
            </a:r>
          </a:p>
          <a:p>
            <a:r>
              <a:rPr lang="en-US" sz="1600" dirty="0"/>
              <a:t>model="CMLM", </a:t>
            </a:r>
          </a:p>
          <a:p>
            <a:r>
              <a:rPr lang="en-US" sz="1600" dirty="0"/>
              <a:t>memo="CMLM")</a:t>
            </a:r>
          </a:p>
        </p:txBody>
      </p:sp>
    </p:spTree>
    <p:extLst>
      <p:ext uri="{BB962C8B-B14F-4D97-AF65-F5344CB8AC3E}">
        <p14:creationId xmlns:p14="http://schemas.microsoft.com/office/powerpoint/2010/main" val="416033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SUPER</a:t>
            </a:r>
          </a:p>
        </p:txBody>
      </p:sp>
      <p:sp>
        <p:nvSpPr>
          <p:cNvPr id="5" name="Rectangle 4"/>
          <p:cNvSpPr/>
          <p:nvPr/>
        </p:nvSpPr>
        <p:spPr>
          <a:xfrm>
            <a:off x="8176322" y="168995"/>
            <a:ext cx="3710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=3,</a:t>
            </a:r>
          </a:p>
          <a:p>
            <a:r>
              <a:rPr lang="en-US" sz="1600" dirty="0"/>
              <a:t>model="SUPER", </a:t>
            </a:r>
          </a:p>
          <a:p>
            <a:r>
              <a:rPr lang="en-US" sz="1600" dirty="0"/>
              <a:t>  memo="SUPER")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F09FE1-788E-5A48-991D-3085B74BF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3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338329"/>
            <a:ext cx="5766858" cy="1080219"/>
          </a:xfrm>
        </p:spPr>
        <p:txBody>
          <a:bodyPr>
            <a:normAutofit/>
          </a:bodyPr>
          <a:lstStyle/>
          <a:p>
            <a:r>
              <a:rPr lang="en-US" dirty="0"/>
              <a:t>MLMM</a:t>
            </a:r>
          </a:p>
        </p:txBody>
      </p:sp>
      <p:sp>
        <p:nvSpPr>
          <p:cNvPr id="5" name="Rectangle 4"/>
          <p:cNvSpPr/>
          <p:nvPr/>
        </p:nvSpPr>
        <p:spPr>
          <a:xfrm>
            <a:off x="8176322" y="168995"/>
            <a:ext cx="3710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#GWAS by GAPIT</a:t>
            </a:r>
          </a:p>
          <a:p>
            <a:r>
              <a:rPr lang="en-US" sz="1600" dirty="0" err="1"/>
              <a:t>myGAPIT</a:t>
            </a:r>
            <a:r>
              <a:rPr lang="en-US" sz="1600" dirty="0"/>
              <a:t>=GAPIT(</a:t>
            </a:r>
          </a:p>
          <a:p>
            <a:r>
              <a:rPr lang="en-US" sz="1600" dirty="0"/>
              <a:t>  Y=</a:t>
            </a:r>
            <a:r>
              <a:rPr lang="en-US" sz="1600" dirty="0" err="1"/>
              <a:t>mySim$Y</a:t>
            </a:r>
            <a:r>
              <a:rPr lang="en-US" sz="1600" dirty="0"/>
              <a:t>,</a:t>
            </a:r>
          </a:p>
          <a:p>
            <a:r>
              <a:rPr lang="en-US" sz="1600" dirty="0"/>
              <a:t>  GD=</a:t>
            </a:r>
            <a:r>
              <a:rPr lang="en-US" sz="1600" dirty="0" err="1"/>
              <a:t>myGD</a:t>
            </a:r>
            <a:r>
              <a:rPr lang="en-US" sz="1600" dirty="0"/>
              <a:t>,</a:t>
            </a:r>
          </a:p>
          <a:p>
            <a:r>
              <a:rPr lang="en-US" sz="1600" dirty="0"/>
              <a:t>  GM=</a:t>
            </a:r>
            <a:r>
              <a:rPr lang="en-US" sz="1600" dirty="0" err="1"/>
              <a:t>myGM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QTN.position</a:t>
            </a:r>
            <a:r>
              <a:rPr lang="en-US" sz="1600" dirty="0"/>
              <a:t>=</a:t>
            </a:r>
            <a:r>
              <a:rPr lang="en-US" sz="1600" dirty="0" err="1"/>
              <a:t>mySim$QTN.position</a:t>
            </a:r>
            <a:r>
              <a:rPr lang="en-US" sz="1600" dirty="0"/>
              <a:t>,</a:t>
            </a:r>
          </a:p>
          <a:p>
            <a:r>
              <a:rPr lang="en-US" sz="1600" dirty="0"/>
              <a:t>  </a:t>
            </a:r>
            <a:r>
              <a:rPr lang="en-US" sz="1600" dirty="0" err="1"/>
              <a:t>PCA.total</a:t>
            </a:r>
            <a:r>
              <a:rPr lang="en-US" sz="1600" dirty="0"/>
              <a:t>=3,</a:t>
            </a:r>
          </a:p>
          <a:p>
            <a:r>
              <a:rPr lang="en-US" sz="1600" dirty="0"/>
              <a:t>model="MLMM", </a:t>
            </a:r>
          </a:p>
          <a:p>
            <a:r>
              <a:rPr lang="en-US" sz="1600" dirty="0"/>
              <a:t>  memo="MLMM")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AFE5AA-E90F-1042-B8D6-057699ECB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1232</TotalTime>
  <Words>1218</Words>
  <Application>Microsoft Macintosh PowerPoint</Application>
  <PresentationFormat>Widescreen</PresentationFormat>
  <Paragraphs>170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等线 Light</vt:lpstr>
      <vt:lpstr>Arial</vt:lpstr>
      <vt:lpstr>Calibri</vt:lpstr>
      <vt:lpstr>Calibri Light</vt:lpstr>
      <vt:lpstr>Candara</vt:lpstr>
      <vt:lpstr>Constantia</vt:lpstr>
      <vt:lpstr>Monaco</vt:lpstr>
      <vt:lpstr>Symbol</vt:lpstr>
      <vt:lpstr>Office Theme</vt:lpstr>
      <vt:lpstr>Statistical Genomics</vt:lpstr>
      <vt:lpstr>Demonstration</vt:lpstr>
      <vt:lpstr>Import GAPIT/data and simulation</vt:lpstr>
      <vt:lpstr>ttest</vt:lpstr>
      <vt:lpstr>GLM</vt:lpstr>
      <vt:lpstr>MLM</vt:lpstr>
      <vt:lpstr>CMLM</vt:lpstr>
      <vt:lpstr>SUPER</vt:lpstr>
      <vt:lpstr>MLMM</vt:lpstr>
      <vt:lpstr>FarmCPU</vt:lpstr>
      <vt:lpstr>FarmCPU</vt:lpstr>
      <vt:lpstr>BLINK C</vt:lpstr>
      <vt:lpstr>BLINKC in GAPIT</vt:lpstr>
      <vt:lpstr>BLINK R</vt:lpstr>
      <vt:lpstr>BLINKR in GAPIT</vt:lpstr>
      <vt:lpstr>Multiple methods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130</cp:revision>
  <dcterms:created xsi:type="dcterms:W3CDTF">2020-01-18T23:14:17Z</dcterms:created>
  <dcterms:modified xsi:type="dcterms:W3CDTF">2020-05-09T18:35:20Z</dcterms:modified>
</cp:coreProperties>
</file>