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9"/>
  </p:notesMasterIdLst>
  <p:sldIdLst>
    <p:sldId id="307" r:id="rId2"/>
    <p:sldId id="282" r:id="rId3"/>
    <p:sldId id="340" r:id="rId4"/>
    <p:sldId id="260" r:id="rId5"/>
    <p:sldId id="261" r:id="rId6"/>
    <p:sldId id="405" r:id="rId7"/>
    <p:sldId id="258" r:id="rId8"/>
    <p:sldId id="297" r:id="rId9"/>
    <p:sldId id="298" r:id="rId10"/>
    <p:sldId id="335" r:id="rId11"/>
    <p:sldId id="341" r:id="rId12"/>
    <p:sldId id="327" r:id="rId13"/>
    <p:sldId id="342" r:id="rId14"/>
    <p:sldId id="310" r:id="rId15"/>
    <p:sldId id="328" r:id="rId16"/>
    <p:sldId id="299" r:id="rId17"/>
    <p:sldId id="273" r:id="rId18"/>
    <p:sldId id="316" r:id="rId19"/>
    <p:sldId id="317" r:id="rId20"/>
    <p:sldId id="330" r:id="rId21"/>
    <p:sldId id="331" r:id="rId22"/>
    <p:sldId id="332" r:id="rId23"/>
    <p:sldId id="333" r:id="rId24"/>
    <p:sldId id="334" r:id="rId25"/>
    <p:sldId id="326" r:id="rId26"/>
    <p:sldId id="404" r:id="rId27"/>
    <p:sldId id="29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23"/>
    <p:restoredTop sz="66977"/>
  </p:normalViewPr>
  <p:slideViewPr>
    <p:cSldViewPr snapToGrid="0" snapToObjects="1">
      <p:cViewPr varScale="1">
        <p:scale>
          <a:sx n="85" d="100"/>
          <a:sy n="85" d="100"/>
        </p:scale>
        <p:origin x="188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02881-2D3C-384C-B2E5-5A6FFE92557B}" type="datetimeFigureOut">
              <a:rPr lang="en-US" smtClean="0"/>
              <a:t>5/13/20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65E7E5-1986-184D-9714-100ED52F2D8C}" type="slidenum">
              <a:rPr lang="en-US" smtClean="0"/>
              <a:t>‹#›</a:t>
            </a:fld>
            <a:endParaRPr lang="en-US"/>
          </a:p>
        </p:txBody>
      </p:sp>
    </p:spTree>
    <p:extLst>
      <p:ext uri="{BB962C8B-B14F-4D97-AF65-F5344CB8AC3E}">
        <p14:creationId xmlns:p14="http://schemas.microsoft.com/office/powerpoint/2010/main" val="2107418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chemeClr val="tx1"/>
                </a:solidFill>
                <a:effectLst/>
                <a:latin typeface="+mn-lt"/>
                <a:ea typeface="+mn-ea"/>
                <a:cs typeface="+mn-cs"/>
              </a:rPr>
              <a:t>Figure 6.The cost time of computing genomic prediction in three</a:t>
            </a:r>
            <a:r>
              <a:rPr lang="en-US" altLang="zh-CN" sz="1200" b="1" kern="1200" baseline="0" dirty="0">
                <a:solidFill>
                  <a:schemeClr val="tx1"/>
                </a:solidFill>
                <a:effectLst/>
                <a:latin typeface="+mn-lt"/>
                <a:ea typeface="+mn-ea"/>
                <a:cs typeface="+mn-cs"/>
              </a:rPr>
              <a:t> method</a:t>
            </a:r>
            <a:r>
              <a:rPr lang="en-US" altLang="zh-CN" sz="1200" b="1"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Bayesion method (green) cost most time than other methods, and gBLUP (blue) is the least. The cost time of scBLUP (orange) computing genomic prediction depend on the number of individuals of population (compression) and the number</a:t>
            </a:r>
            <a:r>
              <a:rPr lang="en-US" altLang="zh-CN" sz="1200" kern="1200" baseline="0" dirty="0">
                <a:solidFill>
                  <a:schemeClr val="tx1"/>
                </a:solidFill>
                <a:effectLst/>
                <a:latin typeface="+mn-lt"/>
                <a:ea typeface="+mn-ea"/>
                <a:cs typeface="+mn-cs"/>
              </a:rPr>
              <a:t> of markers (SUPER)</a:t>
            </a:r>
            <a:r>
              <a:rPr lang="en-US" altLang="zh-CN" sz="1200" kern="1200" dirty="0">
                <a:solidFill>
                  <a:schemeClr val="tx1"/>
                </a:solidFill>
                <a:effectLst/>
                <a:latin typeface="+mn-lt"/>
                <a:ea typeface="+mn-ea"/>
                <a:cs typeface="+mn-cs"/>
              </a:rPr>
              <a:t>. The computing time is calculated by CPU computing time.</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889B226F-8E5F-4D41-9BB2-18245FD05AF8}" type="slidenum">
              <a:rPr lang="en-US" smtClean="0"/>
              <a:t>26</a:t>
            </a:fld>
            <a:endParaRPr lang="en-US" dirty="0"/>
          </a:p>
        </p:txBody>
      </p:sp>
    </p:spTree>
    <p:extLst>
      <p:ext uri="{BB962C8B-B14F-4D97-AF65-F5344CB8AC3E}">
        <p14:creationId xmlns:p14="http://schemas.microsoft.com/office/powerpoint/2010/main" val="82597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5/13/20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72512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5/13/20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313304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5/13/20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1074477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5/13/20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658526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42D15F-A8BE-E54B-9202-76E9C8AC610C}" type="datetimeFigureOut">
              <a:rPr lang="en-US" smtClean="0"/>
              <a:t>5/13/20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632825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42D15F-A8BE-E54B-9202-76E9C8AC610C}" type="datetimeFigureOut">
              <a:rPr lang="en-US" smtClean="0"/>
              <a:t>5/13/20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630336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42D15F-A8BE-E54B-9202-76E9C8AC610C}" type="datetimeFigureOut">
              <a:rPr lang="en-US" smtClean="0"/>
              <a:t>5/13/20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898695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42D15F-A8BE-E54B-9202-76E9C8AC610C}" type="datetimeFigureOut">
              <a:rPr lang="en-US" smtClean="0"/>
              <a:t>5/13/20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449706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2D15F-A8BE-E54B-9202-76E9C8AC610C}" type="datetimeFigureOut">
              <a:rPr lang="en-US" smtClean="0"/>
              <a:t>5/13/20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91270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42D15F-A8BE-E54B-9202-76E9C8AC610C}" type="datetimeFigureOut">
              <a:rPr lang="en-US" smtClean="0"/>
              <a:t>5/13/20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141307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42D15F-A8BE-E54B-9202-76E9C8AC610C}" type="datetimeFigureOut">
              <a:rPr lang="en-US" smtClean="0"/>
              <a:t>5/13/20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345696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2D15F-A8BE-E54B-9202-76E9C8AC610C}" type="datetimeFigureOut">
              <a:rPr lang="en-US" smtClean="0"/>
              <a:t>5/13/20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3DB2E-DE22-DF44-A0EC-916AAC02DA7C}" type="slidenum">
              <a:rPr lang="en-US" smtClean="0"/>
              <a:t>‹#›</a:t>
            </a:fld>
            <a:endParaRPr lang="en-US"/>
          </a:p>
        </p:txBody>
      </p:sp>
    </p:spTree>
    <p:extLst>
      <p:ext uri="{BB962C8B-B14F-4D97-AF65-F5344CB8AC3E}">
        <p14:creationId xmlns:p14="http://schemas.microsoft.com/office/powerpoint/2010/main" val="39191180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zzlab.net/matthewmcgowan" TargetMode="External"/><Relationship Id="rId2" Type="http://schemas.openxmlformats.org/officeDocument/2006/relationships/hyperlink" Target="mailto:matt.mcgowan@wsu.edu" TargetMode="Externa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registrar.wsu.edu/grades-and-gpa"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G.jpg"/>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12192000" cy="6858000"/>
          </a:xfrm>
          <a:prstGeom prst="rect">
            <a:avLst/>
          </a:prstGeom>
        </p:spPr>
      </p:pic>
      <p:pic>
        <p:nvPicPr>
          <p:cNvPr id="11" name="Picture 10" descr="SG_GS.jpg"/>
          <p:cNvPicPr>
            <a:picLocks/>
          </p:cNvPicPr>
          <p:nvPr/>
        </p:nvPicPr>
        <p:blipFill rotWithShape="1">
          <a:blip r:embed="rId3">
            <a:extLst>
              <a:ext uri="{28A0092B-C50C-407E-A947-70E740481C1C}">
                <a14:useLocalDpi xmlns:a14="http://schemas.microsoft.com/office/drawing/2010/main" val="0"/>
              </a:ext>
            </a:extLst>
          </a:blip>
          <a:srcRect b="19113"/>
          <a:stretch/>
        </p:blipFill>
        <p:spPr>
          <a:xfrm>
            <a:off x="0" y="-1"/>
            <a:ext cx="12192000" cy="6858001"/>
          </a:xfrm>
          <a:prstGeom prst="rect">
            <a:avLst/>
          </a:prstGeom>
        </p:spPr>
      </p:pic>
      <p:pic>
        <p:nvPicPr>
          <p:cNvPr id="10" name="Picture 9" descr="SG_GWAS.jpg"/>
          <p:cNvPicPr>
            <a:picLocks/>
          </p:cNvPicPr>
          <p:nvPr/>
        </p:nvPicPr>
        <p:blipFill rotWithShape="1">
          <a:blip r:embed="rId4">
            <a:extLst>
              <a:ext uri="{28A0092B-C50C-407E-A947-70E740481C1C}">
                <a14:useLocalDpi xmlns:a14="http://schemas.microsoft.com/office/drawing/2010/main" val="0"/>
              </a:ext>
            </a:extLst>
          </a:blip>
          <a:srcRect b="15360"/>
          <a:stretch/>
        </p:blipFill>
        <p:spPr>
          <a:xfrm>
            <a:off x="0" y="0"/>
            <a:ext cx="12192000" cy="6858000"/>
          </a:xfrm>
          <a:prstGeom prst="rect">
            <a:avLst/>
          </a:prstGeom>
        </p:spPr>
      </p:pic>
      <p:sp>
        <p:nvSpPr>
          <p:cNvPr id="3" name="Title 2"/>
          <p:cNvSpPr>
            <a:spLocks noGrp="1"/>
          </p:cNvSpPr>
          <p:nvPr>
            <p:ph type="title"/>
          </p:nvPr>
        </p:nvSpPr>
        <p:spPr>
          <a:xfrm>
            <a:off x="1771701" y="2036495"/>
            <a:ext cx="8857883" cy="1072859"/>
          </a:xfrm>
          <a:effectLst>
            <a:outerShdw blurRad="50800" dist="38100" dir="2700000" algn="tl" rotWithShape="0">
              <a:prstClr val="black">
                <a:alpha val="40000"/>
              </a:prstClr>
            </a:outerShdw>
          </a:effectLst>
        </p:spPr>
        <p:txBody>
          <a:bodyPr>
            <a:normAutofit/>
          </a:bodyPr>
          <a:lstStyle/>
          <a:p>
            <a:pPr algn="ctr"/>
            <a:r>
              <a:rPr lang="en-US" sz="4000" b="1" dirty="0">
                <a:solidFill>
                  <a:schemeClr val="accent5"/>
                </a:solidFill>
              </a:rPr>
              <a:t>Statistical Genomics</a:t>
            </a:r>
          </a:p>
        </p:txBody>
      </p:sp>
      <p:pic>
        <p:nvPicPr>
          <p:cNvPr id="4" name="Picture 7" descr="Washington_State_Cougar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83887" y="5049539"/>
            <a:ext cx="1433513" cy="1433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ubtitle 2"/>
          <p:cNvSpPr txBox="1">
            <a:spLocks/>
          </p:cNvSpPr>
          <p:nvPr/>
        </p:nvSpPr>
        <p:spPr>
          <a:xfrm>
            <a:off x="3036699" y="3844956"/>
            <a:ext cx="6400800" cy="1204583"/>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n-US" sz="2800" dirty="0"/>
              <a:t>Zhiwu Zhang</a:t>
            </a:r>
          </a:p>
          <a:p>
            <a:pPr marL="0" indent="0" algn="ctr">
              <a:buNone/>
            </a:pPr>
            <a:r>
              <a:rPr lang="en-US" sz="2800" dirty="0"/>
              <a:t>Washington State University</a:t>
            </a:r>
          </a:p>
        </p:txBody>
      </p:sp>
    </p:spTree>
    <p:extLst>
      <p:ext uri="{BB962C8B-B14F-4D97-AF65-F5344CB8AC3E}">
        <p14:creationId xmlns:p14="http://schemas.microsoft.com/office/powerpoint/2010/main" val="60005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Multiple choice: A, B, C and D (choose one only)</a:t>
            </a:r>
          </a:p>
          <a:p>
            <a:r>
              <a:rPr lang="en-US" dirty="0"/>
              <a:t>Question</a:t>
            </a:r>
          </a:p>
          <a:p>
            <a:pPr lvl="1">
              <a:buFont typeface="Wingdings" charset="2"/>
              <a:buChar char="v"/>
            </a:pPr>
            <a:r>
              <a:rPr lang="en-US" dirty="0"/>
              <a:t>Middle term: 25</a:t>
            </a:r>
          </a:p>
          <a:p>
            <a:pPr lvl="1">
              <a:buFont typeface="Wingdings" charset="2"/>
              <a:buChar char="v"/>
            </a:pPr>
            <a:r>
              <a:rPr lang="en-US" dirty="0"/>
              <a:t>Final: 50 (comprehensive)</a:t>
            </a:r>
          </a:p>
          <a:p>
            <a:endParaRPr lang="en-US" dirty="0"/>
          </a:p>
        </p:txBody>
      </p:sp>
      <p:sp>
        <p:nvSpPr>
          <p:cNvPr id="3" name="Title 2"/>
          <p:cNvSpPr>
            <a:spLocks noGrp="1"/>
          </p:cNvSpPr>
          <p:nvPr>
            <p:ph type="title"/>
          </p:nvPr>
        </p:nvSpPr>
        <p:spPr/>
        <p:txBody>
          <a:bodyPr/>
          <a:lstStyle/>
          <a:p>
            <a:pPr algn="ctr"/>
            <a:r>
              <a:rPr lang="en-US" b="1" dirty="0">
                <a:solidFill>
                  <a:schemeClr val="accent1"/>
                </a:solidFill>
                <a:latin typeface="+mn-lt"/>
              </a:rPr>
              <a:t>Exams</a:t>
            </a:r>
          </a:p>
        </p:txBody>
      </p:sp>
    </p:spTree>
    <p:extLst>
      <p:ext uri="{BB962C8B-B14F-4D97-AF65-F5344CB8AC3E}">
        <p14:creationId xmlns:p14="http://schemas.microsoft.com/office/powerpoint/2010/main" val="951725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Spring: Jan 13- May 1</a:t>
            </a:r>
          </a:p>
          <a:p>
            <a:r>
              <a:rPr lang="en-US" dirty="0"/>
              <a:t>M&amp;F (3:10-4): Lectures</a:t>
            </a:r>
          </a:p>
          <a:p>
            <a:r>
              <a:rPr lang="en-US" dirty="0"/>
              <a:t>W (3:10-5:40): Lab (laptops: Lectures and HW)</a:t>
            </a:r>
          </a:p>
          <a:p>
            <a:r>
              <a:rPr lang="en-US" dirty="0"/>
              <a:t>Office hours: W 2-3 PM</a:t>
            </a:r>
          </a:p>
        </p:txBody>
      </p:sp>
      <p:sp>
        <p:nvSpPr>
          <p:cNvPr id="3" name="Title 2"/>
          <p:cNvSpPr>
            <a:spLocks noGrp="1"/>
          </p:cNvSpPr>
          <p:nvPr>
            <p:ph type="title"/>
          </p:nvPr>
        </p:nvSpPr>
        <p:spPr/>
        <p:txBody>
          <a:bodyPr/>
          <a:lstStyle/>
          <a:p>
            <a:pPr algn="ctr"/>
            <a:r>
              <a:rPr lang="en-US" b="1" dirty="0">
                <a:solidFill>
                  <a:schemeClr val="accent1"/>
                </a:solidFill>
                <a:latin typeface="+mn-lt"/>
              </a:rPr>
              <a:t>Lectures and Labs</a:t>
            </a:r>
          </a:p>
        </p:txBody>
      </p:sp>
    </p:spTree>
    <p:extLst>
      <p:ext uri="{BB962C8B-B14F-4D97-AF65-F5344CB8AC3E}">
        <p14:creationId xmlns:p14="http://schemas.microsoft.com/office/powerpoint/2010/main" val="1799190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1"/>
            <a:ext cx="9144000" cy="6685933"/>
          </a:xfrm>
          <a:prstGeom prst="rect">
            <a:avLst/>
          </a:prstGeom>
        </p:spPr>
        <p:txBody>
          <a:bodyPr wrap="square">
            <a:spAutoFit/>
          </a:bodyPr>
          <a:lstStyle/>
          <a:p>
            <a:r>
              <a:rPr lang="en-US" sz="1250" b="1" dirty="0">
                <a:latin typeface="Times New Roman" charset="0"/>
                <a:ea typeface="Calibri" charset="0"/>
                <a:cs typeface="Times New Roman" charset="0"/>
              </a:rPr>
              <a:t>Reference</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1.	Lynch, M. &amp; Walsh, B. </a:t>
            </a:r>
            <a:r>
              <a:rPr lang="en-US" sz="1250" i="1" dirty="0">
                <a:latin typeface="Times New Roman" charset="0"/>
                <a:ea typeface="Calibri" charset="0"/>
                <a:cs typeface="Times New Roman" charset="0"/>
              </a:rPr>
              <a:t>Genetics and analysis of quantitative traits</a:t>
            </a:r>
            <a:r>
              <a:rPr lang="en-US" sz="1250" dirty="0">
                <a:latin typeface="Times New Roman" charset="0"/>
                <a:ea typeface="Calibri" charset="0"/>
                <a:cs typeface="Times New Roman" charset="0"/>
              </a:rPr>
              <a:t>. </a:t>
            </a:r>
            <a:r>
              <a:rPr lang="en-US" sz="1250" i="1" dirty="0">
                <a:latin typeface="Times New Roman" charset="0"/>
                <a:ea typeface="Calibri" charset="0"/>
                <a:cs typeface="Times New Roman" charset="0"/>
              </a:rPr>
              <a:t>Genetics and analysis of quantitative traits.</a:t>
            </a:r>
            <a:r>
              <a:rPr lang="en-US" sz="1250" dirty="0">
                <a:latin typeface="Times New Roman" charset="0"/>
                <a:ea typeface="Calibri" charset="0"/>
                <a:cs typeface="Times New Roman" charset="0"/>
              </a:rPr>
              <a:t> (1998).</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2.	</a:t>
            </a:r>
            <a:r>
              <a:rPr lang="en-US" sz="1250" dirty="0" err="1">
                <a:latin typeface="Times New Roman" charset="0"/>
                <a:ea typeface="Calibri" charset="0"/>
                <a:cs typeface="Times New Roman" charset="0"/>
              </a:rPr>
              <a:t>Elshire</a:t>
            </a:r>
            <a:r>
              <a:rPr lang="en-US" sz="1250" dirty="0">
                <a:latin typeface="Times New Roman" charset="0"/>
                <a:ea typeface="Calibri" charset="0"/>
                <a:cs typeface="Times New Roman" charset="0"/>
              </a:rPr>
              <a:t>, R. J. </a:t>
            </a:r>
            <a:r>
              <a:rPr lang="en-US" sz="1250" i="1" dirty="0">
                <a:latin typeface="Times New Roman" charset="0"/>
                <a:ea typeface="Calibri" charset="0"/>
                <a:cs typeface="Times New Roman" charset="0"/>
              </a:rPr>
              <a:t>et al.</a:t>
            </a:r>
            <a:r>
              <a:rPr lang="en-US" sz="1250" dirty="0">
                <a:latin typeface="Times New Roman" charset="0"/>
                <a:ea typeface="Calibri" charset="0"/>
                <a:cs typeface="Times New Roman" charset="0"/>
              </a:rPr>
              <a:t> A robust, simple genotyping-by-sequencing (GBS) approach for high diversity species. </a:t>
            </a:r>
            <a:r>
              <a:rPr lang="en-US" sz="1250" i="1" dirty="0" err="1">
                <a:latin typeface="Times New Roman" charset="0"/>
                <a:ea typeface="Calibri" charset="0"/>
                <a:cs typeface="Times New Roman" charset="0"/>
              </a:rPr>
              <a:t>PLoS</a:t>
            </a:r>
            <a:r>
              <a:rPr lang="en-US" sz="1250" i="1" dirty="0">
                <a:latin typeface="Times New Roman" charset="0"/>
                <a:ea typeface="Calibri" charset="0"/>
                <a:cs typeface="Times New Roman" charset="0"/>
              </a:rPr>
              <a:t> One</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6,</a:t>
            </a:r>
            <a:r>
              <a:rPr lang="en-US" sz="1250" dirty="0">
                <a:latin typeface="Times New Roman" charset="0"/>
                <a:ea typeface="Calibri" charset="0"/>
                <a:cs typeface="Times New Roman" charset="0"/>
              </a:rPr>
              <a:t> e19379 (2011).</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3.	</a:t>
            </a:r>
            <a:r>
              <a:rPr lang="en-US" sz="1250" dirty="0" err="1">
                <a:latin typeface="Times New Roman" charset="0"/>
                <a:ea typeface="Calibri" charset="0"/>
                <a:cs typeface="Times New Roman" charset="0"/>
              </a:rPr>
              <a:t>Marchini</a:t>
            </a:r>
            <a:r>
              <a:rPr lang="en-US" sz="1250" dirty="0">
                <a:latin typeface="Times New Roman" charset="0"/>
                <a:ea typeface="Calibri" charset="0"/>
                <a:cs typeface="Times New Roman" charset="0"/>
              </a:rPr>
              <a:t>, J. &amp; Howie, B. Genotype imputation for genome-wide association studies. </a:t>
            </a:r>
            <a:r>
              <a:rPr lang="en-US" sz="1250" i="1" dirty="0">
                <a:latin typeface="Times New Roman" charset="0"/>
                <a:ea typeface="Calibri" charset="0"/>
                <a:cs typeface="Times New Roman" charset="0"/>
              </a:rPr>
              <a:t>Nat Rev Genet</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11,</a:t>
            </a:r>
            <a:r>
              <a:rPr lang="en-US" sz="1250" dirty="0">
                <a:latin typeface="Times New Roman" charset="0"/>
                <a:ea typeface="Calibri" charset="0"/>
                <a:cs typeface="Times New Roman" charset="0"/>
              </a:rPr>
              <a:t> 499–511 (2010).</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4.	</a:t>
            </a:r>
            <a:r>
              <a:rPr lang="en-US" sz="1250" dirty="0" err="1">
                <a:latin typeface="Times New Roman" charset="0"/>
                <a:ea typeface="Calibri" charset="0"/>
                <a:cs typeface="Times New Roman" charset="0"/>
              </a:rPr>
              <a:t>VanRaden</a:t>
            </a:r>
            <a:r>
              <a:rPr lang="en-US" sz="1250" dirty="0">
                <a:latin typeface="Times New Roman" charset="0"/>
                <a:ea typeface="Calibri" charset="0"/>
                <a:cs typeface="Times New Roman" charset="0"/>
              </a:rPr>
              <a:t>, P. M. Efficient methods to compute genomic predictions. </a:t>
            </a:r>
            <a:r>
              <a:rPr lang="en-US" sz="1250" i="1" dirty="0">
                <a:latin typeface="Times New Roman" charset="0"/>
                <a:ea typeface="Calibri" charset="0"/>
                <a:cs typeface="Times New Roman" charset="0"/>
              </a:rPr>
              <a:t>J Dairy </a:t>
            </a:r>
            <a:r>
              <a:rPr lang="en-US" sz="1250" i="1" dirty="0" err="1">
                <a:latin typeface="Times New Roman" charset="0"/>
                <a:ea typeface="Calibri" charset="0"/>
                <a:cs typeface="Times New Roman" charset="0"/>
              </a:rPr>
              <a:t>Sci</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91,</a:t>
            </a:r>
            <a:r>
              <a:rPr lang="en-US" sz="1250" dirty="0">
                <a:latin typeface="Times New Roman" charset="0"/>
                <a:ea typeface="Calibri" charset="0"/>
                <a:cs typeface="Times New Roman" charset="0"/>
              </a:rPr>
              <a:t> 4414–4423 (2008).</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5.	Yu, J. </a:t>
            </a:r>
            <a:r>
              <a:rPr lang="en-US" sz="1250" i="1" dirty="0">
                <a:latin typeface="Times New Roman" charset="0"/>
                <a:ea typeface="Calibri" charset="0"/>
                <a:cs typeface="Times New Roman" charset="0"/>
              </a:rPr>
              <a:t>et al.</a:t>
            </a:r>
            <a:r>
              <a:rPr lang="en-US" sz="1250" dirty="0">
                <a:latin typeface="Times New Roman" charset="0"/>
                <a:ea typeface="Calibri" charset="0"/>
                <a:cs typeface="Times New Roman" charset="0"/>
              </a:rPr>
              <a:t> A unified mixed-model method for association mapping that accounts for multiple levels of relatedness. </a:t>
            </a:r>
            <a:r>
              <a:rPr lang="en-US" sz="1250" i="1" dirty="0">
                <a:latin typeface="Times New Roman" charset="0"/>
                <a:ea typeface="Calibri" charset="0"/>
                <a:cs typeface="Times New Roman" charset="0"/>
              </a:rPr>
              <a:t>Nat. Genet.</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38,</a:t>
            </a:r>
            <a:r>
              <a:rPr lang="en-US" sz="1250" dirty="0">
                <a:latin typeface="Times New Roman" charset="0"/>
                <a:ea typeface="Calibri" charset="0"/>
                <a:cs typeface="Times New Roman" charset="0"/>
              </a:rPr>
              <a:t> 203–208 (2006).</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6.	Zhang, Z. </a:t>
            </a:r>
            <a:r>
              <a:rPr lang="en-US" sz="1250" i="1" dirty="0">
                <a:latin typeface="Times New Roman" charset="0"/>
                <a:ea typeface="Calibri" charset="0"/>
                <a:cs typeface="Times New Roman" charset="0"/>
              </a:rPr>
              <a:t>et al.</a:t>
            </a:r>
            <a:r>
              <a:rPr lang="en-US" sz="1250" dirty="0">
                <a:latin typeface="Times New Roman" charset="0"/>
                <a:ea typeface="Calibri" charset="0"/>
                <a:cs typeface="Times New Roman" charset="0"/>
              </a:rPr>
              <a:t> Mixed linear model approach adapted for genome-wide association studies. </a:t>
            </a:r>
            <a:r>
              <a:rPr lang="en-US" sz="1250" i="1" dirty="0">
                <a:latin typeface="Times New Roman" charset="0"/>
                <a:ea typeface="Calibri" charset="0"/>
                <a:cs typeface="Times New Roman" charset="0"/>
              </a:rPr>
              <a:t>Nat Genet</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42,</a:t>
            </a:r>
            <a:r>
              <a:rPr lang="en-US" sz="1250" dirty="0">
                <a:latin typeface="Times New Roman" charset="0"/>
                <a:ea typeface="Calibri" charset="0"/>
                <a:cs typeface="Times New Roman" charset="0"/>
              </a:rPr>
              <a:t> 355–360 (2010).</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7.	Kang, H. M. </a:t>
            </a:r>
            <a:r>
              <a:rPr lang="en-US" sz="1250" i="1" dirty="0">
                <a:latin typeface="Times New Roman" charset="0"/>
                <a:ea typeface="Calibri" charset="0"/>
                <a:cs typeface="Times New Roman" charset="0"/>
              </a:rPr>
              <a:t>et al.</a:t>
            </a:r>
            <a:r>
              <a:rPr lang="en-US" sz="1250" dirty="0">
                <a:latin typeface="Times New Roman" charset="0"/>
                <a:ea typeface="Calibri" charset="0"/>
                <a:cs typeface="Times New Roman" charset="0"/>
              </a:rPr>
              <a:t> Efficient control of population structure in model organism association mapping. </a:t>
            </a:r>
            <a:r>
              <a:rPr lang="en-US" sz="1250" i="1" dirty="0">
                <a:latin typeface="Times New Roman" charset="0"/>
                <a:ea typeface="Calibri" charset="0"/>
                <a:cs typeface="Times New Roman" charset="0"/>
              </a:rPr>
              <a:t>Genetics</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178,</a:t>
            </a:r>
            <a:r>
              <a:rPr lang="en-US" sz="1250" dirty="0">
                <a:latin typeface="Times New Roman" charset="0"/>
                <a:ea typeface="Calibri" charset="0"/>
                <a:cs typeface="Times New Roman" charset="0"/>
              </a:rPr>
              <a:t> 1709–1723 (2008).</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8.	Kang, H. M. </a:t>
            </a:r>
            <a:r>
              <a:rPr lang="en-US" sz="1250" i="1" dirty="0">
                <a:latin typeface="Times New Roman" charset="0"/>
                <a:ea typeface="Calibri" charset="0"/>
                <a:cs typeface="Times New Roman" charset="0"/>
              </a:rPr>
              <a:t>et al.</a:t>
            </a:r>
            <a:r>
              <a:rPr lang="en-US" sz="1250" dirty="0">
                <a:latin typeface="Times New Roman" charset="0"/>
                <a:ea typeface="Calibri" charset="0"/>
                <a:cs typeface="Times New Roman" charset="0"/>
              </a:rPr>
              <a:t> Variance component model to account for sample structure in genome-wide association studies. </a:t>
            </a:r>
            <a:r>
              <a:rPr lang="en-US" sz="1250" i="1" dirty="0">
                <a:latin typeface="Times New Roman" charset="0"/>
                <a:ea typeface="Calibri" charset="0"/>
                <a:cs typeface="Times New Roman" charset="0"/>
              </a:rPr>
              <a:t>Nat Genet</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42,</a:t>
            </a:r>
            <a:r>
              <a:rPr lang="en-US" sz="1250" dirty="0">
                <a:latin typeface="Times New Roman" charset="0"/>
                <a:ea typeface="Calibri" charset="0"/>
                <a:cs typeface="Times New Roman" charset="0"/>
              </a:rPr>
              <a:t> 348–354 (2010).</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9.	Wang, Q., Tian, F., Pan, Y., Buckler, E. S. &amp; Zhang, Z. A SUPER Powerful Method for Genome Wide Association Study. </a:t>
            </a:r>
            <a:r>
              <a:rPr lang="en-US" sz="1250" i="1" dirty="0" err="1">
                <a:latin typeface="Times New Roman" charset="0"/>
                <a:ea typeface="Calibri" charset="0"/>
                <a:cs typeface="Times New Roman" charset="0"/>
              </a:rPr>
              <a:t>PLoS</a:t>
            </a:r>
            <a:r>
              <a:rPr lang="en-US" sz="1250" i="1" dirty="0">
                <a:latin typeface="Times New Roman" charset="0"/>
                <a:ea typeface="Calibri" charset="0"/>
                <a:cs typeface="Times New Roman" charset="0"/>
              </a:rPr>
              <a:t> One</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9,</a:t>
            </a:r>
            <a:r>
              <a:rPr lang="en-US" sz="1250" dirty="0">
                <a:latin typeface="Times New Roman" charset="0"/>
                <a:ea typeface="Calibri" charset="0"/>
                <a:cs typeface="Times New Roman" charset="0"/>
              </a:rPr>
              <a:t> e107684 (2014).</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10.	Lippert, C. </a:t>
            </a:r>
            <a:r>
              <a:rPr lang="en-US" sz="1250" i="1" dirty="0">
                <a:latin typeface="Times New Roman" charset="0"/>
                <a:ea typeface="Calibri" charset="0"/>
                <a:cs typeface="Times New Roman" charset="0"/>
              </a:rPr>
              <a:t>et al.</a:t>
            </a:r>
            <a:r>
              <a:rPr lang="en-US" sz="1250" dirty="0">
                <a:latin typeface="Times New Roman" charset="0"/>
                <a:ea typeface="Calibri" charset="0"/>
                <a:cs typeface="Times New Roman" charset="0"/>
              </a:rPr>
              <a:t> </a:t>
            </a:r>
            <a:r>
              <a:rPr lang="en-US" sz="1250" dirty="0" err="1">
                <a:latin typeface="Times New Roman" charset="0"/>
                <a:ea typeface="Calibri" charset="0"/>
                <a:cs typeface="Times New Roman" charset="0"/>
              </a:rPr>
              <a:t>FaST</a:t>
            </a:r>
            <a:r>
              <a:rPr lang="en-US" sz="1250" dirty="0">
                <a:latin typeface="Times New Roman" charset="0"/>
                <a:ea typeface="Calibri" charset="0"/>
                <a:cs typeface="Times New Roman" charset="0"/>
              </a:rPr>
              <a:t> linear mixed models for genome-wide association studies. </a:t>
            </a:r>
            <a:r>
              <a:rPr lang="en-US" sz="1250" i="1" dirty="0">
                <a:latin typeface="Times New Roman" charset="0"/>
                <a:ea typeface="Calibri" charset="0"/>
                <a:cs typeface="Times New Roman" charset="0"/>
              </a:rPr>
              <a:t>Nature Methods</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8,</a:t>
            </a:r>
            <a:r>
              <a:rPr lang="en-US" sz="1250" dirty="0">
                <a:latin typeface="Times New Roman" charset="0"/>
                <a:ea typeface="Calibri" charset="0"/>
                <a:cs typeface="Times New Roman" charset="0"/>
              </a:rPr>
              <a:t> 833–835 (2011).</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11.	Segura, V. </a:t>
            </a:r>
            <a:r>
              <a:rPr lang="en-US" sz="1250" i="1" dirty="0">
                <a:latin typeface="Times New Roman" charset="0"/>
                <a:ea typeface="Calibri" charset="0"/>
                <a:cs typeface="Times New Roman" charset="0"/>
              </a:rPr>
              <a:t>et al.</a:t>
            </a:r>
            <a:r>
              <a:rPr lang="en-US" sz="1250" dirty="0">
                <a:latin typeface="Times New Roman" charset="0"/>
                <a:ea typeface="Calibri" charset="0"/>
                <a:cs typeface="Times New Roman" charset="0"/>
              </a:rPr>
              <a:t> An efficient multi-locus mixed-model approach for genome-wide association studies in structured populations. </a:t>
            </a:r>
            <a:r>
              <a:rPr lang="en-US" sz="1250" i="1" dirty="0">
                <a:latin typeface="Times New Roman" charset="0"/>
                <a:ea typeface="Calibri" charset="0"/>
                <a:cs typeface="Times New Roman" charset="0"/>
              </a:rPr>
              <a:t>Nature Genetics</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44,</a:t>
            </a:r>
            <a:r>
              <a:rPr lang="en-US" sz="1250" dirty="0">
                <a:latin typeface="Times New Roman" charset="0"/>
                <a:ea typeface="Calibri" charset="0"/>
                <a:cs typeface="Times New Roman" charset="0"/>
              </a:rPr>
              <a:t> 825–830 (2012).</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12.	Liu, X., Huang, M., Fan, B., Buckler, E. S. &amp; Zhang, Z. Iterative Usage of Fixed and Random Effect Models for Powerful and Efficient Genome-Wide Association Studies. </a:t>
            </a:r>
            <a:r>
              <a:rPr lang="en-US" sz="1250" i="1" dirty="0" err="1">
                <a:latin typeface="Times New Roman" charset="0"/>
                <a:ea typeface="Calibri" charset="0"/>
                <a:cs typeface="Times New Roman" charset="0"/>
              </a:rPr>
              <a:t>PLoS</a:t>
            </a:r>
            <a:r>
              <a:rPr lang="en-US" sz="1250" i="1" dirty="0">
                <a:latin typeface="Times New Roman" charset="0"/>
                <a:ea typeface="Calibri" charset="0"/>
                <a:cs typeface="Times New Roman" charset="0"/>
              </a:rPr>
              <a:t> Genet.</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12,</a:t>
            </a:r>
            <a:r>
              <a:rPr lang="en-US" sz="1250" dirty="0">
                <a:latin typeface="Times New Roman" charset="0"/>
                <a:ea typeface="Calibri" charset="0"/>
                <a:cs typeface="Times New Roman" charset="0"/>
              </a:rPr>
              <a:t> e1005767 (2016).</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13.	Zhou, Y., Isabel Vales, M., Wang, A. &amp; Zhang, Z. Systematic bias of correlation coefficient may explain negative accuracy of genomic prediction. </a:t>
            </a:r>
            <a:r>
              <a:rPr lang="en-US" sz="1250" i="1" dirty="0">
                <a:latin typeface="Times New Roman" charset="0"/>
                <a:ea typeface="Calibri" charset="0"/>
                <a:cs typeface="Times New Roman" charset="0"/>
              </a:rPr>
              <a:t>Briefings </a:t>
            </a:r>
            <a:r>
              <a:rPr lang="en-US" sz="1250" i="1" dirty="0" err="1">
                <a:latin typeface="Times New Roman" charset="0"/>
                <a:ea typeface="Calibri" charset="0"/>
                <a:cs typeface="Times New Roman" charset="0"/>
              </a:rPr>
              <a:t>Bioinforma</a:t>
            </a:r>
            <a:r>
              <a:rPr lang="en-US" sz="1250" i="1" dirty="0">
                <a:latin typeface="Times New Roman" charset="0"/>
                <a:ea typeface="Calibri" charset="0"/>
                <a:cs typeface="Times New Roman" charset="0"/>
              </a:rPr>
              <a:t>. </a:t>
            </a:r>
            <a:r>
              <a:rPr lang="en-US" sz="1250" dirty="0">
                <a:latin typeface="Times New Roman" charset="0"/>
                <a:ea typeface="Calibri" charset="0"/>
                <a:cs typeface="Times New Roman" charset="0"/>
              </a:rPr>
              <a:t> (2016).</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14.	Zhang, Z., </a:t>
            </a:r>
            <a:r>
              <a:rPr lang="en-US" sz="1250" dirty="0" err="1">
                <a:latin typeface="Times New Roman" charset="0"/>
                <a:ea typeface="Calibri" charset="0"/>
                <a:cs typeface="Times New Roman" charset="0"/>
              </a:rPr>
              <a:t>Todhunter</a:t>
            </a:r>
            <a:r>
              <a:rPr lang="en-US" sz="1250" dirty="0">
                <a:latin typeface="Times New Roman" charset="0"/>
                <a:ea typeface="Calibri" charset="0"/>
                <a:cs typeface="Times New Roman" charset="0"/>
              </a:rPr>
              <a:t>, R. J., Buckler, E. S. &amp; Van </a:t>
            </a:r>
            <a:r>
              <a:rPr lang="en-US" sz="1250" dirty="0" err="1">
                <a:latin typeface="Times New Roman" charset="0"/>
                <a:ea typeface="Calibri" charset="0"/>
                <a:cs typeface="Times New Roman" charset="0"/>
              </a:rPr>
              <a:t>Vleck</a:t>
            </a:r>
            <a:r>
              <a:rPr lang="en-US" sz="1250" dirty="0">
                <a:latin typeface="Times New Roman" charset="0"/>
                <a:ea typeface="Calibri" charset="0"/>
                <a:cs typeface="Times New Roman" charset="0"/>
              </a:rPr>
              <a:t>, L. D. Technical note: Use of marker-based relationships with multiple-trait derivative-free restricted maximal likelihood. </a:t>
            </a:r>
            <a:r>
              <a:rPr lang="en-US" sz="1250" i="1" dirty="0">
                <a:latin typeface="Times New Roman" charset="0"/>
                <a:ea typeface="Calibri" charset="0"/>
                <a:cs typeface="Times New Roman" charset="0"/>
              </a:rPr>
              <a:t>J. Anim. Sci.</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85,</a:t>
            </a:r>
            <a:r>
              <a:rPr lang="en-US" sz="1250" dirty="0">
                <a:latin typeface="Times New Roman" charset="0"/>
                <a:ea typeface="Calibri" charset="0"/>
                <a:cs typeface="Times New Roman" charset="0"/>
              </a:rPr>
              <a:t> 881–885 (2007).</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15.	Bernardo, R. Prediction of maize single-cross performance using RFLPs and information from related hybrids. </a:t>
            </a:r>
            <a:r>
              <a:rPr lang="en-US" sz="1250" i="1" dirty="0">
                <a:latin typeface="Times New Roman" charset="0"/>
                <a:ea typeface="Calibri" charset="0"/>
                <a:cs typeface="Times New Roman" charset="0"/>
              </a:rPr>
              <a:t>Crop Sci.</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34,</a:t>
            </a:r>
            <a:r>
              <a:rPr lang="en-US" sz="1250" dirty="0">
                <a:latin typeface="Times New Roman" charset="0"/>
                <a:ea typeface="Calibri" charset="0"/>
                <a:cs typeface="Times New Roman" charset="0"/>
              </a:rPr>
              <a:t> 20–25 (1994).</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16.	</a:t>
            </a:r>
            <a:r>
              <a:rPr lang="en-US" sz="1250" dirty="0" err="1">
                <a:latin typeface="Times New Roman" charset="0"/>
                <a:ea typeface="Calibri" charset="0"/>
                <a:cs typeface="Times New Roman" charset="0"/>
              </a:rPr>
              <a:t>Endelman</a:t>
            </a:r>
            <a:r>
              <a:rPr lang="en-US" sz="1250" dirty="0">
                <a:latin typeface="Times New Roman" charset="0"/>
                <a:ea typeface="Calibri" charset="0"/>
                <a:cs typeface="Times New Roman" charset="0"/>
              </a:rPr>
              <a:t>, J. Ridge regression and other kernels for genomic selection in the R package </a:t>
            </a:r>
            <a:r>
              <a:rPr lang="en-US" sz="1250" dirty="0" err="1">
                <a:latin typeface="Times New Roman" charset="0"/>
                <a:ea typeface="Calibri" charset="0"/>
                <a:cs typeface="Times New Roman" charset="0"/>
              </a:rPr>
              <a:t>rrBLUP</a:t>
            </a:r>
            <a:r>
              <a:rPr lang="en-US" sz="1250" dirty="0">
                <a:latin typeface="Times New Roman" charset="0"/>
                <a:ea typeface="Calibri" charset="0"/>
                <a:cs typeface="Times New Roman" charset="0"/>
              </a:rPr>
              <a:t>. </a:t>
            </a:r>
            <a:r>
              <a:rPr lang="en-US" sz="1250" i="1" dirty="0">
                <a:latin typeface="Times New Roman" charset="0"/>
                <a:ea typeface="Calibri" charset="0"/>
                <a:cs typeface="Times New Roman" charset="0"/>
              </a:rPr>
              <a:t>Plant Genome</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4,</a:t>
            </a:r>
            <a:r>
              <a:rPr lang="en-US" sz="1250" dirty="0">
                <a:latin typeface="Times New Roman" charset="0"/>
                <a:ea typeface="Calibri" charset="0"/>
                <a:cs typeface="Times New Roman" charset="0"/>
              </a:rPr>
              <a:t> 250–255 (2011).</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17.	</a:t>
            </a:r>
            <a:r>
              <a:rPr lang="en-US" sz="1250" dirty="0" err="1">
                <a:latin typeface="Times New Roman" charset="0"/>
                <a:ea typeface="Calibri" charset="0"/>
                <a:cs typeface="Times New Roman" charset="0"/>
              </a:rPr>
              <a:t>Meuwissen</a:t>
            </a:r>
            <a:r>
              <a:rPr lang="en-US" sz="1250" dirty="0">
                <a:latin typeface="Times New Roman" charset="0"/>
                <a:ea typeface="Calibri" charset="0"/>
                <a:cs typeface="Times New Roman" charset="0"/>
              </a:rPr>
              <a:t>, T. H., Hayes, B. J. &amp; Goddard, M. E. Prediction of total genetic value using genome-wide dense marker maps. </a:t>
            </a:r>
            <a:r>
              <a:rPr lang="en-US" sz="1250" i="1" dirty="0">
                <a:latin typeface="Times New Roman" charset="0"/>
                <a:ea typeface="Calibri" charset="0"/>
                <a:cs typeface="Times New Roman" charset="0"/>
              </a:rPr>
              <a:t>Genetics</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157,</a:t>
            </a:r>
            <a:r>
              <a:rPr lang="en-US" sz="1250" dirty="0">
                <a:latin typeface="Times New Roman" charset="0"/>
                <a:ea typeface="Calibri" charset="0"/>
                <a:cs typeface="Times New Roman" charset="0"/>
              </a:rPr>
              <a:t> 1819–1829 (2001).</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18.	Pérez, P., de </a:t>
            </a:r>
            <a:r>
              <a:rPr lang="en-US" sz="1250" dirty="0" err="1">
                <a:latin typeface="Times New Roman" charset="0"/>
                <a:ea typeface="Calibri" charset="0"/>
                <a:cs typeface="Times New Roman" charset="0"/>
              </a:rPr>
              <a:t>los</a:t>
            </a:r>
            <a:r>
              <a:rPr lang="en-US" sz="1250" dirty="0">
                <a:latin typeface="Times New Roman" charset="0"/>
                <a:ea typeface="Calibri" charset="0"/>
                <a:cs typeface="Times New Roman" charset="0"/>
              </a:rPr>
              <a:t> Campos, G., </a:t>
            </a:r>
            <a:r>
              <a:rPr lang="en-US" sz="1250" dirty="0" err="1">
                <a:latin typeface="Times New Roman" charset="0"/>
                <a:ea typeface="Calibri" charset="0"/>
                <a:cs typeface="Times New Roman" charset="0"/>
              </a:rPr>
              <a:t>Crossa</a:t>
            </a:r>
            <a:r>
              <a:rPr lang="en-US" sz="1250" dirty="0">
                <a:latin typeface="Times New Roman" charset="0"/>
                <a:ea typeface="Calibri" charset="0"/>
                <a:cs typeface="Times New Roman" charset="0"/>
              </a:rPr>
              <a:t>, J. &amp; </a:t>
            </a:r>
            <a:r>
              <a:rPr lang="en-US" sz="1250" dirty="0" err="1">
                <a:latin typeface="Times New Roman" charset="0"/>
                <a:ea typeface="Calibri" charset="0"/>
                <a:cs typeface="Times New Roman" charset="0"/>
              </a:rPr>
              <a:t>Gianola</a:t>
            </a:r>
            <a:r>
              <a:rPr lang="en-US" sz="1250" dirty="0">
                <a:latin typeface="Times New Roman" charset="0"/>
                <a:ea typeface="Calibri" charset="0"/>
                <a:cs typeface="Times New Roman" charset="0"/>
              </a:rPr>
              <a:t>, D. Genomic-Enabled Prediction Based on Molecular Markers and Pedigree Using the Bayesian Linear Regression Package in R. </a:t>
            </a:r>
            <a:r>
              <a:rPr lang="en-US" sz="1250" i="1" dirty="0">
                <a:latin typeface="Times New Roman" charset="0"/>
                <a:ea typeface="Calibri" charset="0"/>
                <a:cs typeface="Times New Roman" charset="0"/>
              </a:rPr>
              <a:t>Plant Genome J.</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3,</a:t>
            </a:r>
            <a:r>
              <a:rPr lang="en-US" sz="1250" dirty="0">
                <a:latin typeface="Times New Roman" charset="0"/>
                <a:ea typeface="Calibri" charset="0"/>
                <a:cs typeface="Times New Roman" charset="0"/>
              </a:rPr>
              <a:t> 106 (2010).</a:t>
            </a:r>
            <a:endParaRPr lang="en-US" sz="1250" dirty="0">
              <a:latin typeface="Calibri" charset="0"/>
              <a:ea typeface="Calibri" charset="0"/>
              <a:cs typeface="Times New Roman" charset="0"/>
            </a:endParaRPr>
          </a:p>
        </p:txBody>
      </p:sp>
    </p:spTree>
    <p:extLst>
      <p:ext uri="{BB962C8B-B14F-4D97-AF65-F5344CB8AC3E}">
        <p14:creationId xmlns:p14="http://schemas.microsoft.com/office/powerpoint/2010/main" val="3330556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Jan 13 (M): Lecture on R (no computer)</a:t>
            </a:r>
          </a:p>
          <a:p>
            <a:r>
              <a:rPr lang="en-US" dirty="0"/>
              <a:t>Jan 15 (W): lab on R (bring computers) </a:t>
            </a:r>
          </a:p>
          <a:p>
            <a:r>
              <a:rPr lang="en-US" dirty="0"/>
              <a:t>Jan 17 (F): Lecture (Introduction)</a:t>
            </a:r>
          </a:p>
          <a:p>
            <a:r>
              <a:rPr lang="en-US" dirty="0"/>
              <a:t>Jan 20 (M): No class (ML King’s day)</a:t>
            </a:r>
          </a:p>
          <a:p>
            <a:r>
              <a:rPr lang="en-US" dirty="0"/>
              <a:t>Jan 22 (W): Two lectures (distribution and inference)</a:t>
            </a:r>
          </a:p>
          <a:p>
            <a:r>
              <a:rPr lang="en-US" dirty="0"/>
              <a:t>Jan 24 (F): Linear algebra</a:t>
            </a:r>
          </a:p>
        </p:txBody>
      </p:sp>
      <p:sp>
        <p:nvSpPr>
          <p:cNvPr id="3" name="Title 2"/>
          <p:cNvSpPr>
            <a:spLocks noGrp="1"/>
          </p:cNvSpPr>
          <p:nvPr>
            <p:ph type="title"/>
          </p:nvPr>
        </p:nvSpPr>
        <p:spPr>
          <a:xfrm>
            <a:off x="838200" y="0"/>
            <a:ext cx="10515600" cy="1325563"/>
          </a:xfrm>
        </p:spPr>
        <p:txBody>
          <a:bodyPr/>
          <a:lstStyle/>
          <a:p>
            <a:r>
              <a:rPr lang="en-US" b="1" dirty="0">
                <a:solidFill>
                  <a:schemeClr val="accent1"/>
                </a:solidFill>
                <a:latin typeface="+mn-lt"/>
              </a:rPr>
              <a:t>Schedule for the 1</a:t>
            </a:r>
            <a:r>
              <a:rPr lang="en-US" b="1" baseline="30000" dirty="0">
                <a:solidFill>
                  <a:schemeClr val="accent1"/>
                </a:solidFill>
                <a:latin typeface="+mn-lt"/>
              </a:rPr>
              <a:t>st</a:t>
            </a:r>
            <a:r>
              <a:rPr lang="en-US" b="1" dirty="0">
                <a:solidFill>
                  <a:schemeClr val="accent1"/>
                </a:solidFill>
                <a:latin typeface="+mn-lt"/>
              </a:rPr>
              <a:t> two weeks</a:t>
            </a:r>
          </a:p>
        </p:txBody>
      </p:sp>
    </p:spTree>
    <p:extLst>
      <p:ext uri="{BB962C8B-B14F-4D97-AF65-F5344CB8AC3E}">
        <p14:creationId xmlns:p14="http://schemas.microsoft.com/office/powerpoint/2010/main" val="4228003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8-25 at 2.33.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4838" y="1724789"/>
            <a:ext cx="3346805" cy="4709852"/>
          </a:xfrm>
          <a:prstGeom prst="rect">
            <a:avLst/>
          </a:prstGeom>
        </p:spPr>
      </p:pic>
      <p:sp>
        <p:nvSpPr>
          <p:cNvPr id="2" name="Content Placeholder 1"/>
          <p:cNvSpPr>
            <a:spLocks noGrp="1"/>
          </p:cNvSpPr>
          <p:nvPr>
            <p:ph idx="1"/>
          </p:nvPr>
        </p:nvSpPr>
        <p:spPr>
          <a:xfrm>
            <a:off x="2396067" y="5440927"/>
            <a:ext cx="4568084" cy="878076"/>
          </a:xfrm>
        </p:spPr>
        <p:txBody>
          <a:bodyPr>
            <a:normAutofit fontScale="92500"/>
          </a:bodyPr>
          <a:lstStyle/>
          <a:p>
            <a:pPr marL="0" indent="0">
              <a:buNone/>
            </a:pPr>
            <a:r>
              <a:rPr lang="en-US" dirty="0"/>
              <a:t>http://</a:t>
            </a:r>
            <a:r>
              <a:rPr lang="en-US" dirty="0" err="1"/>
              <a:t>link.springer.com</a:t>
            </a:r>
            <a:r>
              <a:rPr lang="en-US" dirty="0"/>
              <a:t>/book/10.1007%2F978-1-62703-447-0</a:t>
            </a:r>
          </a:p>
        </p:txBody>
      </p:sp>
      <p:sp>
        <p:nvSpPr>
          <p:cNvPr id="3" name="Title 2"/>
          <p:cNvSpPr>
            <a:spLocks noGrp="1"/>
          </p:cNvSpPr>
          <p:nvPr>
            <p:ph type="title"/>
          </p:nvPr>
        </p:nvSpPr>
        <p:spPr>
          <a:xfrm>
            <a:off x="808220" y="30900"/>
            <a:ext cx="10515600" cy="1325563"/>
          </a:xfrm>
        </p:spPr>
        <p:txBody>
          <a:bodyPr/>
          <a:lstStyle/>
          <a:p>
            <a:pPr algn="ctr"/>
            <a:r>
              <a:rPr lang="en-US" b="1" dirty="0">
                <a:solidFill>
                  <a:schemeClr val="accent2"/>
                </a:solidFill>
                <a:latin typeface="+mn-lt"/>
              </a:rPr>
              <a:t>Text book</a:t>
            </a:r>
          </a:p>
        </p:txBody>
      </p:sp>
      <p:pic>
        <p:nvPicPr>
          <p:cNvPr id="5" name="Picture 4" descr="Screen Shot 2015-08-25 at 2.35.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067" y="2273588"/>
            <a:ext cx="3872384" cy="3054881"/>
          </a:xfrm>
          <a:prstGeom prst="rect">
            <a:avLst/>
          </a:prstGeom>
        </p:spPr>
      </p:pic>
    </p:spTree>
    <p:extLst>
      <p:ext uri="{BB962C8B-B14F-4D97-AF65-F5344CB8AC3E}">
        <p14:creationId xmlns:p14="http://schemas.microsoft.com/office/powerpoint/2010/main" val="4270083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96191" y="0"/>
            <a:ext cx="8229600" cy="969772"/>
          </a:xfrm>
        </p:spPr>
        <p:txBody>
          <a:bodyPr>
            <a:normAutofit/>
          </a:bodyPr>
          <a:lstStyle/>
          <a:p>
            <a:r>
              <a:rPr lang="en-US" b="1" dirty="0">
                <a:solidFill>
                  <a:schemeClr val="accent2"/>
                </a:solidFill>
                <a:latin typeface="+mn-lt"/>
              </a:rPr>
              <a:t>Books at ZZLab (130 Johnson Hall)</a:t>
            </a:r>
          </a:p>
        </p:txBody>
      </p:sp>
      <p:pic>
        <p:nvPicPr>
          <p:cNvPr id="4" name="Picture 3" descr="2016-01-13 08.20.03.jpg"/>
          <p:cNvPicPr>
            <a:picLocks noChangeAspect="1"/>
          </p:cNvPicPr>
          <p:nvPr/>
        </p:nvPicPr>
        <p:blipFill rotWithShape="1">
          <a:blip r:embed="rId2" cstate="print">
            <a:extLst>
              <a:ext uri="{28A0092B-C50C-407E-A947-70E740481C1C}">
                <a14:useLocalDpi xmlns:a14="http://schemas.microsoft.com/office/drawing/2010/main" val="0"/>
              </a:ext>
            </a:extLst>
          </a:blip>
          <a:srcRect t="12037" b="7037"/>
          <a:stretch/>
        </p:blipFill>
        <p:spPr>
          <a:xfrm>
            <a:off x="3321050" y="1308100"/>
            <a:ext cx="5143500" cy="5549900"/>
          </a:xfrm>
          <a:prstGeom prst="rect">
            <a:avLst/>
          </a:prstGeom>
        </p:spPr>
      </p:pic>
    </p:spTree>
    <p:extLst>
      <p:ext uri="{BB962C8B-B14F-4D97-AF65-F5344CB8AC3E}">
        <p14:creationId xmlns:p14="http://schemas.microsoft.com/office/powerpoint/2010/main" val="669342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zhiwu\Dropbox\Current\job2010\Washington\Interview\nih-cost-genom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1524000" y="6488668"/>
            <a:ext cx="9144000" cy="369332"/>
          </a:xfrm>
          <a:prstGeom prst="rect">
            <a:avLst/>
          </a:prstGeom>
        </p:spPr>
        <p:txBody>
          <a:bodyPr wrap="square">
            <a:spAutoFit/>
          </a:bodyPr>
          <a:lstStyle/>
          <a:p>
            <a:pPr algn="ctr"/>
            <a:r>
              <a:rPr lang="en-US" dirty="0"/>
              <a:t>http://luckyrobot.com/wp-content/uploads/2013/04/nih-cost-genome.jpg</a:t>
            </a:r>
          </a:p>
        </p:txBody>
      </p:sp>
      <p:sp>
        <p:nvSpPr>
          <p:cNvPr id="3" name="Up Arrow 2"/>
          <p:cNvSpPr/>
          <p:nvPr/>
        </p:nvSpPr>
        <p:spPr>
          <a:xfrm>
            <a:off x="2480338" y="1677751"/>
            <a:ext cx="2351650" cy="2540145"/>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Human </a:t>
            </a:r>
          </a:p>
          <a:p>
            <a:pPr algn="ctr"/>
            <a:r>
              <a:rPr lang="en-US" dirty="0"/>
              <a:t>genome</a:t>
            </a:r>
          </a:p>
        </p:txBody>
      </p:sp>
      <p:sp>
        <p:nvSpPr>
          <p:cNvPr id="6" name="Up Arrow 5"/>
          <p:cNvSpPr/>
          <p:nvPr/>
        </p:nvSpPr>
        <p:spPr>
          <a:xfrm>
            <a:off x="4831988" y="2947823"/>
            <a:ext cx="2810680" cy="2540145"/>
          </a:xfrm>
          <a:prstGeom prst="upArrow">
            <a:avLst/>
          </a:prstGeom>
          <a:gradFill>
            <a:gsLst>
              <a:gs pos="0">
                <a:srgbClr val="FF6600"/>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r>
              <a:rPr lang="en-US" baseline="30000" dirty="0"/>
              <a:t>nd</a:t>
            </a:r>
            <a:endParaRPr lang="en-US" dirty="0"/>
          </a:p>
          <a:p>
            <a:pPr algn="ctr"/>
            <a:r>
              <a:rPr lang="en-US" dirty="0"/>
              <a:t>Generation Sequencing</a:t>
            </a:r>
          </a:p>
        </p:txBody>
      </p:sp>
    </p:spTree>
    <p:extLst>
      <p:ext uri="{BB962C8B-B14F-4D97-AF65-F5344CB8AC3E}">
        <p14:creationId xmlns:p14="http://schemas.microsoft.com/office/powerpoint/2010/main" val="91732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2675" y="838201"/>
            <a:ext cx="7486650" cy="5426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858780" y="-1"/>
            <a:ext cx="8229600" cy="838201"/>
          </a:xfrm>
        </p:spPr>
        <p:txBody>
          <a:bodyPr>
            <a:normAutofit/>
          </a:bodyPr>
          <a:lstStyle/>
          <a:p>
            <a:pPr algn="ctr"/>
            <a:r>
              <a:rPr lang="en-US" b="1" dirty="0">
                <a:solidFill>
                  <a:schemeClr val="accent1"/>
                </a:solidFill>
                <a:latin typeface="+mn-lt"/>
              </a:rPr>
              <a:t>More Research on GWAS and GS</a:t>
            </a:r>
          </a:p>
        </p:txBody>
      </p:sp>
      <p:sp>
        <p:nvSpPr>
          <p:cNvPr id="3" name="TextBox 2"/>
          <p:cNvSpPr txBox="1"/>
          <p:nvPr/>
        </p:nvSpPr>
        <p:spPr>
          <a:xfrm>
            <a:off x="7924800" y="6324834"/>
            <a:ext cx="2362200" cy="369332"/>
          </a:xfrm>
          <a:prstGeom prst="rect">
            <a:avLst/>
          </a:prstGeom>
          <a:solidFill>
            <a:schemeClr val="bg1"/>
          </a:solidFill>
        </p:spPr>
        <p:txBody>
          <a:bodyPr wrap="square" rtlCol="0">
            <a:spAutoFit/>
          </a:bodyPr>
          <a:lstStyle/>
          <a:p>
            <a:r>
              <a:rPr lang="en-US" dirty="0"/>
              <a:t>By May 31, 2013</a:t>
            </a:r>
          </a:p>
        </p:txBody>
      </p:sp>
    </p:spTree>
    <p:extLst>
      <p:ext uri="{BB962C8B-B14F-4D97-AF65-F5344CB8AC3E}">
        <p14:creationId xmlns:p14="http://schemas.microsoft.com/office/powerpoint/2010/main" val="176253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4234" y="1783808"/>
            <a:ext cx="8763883" cy="3795811"/>
          </a:xfrm>
        </p:spPr>
        <p:txBody>
          <a:bodyPr>
            <a:noAutofit/>
          </a:bodyPr>
          <a:lstStyle/>
          <a:p>
            <a:r>
              <a:rPr lang="en-US" sz="3200" dirty="0"/>
              <a:t>Computing difficulties: millions of markers, individuals, and traits</a:t>
            </a:r>
          </a:p>
          <a:p>
            <a:r>
              <a:rPr lang="en-US" sz="3200" dirty="0"/>
              <a:t>False positives, ex: “Amgen scientists tried to replicate </a:t>
            </a:r>
            <a:r>
              <a:rPr lang="en-US" sz="3200" dirty="0">
                <a:solidFill>
                  <a:srgbClr val="FF0000"/>
                </a:solidFill>
              </a:rPr>
              <a:t>53</a:t>
            </a:r>
            <a:r>
              <a:rPr lang="en-US" sz="3200" dirty="0"/>
              <a:t> high-profile cancer research findings, but could only replicate </a:t>
            </a:r>
            <a:r>
              <a:rPr lang="en-US" sz="3200" dirty="0">
                <a:solidFill>
                  <a:srgbClr val="FF0000"/>
                </a:solidFill>
              </a:rPr>
              <a:t>6</a:t>
            </a:r>
            <a:r>
              <a:rPr lang="en-US" sz="3200" dirty="0"/>
              <a:t>”, Nature, 2012, 483: 531</a:t>
            </a:r>
          </a:p>
          <a:p>
            <a:r>
              <a:rPr lang="en-US" sz="3200" dirty="0"/>
              <a:t>False negatives</a:t>
            </a:r>
          </a:p>
        </p:txBody>
      </p:sp>
      <p:sp>
        <p:nvSpPr>
          <p:cNvPr id="3" name="Title 2"/>
          <p:cNvSpPr>
            <a:spLocks noGrp="1"/>
          </p:cNvSpPr>
          <p:nvPr>
            <p:ph type="title"/>
          </p:nvPr>
        </p:nvSpPr>
        <p:spPr>
          <a:xfrm>
            <a:off x="808220" y="89919"/>
            <a:ext cx="10515600" cy="1325563"/>
          </a:xfrm>
        </p:spPr>
        <p:txBody>
          <a:bodyPr/>
          <a:lstStyle/>
          <a:p>
            <a:pPr algn="ctr"/>
            <a:r>
              <a:rPr lang="en-US" b="1" dirty="0">
                <a:solidFill>
                  <a:schemeClr val="accent1"/>
                </a:solidFill>
                <a:latin typeface="+mn-lt"/>
              </a:rPr>
              <a:t>Problems in GWAS</a:t>
            </a:r>
          </a:p>
        </p:txBody>
      </p:sp>
      <p:pic>
        <p:nvPicPr>
          <p:cNvPr id="5" name="Picture 4" descr="Screen Shot 2015-11-17 at 3.14.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2983" y="5579619"/>
            <a:ext cx="7315200" cy="1121009"/>
          </a:xfrm>
          <a:prstGeom prst="rect">
            <a:avLst/>
          </a:prstGeom>
        </p:spPr>
      </p:pic>
      <p:pic>
        <p:nvPicPr>
          <p:cNvPr id="6" name="Picture 5" descr="Screen Shot 2015-11-17 at 3.21.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2983" y="5530676"/>
            <a:ext cx="7315200" cy="1327325"/>
          </a:xfrm>
          <a:prstGeom prst="rect">
            <a:avLst/>
          </a:prstGeom>
        </p:spPr>
      </p:pic>
    </p:spTree>
    <p:extLst>
      <p:ext uri="{BB962C8B-B14F-4D97-AF65-F5344CB8AC3E}">
        <p14:creationId xmlns:p14="http://schemas.microsoft.com/office/powerpoint/2010/main" val="169902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 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1801" y="0"/>
            <a:ext cx="6858000" cy="6858000"/>
          </a:xfrm>
          <a:prstGeom prst="rect">
            <a:avLst/>
          </a:prstGeom>
        </p:spPr>
      </p:pic>
      <p:sp>
        <p:nvSpPr>
          <p:cNvPr id="3" name="Title 4"/>
          <p:cNvSpPr>
            <a:spLocks noGrp="1"/>
          </p:cNvSpPr>
          <p:nvPr>
            <p:ph type="title"/>
          </p:nvPr>
        </p:nvSpPr>
        <p:spPr>
          <a:xfrm rot="16200000">
            <a:off x="-1278636" y="2802636"/>
            <a:ext cx="6858000" cy="1252728"/>
          </a:xfrm>
        </p:spPr>
        <p:txBody>
          <a:bodyPr>
            <a:normAutofit/>
          </a:bodyPr>
          <a:lstStyle/>
          <a:p>
            <a:r>
              <a:rPr lang="en-US" sz="3600" dirty="0">
                <a:solidFill>
                  <a:srgbClr val="4584D3"/>
                </a:solidFill>
              </a:rPr>
              <a:t>Associations on flowering time</a:t>
            </a:r>
          </a:p>
        </p:txBody>
      </p:sp>
    </p:spTree>
    <p:extLst>
      <p:ext uri="{BB962C8B-B14F-4D97-AF65-F5344CB8AC3E}">
        <p14:creationId xmlns:p14="http://schemas.microsoft.com/office/powerpoint/2010/main" val="1017245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Administration</a:t>
            </a:r>
          </a:p>
          <a:p>
            <a:r>
              <a:rPr lang="en-US" dirty="0"/>
              <a:t>Why this course</a:t>
            </a:r>
          </a:p>
          <a:p>
            <a:r>
              <a:rPr lang="en-US" dirty="0"/>
              <a:t>Overview</a:t>
            </a:r>
          </a:p>
          <a:p>
            <a:endParaRPr lang="en-US" dirty="0"/>
          </a:p>
        </p:txBody>
      </p:sp>
      <p:sp>
        <p:nvSpPr>
          <p:cNvPr id="3" name="Title 2"/>
          <p:cNvSpPr>
            <a:spLocks noGrp="1"/>
          </p:cNvSpPr>
          <p:nvPr>
            <p:ph type="title"/>
          </p:nvPr>
        </p:nvSpPr>
        <p:spPr/>
        <p:txBody>
          <a:bodyPr/>
          <a:lstStyle/>
          <a:p>
            <a:pPr algn="ctr"/>
            <a:r>
              <a:rPr lang="en-US" b="1" dirty="0">
                <a:solidFill>
                  <a:schemeClr val="accent1"/>
                </a:solidFill>
                <a:latin typeface="+mn-lt"/>
              </a:rPr>
              <a:t>Outline</a:t>
            </a:r>
          </a:p>
        </p:txBody>
      </p:sp>
    </p:spTree>
    <p:extLst>
      <p:ext uri="{BB962C8B-B14F-4D97-AF65-F5344CB8AC3E}">
        <p14:creationId xmlns:p14="http://schemas.microsoft.com/office/powerpoint/2010/main" val="3857990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0368" b="1"/>
          <a:stretch/>
        </p:blipFill>
        <p:spPr>
          <a:xfrm>
            <a:off x="1524000" y="1"/>
            <a:ext cx="9144000" cy="4612577"/>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32914" b="4181"/>
          <a:stretch/>
        </p:blipFill>
        <p:spPr>
          <a:xfrm>
            <a:off x="1524000" y="3900488"/>
            <a:ext cx="9144000" cy="2957512"/>
          </a:xfrm>
          <a:prstGeom prst="rect">
            <a:avLst/>
          </a:prstGeom>
        </p:spPr>
      </p:pic>
      <p:sp>
        <p:nvSpPr>
          <p:cNvPr id="7" name="Title 2"/>
          <p:cNvSpPr>
            <a:spLocks noGrp="1"/>
          </p:cNvSpPr>
          <p:nvPr>
            <p:ph type="title"/>
          </p:nvPr>
        </p:nvSpPr>
        <p:spPr>
          <a:xfrm>
            <a:off x="1524000" y="0"/>
            <a:ext cx="9144000" cy="614364"/>
          </a:xfrm>
          <a:effectLst>
            <a:outerShdw blurRad="50800" dist="38100" dir="2700000" algn="tl" rotWithShape="0">
              <a:prstClr val="black">
                <a:alpha val="40000"/>
              </a:prstClr>
            </a:outerShdw>
          </a:effectLst>
        </p:spPr>
        <p:txBody>
          <a:bodyPr>
            <a:normAutofit fontScale="90000"/>
          </a:bodyPr>
          <a:lstStyle/>
          <a:p>
            <a:r>
              <a:rPr lang="en-US" dirty="0"/>
              <a:t>The Precision Medicine Imitative (2015)</a:t>
            </a:r>
          </a:p>
        </p:txBody>
      </p:sp>
      <p:sp>
        <p:nvSpPr>
          <p:cNvPr id="6" name="Title 2"/>
          <p:cNvSpPr txBox="1">
            <a:spLocks/>
          </p:cNvSpPr>
          <p:nvPr/>
        </p:nvSpPr>
        <p:spPr>
          <a:xfrm>
            <a:off x="1524000" y="4940300"/>
            <a:ext cx="9144000" cy="614364"/>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250 Million dollars investment in 2016</a:t>
            </a:r>
          </a:p>
        </p:txBody>
      </p:sp>
    </p:spTree>
    <p:extLst>
      <p:ext uri="{BB962C8B-B14F-4D97-AF65-F5344CB8AC3E}">
        <p14:creationId xmlns:p14="http://schemas.microsoft.com/office/powerpoint/2010/main" val="3402281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0"/>
            <a:ext cx="10515600" cy="1325563"/>
          </a:xfrm>
        </p:spPr>
        <p:txBody>
          <a:bodyPr>
            <a:normAutofit/>
          </a:bodyPr>
          <a:lstStyle/>
          <a:p>
            <a:r>
              <a:rPr lang="en-US" b="1" dirty="0">
                <a:solidFill>
                  <a:schemeClr val="accent1"/>
                </a:solidFill>
                <a:latin typeface="+mn-lt"/>
              </a:rPr>
              <a:t>Dosage variation among individuals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4050" y="2565400"/>
            <a:ext cx="5803900" cy="4000500"/>
          </a:xfrm>
          <a:prstGeom prst="rect">
            <a:avLst/>
          </a:prstGeom>
        </p:spPr>
      </p:pic>
    </p:spTree>
    <p:extLst>
      <p:ext uri="{BB962C8B-B14F-4D97-AF65-F5344CB8AC3E}">
        <p14:creationId xmlns:p14="http://schemas.microsoft.com/office/powerpoint/2010/main" val="580117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1" y="0"/>
            <a:ext cx="8229600" cy="1143000"/>
          </a:xfrm>
        </p:spPr>
        <p:txBody>
          <a:bodyPr>
            <a:normAutofit/>
          </a:bodyPr>
          <a:lstStyle/>
          <a:p>
            <a:pPr algn="ctr"/>
            <a:r>
              <a:rPr lang="en-US" b="1" dirty="0">
                <a:solidFill>
                  <a:schemeClr val="accent1"/>
                </a:solidFill>
                <a:latin typeface="+mn-lt"/>
              </a:rPr>
              <a:t>Preventive medical treatment</a:t>
            </a:r>
          </a:p>
        </p:txBody>
      </p:sp>
      <p:pic>
        <p:nvPicPr>
          <p:cNvPr id="4" name="Content Placeholder 3" descr="20081211235110.jpg"/>
          <p:cNvPicPr>
            <a:picLocks noGrp="1" noChangeAspect="1"/>
          </p:cNvPicPr>
          <p:nvPr>
            <p:ph idx="1"/>
          </p:nvPr>
        </p:nvPicPr>
        <p:blipFill>
          <a:blip r:embed="rId2" cstate="print"/>
          <a:stretch>
            <a:fillRect/>
          </a:stretch>
        </p:blipFill>
        <p:spPr>
          <a:xfrm>
            <a:off x="2057401" y="2209801"/>
            <a:ext cx="2213673" cy="2234477"/>
          </a:xfrm>
        </p:spPr>
      </p:pic>
      <p:pic>
        <p:nvPicPr>
          <p:cNvPr id="7" name="Picture 6" descr="1365.jpg"/>
          <p:cNvPicPr>
            <a:picLocks noChangeAspect="1"/>
          </p:cNvPicPr>
          <p:nvPr/>
        </p:nvPicPr>
        <p:blipFill>
          <a:blip r:embed="rId3" cstate="print"/>
          <a:stretch>
            <a:fillRect/>
          </a:stretch>
        </p:blipFill>
        <p:spPr>
          <a:xfrm>
            <a:off x="7239000" y="2362200"/>
            <a:ext cx="2796309" cy="2133600"/>
          </a:xfrm>
          <a:prstGeom prst="rect">
            <a:avLst/>
          </a:prstGeom>
        </p:spPr>
      </p:pic>
      <p:pic>
        <p:nvPicPr>
          <p:cNvPr id="8" name="Picture 7" descr="T1o3RFXiVMXXbWeKIW_022959_jpg_310x310.jpg"/>
          <p:cNvPicPr>
            <a:picLocks noChangeAspect="1"/>
          </p:cNvPicPr>
          <p:nvPr/>
        </p:nvPicPr>
        <p:blipFill>
          <a:blip r:embed="rId4" cstate="print"/>
          <a:stretch>
            <a:fillRect/>
          </a:stretch>
        </p:blipFill>
        <p:spPr>
          <a:xfrm>
            <a:off x="4572000" y="2133600"/>
            <a:ext cx="2293620" cy="2362200"/>
          </a:xfrm>
          <a:prstGeom prst="rect">
            <a:avLst/>
          </a:prstGeom>
        </p:spPr>
      </p:pic>
    </p:spTree>
    <p:extLst>
      <p:ext uri="{BB962C8B-B14F-4D97-AF65-F5344CB8AC3E}">
        <p14:creationId xmlns:p14="http://schemas.microsoft.com/office/powerpoint/2010/main" val="1897784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llumina Canine SNP20 BeadChip.gif"/>
          <p:cNvPicPr>
            <a:picLocks noChangeAspect="1"/>
          </p:cNvPicPr>
          <p:nvPr/>
        </p:nvPicPr>
        <p:blipFill>
          <a:blip r:embed="rId2" cstate="print"/>
          <a:srcRect l="23601" r="27229"/>
          <a:stretch>
            <a:fillRect/>
          </a:stretch>
        </p:blipFill>
        <p:spPr bwMode="auto">
          <a:xfrm>
            <a:off x="8335964" y="1219200"/>
            <a:ext cx="2332037" cy="5410200"/>
          </a:xfrm>
          <a:prstGeom prst="rect">
            <a:avLst/>
          </a:prstGeom>
          <a:noFill/>
          <a:ln w="9525">
            <a:noFill/>
            <a:miter lim="800000"/>
            <a:headEnd/>
            <a:tailEnd/>
          </a:ln>
        </p:spPr>
      </p:pic>
      <p:sp>
        <p:nvSpPr>
          <p:cNvPr id="16387" name="Title 1"/>
          <p:cNvSpPr>
            <a:spLocks noGrp="1"/>
          </p:cNvSpPr>
          <p:nvPr>
            <p:ph type="title"/>
          </p:nvPr>
        </p:nvSpPr>
        <p:spPr>
          <a:xfrm>
            <a:off x="2057400" y="0"/>
            <a:ext cx="8229600" cy="1143000"/>
          </a:xfrm>
        </p:spPr>
        <p:txBody>
          <a:bodyPr/>
          <a:lstStyle/>
          <a:p>
            <a:pPr algn="ctr"/>
            <a:r>
              <a:rPr lang="en-US" sz="4000" b="1" dirty="0">
                <a:solidFill>
                  <a:schemeClr val="accent1"/>
                </a:solidFill>
                <a:latin typeface="+mn-lt"/>
              </a:rPr>
              <a:t>Canine Hip Dysplasia is predictive</a:t>
            </a:r>
          </a:p>
        </p:txBody>
      </p:sp>
      <p:pic>
        <p:nvPicPr>
          <p:cNvPr id="5" name="Picture 68" descr="Figure2.tif"/>
          <p:cNvPicPr>
            <a:picLocks noChangeAspect="1"/>
          </p:cNvPicPr>
          <p:nvPr/>
        </p:nvPicPr>
        <p:blipFill>
          <a:blip r:embed="rId3" cstate="print"/>
          <a:srcRect l="17848" t="3912" r="18681" b="10007"/>
          <a:stretch>
            <a:fillRect/>
          </a:stretch>
        </p:blipFill>
        <p:spPr bwMode="auto">
          <a:xfrm>
            <a:off x="2057400" y="1524000"/>
            <a:ext cx="5562600" cy="4837878"/>
          </a:xfrm>
          <a:prstGeom prst="rect">
            <a:avLst/>
          </a:prstGeom>
          <a:noFill/>
          <a:ln w="9525">
            <a:noFill/>
            <a:miter lim="800000"/>
            <a:headEnd/>
            <a:tailEnd/>
          </a:ln>
        </p:spPr>
      </p:pic>
    </p:spTree>
    <p:extLst>
      <p:ext uri="{BB962C8B-B14F-4D97-AF65-F5344CB8AC3E}">
        <p14:creationId xmlns:p14="http://schemas.microsoft.com/office/powerpoint/2010/main" val="3942508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0"/>
            <a:ext cx="8229600" cy="1252728"/>
          </a:xfrm>
        </p:spPr>
        <p:txBody>
          <a:bodyPr/>
          <a:lstStyle/>
          <a:p>
            <a:pPr algn="ctr"/>
            <a:r>
              <a:rPr lang="en-US" b="1" dirty="0">
                <a:solidFill>
                  <a:schemeClr val="accent2"/>
                </a:solidFill>
                <a:latin typeface="+mn-lt"/>
              </a:rPr>
              <a:t>Canine hip dysplasia is predictable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2811" y="1252728"/>
            <a:ext cx="7946379" cy="5266944"/>
          </a:xfrm>
          <a:prstGeom prst="rect">
            <a:avLst/>
          </a:prstGeom>
        </p:spPr>
      </p:pic>
    </p:spTree>
    <p:extLst>
      <p:ext uri="{BB962C8B-B14F-4D97-AF65-F5344CB8AC3E}">
        <p14:creationId xmlns:p14="http://schemas.microsoft.com/office/powerpoint/2010/main" val="947857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92300" y="0"/>
            <a:ext cx="8229600" cy="1252728"/>
          </a:xfrm>
        </p:spPr>
        <p:txBody>
          <a:bodyPr/>
          <a:lstStyle/>
          <a:p>
            <a:pPr algn="ctr"/>
            <a:r>
              <a:rPr lang="en-US" b="1" dirty="0">
                <a:solidFill>
                  <a:schemeClr val="accent1"/>
                </a:solidFill>
                <a:latin typeface="+mn-lt"/>
              </a:rPr>
              <a:t>Genomic prediction</a:t>
            </a:r>
          </a:p>
        </p:txBody>
      </p:sp>
      <p:pic>
        <p:nvPicPr>
          <p:cNvPr id="4" name="Picture 3"/>
          <p:cNvPicPr/>
          <p:nvPr/>
        </p:nvPicPr>
        <p:blipFill>
          <a:blip r:embed="rId2"/>
          <a:srcRect/>
          <a:stretch>
            <a:fillRect/>
          </a:stretch>
        </p:blipFill>
        <p:spPr bwMode="auto">
          <a:xfrm>
            <a:off x="2222500" y="1464056"/>
            <a:ext cx="7747000" cy="5266944"/>
          </a:xfrm>
          <a:prstGeom prst="rect">
            <a:avLst/>
          </a:prstGeom>
          <a:noFill/>
          <a:ln w="9525">
            <a:noFill/>
            <a:miter lim="800000"/>
            <a:headEnd/>
            <a:tailEnd/>
          </a:ln>
          <a:effectLst/>
        </p:spPr>
      </p:pic>
    </p:spTree>
    <p:extLst>
      <p:ext uri="{BB962C8B-B14F-4D97-AF65-F5344CB8AC3E}">
        <p14:creationId xmlns:p14="http://schemas.microsoft.com/office/powerpoint/2010/main" val="3766699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4"/>
          <p:cNvSpPr txBox="1">
            <a:spLocks/>
          </p:cNvSpPr>
          <p:nvPr/>
        </p:nvSpPr>
        <p:spPr>
          <a:xfrm>
            <a:off x="3531978" y="0"/>
            <a:ext cx="6020782" cy="569680"/>
          </a:xfrm>
          <a:prstGeom prst="rect">
            <a:avLst/>
          </a:prstGeom>
        </p:spPr>
        <p:txBody>
          <a:bodyPr vert="horz" lIns="91440" tIns="45720" rIns="91440" bIns="45720" rtlCol="0" anchor="b">
            <a:normAutofit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b="1" dirty="0">
                <a:solidFill>
                  <a:schemeClr val="accent1"/>
                </a:solidFill>
                <a:latin typeface="+mn-lt"/>
              </a:rPr>
              <a:t>Domains</a:t>
            </a:r>
          </a:p>
        </p:txBody>
      </p:sp>
      <p:pic>
        <p:nvPicPr>
          <p:cNvPr id="5" name="Picture 4" descr="../../../../../../../../Desktop/P">
            <a:extLst>
              <a:ext uri="{FF2B5EF4-FFF2-40B4-BE49-F238E27FC236}">
                <a16:creationId xmlns:a16="http://schemas.microsoft.com/office/drawing/2014/main" id="{57F9C52F-3A82-DC40-9068-806794F2824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993193" y="737870"/>
            <a:ext cx="5943600" cy="6120130"/>
          </a:xfrm>
          <a:prstGeom prst="rect">
            <a:avLst/>
          </a:prstGeom>
          <a:noFill/>
          <a:ln>
            <a:noFill/>
          </a:ln>
        </p:spPr>
      </p:pic>
    </p:spTree>
    <p:extLst>
      <p:ext uri="{BB962C8B-B14F-4D97-AF65-F5344CB8AC3E}">
        <p14:creationId xmlns:p14="http://schemas.microsoft.com/office/powerpoint/2010/main" val="3565352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16101" y="2675467"/>
            <a:ext cx="8623300" cy="3450696"/>
          </a:xfrm>
        </p:spPr>
        <p:txBody>
          <a:bodyPr/>
          <a:lstStyle/>
          <a:p>
            <a:r>
              <a:rPr lang="en-US" dirty="0"/>
              <a:t>Active participation + 6 HWs + Midterm/Final exam</a:t>
            </a:r>
          </a:p>
          <a:p>
            <a:r>
              <a:rPr lang="en-US" dirty="0"/>
              <a:t>GWAS and GS: Very active for research and applications</a:t>
            </a:r>
          </a:p>
          <a:p>
            <a:r>
              <a:rPr lang="en-US" dirty="0"/>
              <a:t>Rapid development</a:t>
            </a:r>
          </a:p>
          <a:p>
            <a:endParaRPr lang="en-US" dirty="0"/>
          </a:p>
        </p:txBody>
      </p:sp>
      <p:sp>
        <p:nvSpPr>
          <p:cNvPr id="3" name="Title 2"/>
          <p:cNvSpPr>
            <a:spLocks noGrp="1"/>
          </p:cNvSpPr>
          <p:nvPr>
            <p:ph type="title"/>
          </p:nvPr>
        </p:nvSpPr>
        <p:spPr>
          <a:xfrm>
            <a:off x="869951" y="0"/>
            <a:ext cx="10515600" cy="1325563"/>
          </a:xfrm>
        </p:spPr>
        <p:txBody>
          <a:bodyPr/>
          <a:lstStyle/>
          <a:p>
            <a:pPr algn="ctr"/>
            <a:r>
              <a:rPr lang="en-US" b="1" dirty="0">
                <a:solidFill>
                  <a:schemeClr val="accent1"/>
                </a:solidFill>
                <a:latin typeface="+mn-lt"/>
              </a:rPr>
              <a:t>Highlight</a:t>
            </a:r>
          </a:p>
        </p:txBody>
      </p:sp>
    </p:spTree>
    <p:extLst>
      <p:ext uri="{BB962C8B-B14F-4D97-AF65-F5344CB8AC3E}">
        <p14:creationId xmlns:p14="http://schemas.microsoft.com/office/powerpoint/2010/main" val="2010896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Teaching assistant</a:t>
            </a:r>
          </a:p>
        </p:txBody>
      </p:sp>
      <p:sp>
        <p:nvSpPr>
          <p:cNvPr id="8" name="Content Placeholder 4"/>
          <p:cNvSpPr>
            <a:spLocks noGrp="1"/>
          </p:cNvSpPr>
          <p:nvPr>
            <p:ph idx="1"/>
          </p:nvPr>
        </p:nvSpPr>
        <p:spPr>
          <a:xfrm>
            <a:off x="4979299" y="2598100"/>
            <a:ext cx="5462125" cy="3450696"/>
          </a:xfrm>
        </p:spPr>
        <p:txBody>
          <a:bodyPr>
            <a:normAutofit/>
          </a:bodyPr>
          <a:lstStyle/>
          <a:p>
            <a:r>
              <a:rPr lang="en-US" dirty="0"/>
              <a:t>Matthew McGowan</a:t>
            </a:r>
          </a:p>
          <a:p>
            <a:r>
              <a:rPr lang="en-US" dirty="0"/>
              <a:t>Email: </a:t>
            </a:r>
            <a:r>
              <a:rPr lang="en-US" dirty="0">
                <a:hlinkClick r:id="rId2"/>
              </a:rPr>
              <a:t>matt.mcgowan@wsu.edu</a:t>
            </a:r>
            <a:r>
              <a:rPr lang="en-US" dirty="0"/>
              <a:t> </a:t>
            </a:r>
          </a:p>
          <a:p>
            <a:r>
              <a:rPr lang="en-US" dirty="0"/>
              <a:t>Office: 130 Johnson hall</a:t>
            </a:r>
          </a:p>
          <a:p>
            <a:r>
              <a:rPr lang="en-US" dirty="0"/>
              <a:t>Phone: 509-335-4551</a:t>
            </a:r>
          </a:p>
          <a:p>
            <a:r>
              <a:rPr lang="en-US" dirty="0"/>
              <a:t>Graduate student in MPS</a:t>
            </a:r>
          </a:p>
          <a:p>
            <a:r>
              <a:rPr lang="en-US" dirty="0">
                <a:hlinkClick r:id="rId3"/>
              </a:rPr>
              <a:t>http://zzlab.net/matthewmcgowan</a:t>
            </a:r>
            <a:endParaRPr lang="en-US" dirty="0"/>
          </a:p>
          <a:p>
            <a:endParaRPr lang="en-US" dirty="0"/>
          </a:p>
        </p:txBody>
      </p:sp>
      <p:pic>
        <p:nvPicPr>
          <p:cNvPr id="4" name="Picture 3">
            <a:extLst>
              <a:ext uri="{FF2B5EF4-FFF2-40B4-BE49-F238E27FC236}">
                <a16:creationId xmlns:a16="http://schemas.microsoft.com/office/drawing/2014/main" id="{94C6B20F-387D-DC47-B44B-DA9D8A1A3003}"/>
              </a:ext>
            </a:extLst>
          </p:cNvPr>
          <p:cNvPicPr>
            <a:picLocks noChangeAspect="1"/>
          </p:cNvPicPr>
          <p:nvPr/>
        </p:nvPicPr>
        <p:blipFill rotWithShape="1">
          <a:blip r:embed="rId4">
            <a:extLst>
              <a:ext uri="{28A0092B-C50C-407E-A947-70E740481C1C}">
                <a14:useLocalDpi xmlns:a14="http://schemas.microsoft.com/office/drawing/2010/main" val="0"/>
              </a:ext>
            </a:extLst>
          </a:blip>
          <a:srcRect l="34823" t="35177" r="34539" b="23547"/>
          <a:stretch/>
        </p:blipFill>
        <p:spPr>
          <a:xfrm>
            <a:off x="2545405" y="2598101"/>
            <a:ext cx="2101175" cy="2830749"/>
          </a:xfrm>
          <a:prstGeom prst="rect">
            <a:avLst/>
          </a:prstGeom>
        </p:spPr>
      </p:pic>
    </p:spTree>
    <p:extLst>
      <p:ext uri="{BB962C8B-B14F-4D97-AF65-F5344CB8AC3E}">
        <p14:creationId xmlns:p14="http://schemas.microsoft.com/office/powerpoint/2010/main" val="2786416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Knowledgeable (deep understanding)</a:t>
            </a:r>
          </a:p>
          <a:p>
            <a:r>
              <a:rPr lang="en-US" dirty="0"/>
              <a:t>Useful: (tools, analytical, research, jobs)</a:t>
            </a:r>
          </a:p>
          <a:p>
            <a:r>
              <a:rPr lang="en-US" dirty="0"/>
              <a:t>Reasoning and critical thinking</a:t>
            </a:r>
          </a:p>
          <a:p>
            <a:r>
              <a:rPr lang="en-US" dirty="0"/>
              <a:t>Fun: motivation through re-inventing or invention</a:t>
            </a:r>
          </a:p>
        </p:txBody>
      </p:sp>
      <p:sp>
        <p:nvSpPr>
          <p:cNvPr id="3" name="Title 2"/>
          <p:cNvSpPr>
            <a:spLocks noGrp="1"/>
          </p:cNvSpPr>
          <p:nvPr>
            <p:ph type="title"/>
          </p:nvPr>
        </p:nvSpPr>
        <p:spPr/>
        <p:txBody>
          <a:bodyPr/>
          <a:lstStyle/>
          <a:p>
            <a:pPr algn="ctr"/>
            <a:r>
              <a:rPr lang="en-US" b="1" dirty="0">
                <a:solidFill>
                  <a:schemeClr val="accent1"/>
                </a:solidFill>
                <a:latin typeface="+mn-lt"/>
              </a:rPr>
              <a:t>Objectives</a:t>
            </a:r>
          </a:p>
        </p:txBody>
      </p:sp>
    </p:spTree>
    <p:extLst>
      <p:ext uri="{BB962C8B-B14F-4D97-AF65-F5344CB8AC3E}">
        <p14:creationId xmlns:p14="http://schemas.microsoft.com/office/powerpoint/2010/main" val="331230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6068" y="2561167"/>
            <a:ext cx="2334683" cy="3450696"/>
          </a:xfrm>
        </p:spPr>
        <p:txBody>
          <a:bodyPr/>
          <a:lstStyle/>
          <a:p>
            <a:pPr marL="274320" lvl="1"/>
            <a:r>
              <a:rPr lang="en-US" dirty="0"/>
              <a:t>Letter</a:t>
            </a:r>
          </a:p>
          <a:p>
            <a:r>
              <a:rPr lang="en-US" dirty="0"/>
              <a:t>S/U</a:t>
            </a:r>
          </a:p>
          <a:p>
            <a:r>
              <a:rPr lang="en-US" dirty="0"/>
              <a:t>No audit</a:t>
            </a:r>
          </a:p>
          <a:p>
            <a:endParaRPr lang="en-US" dirty="0"/>
          </a:p>
          <a:p>
            <a:endParaRPr lang="en-US" dirty="0"/>
          </a:p>
        </p:txBody>
      </p:sp>
      <p:sp>
        <p:nvSpPr>
          <p:cNvPr id="3" name="Title 2"/>
          <p:cNvSpPr>
            <a:spLocks noGrp="1"/>
          </p:cNvSpPr>
          <p:nvPr>
            <p:ph type="title"/>
          </p:nvPr>
        </p:nvSpPr>
        <p:spPr/>
        <p:txBody>
          <a:bodyPr/>
          <a:lstStyle/>
          <a:p>
            <a:pPr algn="ctr"/>
            <a:r>
              <a:rPr lang="en-US" b="1" dirty="0">
                <a:latin typeface="+mn-lt"/>
              </a:rPr>
              <a:t>Grade options</a:t>
            </a:r>
          </a:p>
        </p:txBody>
      </p:sp>
      <p:graphicFrame>
        <p:nvGraphicFramePr>
          <p:cNvPr id="4" name="Content Placeholder 3"/>
          <p:cNvGraphicFramePr>
            <a:graphicFrameLocks/>
          </p:cNvGraphicFramePr>
          <p:nvPr>
            <p:extLst/>
          </p:nvPr>
        </p:nvGraphicFramePr>
        <p:xfrm>
          <a:off x="4730750" y="2561167"/>
          <a:ext cx="2730500" cy="3898896"/>
        </p:xfrm>
        <a:graphic>
          <a:graphicData uri="http://schemas.openxmlformats.org/drawingml/2006/table">
            <a:tbl>
              <a:tblPr/>
              <a:tblGrid>
                <a:gridCol w="1720214">
                  <a:extLst>
                    <a:ext uri="{9D8B030D-6E8A-4147-A177-3AD203B41FA5}">
                      <a16:colId xmlns:a16="http://schemas.microsoft.com/office/drawing/2014/main" val="20000"/>
                    </a:ext>
                  </a:extLst>
                </a:gridCol>
                <a:gridCol w="1010286">
                  <a:extLst>
                    <a:ext uri="{9D8B030D-6E8A-4147-A177-3AD203B41FA5}">
                      <a16:colId xmlns:a16="http://schemas.microsoft.com/office/drawing/2014/main" val="20001"/>
                    </a:ext>
                  </a:extLst>
                </a:gridCol>
              </a:tblGrid>
              <a:tr h="324908">
                <a:tc>
                  <a:txBody>
                    <a:bodyPr/>
                    <a:lstStyle/>
                    <a:p>
                      <a:pPr algn="ctr" fontAlgn="b"/>
                      <a:r>
                        <a:rPr lang="en-US" sz="2000" b="0" i="0" u="none" strike="noStrike" dirty="0">
                          <a:solidFill>
                            <a:srgbClr val="000000"/>
                          </a:solidFill>
                          <a:effectLst/>
                          <a:latin typeface="Calibri"/>
                        </a:rPr>
                        <a:t>Percentage</a:t>
                      </a:r>
                    </a:p>
                  </a:txBody>
                  <a:tcPr marL="12700" marR="12700" marT="12700"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a:rPr>
                        <a:t>Letter</a:t>
                      </a:r>
                    </a:p>
                  </a:txBody>
                  <a:tcPr marL="12700" marR="12700" marT="12700" marB="0" anchor="b">
                    <a:lnL>
                      <a:noFill/>
                    </a:lnL>
                    <a:lnR>
                      <a:noFill/>
                    </a:lnR>
                    <a:lnT>
                      <a:noFill/>
                    </a:lnT>
                    <a:lnB>
                      <a:noFill/>
                    </a:lnB>
                  </a:tcPr>
                </a:tc>
                <a:extLst>
                  <a:ext uri="{0D108BD9-81ED-4DB2-BD59-A6C34878D82A}">
                    <a16:rowId xmlns:a16="http://schemas.microsoft.com/office/drawing/2014/main" val="10000"/>
                  </a:ext>
                </a:extLst>
              </a:tr>
              <a:tr h="324908">
                <a:tc>
                  <a:txBody>
                    <a:bodyPr/>
                    <a:lstStyle/>
                    <a:p>
                      <a:pPr algn="ctr" fontAlgn="b"/>
                      <a:r>
                        <a:rPr lang="en-US" sz="2000" b="0" i="0" u="none" strike="noStrike">
                          <a:solidFill>
                            <a:srgbClr val="000000"/>
                          </a:solidFill>
                          <a:effectLst/>
                          <a:latin typeface="Calibri"/>
                        </a:rPr>
                        <a:t>93%-100%</a:t>
                      </a:r>
                    </a:p>
                  </a:txBody>
                  <a:tcPr marL="12700" marR="12700" marT="12700" marB="0" anchor="b">
                    <a:lnL>
                      <a:noFill/>
                    </a:lnL>
                    <a:lnR>
                      <a:noFill/>
                    </a:lnR>
                    <a:lnT>
                      <a:noFill/>
                    </a:lnT>
                    <a:lnB>
                      <a:noFill/>
                    </a:lnB>
                  </a:tcPr>
                </a:tc>
                <a:tc>
                  <a:txBody>
                    <a:bodyPr/>
                    <a:lstStyle/>
                    <a:p>
                      <a:pPr algn="l" fontAlgn="b"/>
                      <a:r>
                        <a:rPr lang="en-US" sz="2000" b="0" i="0" u="none" strike="noStrike">
                          <a:solidFill>
                            <a:srgbClr val="000000"/>
                          </a:solidFill>
                          <a:effectLst/>
                          <a:latin typeface="Calibri"/>
                        </a:rPr>
                        <a:t>A</a:t>
                      </a:r>
                    </a:p>
                  </a:txBody>
                  <a:tcPr marL="12700" marR="12700" marT="12700" marB="0" anchor="b">
                    <a:lnL>
                      <a:noFill/>
                    </a:lnL>
                    <a:lnR>
                      <a:noFill/>
                    </a:lnR>
                    <a:lnT>
                      <a:noFill/>
                    </a:lnT>
                    <a:lnB>
                      <a:noFill/>
                    </a:lnB>
                  </a:tcPr>
                </a:tc>
                <a:extLst>
                  <a:ext uri="{0D108BD9-81ED-4DB2-BD59-A6C34878D82A}">
                    <a16:rowId xmlns:a16="http://schemas.microsoft.com/office/drawing/2014/main" val="10001"/>
                  </a:ext>
                </a:extLst>
              </a:tr>
              <a:tr h="324908">
                <a:tc>
                  <a:txBody>
                    <a:bodyPr/>
                    <a:lstStyle/>
                    <a:p>
                      <a:pPr algn="ctr" fontAlgn="b"/>
                      <a:r>
                        <a:rPr lang="en-US" sz="2000" b="0" i="0" u="none" strike="noStrike" dirty="0">
                          <a:solidFill>
                            <a:srgbClr val="000000"/>
                          </a:solidFill>
                          <a:effectLst/>
                          <a:latin typeface="Calibri"/>
                        </a:rPr>
                        <a:t>90%-93%</a:t>
                      </a:r>
                    </a:p>
                  </a:txBody>
                  <a:tcPr marL="12700" marR="12700" marT="12700" marB="0" anchor="b">
                    <a:lnL>
                      <a:noFill/>
                    </a:lnL>
                    <a:lnR>
                      <a:noFill/>
                    </a:lnR>
                    <a:lnT>
                      <a:noFill/>
                    </a:lnT>
                    <a:lnB>
                      <a:noFill/>
                    </a:lnB>
                  </a:tcPr>
                </a:tc>
                <a:tc>
                  <a:txBody>
                    <a:bodyPr/>
                    <a:lstStyle/>
                    <a:p>
                      <a:pPr algn="l" fontAlgn="b"/>
                      <a:r>
                        <a:rPr lang="en-US" sz="2000" b="0" i="0" u="none" strike="noStrike">
                          <a:solidFill>
                            <a:srgbClr val="000000"/>
                          </a:solidFill>
                          <a:effectLst/>
                          <a:latin typeface="Calibri"/>
                        </a:rPr>
                        <a:t>A-</a:t>
                      </a:r>
                    </a:p>
                  </a:txBody>
                  <a:tcPr marL="12700" marR="12700" marT="12700" marB="0" anchor="b">
                    <a:lnL>
                      <a:noFill/>
                    </a:lnL>
                    <a:lnR>
                      <a:noFill/>
                    </a:lnR>
                    <a:lnT>
                      <a:noFill/>
                    </a:lnT>
                    <a:lnB>
                      <a:noFill/>
                    </a:lnB>
                  </a:tcPr>
                </a:tc>
                <a:extLst>
                  <a:ext uri="{0D108BD9-81ED-4DB2-BD59-A6C34878D82A}">
                    <a16:rowId xmlns:a16="http://schemas.microsoft.com/office/drawing/2014/main" val="10002"/>
                  </a:ext>
                </a:extLst>
              </a:tr>
              <a:tr h="324908">
                <a:tc>
                  <a:txBody>
                    <a:bodyPr/>
                    <a:lstStyle/>
                    <a:p>
                      <a:pPr algn="ctr" fontAlgn="b"/>
                      <a:r>
                        <a:rPr lang="en-US" sz="2000" b="0" i="0" u="none" strike="noStrike" dirty="0">
                          <a:solidFill>
                            <a:srgbClr val="000000"/>
                          </a:solidFill>
                          <a:effectLst/>
                          <a:latin typeface="Calibri"/>
                        </a:rPr>
                        <a:t>87%-90%</a:t>
                      </a:r>
                    </a:p>
                  </a:txBody>
                  <a:tcPr marL="12700" marR="12700" marT="12700" marB="0" anchor="b">
                    <a:lnL>
                      <a:noFill/>
                    </a:lnL>
                    <a:lnR>
                      <a:noFill/>
                    </a:lnR>
                    <a:lnT>
                      <a:noFill/>
                    </a:lnT>
                    <a:lnB>
                      <a:noFill/>
                    </a:lnB>
                  </a:tcPr>
                </a:tc>
                <a:tc>
                  <a:txBody>
                    <a:bodyPr/>
                    <a:lstStyle/>
                    <a:p>
                      <a:pPr algn="l" fontAlgn="b"/>
                      <a:r>
                        <a:rPr lang="en-US" sz="2000" b="0" i="0" u="none" strike="noStrike">
                          <a:solidFill>
                            <a:srgbClr val="000000"/>
                          </a:solidFill>
                          <a:effectLst/>
                          <a:latin typeface="Calibri"/>
                        </a:rPr>
                        <a:t>B+</a:t>
                      </a:r>
                    </a:p>
                  </a:txBody>
                  <a:tcPr marL="12700" marR="12700" marT="12700" marB="0" anchor="b">
                    <a:lnL>
                      <a:noFill/>
                    </a:lnL>
                    <a:lnR>
                      <a:noFill/>
                    </a:lnR>
                    <a:lnT>
                      <a:noFill/>
                    </a:lnT>
                    <a:lnB>
                      <a:noFill/>
                    </a:lnB>
                  </a:tcPr>
                </a:tc>
                <a:extLst>
                  <a:ext uri="{0D108BD9-81ED-4DB2-BD59-A6C34878D82A}">
                    <a16:rowId xmlns:a16="http://schemas.microsoft.com/office/drawing/2014/main" val="10003"/>
                  </a:ext>
                </a:extLst>
              </a:tr>
              <a:tr h="324908">
                <a:tc>
                  <a:txBody>
                    <a:bodyPr/>
                    <a:lstStyle/>
                    <a:p>
                      <a:pPr algn="ctr" fontAlgn="b"/>
                      <a:r>
                        <a:rPr lang="en-US" sz="2000" b="0" i="0" u="none" strike="noStrike" dirty="0">
                          <a:solidFill>
                            <a:srgbClr val="000000"/>
                          </a:solidFill>
                          <a:effectLst/>
                          <a:latin typeface="Calibri"/>
                        </a:rPr>
                        <a:t>83%-87%</a:t>
                      </a:r>
                    </a:p>
                  </a:txBody>
                  <a:tcPr marL="12700" marR="12700" marT="12700"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a:rPr>
                        <a:t>B</a:t>
                      </a:r>
                    </a:p>
                  </a:txBody>
                  <a:tcPr marL="12700" marR="12700" marT="12700" marB="0" anchor="b">
                    <a:lnL>
                      <a:noFill/>
                    </a:lnL>
                    <a:lnR>
                      <a:noFill/>
                    </a:lnR>
                    <a:lnT>
                      <a:noFill/>
                    </a:lnT>
                    <a:lnB>
                      <a:noFill/>
                    </a:lnB>
                  </a:tcPr>
                </a:tc>
                <a:extLst>
                  <a:ext uri="{0D108BD9-81ED-4DB2-BD59-A6C34878D82A}">
                    <a16:rowId xmlns:a16="http://schemas.microsoft.com/office/drawing/2014/main" val="10004"/>
                  </a:ext>
                </a:extLst>
              </a:tr>
              <a:tr h="324908">
                <a:tc>
                  <a:txBody>
                    <a:bodyPr/>
                    <a:lstStyle/>
                    <a:p>
                      <a:pPr algn="ctr" fontAlgn="b"/>
                      <a:r>
                        <a:rPr lang="en-US" sz="2000" b="0" i="0" u="none" strike="noStrike">
                          <a:solidFill>
                            <a:srgbClr val="000000"/>
                          </a:solidFill>
                          <a:effectLst/>
                          <a:latin typeface="Calibri"/>
                        </a:rPr>
                        <a:t>80%-83%</a:t>
                      </a:r>
                    </a:p>
                  </a:txBody>
                  <a:tcPr marL="12700" marR="12700" marT="12700" marB="0" anchor="b">
                    <a:lnL>
                      <a:noFill/>
                    </a:lnL>
                    <a:lnR>
                      <a:noFill/>
                    </a:lnR>
                    <a:lnT>
                      <a:noFill/>
                    </a:lnT>
                    <a:lnB>
                      <a:noFill/>
                    </a:lnB>
                  </a:tcPr>
                </a:tc>
                <a:tc>
                  <a:txBody>
                    <a:bodyPr/>
                    <a:lstStyle/>
                    <a:p>
                      <a:pPr algn="l" fontAlgn="b"/>
                      <a:r>
                        <a:rPr lang="en-US" sz="2000" b="0" i="0" u="none" strike="noStrike">
                          <a:solidFill>
                            <a:srgbClr val="000000"/>
                          </a:solidFill>
                          <a:effectLst/>
                          <a:latin typeface="Calibri"/>
                        </a:rPr>
                        <a:t>B-</a:t>
                      </a:r>
                    </a:p>
                  </a:txBody>
                  <a:tcPr marL="12700" marR="12700" marT="12700" marB="0" anchor="b">
                    <a:lnL>
                      <a:noFill/>
                    </a:lnL>
                    <a:lnR>
                      <a:noFill/>
                    </a:lnR>
                    <a:lnT>
                      <a:noFill/>
                    </a:lnT>
                    <a:lnB>
                      <a:noFill/>
                    </a:lnB>
                  </a:tcPr>
                </a:tc>
                <a:extLst>
                  <a:ext uri="{0D108BD9-81ED-4DB2-BD59-A6C34878D82A}">
                    <a16:rowId xmlns:a16="http://schemas.microsoft.com/office/drawing/2014/main" val="10005"/>
                  </a:ext>
                </a:extLst>
              </a:tr>
              <a:tr h="324908">
                <a:tc>
                  <a:txBody>
                    <a:bodyPr/>
                    <a:lstStyle/>
                    <a:p>
                      <a:pPr algn="ctr" fontAlgn="b"/>
                      <a:r>
                        <a:rPr lang="en-US" sz="2000" b="0" i="0" u="none" strike="noStrike" dirty="0">
                          <a:solidFill>
                            <a:srgbClr val="000000"/>
                          </a:solidFill>
                          <a:effectLst/>
                          <a:latin typeface="Calibri"/>
                        </a:rPr>
                        <a:t>77%-80%</a:t>
                      </a:r>
                    </a:p>
                  </a:txBody>
                  <a:tcPr marL="12700" marR="12700" marT="12700" marB="0" anchor="b">
                    <a:lnL>
                      <a:noFill/>
                    </a:lnL>
                    <a:lnR>
                      <a:noFill/>
                    </a:lnR>
                    <a:lnT>
                      <a:noFill/>
                    </a:lnT>
                    <a:lnB>
                      <a:noFill/>
                    </a:lnB>
                  </a:tcPr>
                </a:tc>
                <a:tc>
                  <a:txBody>
                    <a:bodyPr/>
                    <a:lstStyle/>
                    <a:p>
                      <a:pPr algn="l" fontAlgn="b"/>
                      <a:r>
                        <a:rPr lang="en-US" sz="2000" b="0" i="0" u="none" strike="noStrike">
                          <a:solidFill>
                            <a:srgbClr val="000000"/>
                          </a:solidFill>
                          <a:effectLst/>
                          <a:latin typeface="Calibri"/>
                        </a:rPr>
                        <a:t>C+</a:t>
                      </a:r>
                    </a:p>
                  </a:txBody>
                  <a:tcPr marL="12700" marR="12700" marT="12700" marB="0" anchor="b">
                    <a:lnL>
                      <a:noFill/>
                    </a:lnL>
                    <a:lnR>
                      <a:noFill/>
                    </a:lnR>
                    <a:lnT>
                      <a:noFill/>
                    </a:lnT>
                    <a:lnB>
                      <a:noFill/>
                    </a:lnB>
                  </a:tcPr>
                </a:tc>
                <a:extLst>
                  <a:ext uri="{0D108BD9-81ED-4DB2-BD59-A6C34878D82A}">
                    <a16:rowId xmlns:a16="http://schemas.microsoft.com/office/drawing/2014/main" val="10006"/>
                  </a:ext>
                </a:extLst>
              </a:tr>
              <a:tr h="324908">
                <a:tc>
                  <a:txBody>
                    <a:bodyPr/>
                    <a:lstStyle/>
                    <a:p>
                      <a:pPr algn="ctr" fontAlgn="b"/>
                      <a:r>
                        <a:rPr lang="en-US" sz="2000" b="0" i="0" u="none" strike="noStrike" dirty="0">
                          <a:solidFill>
                            <a:srgbClr val="000000"/>
                          </a:solidFill>
                          <a:effectLst/>
                          <a:latin typeface="Calibri"/>
                        </a:rPr>
                        <a:t>73%-77%</a:t>
                      </a:r>
                    </a:p>
                  </a:txBody>
                  <a:tcPr marL="12700" marR="12700" marT="12700" marB="0" anchor="b">
                    <a:lnL>
                      <a:noFill/>
                    </a:lnL>
                    <a:lnR>
                      <a:noFill/>
                    </a:lnR>
                    <a:lnT>
                      <a:noFill/>
                    </a:lnT>
                    <a:lnB>
                      <a:noFill/>
                    </a:lnB>
                  </a:tcPr>
                </a:tc>
                <a:tc>
                  <a:txBody>
                    <a:bodyPr/>
                    <a:lstStyle/>
                    <a:p>
                      <a:pPr algn="l" fontAlgn="b"/>
                      <a:r>
                        <a:rPr lang="en-US" sz="2000" b="0" i="0" u="none" strike="noStrike">
                          <a:solidFill>
                            <a:srgbClr val="000000"/>
                          </a:solidFill>
                          <a:effectLst/>
                          <a:latin typeface="Calibri"/>
                        </a:rPr>
                        <a:t>C</a:t>
                      </a:r>
                    </a:p>
                  </a:txBody>
                  <a:tcPr marL="12700" marR="12700" marT="12700" marB="0" anchor="b">
                    <a:lnL>
                      <a:noFill/>
                    </a:lnL>
                    <a:lnR>
                      <a:noFill/>
                    </a:lnR>
                    <a:lnT>
                      <a:noFill/>
                    </a:lnT>
                    <a:lnB>
                      <a:noFill/>
                    </a:lnB>
                  </a:tcPr>
                </a:tc>
                <a:extLst>
                  <a:ext uri="{0D108BD9-81ED-4DB2-BD59-A6C34878D82A}">
                    <a16:rowId xmlns:a16="http://schemas.microsoft.com/office/drawing/2014/main" val="10007"/>
                  </a:ext>
                </a:extLst>
              </a:tr>
              <a:tr h="324908">
                <a:tc>
                  <a:txBody>
                    <a:bodyPr/>
                    <a:lstStyle/>
                    <a:p>
                      <a:pPr algn="ctr" fontAlgn="b"/>
                      <a:r>
                        <a:rPr lang="en-US" sz="2000" b="0" i="0" u="none" strike="noStrike" dirty="0">
                          <a:solidFill>
                            <a:srgbClr val="000000"/>
                          </a:solidFill>
                          <a:effectLst/>
                          <a:latin typeface="Calibri"/>
                        </a:rPr>
                        <a:t>70%-73%</a:t>
                      </a:r>
                    </a:p>
                  </a:txBody>
                  <a:tcPr marL="12700" marR="12700" marT="12700" marB="0" anchor="b">
                    <a:lnL>
                      <a:noFill/>
                    </a:lnL>
                    <a:lnR>
                      <a:noFill/>
                    </a:lnR>
                    <a:lnT>
                      <a:noFill/>
                    </a:lnT>
                    <a:lnB>
                      <a:noFill/>
                    </a:lnB>
                  </a:tcPr>
                </a:tc>
                <a:tc>
                  <a:txBody>
                    <a:bodyPr/>
                    <a:lstStyle/>
                    <a:p>
                      <a:pPr algn="l" fontAlgn="b"/>
                      <a:r>
                        <a:rPr lang="en-US" sz="2000" b="0" i="0" u="none" strike="noStrike">
                          <a:solidFill>
                            <a:srgbClr val="000000"/>
                          </a:solidFill>
                          <a:effectLst/>
                          <a:latin typeface="Calibri"/>
                        </a:rPr>
                        <a:t>C-</a:t>
                      </a:r>
                    </a:p>
                  </a:txBody>
                  <a:tcPr marL="12700" marR="12700" marT="12700" marB="0" anchor="b">
                    <a:lnL>
                      <a:noFill/>
                    </a:lnL>
                    <a:lnR>
                      <a:noFill/>
                    </a:lnR>
                    <a:lnT>
                      <a:noFill/>
                    </a:lnT>
                    <a:lnB>
                      <a:noFill/>
                    </a:lnB>
                  </a:tcPr>
                </a:tc>
                <a:extLst>
                  <a:ext uri="{0D108BD9-81ED-4DB2-BD59-A6C34878D82A}">
                    <a16:rowId xmlns:a16="http://schemas.microsoft.com/office/drawing/2014/main" val="10008"/>
                  </a:ext>
                </a:extLst>
              </a:tr>
              <a:tr h="324908">
                <a:tc>
                  <a:txBody>
                    <a:bodyPr/>
                    <a:lstStyle/>
                    <a:p>
                      <a:pPr algn="ctr" fontAlgn="b"/>
                      <a:r>
                        <a:rPr lang="en-US" sz="2000" b="0" i="0" u="none" strike="noStrike">
                          <a:solidFill>
                            <a:srgbClr val="000000"/>
                          </a:solidFill>
                          <a:effectLst/>
                          <a:latin typeface="Calibri"/>
                        </a:rPr>
                        <a:t>66%-70%</a:t>
                      </a:r>
                    </a:p>
                  </a:txBody>
                  <a:tcPr marL="12700" marR="12700" marT="12700" marB="0" anchor="b">
                    <a:lnL>
                      <a:noFill/>
                    </a:lnL>
                    <a:lnR>
                      <a:noFill/>
                    </a:lnR>
                    <a:lnT>
                      <a:noFill/>
                    </a:lnT>
                    <a:lnB>
                      <a:noFill/>
                    </a:lnB>
                  </a:tcPr>
                </a:tc>
                <a:tc>
                  <a:txBody>
                    <a:bodyPr/>
                    <a:lstStyle/>
                    <a:p>
                      <a:pPr algn="l" fontAlgn="b"/>
                      <a:r>
                        <a:rPr lang="en-US" sz="2000" b="0" i="0" u="none" strike="noStrike">
                          <a:solidFill>
                            <a:srgbClr val="000000"/>
                          </a:solidFill>
                          <a:effectLst/>
                          <a:latin typeface="Calibri"/>
                        </a:rPr>
                        <a:t>D+</a:t>
                      </a:r>
                    </a:p>
                  </a:txBody>
                  <a:tcPr marL="12700" marR="12700" marT="12700" marB="0" anchor="b">
                    <a:lnL>
                      <a:noFill/>
                    </a:lnL>
                    <a:lnR>
                      <a:noFill/>
                    </a:lnR>
                    <a:lnT>
                      <a:noFill/>
                    </a:lnT>
                    <a:lnB>
                      <a:noFill/>
                    </a:lnB>
                  </a:tcPr>
                </a:tc>
                <a:extLst>
                  <a:ext uri="{0D108BD9-81ED-4DB2-BD59-A6C34878D82A}">
                    <a16:rowId xmlns:a16="http://schemas.microsoft.com/office/drawing/2014/main" val="10009"/>
                  </a:ext>
                </a:extLst>
              </a:tr>
              <a:tr h="324908">
                <a:tc>
                  <a:txBody>
                    <a:bodyPr/>
                    <a:lstStyle/>
                    <a:p>
                      <a:pPr algn="ctr" fontAlgn="b"/>
                      <a:r>
                        <a:rPr lang="en-US" sz="2000" b="0" i="0" u="none" strike="noStrike">
                          <a:solidFill>
                            <a:srgbClr val="000000"/>
                          </a:solidFill>
                          <a:effectLst/>
                          <a:latin typeface="Calibri"/>
                        </a:rPr>
                        <a:t>60%-66%</a:t>
                      </a:r>
                    </a:p>
                  </a:txBody>
                  <a:tcPr marL="12700" marR="12700" marT="12700" marB="0" anchor="b">
                    <a:lnL>
                      <a:noFill/>
                    </a:lnL>
                    <a:lnR>
                      <a:noFill/>
                    </a:lnR>
                    <a:lnT>
                      <a:noFill/>
                    </a:lnT>
                    <a:lnB>
                      <a:noFill/>
                    </a:lnB>
                  </a:tcPr>
                </a:tc>
                <a:tc>
                  <a:txBody>
                    <a:bodyPr/>
                    <a:lstStyle/>
                    <a:p>
                      <a:pPr algn="l" fontAlgn="b"/>
                      <a:r>
                        <a:rPr lang="en-US" sz="2000" b="0" i="0" u="none" strike="noStrike">
                          <a:solidFill>
                            <a:srgbClr val="000000"/>
                          </a:solidFill>
                          <a:effectLst/>
                          <a:latin typeface="Calibri"/>
                        </a:rPr>
                        <a:t>D</a:t>
                      </a:r>
                    </a:p>
                  </a:txBody>
                  <a:tcPr marL="12700" marR="12700" marT="12700" marB="0" anchor="b">
                    <a:lnL>
                      <a:noFill/>
                    </a:lnL>
                    <a:lnR>
                      <a:noFill/>
                    </a:lnR>
                    <a:lnT>
                      <a:noFill/>
                    </a:lnT>
                    <a:lnB>
                      <a:noFill/>
                    </a:lnB>
                  </a:tcPr>
                </a:tc>
                <a:extLst>
                  <a:ext uri="{0D108BD9-81ED-4DB2-BD59-A6C34878D82A}">
                    <a16:rowId xmlns:a16="http://schemas.microsoft.com/office/drawing/2014/main" val="10010"/>
                  </a:ext>
                </a:extLst>
              </a:tr>
              <a:tr h="324908">
                <a:tc>
                  <a:txBody>
                    <a:bodyPr/>
                    <a:lstStyle/>
                    <a:p>
                      <a:pPr algn="ctr" fontAlgn="b"/>
                      <a:r>
                        <a:rPr lang="en-US" sz="2000" b="0" i="0" u="none" strike="noStrike">
                          <a:solidFill>
                            <a:srgbClr val="000000"/>
                          </a:solidFill>
                          <a:effectLst/>
                          <a:latin typeface="Calibri"/>
                        </a:rPr>
                        <a:t>0%-60%</a:t>
                      </a:r>
                    </a:p>
                  </a:txBody>
                  <a:tcPr marL="12700" marR="12700" marT="12700"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a:rPr>
                        <a:t>F</a:t>
                      </a:r>
                    </a:p>
                  </a:txBody>
                  <a:tcPr marL="12700" marR="12700" marT="12700" marB="0" anchor="b">
                    <a:lnL>
                      <a:noFill/>
                    </a:lnL>
                    <a:lnR>
                      <a:noFill/>
                    </a:lnR>
                    <a:lnT>
                      <a:noFill/>
                    </a:lnT>
                    <a:lnB>
                      <a:noFill/>
                    </a:lnB>
                  </a:tcPr>
                </a:tc>
                <a:extLst>
                  <a:ext uri="{0D108BD9-81ED-4DB2-BD59-A6C34878D82A}">
                    <a16:rowId xmlns:a16="http://schemas.microsoft.com/office/drawing/2014/main" val="10011"/>
                  </a:ext>
                </a:extLst>
              </a:tr>
            </a:tbl>
          </a:graphicData>
        </a:graphic>
      </p:graphicFrame>
      <p:grpSp>
        <p:nvGrpSpPr>
          <p:cNvPr id="16" name="Group 15"/>
          <p:cNvGrpSpPr/>
          <p:nvPr/>
        </p:nvGrpSpPr>
        <p:grpSpPr>
          <a:xfrm>
            <a:off x="5021263" y="3037721"/>
            <a:ext cx="3591361" cy="3386663"/>
            <a:chOff x="3497262" y="3037720"/>
            <a:chExt cx="3591361" cy="3386663"/>
          </a:xfrm>
        </p:grpSpPr>
        <p:cxnSp>
          <p:nvCxnSpPr>
            <p:cNvPr id="6" name="Straight Arrow Connector 5"/>
            <p:cNvCxnSpPr/>
            <p:nvPr/>
          </p:nvCxnSpPr>
          <p:spPr>
            <a:xfrm flipV="1">
              <a:off x="5621337" y="3037720"/>
              <a:ext cx="25400" cy="2120900"/>
            </a:xfrm>
            <a:prstGeom prst="straightConnector1">
              <a:avLst/>
            </a:prstGeom>
            <a:ln w="635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497262" y="5158620"/>
              <a:ext cx="2149475" cy="266"/>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621337" y="5158620"/>
              <a:ext cx="0" cy="126576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737253" y="3827533"/>
              <a:ext cx="1351370" cy="369332"/>
            </a:xfrm>
            <a:prstGeom prst="rect">
              <a:avLst/>
            </a:prstGeom>
            <a:noFill/>
          </p:spPr>
          <p:txBody>
            <a:bodyPr wrap="square" rtlCol="0">
              <a:spAutoFit/>
            </a:bodyPr>
            <a:lstStyle/>
            <a:p>
              <a:pPr algn="ctr"/>
              <a:r>
                <a:rPr lang="en-US"/>
                <a:t>Satisfied</a:t>
              </a:r>
            </a:p>
          </p:txBody>
        </p:sp>
        <p:sp>
          <p:nvSpPr>
            <p:cNvPr id="15" name="TextBox 14"/>
            <p:cNvSpPr txBox="1"/>
            <p:nvPr/>
          </p:nvSpPr>
          <p:spPr>
            <a:xfrm>
              <a:off x="5737252" y="5606835"/>
              <a:ext cx="1351371" cy="369332"/>
            </a:xfrm>
            <a:prstGeom prst="rect">
              <a:avLst/>
            </a:prstGeom>
            <a:noFill/>
          </p:spPr>
          <p:txBody>
            <a:bodyPr wrap="square" rtlCol="0">
              <a:spAutoFit/>
            </a:bodyPr>
            <a:lstStyle/>
            <a:p>
              <a:pPr algn="ctr"/>
              <a:r>
                <a:rPr lang="en-US"/>
                <a:t>Unsatisfied</a:t>
              </a:r>
              <a:endParaRPr lang="en-US" dirty="0"/>
            </a:p>
          </p:txBody>
        </p:sp>
      </p:grpSp>
    </p:spTree>
    <p:extLst>
      <p:ext uri="{BB962C8B-B14F-4D97-AF65-F5344CB8AC3E}">
        <p14:creationId xmlns:p14="http://schemas.microsoft.com/office/powerpoint/2010/main" val="283805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ACB8750-AEEC-974F-981C-F5F3666D71BB}"/>
              </a:ext>
            </a:extLst>
          </p:cNvPr>
          <p:cNvPicPr>
            <a:picLocks noChangeAspect="1"/>
          </p:cNvPicPr>
          <p:nvPr/>
        </p:nvPicPr>
        <p:blipFill rotWithShape="1">
          <a:blip r:embed="rId2"/>
          <a:srcRect r="2007"/>
          <a:stretch/>
        </p:blipFill>
        <p:spPr>
          <a:xfrm>
            <a:off x="0" y="0"/>
            <a:ext cx="12192000" cy="6318791"/>
          </a:xfrm>
          <a:prstGeom prst="rect">
            <a:avLst/>
          </a:prstGeom>
        </p:spPr>
      </p:pic>
      <p:sp>
        <p:nvSpPr>
          <p:cNvPr id="17" name="Rectangle 16">
            <a:extLst>
              <a:ext uri="{FF2B5EF4-FFF2-40B4-BE49-F238E27FC236}">
                <a16:creationId xmlns:a16="http://schemas.microsoft.com/office/drawing/2014/main" id="{3A8F5272-18D7-8D43-A2B4-CDEB6802F0C1}"/>
              </a:ext>
            </a:extLst>
          </p:cNvPr>
          <p:cNvSpPr/>
          <p:nvPr/>
        </p:nvSpPr>
        <p:spPr>
          <a:xfrm>
            <a:off x="3427320" y="6318791"/>
            <a:ext cx="5337359" cy="461665"/>
          </a:xfrm>
          <a:prstGeom prst="rect">
            <a:avLst/>
          </a:prstGeom>
        </p:spPr>
        <p:txBody>
          <a:bodyPr wrap="none">
            <a:spAutoFit/>
          </a:bodyPr>
          <a:lstStyle/>
          <a:p>
            <a:r>
              <a:rPr lang="en-US" sz="2400" dirty="0">
                <a:hlinkClick r:id="rId3"/>
              </a:rPr>
              <a:t>https://registrar.wsu.edu/grades-and-gpa</a:t>
            </a:r>
            <a:endParaRPr lang="en-US" sz="2400" dirty="0"/>
          </a:p>
        </p:txBody>
      </p:sp>
    </p:spTree>
    <p:extLst>
      <p:ext uri="{BB962C8B-B14F-4D97-AF65-F5344CB8AC3E}">
        <p14:creationId xmlns:p14="http://schemas.microsoft.com/office/powerpoint/2010/main" val="2997947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t="16071"/>
          <a:stretch/>
        </p:blipFill>
        <p:spPr>
          <a:xfrm>
            <a:off x="2273300" y="1324356"/>
            <a:ext cx="7302500" cy="4775200"/>
          </a:xfrm>
          <a:prstGeom prst="rect">
            <a:avLst/>
          </a:prstGeom>
        </p:spPr>
      </p:pic>
      <p:sp>
        <p:nvSpPr>
          <p:cNvPr id="2" name="Title 1"/>
          <p:cNvSpPr>
            <a:spLocks noGrp="1"/>
          </p:cNvSpPr>
          <p:nvPr>
            <p:ph type="title"/>
          </p:nvPr>
        </p:nvSpPr>
        <p:spPr>
          <a:xfrm>
            <a:off x="1981200" y="71628"/>
            <a:ext cx="8229600" cy="1252728"/>
          </a:xfrm>
        </p:spPr>
        <p:txBody>
          <a:bodyPr/>
          <a:lstStyle/>
          <a:p>
            <a:r>
              <a:rPr lang="en-US" dirty="0">
                <a:solidFill>
                  <a:srgbClr val="4584D3"/>
                </a:solidFill>
              </a:rPr>
              <a:t>Grade components</a:t>
            </a:r>
          </a:p>
        </p:txBody>
      </p:sp>
    </p:spTree>
    <p:extLst>
      <p:ext uri="{BB962C8B-B14F-4D97-AF65-F5344CB8AC3E}">
        <p14:creationId xmlns:p14="http://schemas.microsoft.com/office/powerpoint/2010/main" val="124316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solidFill>
                  <a:schemeClr val="accent1"/>
                </a:solidFill>
                <a:latin typeface="+mn-lt"/>
              </a:rPr>
              <a:t>Participation</a:t>
            </a:r>
          </a:p>
        </p:txBody>
      </p:sp>
      <p:graphicFrame>
        <p:nvGraphicFramePr>
          <p:cNvPr id="5" name="Content Placeholder 4"/>
          <p:cNvGraphicFramePr>
            <a:graphicFrameLocks noGrp="1"/>
          </p:cNvGraphicFramePr>
          <p:nvPr>
            <p:ph idx="1"/>
            <p:extLst/>
          </p:nvPr>
        </p:nvGraphicFramePr>
        <p:xfrm>
          <a:off x="2395538" y="2674938"/>
          <a:ext cx="7408862" cy="2225040"/>
        </p:xfrm>
        <a:graphic>
          <a:graphicData uri="http://schemas.openxmlformats.org/drawingml/2006/table">
            <a:tbl>
              <a:tblPr firstRow="1" bandRow="1">
                <a:tableStyleId>{5C22544A-7EE6-4342-B048-85BDC9FD1C3A}</a:tableStyleId>
              </a:tblPr>
              <a:tblGrid>
                <a:gridCol w="5556306">
                  <a:extLst>
                    <a:ext uri="{9D8B030D-6E8A-4147-A177-3AD203B41FA5}">
                      <a16:colId xmlns:a16="http://schemas.microsoft.com/office/drawing/2014/main" val="20000"/>
                    </a:ext>
                  </a:extLst>
                </a:gridCol>
                <a:gridCol w="1852556">
                  <a:extLst>
                    <a:ext uri="{9D8B030D-6E8A-4147-A177-3AD203B41FA5}">
                      <a16:colId xmlns:a16="http://schemas.microsoft.com/office/drawing/2014/main" val="20001"/>
                    </a:ext>
                  </a:extLst>
                </a:gridCol>
              </a:tblGrid>
              <a:tr h="370840">
                <a:tc>
                  <a:txBody>
                    <a:bodyPr/>
                    <a:lstStyle/>
                    <a:p>
                      <a:endParaRPr lang="en-US" dirty="0"/>
                    </a:p>
                  </a:txBody>
                  <a:tcPr/>
                </a:tc>
                <a:tc>
                  <a:txBody>
                    <a:bodyPr/>
                    <a:lstStyle/>
                    <a:p>
                      <a:r>
                        <a:rPr lang="en-US" dirty="0"/>
                        <a:t>Score</a:t>
                      </a:r>
                    </a:p>
                  </a:txBody>
                  <a:tcPr/>
                </a:tc>
                <a:extLst>
                  <a:ext uri="{0D108BD9-81ED-4DB2-BD59-A6C34878D82A}">
                    <a16:rowId xmlns:a16="http://schemas.microsoft.com/office/drawing/2014/main" val="10000"/>
                  </a:ext>
                </a:extLst>
              </a:tr>
              <a:tr h="370840">
                <a:tc>
                  <a:txBody>
                    <a:bodyPr/>
                    <a:lstStyle/>
                    <a:p>
                      <a:r>
                        <a:rPr lang="en-US" dirty="0"/>
                        <a:t>No question, no</a:t>
                      </a:r>
                      <a:r>
                        <a:rPr lang="en-US" baseline="0" dirty="0"/>
                        <a:t> discussion</a:t>
                      </a:r>
                      <a:endParaRPr lang="en-US" dirty="0"/>
                    </a:p>
                  </a:txBody>
                  <a:tcPr/>
                </a:tc>
                <a:tc>
                  <a:txBody>
                    <a:bodyPr/>
                    <a:lstStyle/>
                    <a:p>
                      <a:r>
                        <a:rPr lang="en-US" dirty="0"/>
                        <a:t>0%</a:t>
                      </a:r>
                    </a:p>
                  </a:txBody>
                  <a:tcPr/>
                </a:tc>
                <a:extLst>
                  <a:ext uri="{0D108BD9-81ED-4DB2-BD59-A6C34878D82A}">
                    <a16:rowId xmlns:a16="http://schemas.microsoft.com/office/drawing/2014/main" val="10001"/>
                  </a:ext>
                </a:extLst>
              </a:tr>
              <a:tr h="370840">
                <a:tc>
                  <a:txBody>
                    <a:bodyPr/>
                    <a:lstStyle/>
                    <a:p>
                      <a:r>
                        <a:rPr lang="en-US" dirty="0"/>
                        <a:t>Question or discussion occasionally</a:t>
                      </a:r>
                    </a:p>
                  </a:txBody>
                  <a:tcPr/>
                </a:tc>
                <a:tc>
                  <a:txBody>
                    <a:bodyPr/>
                    <a:lstStyle/>
                    <a:p>
                      <a:r>
                        <a:rPr lang="en-US" dirty="0"/>
                        <a:t>25%</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Question actively</a:t>
                      </a:r>
                    </a:p>
                  </a:txBody>
                  <a:tcPr/>
                </a:tc>
                <a:tc>
                  <a:txBody>
                    <a:bodyPr/>
                    <a:lstStyle/>
                    <a:p>
                      <a:r>
                        <a:rPr lang="en-US" dirty="0"/>
                        <a:t>50%</a:t>
                      </a: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Discussion actively</a:t>
                      </a:r>
                    </a:p>
                  </a:txBody>
                  <a:tcPr/>
                </a:tc>
                <a:tc>
                  <a:txBody>
                    <a:bodyPr/>
                    <a:lstStyle/>
                    <a:p>
                      <a:r>
                        <a:rPr lang="en-US" dirty="0"/>
                        <a:t>75%</a:t>
                      </a:r>
                    </a:p>
                  </a:txBody>
                  <a:tcPr/>
                </a:tc>
                <a:extLst>
                  <a:ext uri="{0D108BD9-81ED-4DB2-BD59-A6C34878D82A}">
                    <a16:rowId xmlns:a16="http://schemas.microsoft.com/office/drawing/2014/main" val="10004"/>
                  </a:ext>
                </a:extLst>
              </a:tr>
              <a:tr h="370840">
                <a:tc>
                  <a:txBody>
                    <a:bodyPr/>
                    <a:lstStyle/>
                    <a:p>
                      <a:r>
                        <a:rPr lang="en-US" dirty="0"/>
                        <a:t>Question AND discussion actively</a:t>
                      </a:r>
                    </a:p>
                  </a:txBody>
                  <a:tcPr/>
                </a:tc>
                <a:tc>
                  <a:txBody>
                    <a:bodyPr/>
                    <a:lstStyle/>
                    <a:p>
                      <a:r>
                        <a:rPr lang="en-US" dirty="0"/>
                        <a:t>100%</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53357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Assignments: six in total</a:t>
            </a:r>
          </a:p>
          <a:p>
            <a:r>
              <a:rPr lang="en-US" dirty="0"/>
              <a:t>Due 3:10PM every other week, except spring break and final</a:t>
            </a:r>
          </a:p>
          <a:p>
            <a:r>
              <a:rPr lang="en-US" dirty="0"/>
              <a:t>Submit by email to Instructor</a:t>
            </a:r>
          </a:p>
          <a:p>
            <a:r>
              <a:rPr lang="en-US" dirty="0"/>
              <a:t>PDF Report and R source code only</a:t>
            </a:r>
          </a:p>
          <a:p>
            <a:r>
              <a:rPr lang="en-US" dirty="0"/>
              <a:t>PDF report is limited to five pages.</a:t>
            </a:r>
          </a:p>
          <a:p>
            <a:r>
              <a:rPr lang="en-US" dirty="0"/>
              <a:t>Late homework: half off per day. </a:t>
            </a:r>
          </a:p>
        </p:txBody>
      </p:sp>
      <p:sp>
        <p:nvSpPr>
          <p:cNvPr id="3" name="Title 2"/>
          <p:cNvSpPr>
            <a:spLocks noGrp="1"/>
          </p:cNvSpPr>
          <p:nvPr>
            <p:ph type="title"/>
          </p:nvPr>
        </p:nvSpPr>
        <p:spPr/>
        <p:txBody>
          <a:bodyPr/>
          <a:lstStyle/>
          <a:p>
            <a:pPr algn="ctr"/>
            <a:r>
              <a:rPr lang="en-US" b="1" dirty="0">
                <a:solidFill>
                  <a:schemeClr val="accent1"/>
                </a:solidFill>
                <a:latin typeface="+mn-lt"/>
              </a:rPr>
              <a:t>Homework</a:t>
            </a:r>
          </a:p>
        </p:txBody>
      </p:sp>
    </p:spTree>
    <p:extLst>
      <p:ext uri="{BB962C8B-B14F-4D97-AF65-F5344CB8AC3E}">
        <p14:creationId xmlns:p14="http://schemas.microsoft.com/office/powerpoint/2010/main" val="75045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220</TotalTime>
  <Words>1229</Words>
  <Application>Microsoft Macintosh PowerPoint</Application>
  <PresentationFormat>Widescreen</PresentationFormat>
  <Paragraphs>136</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等线</vt:lpstr>
      <vt:lpstr>Arial</vt:lpstr>
      <vt:lpstr>Calibri</vt:lpstr>
      <vt:lpstr>Calibri Light</vt:lpstr>
      <vt:lpstr>Symbol</vt:lpstr>
      <vt:lpstr>Times New Roman</vt:lpstr>
      <vt:lpstr>Wingdings</vt:lpstr>
      <vt:lpstr>Office Theme</vt:lpstr>
      <vt:lpstr>Statistical Genomics</vt:lpstr>
      <vt:lpstr>Outline</vt:lpstr>
      <vt:lpstr>Teaching assistant</vt:lpstr>
      <vt:lpstr>Objectives</vt:lpstr>
      <vt:lpstr>Grade options</vt:lpstr>
      <vt:lpstr>PowerPoint Presentation</vt:lpstr>
      <vt:lpstr>Grade components</vt:lpstr>
      <vt:lpstr>Participation</vt:lpstr>
      <vt:lpstr>Homework</vt:lpstr>
      <vt:lpstr>Exams</vt:lpstr>
      <vt:lpstr>Lectures and Labs</vt:lpstr>
      <vt:lpstr>PowerPoint Presentation</vt:lpstr>
      <vt:lpstr>Schedule for the 1st two weeks</vt:lpstr>
      <vt:lpstr>Text book</vt:lpstr>
      <vt:lpstr>Books at ZZLab (130 Johnson Hall)</vt:lpstr>
      <vt:lpstr>PowerPoint Presentation</vt:lpstr>
      <vt:lpstr>More Research on GWAS and GS</vt:lpstr>
      <vt:lpstr>Problems in GWAS</vt:lpstr>
      <vt:lpstr>Associations on flowering time</vt:lpstr>
      <vt:lpstr>The Precision Medicine Imitative (2015)</vt:lpstr>
      <vt:lpstr>Dosage variation among individuals</vt:lpstr>
      <vt:lpstr>Preventive medical treatment</vt:lpstr>
      <vt:lpstr>Canine Hip Dysplasia is predictive</vt:lpstr>
      <vt:lpstr>Canine hip dysplasia is predictable</vt:lpstr>
      <vt:lpstr>Genomic prediction</vt:lpstr>
      <vt:lpstr>PowerPoint Presentation</vt:lpstr>
      <vt:lpstr>Highlight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Zhiwu</dc:creator>
  <cp:lastModifiedBy>Zhang, Zhiwu</cp:lastModifiedBy>
  <cp:revision>21</cp:revision>
  <dcterms:created xsi:type="dcterms:W3CDTF">2020-01-18T23:14:17Z</dcterms:created>
  <dcterms:modified xsi:type="dcterms:W3CDTF">2020-05-14T05:34:15Z</dcterms:modified>
</cp:coreProperties>
</file>