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70" r:id="rId2"/>
    <p:sldId id="378" r:id="rId3"/>
    <p:sldId id="393" r:id="rId4"/>
    <p:sldId id="372" r:id="rId5"/>
    <p:sldId id="373" r:id="rId6"/>
    <p:sldId id="379" r:id="rId7"/>
    <p:sldId id="380" r:id="rId8"/>
    <p:sldId id="394" r:id="rId9"/>
    <p:sldId id="390" r:id="rId10"/>
    <p:sldId id="389" r:id="rId11"/>
    <p:sldId id="381" r:id="rId12"/>
    <p:sldId id="382" r:id="rId13"/>
    <p:sldId id="392" r:id="rId14"/>
    <p:sldId id="377" r:id="rId15"/>
    <p:sldId id="386" r:id="rId16"/>
    <p:sldId id="387" r:id="rId17"/>
    <p:sldId id="383" r:id="rId18"/>
    <p:sldId id="384" r:id="rId19"/>
    <p:sldId id="391" r:id="rId20"/>
    <p:sldId id="374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5"/>
    <p:restoredTop sz="96517" autoAdjust="0"/>
  </p:normalViewPr>
  <p:slideViewPr>
    <p:cSldViewPr snapToGrid="0" snapToObjects="1">
      <p:cViewPr varScale="1">
        <p:scale>
          <a:sx n="115" d="100"/>
          <a:sy n="115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studio.com/products/rstudio/download/#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hyperlink" Target="https://www.data-to-viz.com/" TargetMode="External"/><Relationship Id="rId2" Type="http://schemas.openxmlformats.org/officeDocument/2006/relationships/hyperlink" Target="https://www.r-graph-gallery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r-statistics.co/Complete-Ggplot2-Tutorial-Part1-With-R-Code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zlab.net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pl.github.io/PYPL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Matthew McGowan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Programming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 R</a:t>
            </a:r>
          </a:p>
        </p:txBody>
      </p:sp>
    </p:spTree>
    <p:extLst>
      <p:ext uri="{BB962C8B-B14F-4D97-AF65-F5344CB8AC3E}">
        <p14:creationId xmlns:p14="http://schemas.microsoft.com/office/powerpoint/2010/main" val="367182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80DF7-0637-4C4E-8728-50F6FA234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2599765"/>
            <a:ext cx="5020235" cy="37651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29023-9CD5-4201-9458-AD3EF60657FF}"/>
              </a:ext>
            </a:extLst>
          </p:cNvPr>
          <p:cNvSpPr/>
          <p:nvPr/>
        </p:nvSpPr>
        <p:spPr>
          <a:xfrm>
            <a:off x="5844988" y="32380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(expression)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Do Something</a:t>
            </a:r>
          </a:p>
          <a:p>
            <a:r>
              <a:rPr lang="en-US" dirty="0"/>
              <a:t>} else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Do a different thing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0113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Vectors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F3232-F133-45F9-A2DC-9201F42B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33" y="1344527"/>
            <a:ext cx="6191250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B9384-4D59-4451-9166-05A81B08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139" y="4264619"/>
            <a:ext cx="4497201" cy="24977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D49034-F3F2-4B3E-9A7C-69E3B4AC1432}"/>
              </a:ext>
            </a:extLst>
          </p:cNvPr>
          <p:cNvSpPr/>
          <p:nvPr/>
        </p:nvSpPr>
        <p:spPr>
          <a:xfrm>
            <a:off x="340657" y="26928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is a .R source file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F555BA-FABA-464E-BA2D-4BB0ADE43C7E}"/>
              </a:ext>
            </a:extLst>
          </p:cNvPr>
          <p:cNvSpPr/>
          <p:nvPr/>
        </p:nvSpPr>
        <p:spPr>
          <a:xfrm>
            <a:off x="340657" y="5238073"/>
            <a:ext cx="3406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the console when running each line from the source file</a:t>
            </a:r>
          </a:p>
        </p:txBody>
      </p:sp>
    </p:spTree>
    <p:extLst>
      <p:ext uri="{BB962C8B-B14F-4D97-AF65-F5344CB8AC3E}">
        <p14:creationId xmlns:p14="http://schemas.microsoft.com/office/powerpoint/2010/main" val="42028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BFC71-16BF-4AF9-B5DC-00FC679E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2" y="1776412"/>
            <a:ext cx="5886731" cy="2133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3FA21-3364-445B-A1A0-87FE8F73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2" y="4016973"/>
            <a:ext cx="5886731" cy="2333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8280E2-AB00-4CAD-984D-64CC869D86A7}"/>
              </a:ext>
            </a:extLst>
          </p:cNvPr>
          <p:cNvSpPr/>
          <p:nvPr/>
        </p:nvSpPr>
        <p:spPr>
          <a:xfrm>
            <a:off x="6501693" y="3429000"/>
            <a:ext cx="276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(item in vector)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do_something</a:t>
            </a:r>
            <a:r>
              <a:rPr lang="en-US" dirty="0"/>
              <a:t>(item)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328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280E2-AB00-4CAD-984D-64CC869D86A7}"/>
              </a:ext>
            </a:extLst>
          </p:cNvPr>
          <p:cNvSpPr/>
          <p:nvPr/>
        </p:nvSpPr>
        <p:spPr>
          <a:xfrm>
            <a:off x="5803424" y="3472598"/>
            <a:ext cx="276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(expression  is true)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</a:t>
            </a:r>
            <a:r>
              <a:rPr lang="en-US" dirty="0" err="1"/>
              <a:t>keep_iterating</a:t>
            </a:r>
            <a:r>
              <a:rPr lang="en-US" dirty="0"/>
              <a:t>()</a:t>
            </a:r>
          </a:p>
          <a:p>
            <a:r>
              <a:rPr lang="en-US" dirty="0"/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61C9F-FC9D-48EB-B7FA-23B022B0D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51" y="2063942"/>
            <a:ext cx="4800600" cy="181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A3442-FA00-48F1-B62B-0AE7EA1E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82" y="4072763"/>
            <a:ext cx="4789138" cy="26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0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Rstudio</a:t>
            </a:r>
            <a:r>
              <a:rPr lang="en-US" dirty="0">
                <a:latin typeface="Calibri" charset="0"/>
              </a:rPr>
              <a:t> is an IDE for 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7EA81-18C2-4808-BD1B-E52FDE3BC379}"/>
              </a:ext>
            </a:extLst>
          </p:cNvPr>
          <p:cNvSpPr/>
          <p:nvPr/>
        </p:nvSpPr>
        <p:spPr>
          <a:xfrm>
            <a:off x="-17929" y="6335006"/>
            <a:ext cx="6024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https://rstudio.com/products/rstudio/download/#download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1A109-25CB-4A49-8829-1F1CDF4D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2668145"/>
            <a:ext cx="5719482" cy="31276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7D988-8CB7-4C16-B4DF-163B2607A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741" y="2948349"/>
            <a:ext cx="3058385" cy="26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0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functions</a:t>
            </a:r>
          </a:p>
          <a:p>
            <a:r>
              <a:rPr lang="en-US" dirty="0"/>
              <a:t>~8000 on CRAN (Comprehensive R Achieve Network)</a:t>
            </a:r>
          </a:p>
          <a:p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mypackages</a:t>
            </a:r>
            <a:r>
              <a:rPr lang="en-US" dirty="0"/>
              <a:t>")</a:t>
            </a:r>
          </a:p>
          <a:p>
            <a:r>
              <a:rPr lang="en-US" dirty="0"/>
              <a:t>library("</a:t>
            </a:r>
            <a:r>
              <a:rPr lang="en-US" dirty="0" err="1"/>
              <a:t>mypackages</a:t>
            </a:r>
            <a:r>
              <a:rPr lang="en-US" dirty="0"/>
              <a:t>")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64623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ECA35-6624-48FE-A18B-9A1E6B3B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12186"/>
            <a:ext cx="4730726" cy="444581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‘swirl’ is a great beginner friendly learning package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23A62-FA6C-4730-B061-0DDC215CB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18" y="4826690"/>
            <a:ext cx="2929429" cy="1692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74ED4-FABC-4EC4-B2A3-3762A65C5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18" y="2890035"/>
            <a:ext cx="2850776" cy="17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/>
          </a:bodyPr>
          <a:lstStyle/>
          <a:p>
            <a:r>
              <a:rPr lang="en-US" b="1" dirty="0"/>
              <a:t>R has many plotting libraries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4D06E-77B3-4A63-B19A-907A1597E4E5}"/>
              </a:ext>
            </a:extLst>
          </p:cNvPr>
          <p:cNvSpPr/>
          <p:nvPr/>
        </p:nvSpPr>
        <p:spPr>
          <a:xfrm>
            <a:off x="2272564" y="6462094"/>
            <a:ext cx="3430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https://www.r-graph-gallery.com/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A24189-2EB2-422E-A372-F5AB92A4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" y="2205318"/>
            <a:ext cx="2858726" cy="2041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61FA9A-DD5F-4602-AAB3-CFFF108C0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419" y="2366687"/>
            <a:ext cx="1905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F3569-4D4B-41FC-AD01-C04D305CE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987" y="2983005"/>
            <a:ext cx="3222811" cy="3222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32F3A-C6E4-4C1D-9BE5-3E068B378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50" y="4529405"/>
            <a:ext cx="1676411" cy="1676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134724-CBBF-4348-83F7-A6615470179E}"/>
              </a:ext>
            </a:extLst>
          </p:cNvPr>
          <p:cNvSpPr/>
          <p:nvPr/>
        </p:nvSpPr>
        <p:spPr>
          <a:xfrm>
            <a:off x="6250158" y="648955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https://www.data-to-viz.com/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8E127-7167-43ED-AB94-9A2607B0BB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350" y="4320882"/>
            <a:ext cx="2198790" cy="21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With enough skill, R can generate amazing graphs!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06B54-6E88-4AC3-B31B-84A6CD5D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050"/>
            <a:ext cx="9144000" cy="38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1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37" y="159034"/>
            <a:ext cx="4984376" cy="1696660"/>
          </a:xfrm>
        </p:spPr>
        <p:txBody>
          <a:bodyPr>
            <a:normAutofit fontScale="90000"/>
          </a:bodyPr>
          <a:lstStyle/>
          <a:p>
            <a:r>
              <a:rPr lang="en-US" dirty="0"/>
              <a:t>ggplot2 is the best one to start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59D34-FE2C-48B2-B49F-4708E2EAA887}"/>
              </a:ext>
            </a:extLst>
          </p:cNvPr>
          <p:cNvSpPr/>
          <p:nvPr/>
        </p:nvSpPr>
        <p:spPr>
          <a:xfrm>
            <a:off x="1004047" y="6150892"/>
            <a:ext cx="7135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http://r-statistics.co/Complete-Ggplot2-Tutorial-Part1-With-R-Code.html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0D4D5-1F70-41EB-AC97-E9631DB5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7" y="3023723"/>
            <a:ext cx="4325471" cy="267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ggplot2 Area Chart">
            <a:extLst>
              <a:ext uri="{FF2B5EF4-FFF2-40B4-BE49-F238E27FC236}">
                <a16:creationId xmlns:a16="http://schemas.microsoft.com/office/drawing/2014/main" id="{9ED5C198-C827-4AC4-9968-F7155367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73" y="3023724"/>
            <a:ext cx="4325470" cy="2673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"By 2018, the US alone could face a shortage of </a:t>
            </a:r>
            <a:r>
              <a:rPr lang="en-US" i="1" dirty="0"/>
              <a:t>1.5 million managers and analysts</a:t>
            </a:r>
            <a:r>
              <a:rPr lang="en-US" dirty="0"/>
              <a:t> with the know-how to investigate big data to make effective decisions"</a:t>
            </a:r>
          </a:p>
          <a:p>
            <a:pPr marL="0" indent="0">
              <a:buNone/>
            </a:pPr>
            <a:r>
              <a:rPr lang="en-US" dirty="0"/>
              <a:t>		 -McKinsey Global Institute, 2014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needs</a:t>
            </a:r>
          </a:p>
        </p:txBody>
      </p:sp>
    </p:spTree>
    <p:extLst>
      <p:ext uri="{BB962C8B-B14F-4D97-AF65-F5344CB8AC3E}">
        <p14:creationId xmlns:p14="http://schemas.microsoft.com/office/powerpoint/2010/main" val="184939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BCA62-03F3-174A-AC82-36642AF70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3477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4EB515-30A9-4772-BA1A-61F68D758126}"/>
              </a:ext>
            </a:extLst>
          </p:cNvPr>
          <p:cNvSpPr/>
          <p:nvPr/>
        </p:nvSpPr>
        <p:spPr>
          <a:xfrm>
            <a:off x="255219" y="44888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http://zzlab.net/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8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 Example Crash-course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Install base R</a:t>
            </a:r>
          </a:p>
          <a:p>
            <a:r>
              <a:rPr lang="en-US" dirty="0">
                <a:latin typeface="Constantia" charset="0"/>
              </a:rPr>
              <a:t>Install </a:t>
            </a:r>
            <a:r>
              <a:rPr lang="en-US" dirty="0" err="1">
                <a:latin typeface="Constantia" charset="0"/>
              </a:rPr>
              <a:t>Rstudio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Install the ‘swirl’ package</a:t>
            </a:r>
          </a:p>
          <a:p>
            <a:pPr lvl="1"/>
            <a:r>
              <a:rPr lang="en-US" dirty="0">
                <a:latin typeface="Constantia" charset="0"/>
              </a:rPr>
              <a:t>Within ‘swirl’, install the ‘R Programming’ course</a:t>
            </a:r>
          </a:p>
          <a:p>
            <a:pPr lvl="1"/>
            <a:r>
              <a:rPr lang="en-US" dirty="0">
                <a:latin typeface="Constantia" charset="0"/>
              </a:rPr>
              <a:t>Work through all 15 sections</a:t>
            </a:r>
          </a:p>
          <a:p>
            <a:r>
              <a:rPr lang="en-US" dirty="0">
                <a:latin typeface="Constantia" charset="0"/>
              </a:rPr>
              <a:t>Install the ‘ggplot2’ library</a:t>
            </a:r>
          </a:p>
          <a:p>
            <a:pPr lvl="1"/>
            <a:r>
              <a:rPr lang="en-US" dirty="0">
                <a:latin typeface="Constantia" charset="0"/>
              </a:rPr>
              <a:t>Work through the ‘ggplot2’ tutorial</a:t>
            </a: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You Ready for 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25C98-F922-457B-A9B8-7A13FA7D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7" y="2177143"/>
            <a:ext cx="4589224" cy="4610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9811A-EE9B-489F-AF85-0FE4B503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52" y="2584268"/>
            <a:ext cx="4233671" cy="30414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ACDA4E-EEC5-4847-A4BB-88FDE49B1F27}"/>
              </a:ext>
            </a:extLst>
          </p:cNvPr>
          <p:cNvSpPr/>
          <p:nvPr/>
        </p:nvSpPr>
        <p:spPr>
          <a:xfrm>
            <a:off x="5221258" y="6048494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http://pypl.github.io/PYPL.html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1-15 at 7.45.5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056"/>
            <a:ext cx="9144000" cy="42980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You Ready for R?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2299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www.analyticsvidhya.com</a:t>
            </a:r>
            <a:r>
              <a:rPr lang="en-US" dirty="0"/>
              <a:t>/blog/2014/03/</a:t>
            </a:r>
            <a:r>
              <a:rPr lang="en-US" dirty="0" err="1"/>
              <a:t>sas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</a:t>
            </a:r>
            <a:r>
              <a:rPr lang="en-US" dirty="0" err="1"/>
              <a:t>vs</a:t>
            </a:r>
            <a:r>
              <a:rPr lang="en-US" dirty="0"/>
              <a:t>-python-tool-learn/</a:t>
            </a:r>
          </a:p>
        </p:txBody>
      </p:sp>
    </p:spTree>
    <p:extLst>
      <p:ext uri="{BB962C8B-B14F-4D97-AF65-F5344CB8AC3E}">
        <p14:creationId xmlns:p14="http://schemas.microsoft.com/office/powerpoint/2010/main" val="190425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606" y="2145849"/>
            <a:ext cx="3125738" cy="4471071"/>
          </a:xfrm>
        </p:spPr>
        <p:txBody>
          <a:bodyPr/>
          <a:lstStyle/>
          <a:p>
            <a:r>
              <a:rPr lang="en-US" dirty="0"/>
              <a:t>Start with S in 1996</a:t>
            </a:r>
          </a:p>
          <a:p>
            <a:r>
              <a:rPr lang="en-US" dirty="0"/>
              <a:t>Open source</a:t>
            </a:r>
          </a:p>
          <a:p>
            <a:r>
              <a:rPr lang="en-US" dirty="0"/>
              <a:t>Open packages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obert Gentleman and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oss </a:t>
            </a:r>
            <a:r>
              <a:rPr lang="en-US" dirty="0" err="1"/>
              <a:t>Ihaka</a:t>
            </a:r>
            <a:endParaRPr lang="en-US" dirty="0"/>
          </a:p>
        </p:txBody>
      </p:sp>
      <p:pic>
        <p:nvPicPr>
          <p:cNvPr id="5" name="Picture 4" descr="Screen Shot 2016-01-15 at 7.52.3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3" y="2098810"/>
            <a:ext cx="5598299" cy="3959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A14BC-9928-4CF0-907E-CE919F57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6" y="4387378"/>
            <a:ext cx="3152776" cy="1300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7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870" y="2863726"/>
            <a:ext cx="7984565" cy="33846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variable1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variable2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variable3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variable1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variable2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vector1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c(1,2,3,4,5,6,7,8,9,10)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string1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‘variables can also be words’</a:t>
            </a:r>
          </a:p>
          <a:p>
            <a:pPr marL="0" indent="0">
              <a:buNone/>
            </a:pPr>
            <a:r>
              <a:rPr lang="en-US" dirty="0"/>
              <a:t>string2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“quote type doesn’t matter unless they are nested”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Variables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Operators</a:t>
            </a:r>
          </a:p>
        </p:txBody>
      </p:sp>
    </p:spTree>
    <p:extLst>
      <p:ext uri="{BB962C8B-B14F-4D97-AF65-F5344CB8AC3E}">
        <p14:creationId xmlns:p14="http://schemas.microsoft.com/office/powerpoint/2010/main" val="33108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‘do’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0B42A-5DF1-47CF-B76F-0F555BA9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0" y="5383306"/>
            <a:ext cx="4716556" cy="1386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E84257-5B3F-492E-B5A6-1E26EB14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0" y="1998820"/>
            <a:ext cx="4140308" cy="892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F9DA1-3534-4989-A94F-0936FBDED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00" y="2959233"/>
            <a:ext cx="5109042" cy="2248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A76656-5EDC-42FA-9D14-165F78DB68A7}"/>
              </a:ext>
            </a:extLst>
          </p:cNvPr>
          <p:cNvSpPr/>
          <p:nvPr/>
        </p:nvSpPr>
        <p:spPr>
          <a:xfrm>
            <a:off x="6032991" y="4008615"/>
            <a:ext cx="2868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Operators are really just a special kind of function!</a:t>
            </a:r>
          </a:p>
        </p:txBody>
      </p:sp>
    </p:spTree>
    <p:extLst>
      <p:ext uri="{BB962C8B-B14F-4D97-AF65-F5344CB8AC3E}">
        <p14:creationId xmlns:p14="http://schemas.microsoft.com/office/powerpoint/2010/main" val="45719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?help is incredibly useful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DAB04-B49E-45DD-AFEC-36CA731D5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158" y="2613122"/>
            <a:ext cx="4641231" cy="4057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44B304-5BD4-4933-AE93-704A7C28B3A9}"/>
              </a:ext>
            </a:extLst>
          </p:cNvPr>
          <p:cNvSpPr/>
          <p:nvPr/>
        </p:nvSpPr>
        <p:spPr>
          <a:xfrm>
            <a:off x="529174" y="2964684"/>
            <a:ext cx="3947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the ? feature to get a help page for any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216C7-F899-4D3D-AEEB-6D1791141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88" y="5795172"/>
            <a:ext cx="1958833" cy="48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46CC72-4367-42FE-9F70-D24D0D396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2" y="4415743"/>
            <a:ext cx="4023360" cy="11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Logicals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D0417-D1A6-4163-A2BC-4AA96932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94" y="3206842"/>
            <a:ext cx="3286125" cy="252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DFB431-FE9F-48CA-B7B6-30237BC3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05" y="2219325"/>
            <a:ext cx="34766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1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1585</TotalTime>
  <Words>402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Candara</vt:lpstr>
      <vt:lpstr>Constantia</vt:lpstr>
      <vt:lpstr>Symbol</vt:lpstr>
      <vt:lpstr>Waveform</vt:lpstr>
      <vt:lpstr>Statistical Genomics</vt:lpstr>
      <vt:lpstr>Current and future needs</vt:lpstr>
      <vt:lpstr>R You Ready for R?</vt:lpstr>
      <vt:lpstr>R You Ready for R?</vt:lpstr>
      <vt:lpstr> Robert Gentleman and Ross Ihaka</vt:lpstr>
      <vt:lpstr>Variables and Operators</vt:lpstr>
      <vt:lpstr>Functions ‘do’ things</vt:lpstr>
      <vt:lpstr>?help is incredibly useful</vt:lpstr>
      <vt:lpstr>Logicals</vt:lpstr>
      <vt:lpstr>IF</vt:lpstr>
      <vt:lpstr>Lists and Vectors</vt:lpstr>
      <vt:lpstr>FOR Loops</vt:lpstr>
      <vt:lpstr>WHILE Loops</vt:lpstr>
      <vt:lpstr>Rstudio is an IDE for R</vt:lpstr>
      <vt:lpstr>Packages</vt:lpstr>
      <vt:lpstr>‘swirl’ is a great beginner friendly learning package</vt:lpstr>
      <vt:lpstr>R has many plotting libraries</vt:lpstr>
      <vt:lpstr>With enough skill, R can generate amazing graphs!</vt:lpstr>
      <vt:lpstr>ggplot2 is the best one to start learning</vt:lpstr>
      <vt:lpstr>PowerPoint Presentation</vt:lpstr>
      <vt:lpstr>R Example Crash-course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InigoMontoya</cp:lastModifiedBy>
  <cp:revision>159</cp:revision>
  <cp:lastPrinted>2015-09-01T19:21:20Z</cp:lastPrinted>
  <dcterms:created xsi:type="dcterms:W3CDTF">2013-08-24T13:03:35Z</dcterms:created>
  <dcterms:modified xsi:type="dcterms:W3CDTF">2020-01-14T19:47:29Z</dcterms:modified>
</cp:coreProperties>
</file>