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1"/>
  </p:notesMasterIdLst>
  <p:sldIdLst>
    <p:sldId id="307" r:id="rId2"/>
    <p:sldId id="341" r:id="rId3"/>
    <p:sldId id="361" r:id="rId4"/>
    <p:sldId id="362" r:id="rId5"/>
    <p:sldId id="364" r:id="rId6"/>
    <p:sldId id="363" r:id="rId7"/>
    <p:sldId id="368" r:id="rId8"/>
    <p:sldId id="370" r:id="rId9"/>
    <p:sldId id="372" r:id="rId10"/>
    <p:sldId id="373" r:id="rId11"/>
    <p:sldId id="366" r:id="rId12"/>
    <p:sldId id="374" r:id="rId13"/>
    <p:sldId id="367" r:id="rId14"/>
    <p:sldId id="376" r:id="rId15"/>
    <p:sldId id="369" r:id="rId16"/>
    <p:sldId id="377" r:id="rId17"/>
    <p:sldId id="378" r:id="rId18"/>
    <p:sldId id="379" r:id="rId19"/>
    <p:sldId id="3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5"/>
    <p:restoredTop sz="81536"/>
  </p:normalViewPr>
  <p:slideViewPr>
    <p:cSldViewPr snapToGrid="0" snapToObjects="1">
      <p:cViewPr varScale="1">
        <p:scale>
          <a:sx n="131" d="100"/>
          <a:sy n="131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5/14/20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Word_Document.docx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package" Target="../embeddings/Microsoft_Word_Document2.doc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4: Statistical inference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94468" y="2294468"/>
            <a:ext cx="7408333" cy="4487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Theoretical solution: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624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Q1: distribution with variance of 25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038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616200" y="2884488"/>
          <a:ext cx="708660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Document" r:id="rId5" imgW="5486400" imgH="495300" progId="Word.Document.12">
                  <p:embed/>
                </p:oleObj>
              </mc:Choice>
              <mc:Fallback>
                <p:oleObj name="Document" r:id="rId5" imgW="5486400" imgH="495300" progId="Word.Documen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16200" y="2884488"/>
                        <a:ext cx="7086600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616200" y="3649664"/>
          <a:ext cx="70866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Document" r:id="rId7" imgW="5486400" imgH="292100" progId="Word.Document.12">
                  <p:embed/>
                </p:oleObj>
              </mc:Choice>
              <mc:Fallback>
                <p:oleObj name="Document" r:id="rId7" imgW="5486400" imgH="292100" progId="Word.Documen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16200" y="3649664"/>
                        <a:ext cx="7086600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609850" y="4240214"/>
          <a:ext cx="7086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Document" r:id="rId9" imgW="5486400" imgH="317500" progId="Word.Document.12">
                  <p:embed/>
                </p:oleObj>
              </mc:Choice>
              <mc:Fallback>
                <p:oleObj name="Document" r:id="rId9" imgW="5486400" imgH="317500" progId="Word.Documen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09850" y="4240214"/>
                        <a:ext cx="708660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609851" y="5097673"/>
            <a:ext cx="3031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v=(10-1)*27.82/25=10.026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4600" y="56119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&gt; 1-pchisq(10.026,9)</a:t>
            </a:r>
          </a:p>
          <a:p>
            <a:r>
              <a:rPr lang="pt-BR" dirty="0"/>
              <a:t>[1] 0.3483845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38851" y="5888967"/>
            <a:ext cx="3031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vs. 0.3516 from empirical</a:t>
            </a:r>
          </a:p>
        </p:txBody>
      </p:sp>
    </p:spTree>
    <p:extLst>
      <p:ext uri="{BB962C8B-B14F-4D97-AF65-F5344CB8AC3E}">
        <p14:creationId xmlns:p14="http://schemas.microsoft.com/office/powerpoint/2010/main" val="227161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Q2: distribution with mean of 100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Empirical solution</a:t>
            </a:r>
          </a:p>
          <a:p>
            <a:pPr lvl="1"/>
            <a:r>
              <a:rPr lang="en-US" dirty="0"/>
              <a:t>Sample ten observations from N(100, 25)</a:t>
            </a:r>
          </a:p>
          <a:p>
            <a:pPr lvl="1"/>
            <a:r>
              <a:rPr lang="en-US" dirty="0"/>
              <a:t>Calculate mean</a:t>
            </a:r>
          </a:p>
          <a:p>
            <a:pPr lvl="1"/>
            <a:r>
              <a:rPr lang="en-US" dirty="0"/>
              <a:t>Repeat the process 10,000 times</a:t>
            </a:r>
          </a:p>
          <a:p>
            <a:pPr lvl="1"/>
            <a:r>
              <a:rPr lang="en-US" dirty="0"/>
              <a:t>Null distribution of of the 10,000 means</a:t>
            </a:r>
          </a:p>
          <a:p>
            <a:pPr lvl="1"/>
            <a:r>
              <a:rPr lang="en-US" dirty="0"/>
              <a:t>Determine the percentile of testing mean (103.6) on the null 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5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1435100"/>
            <a:ext cx="6210300" cy="54229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01800" y="14913"/>
            <a:ext cx="8509000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Q2: distribution with mean of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1800" y="2267955"/>
            <a:ext cx="2755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x=</a:t>
            </a:r>
            <a:r>
              <a:rPr lang="en-US" dirty="0">
                <a:solidFill>
                  <a:srgbClr val="FF0000"/>
                </a:solidFill>
              </a:rPr>
              <a:t>replicate</a:t>
            </a:r>
            <a:r>
              <a:rPr lang="en-US" dirty="0"/>
              <a:t>(10000, </a:t>
            </a:r>
          </a:p>
          <a:p>
            <a:r>
              <a:rPr lang="en-US" dirty="0"/>
              <a:t>{s=</a:t>
            </a:r>
            <a:r>
              <a:rPr lang="en-US" dirty="0" err="1"/>
              <a:t>rnorm</a:t>
            </a:r>
            <a:r>
              <a:rPr lang="en-US" dirty="0"/>
              <a:t>(10,100,5)</a:t>
            </a:r>
          </a:p>
          <a:p>
            <a:r>
              <a:rPr lang="en-US" dirty="0"/>
              <a:t>m=mean(s)</a:t>
            </a:r>
          </a:p>
          <a:p>
            <a:r>
              <a:rPr lang="en-US" dirty="0"/>
              <a:t>})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764700" y="2088796"/>
            <a:ext cx="0" cy="4324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185808" y="4699033"/>
            <a:ext cx="129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Observed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103.6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1%&lt;P&lt;5%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8208942" y="2333885"/>
            <a:ext cx="1841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95% percentile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102.57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78001" y="5961274"/>
            <a:ext cx="3031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&gt; length(x[x&gt;103.6])/10000</a:t>
            </a:r>
          </a:p>
          <a:p>
            <a:r>
              <a:rPr lang="en-US" dirty="0"/>
              <a:t>[1] </a:t>
            </a:r>
            <a:r>
              <a:rPr lang="hr-HR" dirty="0"/>
              <a:t>0.0132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57470" y="36505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c(3,4,1,1))</a:t>
            </a:r>
          </a:p>
          <a:p>
            <a:r>
              <a:rPr lang="en-US" dirty="0"/>
              <a:t>d=density(x)</a:t>
            </a:r>
          </a:p>
          <a:p>
            <a:r>
              <a:rPr lang="en-US" dirty="0"/>
              <a:t>plot(x)</a:t>
            </a:r>
          </a:p>
          <a:p>
            <a:r>
              <a:rPr lang="en-US" dirty="0"/>
              <a:t>plot(d)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/>
              <a:t>plot(</a:t>
            </a:r>
            <a:r>
              <a:rPr lang="en-US" dirty="0" err="1"/>
              <a:t>ecdf</a:t>
            </a:r>
            <a:r>
              <a:rPr lang="en-US" dirty="0"/>
              <a:t>(x))</a:t>
            </a:r>
          </a:p>
          <a:p>
            <a:r>
              <a:rPr lang="en-US" dirty="0" err="1"/>
              <a:t>quantile</a:t>
            </a:r>
            <a:r>
              <a:rPr lang="en-US" dirty="0"/>
              <a:t>(x,.95)</a:t>
            </a:r>
          </a:p>
          <a:p>
            <a:r>
              <a:rPr lang="en-US" dirty="0" err="1"/>
              <a:t>quantile</a:t>
            </a:r>
            <a:r>
              <a:rPr lang="en-US" dirty="0"/>
              <a:t>(x,.99)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902110" y="2088796"/>
            <a:ext cx="0" cy="4324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6200000">
            <a:off x="9290050" y="2336826"/>
            <a:ext cx="1841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99% percentile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103.66</a:t>
            </a:r>
          </a:p>
        </p:txBody>
      </p:sp>
    </p:spTree>
    <p:extLst>
      <p:ext uri="{BB962C8B-B14F-4D97-AF65-F5344CB8AC3E}">
        <p14:creationId xmlns:p14="http://schemas.microsoft.com/office/powerpoint/2010/main" val="14732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3260725" y="1001714"/>
          <a:ext cx="5492750" cy="574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3" imgW="2806700" imgH="2933700" progId="Equation.3">
                  <p:embed/>
                </p:oleObj>
              </mc:Choice>
              <mc:Fallback>
                <p:oleObj name="Equation" r:id="rId3" imgW="2806700" imgH="2933700" progId="Equation.3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1001714"/>
                        <a:ext cx="5492750" cy="5741987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5300" y="0"/>
            <a:ext cx="8636000" cy="100171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+mn-lt"/>
              </a:rPr>
              <a:t>t test</a:t>
            </a:r>
          </a:p>
        </p:txBody>
      </p:sp>
    </p:spTree>
    <p:extLst>
      <p:ext uri="{BB962C8B-B14F-4D97-AF65-F5344CB8AC3E}">
        <p14:creationId xmlns:p14="http://schemas.microsoft.com/office/powerpoint/2010/main" val="3021973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472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 test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130801" y="2283355"/>
          <a:ext cx="1516063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3" imgW="774700" imgH="723900" progId="Equation.3">
                  <p:embed/>
                </p:oleObj>
              </mc:Choice>
              <mc:Fallback>
                <p:oleObj name="Equation" r:id="rId3" imgW="774700" imgH="7239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1" y="2283355"/>
                        <a:ext cx="1516063" cy="1416050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227931" y="3832640"/>
            <a:ext cx="2897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/>
              <a:t>T=(103.6-100)/(5/sqrt(10))</a:t>
            </a:r>
          </a:p>
          <a:p>
            <a:r>
              <a:rPr lang="is-IS" dirty="0"/>
              <a:t>P=1-pt(T,9)</a:t>
            </a:r>
          </a:p>
          <a:p>
            <a:r>
              <a:rPr lang="en-US" dirty="0"/>
              <a:t>c</a:t>
            </a:r>
            <a:r>
              <a:rPr lang="is-IS" dirty="0"/>
              <a:t>(T,P)</a:t>
            </a:r>
          </a:p>
        </p:txBody>
      </p:sp>
      <p:sp>
        <p:nvSpPr>
          <p:cNvPr id="7" name="Rectangle 6"/>
          <p:cNvSpPr/>
          <p:nvPr/>
        </p:nvSpPr>
        <p:spPr>
          <a:xfrm>
            <a:off x="4227930" y="4884121"/>
            <a:ext cx="3387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/>
              <a:t>2.27683992 </a:t>
            </a:r>
            <a:r>
              <a:rPr lang="is-IS" dirty="0">
                <a:solidFill>
                  <a:srgbClr val="FF0000"/>
                </a:solidFill>
              </a:rPr>
              <a:t>0.02440704</a:t>
            </a:r>
          </a:p>
        </p:txBody>
      </p:sp>
      <p:sp>
        <p:nvSpPr>
          <p:cNvPr id="9" name="Rectangle 8"/>
          <p:cNvSpPr/>
          <p:nvPr/>
        </p:nvSpPr>
        <p:spPr>
          <a:xfrm>
            <a:off x="3097968" y="5474257"/>
            <a:ext cx="5364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/>
              <a:t>Under 5% of threshold, reject the hypothesis that the sample was from a distribution with mean of 100</a:t>
            </a:r>
            <a:endParaRPr lang="is-I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863EE-4400-444E-B1D9-C151AD1C0B43}"/>
              </a:ext>
            </a:extLst>
          </p:cNvPr>
          <p:cNvSpPr/>
          <p:nvPr/>
        </p:nvSpPr>
        <p:spPr>
          <a:xfrm>
            <a:off x="8462463" y="4884121"/>
            <a:ext cx="3031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vs. 0.0132 from empirical</a:t>
            </a:r>
          </a:p>
        </p:txBody>
      </p:sp>
    </p:spTree>
    <p:extLst>
      <p:ext uri="{BB962C8B-B14F-4D97-AF65-F5344CB8AC3E}">
        <p14:creationId xmlns:p14="http://schemas.microsoft.com/office/powerpoint/2010/main" val="102173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0383" y="0"/>
            <a:ext cx="8229600" cy="97612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F test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287714" y="1314450"/>
          <a:ext cx="5995987" cy="554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3" imgW="3035300" imgH="2806700" progId="Equation.3">
                  <p:embed/>
                </p:oleObj>
              </mc:Choice>
              <mc:Fallback>
                <p:oleObj name="Equation" r:id="rId3" imgW="3035300" imgH="28067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4" y="1314450"/>
                        <a:ext cx="5995987" cy="55435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2406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32243" y="2675467"/>
            <a:ext cx="8507480" cy="3450696"/>
          </a:xfrm>
        </p:spPr>
        <p:txBody>
          <a:bodyPr/>
          <a:lstStyle/>
          <a:p>
            <a:r>
              <a:rPr lang="en-US" dirty="0"/>
              <a:t>Null hypothesis (H0): Initial assumption</a:t>
            </a:r>
          </a:p>
          <a:p>
            <a:r>
              <a:rPr lang="en-US" dirty="0"/>
              <a:t>Alternative hypothesis (Ha): Opposite to the assumption</a:t>
            </a:r>
          </a:p>
          <a:p>
            <a:r>
              <a:rPr lang="en-US" dirty="0"/>
              <a:t>Find the probability of H0</a:t>
            </a:r>
          </a:p>
          <a:p>
            <a:r>
              <a:rPr lang="en-US" dirty="0"/>
              <a:t>If the probability is too low (e.g. 5%), reject Ho and accept Ha</a:t>
            </a:r>
          </a:p>
          <a:p>
            <a:r>
              <a:rPr lang="en-US" dirty="0"/>
              <a:t>Otherwise, accept Ho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183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Hypothesis test</a:t>
            </a:r>
          </a:p>
        </p:txBody>
      </p:sp>
    </p:spTree>
    <p:extLst>
      <p:ext uri="{BB962C8B-B14F-4D97-AF65-F5344CB8AC3E}">
        <p14:creationId xmlns:p14="http://schemas.microsoft.com/office/powerpoint/2010/main" val="2607991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32243" y="2675467"/>
            <a:ext cx="8507480" cy="3450696"/>
          </a:xfrm>
        </p:spPr>
        <p:txBody>
          <a:bodyPr/>
          <a:lstStyle/>
          <a:p>
            <a:r>
              <a:rPr lang="en-US" dirty="0"/>
              <a:t>Type I error: Reject true H0, False positive, the probability is the threshold used, e.g. α=5%</a:t>
            </a:r>
          </a:p>
          <a:p>
            <a:r>
              <a:rPr lang="en-US" dirty="0"/>
              <a:t>Type II error: Accept false H0, false negative, β</a:t>
            </a:r>
          </a:p>
          <a:p>
            <a:r>
              <a:rPr lang="en-US" dirty="0"/>
              <a:t>Power: Probability to reject false H0, (1-β)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183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Two types of errors and power</a:t>
            </a:r>
          </a:p>
        </p:txBody>
      </p:sp>
    </p:spTree>
    <p:extLst>
      <p:ext uri="{BB962C8B-B14F-4D97-AF65-F5344CB8AC3E}">
        <p14:creationId xmlns:p14="http://schemas.microsoft.com/office/powerpoint/2010/main" val="182796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894303"/>
              </p:ext>
            </p:extLst>
          </p:nvPr>
        </p:nvGraphicFramePr>
        <p:xfrm>
          <a:off x="1745935" y="2601416"/>
          <a:ext cx="8655436" cy="3911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9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0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0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H0 is 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Ho is False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7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Positive </a:t>
                      </a:r>
                    </a:p>
                    <a:p>
                      <a:pPr algn="ctr"/>
                      <a:r>
                        <a:rPr lang="en-US" sz="2800" dirty="0"/>
                        <a:t>(reject</a:t>
                      </a:r>
                      <a:r>
                        <a:rPr lang="en-US" sz="2800" baseline="0" dirty="0"/>
                        <a:t> H0)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False positive</a:t>
                      </a:r>
                    </a:p>
                    <a:p>
                      <a:pPr algn="ctr"/>
                      <a:r>
                        <a:rPr lang="en-US" sz="2800" dirty="0"/>
                        <a:t>Type</a:t>
                      </a:r>
                      <a:r>
                        <a:rPr lang="en-US" sz="2800" baseline="0" dirty="0"/>
                        <a:t> I: α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/>
                        <a:t>Sensitivity (Power)=</a:t>
                      </a:r>
                      <a:r>
                        <a:rPr lang="en-US" sz="2800" dirty="0"/>
                        <a:t>1-β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7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Negative </a:t>
                      </a:r>
                    </a:p>
                    <a:p>
                      <a:pPr algn="ctr"/>
                      <a:r>
                        <a:rPr lang="en-US" sz="2800" dirty="0"/>
                        <a:t>(Accept H0)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Specificity=1-</a:t>
                      </a:r>
                      <a:r>
                        <a:rPr lang="en-US" sz="2800" baseline="0" dirty="0"/>
                        <a:t>α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False negative</a:t>
                      </a:r>
                    </a:p>
                    <a:p>
                      <a:pPr algn="ctr"/>
                      <a:r>
                        <a:rPr lang="en-US" sz="2800" dirty="0"/>
                        <a:t>Type II: 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0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5853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525016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711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Highlight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351194" y="2840196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X2 test on contingency table</a:t>
            </a:r>
          </a:p>
          <a:p>
            <a:r>
              <a:rPr lang="en-US" dirty="0"/>
              <a:t>Empirical null distribution</a:t>
            </a:r>
          </a:p>
          <a:p>
            <a:r>
              <a:rPr lang="en-US" dirty="0"/>
              <a:t>X2 test on variance</a:t>
            </a:r>
          </a:p>
          <a:p>
            <a:r>
              <a:rPr lang="en-US" dirty="0"/>
              <a:t>t test</a:t>
            </a:r>
          </a:p>
          <a:p>
            <a:r>
              <a:rPr lang="en-US" dirty="0"/>
              <a:t>Hypothesis test</a:t>
            </a:r>
          </a:p>
          <a:p>
            <a:r>
              <a:rPr lang="en-US" dirty="0"/>
              <a:t>two types of error</a:t>
            </a:r>
          </a:p>
          <a:p>
            <a:r>
              <a:rPr lang="en-US" dirty="0"/>
              <a:t>Power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X2 test on contingency table</a:t>
            </a:r>
          </a:p>
          <a:p>
            <a:r>
              <a:rPr lang="en-US" dirty="0"/>
              <a:t>Empirical null distribution</a:t>
            </a:r>
          </a:p>
          <a:p>
            <a:r>
              <a:rPr lang="en-US" dirty="0"/>
              <a:t>X2 test on variance</a:t>
            </a:r>
          </a:p>
          <a:p>
            <a:r>
              <a:rPr lang="en-US" dirty="0"/>
              <a:t>t test</a:t>
            </a:r>
          </a:p>
          <a:p>
            <a:r>
              <a:rPr lang="en-US" dirty="0"/>
              <a:t>Hypothesis test</a:t>
            </a:r>
          </a:p>
          <a:p>
            <a:r>
              <a:rPr lang="en-US" dirty="0"/>
              <a:t>two types of error</a:t>
            </a:r>
          </a:p>
          <a:p>
            <a:r>
              <a:rPr lang="en-US" dirty="0"/>
              <a:t>Power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99422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478355"/>
              </p:ext>
            </p:extLst>
          </p:nvPr>
        </p:nvGraphicFramePr>
        <p:xfrm>
          <a:off x="2212589" y="1690688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3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 </a:t>
                      </a:r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883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Observed and expected frequency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512299"/>
              </p:ext>
            </p:extLst>
          </p:nvPr>
        </p:nvGraphicFramePr>
        <p:xfrm>
          <a:off x="2212589" y="4285251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9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 </a:t>
                      </a:r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1855126" y="3587753"/>
            <a:ext cx="7938051" cy="66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Does transgene help on herbicide resistance?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 rot="16200000">
            <a:off x="689344" y="2380001"/>
            <a:ext cx="2040835" cy="66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Observed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 rot="16200000">
            <a:off x="688934" y="4830793"/>
            <a:ext cx="2040835" cy="66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Expected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 rot="16200000">
            <a:off x="8932142" y="4902678"/>
            <a:ext cx="2040835" cy="66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Null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16200000">
            <a:off x="8918125" y="2396481"/>
            <a:ext cx="2040835" cy="66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Attentive</a:t>
            </a:r>
          </a:p>
        </p:txBody>
      </p:sp>
    </p:spTree>
    <p:extLst>
      <p:ext uri="{BB962C8B-B14F-4D97-AF65-F5344CB8AC3E}">
        <p14:creationId xmlns:p14="http://schemas.microsoft.com/office/powerpoint/2010/main" val="35597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Poisson distribution: Mean=</a:t>
            </a:r>
            <a:r>
              <a:rPr lang="en-US" dirty="0" err="1"/>
              <a:t>Var</a:t>
            </a:r>
            <a:r>
              <a:rPr lang="en-US" dirty="0"/>
              <a:t>=Expected</a:t>
            </a:r>
          </a:p>
          <a:p>
            <a:r>
              <a:rPr lang="en-US" dirty="0"/>
              <a:t>(Observed-Expected)/</a:t>
            </a:r>
            <a:r>
              <a:rPr lang="en-US" dirty="0" err="1"/>
              <a:t>Sqrt</a:t>
            </a:r>
            <a:r>
              <a:rPr lang="en-US" dirty="0"/>
              <a:t>(Expected) ~ N(0,1)</a:t>
            </a:r>
          </a:p>
          <a:p>
            <a:r>
              <a:rPr lang="en-US" dirty="0"/>
              <a:t>SUM(Observed-Expected)</a:t>
            </a:r>
            <a:r>
              <a:rPr lang="en-US" baseline="30000" dirty="0"/>
              <a:t>2</a:t>
            </a:r>
            <a:r>
              <a:rPr lang="en-US" dirty="0"/>
              <a:t>/ Expected) ~ X</a:t>
            </a:r>
            <a:r>
              <a:rPr lang="en-US" baseline="30000" dirty="0"/>
              <a:t>2</a:t>
            </a:r>
            <a:r>
              <a:rPr lang="en-US" dirty="0"/>
              <a:t>(</a:t>
            </a:r>
            <a:r>
              <a:rPr lang="en-US" dirty="0" err="1"/>
              <a:t>df</a:t>
            </a:r>
            <a:r>
              <a:rPr lang="en-US" dirty="0"/>
              <a:t>)</a:t>
            </a:r>
          </a:p>
          <a:p>
            <a:r>
              <a:rPr lang="en-US" dirty="0" err="1"/>
              <a:t>df</a:t>
            </a:r>
            <a:r>
              <a:rPr lang="en-US" dirty="0"/>
              <a:t>=number of independent cells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Approximate Distribution</a:t>
            </a:r>
          </a:p>
        </p:txBody>
      </p:sp>
    </p:spTree>
    <p:extLst>
      <p:ext uri="{BB962C8B-B14F-4D97-AF65-F5344CB8AC3E}">
        <p14:creationId xmlns:p14="http://schemas.microsoft.com/office/powerpoint/2010/main" val="386601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484438" y="2039938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 </a:t>
                      </a:r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455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Observed and expected frequency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2484438" y="4144170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 </a:t>
                      </a:r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959100" y="6209040"/>
            <a:ext cx="6286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49/28+49/12+49/42+49/18=9.72</a:t>
            </a:r>
          </a:p>
        </p:txBody>
      </p:sp>
    </p:spTree>
    <p:extLst>
      <p:ext uri="{BB962C8B-B14F-4D97-AF65-F5344CB8AC3E}">
        <p14:creationId xmlns:p14="http://schemas.microsoft.com/office/powerpoint/2010/main" val="2482975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42886" y="8647"/>
            <a:ext cx="8229600" cy="77927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Distribution of x</a:t>
            </a:r>
            <a:r>
              <a:rPr lang="en-US" b="1" baseline="30000" dirty="0">
                <a:solidFill>
                  <a:schemeClr val="accent1"/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(1)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086" y="1231900"/>
            <a:ext cx="6273800" cy="56261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272486" y="1409700"/>
            <a:ext cx="0" cy="4965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272486" y="5226062"/>
            <a:ext cx="129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Observed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9.72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P&lt;1%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9297622" y="2128907"/>
            <a:ext cx="2730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99% percentile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6.97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0286" y="1594482"/>
            <a:ext cx="500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par(</a:t>
            </a:r>
            <a:r>
              <a:rPr lang="en-US" sz="2400" dirty="0" err="1"/>
              <a:t>mfrow</a:t>
            </a:r>
            <a:r>
              <a:rPr lang="en-US" sz="2400" dirty="0"/>
              <a:t>=c(2,2),mar = c(3,4,1,1))</a:t>
            </a:r>
          </a:p>
          <a:p>
            <a:endParaRPr lang="en-US" sz="2400" dirty="0"/>
          </a:p>
          <a:p>
            <a:r>
              <a:rPr lang="en-US" sz="2400" dirty="0"/>
              <a:t>x=</a:t>
            </a:r>
            <a:r>
              <a:rPr lang="en-US" sz="2400" dirty="0" err="1"/>
              <a:t>rchisq</a:t>
            </a:r>
            <a:r>
              <a:rPr lang="en-US" sz="2400" dirty="0"/>
              <a:t>(10000,1)</a:t>
            </a:r>
          </a:p>
          <a:p>
            <a:r>
              <a:rPr lang="en-US" sz="2400" dirty="0"/>
              <a:t>d=density(x)</a:t>
            </a:r>
          </a:p>
          <a:p>
            <a:r>
              <a:rPr lang="en-US" sz="2400" dirty="0"/>
              <a:t>plot(x)</a:t>
            </a:r>
          </a:p>
          <a:p>
            <a:r>
              <a:rPr lang="en-US" sz="2400" dirty="0"/>
              <a:t>plot(d)</a:t>
            </a:r>
          </a:p>
          <a:p>
            <a:r>
              <a:rPr lang="en-US" sz="2400" dirty="0" err="1"/>
              <a:t>hist</a:t>
            </a:r>
            <a:r>
              <a:rPr lang="en-US" sz="2400" dirty="0"/>
              <a:t>(x)</a:t>
            </a:r>
          </a:p>
          <a:p>
            <a:r>
              <a:rPr lang="en-US" sz="2400" dirty="0"/>
              <a:t>plot(</a:t>
            </a:r>
            <a:r>
              <a:rPr lang="en-US" sz="2400" dirty="0" err="1"/>
              <a:t>ecdf</a:t>
            </a:r>
            <a:r>
              <a:rPr lang="en-US" sz="2400" dirty="0"/>
              <a:t>(x))</a:t>
            </a:r>
          </a:p>
          <a:p>
            <a:r>
              <a:rPr lang="en-US" sz="2400" dirty="0" err="1"/>
              <a:t>quantile</a:t>
            </a:r>
            <a:r>
              <a:rPr lang="en-US" sz="2400" dirty="0"/>
              <a:t>(x,.99)</a:t>
            </a:r>
          </a:p>
        </p:txBody>
      </p:sp>
    </p:spTree>
    <p:extLst>
      <p:ext uri="{BB962C8B-B14F-4D97-AF65-F5344CB8AC3E}">
        <p14:creationId xmlns:p14="http://schemas.microsoft.com/office/powerpoint/2010/main" val="266182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66901" y="2675467"/>
            <a:ext cx="8559799" cy="3450696"/>
          </a:xfrm>
        </p:spPr>
        <p:txBody>
          <a:bodyPr/>
          <a:lstStyle/>
          <a:p>
            <a:r>
              <a:rPr lang="en-US" dirty="0"/>
              <a:t>A sample has </a:t>
            </a:r>
            <a:r>
              <a:rPr lang="fi-FI" dirty="0" err="1"/>
              <a:t>mean</a:t>
            </a:r>
            <a:r>
              <a:rPr lang="fi-FI" dirty="0"/>
              <a:t> of 103.6 and </a:t>
            </a:r>
            <a:r>
              <a:rPr lang="fi-FI" dirty="0" err="1"/>
              <a:t>variance</a:t>
            </a:r>
            <a:r>
              <a:rPr lang="fi-FI" dirty="0"/>
              <a:t> of 27.82</a:t>
            </a:r>
          </a:p>
          <a:p>
            <a:r>
              <a:rPr lang="en-US" dirty="0"/>
              <a:t>The sample has 10 observations</a:t>
            </a:r>
          </a:p>
          <a:p>
            <a:r>
              <a:rPr lang="en-US" dirty="0"/>
              <a:t>Q1: What is the probability that the sample was from a normal distribution with variance of 25?</a:t>
            </a:r>
          </a:p>
          <a:p>
            <a:r>
              <a:rPr lang="en-US" dirty="0"/>
              <a:t>Q2: What is the probability that the sample was from a normal distribution with mean of 100?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Tests on samples</a:t>
            </a:r>
          </a:p>
        </p:txBody>
      </p:sp>
    </p:spTree>
    <p:extLst>
      <p:ext uri="{BB962C8B-B14F-4D97-AF65-F5344CB8AC3E}">
        <p14:creationId xmlns:p14="http://schemas.microsoft.com/office/powerpoint/2010/main" val="152841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Empirical solution: </a:t>
            </a:r>
          </a:p>
          <a:p>
            <a:pPr lvl="1"/>
            <a:r>
              <a:rPr lang="en-US" dirty="0"/>
              <a:t>Sample ten observations from a normal distribution with variance of 25. </a:t>
            </a:r>
          </a:p>
          <a:p>
            <a:pPr lvl="1"/>
            <a:r>
              <a:rPr lang="en-US" dirty="0"/>
              <a:t>Calculate observed variance. </a:t>
            </a:r>
          </a:p>
          <a:p>
            <a:pPr lvl="1"/>
            <a:r>
              <a:rPr lang="en-US" dirty="0"/>
              <a:t>Repeat the sampling and get null distribution of the sample variances</a:t>
            </a:r>
          </a:p>
          <a:p>
            <a:pPr lvl="1"/>
            <a:r>
              <a:rPr lang="en-US" dirty="0"/>
              <a:t>Find percentile of observed variance (27.82) on the null distribution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Q1: distribution with variance of 25</a:t>
            </a:r>
          </a:p>
        </p:txBody>
      </p:sp>
    </p:spTree>
    <p:extLst>
      <p:ext uri="{BB962C8B-B14F-4D97-AF65-F5344CB8AC3E}">
        <p14:creationId xmlns:p14="http://schemas.microsoft.com/office/powerpoint/2010/main" val="345835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841500"/>
            <a:ext cx="5715000" cy="5016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1" y="20175"/>
            <a:ext cx="8509000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Q1: distribution with variance of 25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1800" y="226795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x=replicate(10000, </a:t>
            </a:r>
          </a:p>
          <a:p>
            <a:r>
              <a:rPr lang="en-US" dirty="0"/>
              <a:t>{s=</a:t>
            </a:r>
            <a:r>
              <a:rPr lang="en-US" dirty="0" err="1"/>
              <a:t>rnorm</a:t>
            </a:r>
            <a:r>
              <a:rPr lang="en-US" dirty="0"/>
              <a:t>(10,0,5)</a:t>
            </a:r>
          </a:p>
          <a:p>
            <a:r>
              <a:rPr lang="en-US" dirty="0" err="1"/>
              <a:t>var</a:t>
            </a:r>
            <a:r>
              <a:rPr lang="en-US" dirty="0"/>
              <a:t>=</a:t>
            </a:r>
            <a:r>
              <a:rPr lang="en-US" dirty="0" err="1"/>
              <a:t>var</a:t>
            </a:r>
            <a:r>
              <a:rPr lang="en-US" dirty="0"/>
              <a:t>(s)</a:t>
            </a:r>
          </a:p>
          <a:p>
            <a:r>
              <a:rPr lang="en-US" dirty="0"/>
              <a:t>})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69404" y="1409700"/>
            <a:ext cx="0" cy="4965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233819" y="5218993"/>
            <a:ext cx="129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Observed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27.82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P&gt;25%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8960769" y="2573407"/>
            <a:ext cx="1841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75% percentile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31.6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78001" y="5961274"/>
            <a:ext cx="3031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&gt; length(x[x&gt;27.82])/10000</a:t>
            </a:r>
          </a:p>
          <a:p>
            <a:r>
              <a:rPr lang="en-US" dirty="0"/>
              <a:t>[1] 0.3516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01800" y="371528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c(3,4,1,1))</a:t>
            </a:r>
          </a:p>
          <a:p>
            <a:r>
              <a:rPr lang="en-US" dirty="0"/>
              <a:t>d=density(x)</a:t>
            </a:r>
          </a:p>
          <a:p>
            <a:r>
              <a:rPr lang="en-US" dirty="0"/>
              <a:t>plot(x)</a:t>
            </a:r>
          </a:p>
          <a:p>
            <a:r>
              <a:rPr lang="en-US" dirty="0"/>
              <a:t>plot(d)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/>
              <a:t>plot(</a:t>
            </a:r>
            <a:r>
              <a:rPr lang="en-US" dirty="0" err="1"/>
              <a:t>ecdf</a:t>
            </a:r>
            <a:r>
              <a:rPr lang="en-US" dirty="0"/>
              <a:t>(x))</a:t>
            </a:r>
          </a:p>
          <a:p>
            <a:r>
              <a:rPr lang="en-US" dirty="0" err="1"/>
              <a:t>quantile</a:t>
            </a:r>
            <a:r>
              <a:rPr lang="en-US" dirty="0"/>
              <a:t>(x,.75)</a:t>
            </a:r>
          </a:p>
        </p:txBody>
      </p:sp>
    </p:spTree>
    <p:extLst>
      <p:ext uri="{BB962C8B-B14F-4D97-AF65-F5344CB8AC3E}">
        <p14:creationId xmlns:p14="http://schemas.microsoft.com/office/powerpoint/2010/main" val="63367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831</Words>
  <Application>Microsoft Macintosh PowerPoint</Application>
  <PresentationFormat>Widescreen</PresentationFormat>
  <Paragraphs>210</Paragraphs>
  <Slides>19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Office Theme</vt:lpstr>
      <vt:lpstr>Equation</vt:lpstr>
      <vt:lpstr>Document</vt:lpstr>
      <vt:lpstr>Statistical Genomics</vt:lpstr>
      <vt:lpstr>Outline</vt:lpstr>
      <vt:lpstr>Observed and expected frequency</vt:lpstr>
      <vt:lpstr>Approximate Distribution</vt:lpstr>
      <vt:lpstr>Observed and expected frequency</vt:lpstr>
      <vt:lpstr>Distribution of x2(1)</vt:lpstr>
      <vt:lpstr>Tests on samples</vt:lpstr>
      <vt:lpstr>Q1: distribution with variance of 25</vt:lpstr>
      <vt:lpstr>Q1: distribution with variance of 25</vt:lpstr>
      <vt:lpstr>Q1: distribution with variance of 25</vt:lpstr>
      <vt:lpstr>Q2: distribution with mean of 100</vt:lpstr>
      <vt:lpstr>Q2: distribution with mean of 100</vt:lpstr>
      <vt:lpstr>t test</vt:lpstr>
      <vt:lpstr>t test</vt:lpstr>
      <vt:lpstr>F test</vt:lpstr>
      <vt:lpstr>Hypothesis test</vt:lpstr>
      <vt:lpstr>Two types of errors and power</vt:lpstr>
      <vt:lpstr>Summary</vt:lpstr>
      <vt:lpstr>Highlight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42</cp:revision>
  <dcterms:created xsi:type="dcterms:W3CDTF">2020-01-18T23:14:17Z</dcterms:created>
  <dcterms:modified xsi:type="dcterms:W3CDTF">2020-05-14T23:28:56Z</dcterms:modified>
</cp:coreProperties>
</file>