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1"/>
  </p:notesMasterIdLst>
  <p:sldIdLst>
    <p:sldId id="307" r:id="rId2"/>
    <p:sldId id="359" r:id="rId3"/>
    <p:sldId id="433" r:id="rId4"/>
    <p:sldId id="360" r:id="rId5"/>
    <p:sldId id="366" r:id="rId6"/>
    <p:sldId id="361" r:id="rId7"/>
    <p:sldId id="362" r:id="rId8"/>
    <p:sldId id="363" r:id="rId9"/>
    <p:sldId id="373" r:id="rId10"/>
    <p:sldId id="364" r:id="rId11"/>
    <p:sldId id="375" r:id="rId12"/>
    <p:sldId id="376" r:id="rId13"/>
    <p:sldId id="369" r:id="rId14"/>
    <p:sldId id="370" r:id="rId15"/>
    <p:sldId id="371" r:id="rId16"/>
    <p:sldId id="308" r:id="rId17"/>
    <p:sldId id="325" r:id="rId18"/>
    <p:sldId id="309" r:id="rId19"/>
    <p:sldId id="311" r:id="rId20"/>
    <p:sldId id="312" r:id="rId21"/>
    <p:sldId id="313" r:id="rId22"/>
    <p:sldId id="314" r:id="rId23"/>
    <p:sldId id="317" r:id="rId24"/>
    <p:sldId id="351" r:id="rId25"/>
    <p:sldId id="328" r:id="rId26"/>
    <p:sldId id="365" r:id="rId27"/>
    <p:sldId id="374" r:id="rId28"/>
    <p:sldId id="316" r:id="rId29"/>
    <p:sldId id="35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5"/>
    <p:restoredTop sz="81536"/>
  </p:normalViewPr>
  <p:slideViewPr>
    <p:cSldViewPr snapToGrid="0" snapToObjects="1"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5/14/20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5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1ABEE-8E89-41BE-836D-7DDCF5D4EE08}" type="slidenum">
              <a:rPr lang="en-US"/>
              <a:pPr/>
              <a:t>7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0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0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6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AF0B2-D563-4512-8716-18C18F34C12F}" type="datetime1">
              <a:rPr lang="en-US" smtClean="0"/>
              <a:pPr/>
              <a:t>5/14/20</a:t>
            </a:fld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6898D-8632-4B2A-A581-D61FC434D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8: Linkage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Multiple markers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112818" y="2905960"/>
            <a:ext cx="7809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1084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6611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693775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921883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9349893" y="2710072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182646" y="2738397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53843" y="225286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9531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9198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06543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6730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12870" y="2254018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Gene</a:t>
            </a:r>
            <a:endParaRPr lang="en-US" dirty="0"/>
          </a:p>
        </p:txBody>
      </p:sp>
      <p:cxnSp>
        <p:nvCxnSpPr>
          <p:cNvPr id="36" name="Straight Connector 35"/>
          <p:cNvCxnSpPr>
            <a:stCxn id="21" idx="2"/>
            <a:endCxn id="41" idx="2"/>
          </p:cNvCxnSpPr>
          <p:nvPr/>
        </p:nvCxnSpPr>
        <p:spPr>
          <a:xfrm flipH="1">
            <a:off x="3126928" y="2921278"/>
            <a:ext cx="5055718" cy="91214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2"/>
            <a:endCxn id="42" idx="2"/>
          </p:cNvCxnSpPr>
          <p:nvPr/>
        </p:nvCxnSpPr>
        <p:spPr>
          <a:xfrm flipH="1">
            <a:off x="3709416" y="2921278"/>
            <a:ext cx="4473231" cy="912103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3"/>
            <a:endCxn id="44" idx="2"/>
          </p:cNvCxnSpPr>
          <p:nvPr/>
        </p:nvCxnSpPr>
        <p:spPr>
          <a:xfrm flipH="1">
            <a:off x="5664512" y="3050594"/>
            <a:ext cx="2571699" cy="77323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1" idx="4"/>
            <a:endCxn id="46" idx="2"/>
          </p:cNvCxnSpPr>
          <p:nvPr/>
        </p:nvCxnSpPr>
        <p:spPr>
          <a:xfrm flipH="1">
            <a:off x="6937524" y="3104158"/>
            <a:ext cx="1428003" cy="729223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1" idx="5"/>
            <a:endCxn id="3" idx="2"/>
          </p:cNvCxnSpPr>
          <p:nvPr/>
        </p:nvCxnSpPr>
        <p:spPr>
          <a:xfrm>
            <a:off x="8494842" y="3050594"/>
            <a:ext cx="845906" cy="72633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32102" y="3968383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73575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17457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84802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45565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7290" y="52907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P= P1*P2*P3*P4*P5</a:t>
            </a:r>
            <a:endParaRPr lang="en-US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2932102" y="4518628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173575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517457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84802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45565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P4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113212" y="3349638"/>
            <a:ext cx="6241252" cy="483784"/>
            <a:chOff x="1589212" y="3349638"/>
            <a:chExt cx="6241252" cy="483784"/>
          </a:xfrm>
        </p:grpSpPr>
        <p:sp>
          <p:nvSpPr>
            <p:cNvPr id="3" name="Rectangle 2"/>
            <p:cNvSpPr/>
            <p:nvPr/>
          </p:nvSpPr>
          <p:spPr>
            <a:xfrm>
              <a:off x="7803032" y="33496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89212" y="3406132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71699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26795" y="33965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99807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97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54" grpId="0"/>
      <p:bldP spid="55" grpId="0"/>
      <p:bldP spid="56" grpId="0"/>
      <p:bldP spid="57" grpId="0"/>
      <p:bldP spid="58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Multiple markers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112818" y="2905960"/>
            <a:ext cx="7809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1084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6611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693775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921883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9349893" y="2710072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771090" y="2707763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53843" y="225286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9531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9198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06543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6730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17691" y="2254693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Gene</a:t>
            </a:r>
            <a:endParaRPr lang="en-US" dirty="0"/>
          </a:p>
        </p:txBody>
      </p:sp>
      <p:cxnSp>
        <p:nvCxnSpPr>
          <p:cNvPr id="36" name="Straight Connector 35"/>
          <p:cNvCxnSpPr>
            <a:stCxn id="21" idx="2"/>
            <a:endCxn id="41" idx="2"/>
          </p:cNvCxnSpPr>
          <p:nvPr/>
        </p:nvCxnSpPr>
        <p:spPr>
          <a:xfrm flipH="1">
            <a:off x="3126928" y="2890644"/>
            <a:ext cx="4644162" cy="94277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2"/>
            <a:endCxn id="42" idx="2"/>
          </p:cNvCxnSpPr>
          <p:nvPr/>
        </p:nvCxnSpPr>
        <p:spPr>
          <a:xfrm flipH="1">
            <a:off x="3709416" y="2890644"/>
            <a:ext cx="4061675" cy="94273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3"/>
            <a:endCxn id="44" idx="2"/>
          </p:cNvCxnSpPr>
          <p:nvPr/>
        </p:nvCxnSpPr>
        <p:spPr>
          <a:xfrm flipH="1">
            <a:off x="5664512" y="3019960"/>
            <a:ext cx="2160143" cy="80386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1" idx="4"/>
            <a:endCxn id="46" idx="2"/>
          </p:cNvCxnSpPr>
          <p:nvPr/>
        </p:nvCxnSpPr>
        <p:spPr>
          <a:xfrm flipH="1">
            <a:off x="6937524" y="3073524"/>
            <a:ext cx="1016447" cy="75985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1" idx="5"/>
            <a:endCxn id="3" idx="2"/>
          </p:cNvCxnSpPr>
          <p:nvPr/>
        </p:nvCxnSpPr>
        <p:spPr>
          <a:xfrm>
            <a:off x="8083286" y="3019960"/>
            <a:ext cx="1257462" cy="75696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32102" y="3968383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73575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17457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84802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45565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7290" y="52907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P= P1*P2*P3*P4*P5</a:t>
            </a:r>
            <a:endParaRPr lang="en-US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2932102" y="4518628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173575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517457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84802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45565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P4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113212" y="3349638"/>
            <a:ext cx="6241252" cy="483784"/>
            <a:chOff x="1589212" y="3349638"/>
            <a:chExt cx="6241252" cy="483784"/>
          </a:xfrm>
        </p:grpSpPr>
        <p:sp>
          <p:nvSpPr>
            <p:cNvPr id="3" name="Rectangle 2"/>
            <p:cNvSpPr/>
            <p:nvPr/>
          </p:nvSpPr>
          <p:spPr>
            <a:xfrm>
              <a:off x="7803032" y="33496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89212" y="3406132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71699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26795" y="33965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99807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802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Multiple markers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112818" y="2905960"/>
            <a:ext cx="7809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1084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6611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693775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921883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9349893" y="2710072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382548" y="2707763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53843" y="225286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9531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9198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06543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6730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51476" y="2254650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Gene</a:t>
            </a:r>
            <a:endParaRPr lang="en-US" dirty="0"/>
          </a:p>
        </p:txBody>
      </p:sp>
      <p:cxnSp>
        <p:nvCxnSpPr>
          <p:cNvPr id="36" name="Straight Connector 35"/>
          <p:cNvCxnSpPr>
            <a:stCxn id="21" idx="2"/>
            <a:endCxn id="41" idx="2"/>
          </p:cNvCxnSpPr>
          <p:nvPr/>
        </p:nvCxnSpPr>
        <p:spPr>
          <a:xfrm flipH="1">
            <a:off x="3126928" y="2890644"/>
            <a:ext cx="4255620" cy="94277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2"/>
            <a:endCxn id="42" idx="2"/>
          </p:cNvCxnSpPr>
          <p:nvPr/>
        </p:nvCxnSpPr>
        <p:spPr>
          <a:xfrm flipH="1">
            <a:off x="3709416" y="2890644"/>
            <a:ext cx="3673133" cy="94273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3"/>
            <a:endCxn id="44" idx="2"/>
          </p:cNvCxnSpPr>
          <p:nvPr/>
        </p:nvCxnSpPr>
        <p:spPr>
          <a:xfrm flipH="1">
            <a:off x="5664512" y="3019960"/>
            <a:ext cx="1771601" cy="80386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1" idx="4"/>
            <a:endCxn id="46" idx="2"/>
          </p:cNvCxnSpPr>
          <p:nvPr/>
        </p:nvCxnSpPr>
        <p:spPr>
          <a:xfrm flipH="1">
            <a:off x="6937524" y="3073524"/>
            <a:ext cx="627905" cy="75985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1" idx="5"/>
            <a:endCxn id="3" idx="2"/>
          </p:cNvCxnSpPr>
          <p:nvPr/>
        </p:nvCxnSpPr>
        <p:spPr>
          <a:xfrm>
            <a:off x="7694744" y="3019960"/>
            <a:ext cx="1646004" cy="75696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32102" y="3968383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73575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17457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84802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45565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7290" y="52907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P= P1*P2*P3*P4*P5</a:t>
            </a:r>
            <a:endParaRPr lang="en-US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2932102" y="4518628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173575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517457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84802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45565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P4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113212" y="3349638"/>
            <a:ext cx="6241252" cy="483784"/>
            <a:chOff x="1589212" y="3349638"/>
            <a:chExt cx="6241252" cy="483784"/>
          </a:xfrm>
        </p:grpSpPr>
        <p:sp>
          <p:nvSpPr>
            <p:cNvPr id="3" name="Rectangle 2"/>
            <p:cNvSpPr/>
            <p:nvPr/>
          </p:nvSpPr>
          <p:spPr>
            <a:xfrm>
              <a:off x="7803032" y="33496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89212" y="3406132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71699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26795" y="33965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99807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2898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068" y="3550508"/>
            <a:ext cx="7408333" cy="25756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Population</a:t>
            </a:r>
          </a:p>
          <a:p>
            <a:r>
              <a:rPr lang="en-US" dirty="0"/>
              <a:t>Single marker to multiple marker</a:t>
            </a:r>
          </a:p>
          <a:p>
            <a:r>
              <a:rPr lang="en-US" dirty="0"/>
              <a:t>Binary trait to quantitative trait</a:t>
            </a:r>
          </a:p>
          <a:p>
            <a:r>
              <a:rPr lang="en-US" dirty="0"/>
              <a:t>Single gene to multiple gene</a:t>
            </a:r>
          </a:p>
          <a:p>
            <a:r>
              <a:rPr lang="en-US" dirty="0"/>
              <a:t>Re-map markers</a:t>
            </a:r>
          </a:p>
          <a:p>
            <a:r>
              <a:rPr lang="mr-IN" dirty="0"/>
              <a:t>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Multiple genes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112818" y="2905960"/>
            <a:ext cx="7809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1084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6611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693775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921883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9349893" y="2710072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987144" y="2707763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53843" y="225286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9531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9198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06543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6730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17368" y="2255068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</a:t>
            </a:r>
          </a:p>
        </p:txBody>
      </p:sp>
      <p:sp>
        <p:nvSpPr>
          <p:cNvPr id="37" name="Oval 36"/>
          <p:cNvSpPr/>
          <p:nvPr/>
        </p:nvSpPr>
        <p:spPr>
          <a:xfrm>
            <a:off x="4166023" y="2692443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996247" y="2239748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</a:t>
            </a:r>
          </a:p>
        </p:txBody>
      </p:sp>
    </p:spTree>
    <p:extLst>
      <p:ext uri="{BB962C8B-B14F-4D97-AF65-F5344CB8AC3E}">
        <p14:creationId xmlns:p14="http://schemas.microsoft.com/office/powerpoint/2010/main" val="224627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6FAD79-E733-154E-A1B4-EC0565C551B5}"/>
              </a:ext>
            </a:extLst>
          </p:cNvPr>
          <p:cNvSpPr/>
          <p:nvPr/>
        </p:nvSpPr>
        <p:spPr>
          <a:xfrm>
            <a:off x="2027044" y="172247"/>
            <a:ext cx="1403779" cy="5178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B79BB0A-78F1-614F-8FC0-7C728DBDAE5E}"/>
              </a:ext>
            </a:extLst>
          </p:cNvPr>
          <p:cNvSpPr/>
          <p:nvPr/>
        </p:nvSpPr>
        <p:spPr>
          <a:xfrm>
            <a:off x="5049593" y="178671"/>
            <a:ext cx="1992317" cy="5114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A92D9B4-319D-104E-8E81-CDC6501F1D44}"/>
              </a:ext>
            </a:extLst>
          </p:cNvPr>
          <p:cNvSpPr/>
          <p:nvPr/>
        </p:nvSpPr>
        <p:spPr>
          <a:xfrm>
            <a:off x="8828937" y="178669"/>
            <a:ext cx="1010388" cy="51141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F6D97E9-D885-3841-A1DD-750BE6D98BF0}"/>
              </a:ext>
            </a:extLst>
          </p:cNvPr>
          <p:cNvSpPr/>
          <p:nvPr/>
        </p:nvSpPr>
        <p:spPr>
          <a:xfrm>
            <a:off x="3426225" y="178671"/>
            <a:ext cx="1771540" cy="5114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8D09423-2B58-6E4A-A08E-DE38914CB844}"/>
              </a:ext>
            </a:extLst>
          </p:cNvPr>
          <p:cNvSpPr/>
          <p:nvPr/>
        </p:nvSpPr>
        <p:spPr>
          <a:xfrm>
            <a:off x="7033378" y="178670"/>
            <a:ext cx="1840496" cy="5114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838201"/>
            <a:ext cx="748665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24800" y="6324834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By May 31, 2013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29981" y="238729"/>
            <a:ext cx="7809345" cy="431751"/>
            <a:chOff x="505980" y="238729"/>
            <a:chExt cx="7809345" cy="43175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5980" y="467560"/>
              <a:ext cx="78093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1501583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4054283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2086938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5315046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7743056" y="252216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339591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4892291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2924946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153054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3468928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1637507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4190207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2222862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5450970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7878980" y="257221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2475515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5028215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3060870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6288978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3604852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3294195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5846895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3879550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7107658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4370714" y="259128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4132203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6684903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4717558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7945666" y="25652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5261540" y="26464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5622309" y="26597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6883072" y="26597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6460317" y="25786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4492972" y="25786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5758233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7018996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6596241" y="25313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4628896" y="25313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172878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7414921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5447576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5938740" y="255738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5700229" y="25313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6285584" y="25313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6829566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3802847" y="26597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2673510" y="25786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3217492" y="26597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3938771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4776779" y="25313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2809434" y="25313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3353416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3880767" y="253137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559186" y="254043"/>
              <a:ext cx="365760" cy="3657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380307" y="269363"/>
              <a:ext cx="365760" cy="3657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 flipV="1">
              <a:off x="1844350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7265314" y="259635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1259901" y="274086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8091850" y="243452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674546" y="274086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1395825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8227774" y="238729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810470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7596960" y="25622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1085168" y="26936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1337821" y="26125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 flipV="1">
              <a:off x="1008465" y="270696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7520257" y="25755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144389" y="26597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 flipV="1">
              <a:off x="559034" y="265973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1086385" y="257860"/>
              <a:ext cx="1924" cy="3963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963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8" grpId="0" animBg="1"/>
      <p:bldP spid="79" grpId="0" animBg="1"/>
      <p:bldP spid="97" grpId="0" animBg="1"/>
      <p:bldP spid="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84438" y="1753267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 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472" y="30219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Linkage disequilibrium (association)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2484438" y="4144170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 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22854" y="6372862"/>
            <a:ext cx="5993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49/28+49/12+49/42+49/18=9.72</a:t>
            </a:r>
          </a:p>
        </p:txBody>
      </p:sp>
      <p:sp>
        <p:nvSpPr>
          <p:cNvPr id="7" name="Rectangle 6"/>
          <p:cNvSpPr/>
          <p:nvPr/>
        </p:nvSpPr>
        <p:spPr>
          <a:xfrm>
            <a:off x="7488688" y="6449806"/>
            <a:ext cx="184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1-pchisq(9.72,1)</a:t>
            </a:r>
          </a:p>
        </p:txBody>
      </p:sp>
      <p:sp>
        <p:nvSpPr>
          <p:cNvPr id="8" name="Rectangle 7"/>
          <p:cNvSpPr/>
          <p:nvPr/>
        </p:nvSpPr>
        <p:spPr>
          <a:xfrm>
            <a:off x="9203851" y="6449806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0.0018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1378337" y="2615773"/>
            <a:ext cx="184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Observed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1378337" y="5104550"/>
            <a:ext cx="184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The Hardy–Weinberg principle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Allele and genotype frequencies in a population will remain constant from generation to generation in the absence of other evolutionary influences. </a:t>
            </a:r>
          </a:p>
          <a:p>
            <a:r>
              <a:rPr lang="en-US" dirty="0">
                <a:latin typeface="Constantia" charset="0"/>
              </a:rPr>
              <a:t>These influences include non-random mating, mutation, selection, genetic drift, gene flow and meiotic drive.</a:t>
            </a:r>
          </a:p>
          <a:p>
            <a:r>
              <a:rPr lang="en-US" dirty="0">
                <a:latin typeface="Constantia" charset="0"/>
              </a:rPr>
              <a:t>f(A)=p, f(a)=q, then f(AA)=p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, f(</a:t>
            </a:r>
            <a:r>
              <a:rPr lang="en-US" dirty="0" err="1">
                <a:latin typeface="Constantia" charset="0"/>
              </a:rPr>
              <a:t>aa</a:t>
            </a:r>
            <a:r>
              <a:rPr lang="en-US" dirty="0">
                <a:latin typeface="Constantia" charset="0"/>
              </a:rPr>
              <a:t>)=q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, f(</a:t>
            </a:r>
            <a:r>
              <a:rPr lang="en-US" dirty="0" err="1">
                <a:latin typeface="Constantia" charset="0"/>
              </a:rPr>
              <a:t>Aa</a:t>
            </a:r>
            <a:r>
              <a:rPr lang="en-US" dirty="0">
                <a:latin typeface="Constantia" charset="0"/>
              </a:rPr>
              <a:t>)=2pq</a:t>
            </a:r>
          </a:p>
        </p:txBody>
      </p:sp>
    </p:spTree>
    <p:extLst>
      <p:ext uri="{BB962C8B-B14F-4D97-AF65-F5344CB8AC3E}">
        <p14:creationId xmlns:p14="http://schemas.microsoft.com/office/powerpoint/2010/main" val="1738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47928" y="0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accent1"/>
                </a:solidFill>
                <a:latin typeface="+mn-lt"/>
                <a:ea typeface="ＭＳ Ｐゴシック" charset="-128"/>
              </a:rPr>
              <a:t>Linkage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646218"/>
            <a:ext cx="8534400" cy="3373582"/>
          </a:xfrm>
        </p:spPr>
        <p:txBody>
          <a:bodyPr/>
          <a:lstStyle/>
          <a:p>
            <a:pPr marL="342900" indent="-342900">
              <a:defRPr/>
            </a:pPr>
            <a:r>
              <a:rPr lang="en-US" dirty="0"/>
              <a:t>Random join between alleles at two or more loci</a:t>
            </a:r>
          </a:p>
          <a:p>
            <a:pPr marL="342900" indent="-342900">
              <a:defRPr/>
            </a:pPr>
            <a:r>
              <a:rPr lang="en-US" dirty="0"/>
              <a:t>P</a:t>
            </a:r>
            <a:r>
              <a:rPr lang="en-US" baseline="-25000" dirty="0"/>
              <a:t>AB</a:t>
            </a:r>
            <a:r>
              <a:rPr lang="en-US" dirty="0"/>
              <a:t>=P</a:t>
            </a:r>
            <a:r>
              <a:rPr lang="en-US" baseline="-25000" dirty="0"/>
              <a:t>A</a:t>
            </a:r>
            <a:r>
              <a:rPr lang="en-US" dirty="0"/>
              <a:t>P</a:t>
            </a:r>
            <a:r>
              <a:rPr lang="en-US" baseline="-25000" dirty="0"/>
              <a:t>B</a:t>
            </a:r>
            <a:endParaRPr lang="en-US" dirty="0"/>
          </a:p>
          <a:p>
            <a:pPr>
              <a:buFont typeface="Wingdings 2" charset="0"/>
              <a:buChar char=""/>
              <a:defRPr/>
            </a:pPr>
            <a:r>
              <a:rPr lang="en-US" sz="4000" dirty="0">
                <a:solidFill>
                  <a:srgbClr val="FF0000"/>
                </a:solidFill>
              </a:rPr>
              <a:t>D</a:t>
            </a:r>
            <a:r>
              <a:rPr lang="en-US" dirty="0"/>
              <a:t>(</a:t>
            </a:r>
            <a:r>
              <a:rPr lang="en-US" dirty="0" err="1"/>
              <a:t>ifference</a:t>
            </a:r>
            <a:r>
              <a:rPr lang="en-US" dirty="0"/>
              <a:t>)=0</a:t>
            </a:r>
          </a:p>
        </p:txBody>
      </p:sp>
    </p:spTree>
    <p:extLst>
      <p:ext uri="{BB962C8B-B14F-4D97-AF65-F5344CB8AC3E}">
        <p14:creationId xmlns:p14="http://schemas.microsoft.com/office/powerpoint/2010/main" val="31673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965335" y="0"/>
            <a:ext cx="8229600" cy="10445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Linkage Disequilibrium (LD)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590800" y="1465262"/>
          <a:ext cx="6553200" cy="101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Loci and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allele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.6</a:t>
                      </a: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.4</a:t>
                      </a: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.7</a:t>
                      </a: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.3</a:t>
                      </a:r>
                    </a:p>
                  </a:txBody>
                  <a:tcPr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590800" y="2684463"/>
          <a:ext cx="6553200" cy="115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Gametic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type</a:t>
                      </a:r>
                    </a:p>
                  </a:txBody>
                  <a:tcPr marT="45748" marB="45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Observed</a:t>
                      </a:r>
                    </a:p>
                  </a:txBody>
                  <a:tcPr marT="45748" marB="45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0.1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</a:txBody>
                  <a:tcPr marT="45748" marB="457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590800" y="4970462"/>
            <a:ext cx="65532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D	=P</a:t>
            </a:r>
            <a:r>
              <a:rPr lang="en-US" sz="3200" baseline="-25000" dirty="0"/>
              <a:t>AB</a:t>
            </a:r>
            <a:r>
              <a:rPr lang="en-US" sz="3200" dirty="0"/>
              <a:t>-P</a:t>
            </a:r>
            <a:r>
              <a:rPr lang="en-US" sz="3200" baseline="-25000" dirty="0"/>
              <a:t>A</a:t>
            </a:r>
            <a:r>
              <a:rPr lang="en-US" sz="3200" dirty="0"/>
              <a:t>P</a:t>
            </a:r>
            <a:r>
              <a:rPr lang="en-US" sz="3200" baseline="-25000" dirty="0"/>
              <a:t>B		</a:t>
            </a:r>
            <a:r>
              <a:rPr lang="en-US" sz="3200" dirty="0"/>
              <a:t>=</a:t>
            </a:r>
            <a:r>
              <a:rPr lang="en-US" sz="3200" dirty="0" err="1"/>
              <a:t>P</a:t>
            </a:r>
            <a:r>
              <a:rPr lang="en-US" sz="3200" baseline="-25000" dirty="0" err="1"/>
              <a:t>ab</a:t>
            </a:r>
            <a:r>
              <a:rPr lang="en-US" sz="3200" dirty="0" err="1"/>
              <a:t>-P</a:t>
            </a:r>
            <a:r>
              <a:rPr lang="en-US" sz="3200" baseline="-25000" dirty="0" err="1"/>
              <a:t>a</a:t>
            </a:r>
            <a:r>
              <a:rPr lang="en-US" sz="3200" dirty="0" err="1"/>
              <a:t>P</a:t>
            </a:r>
            <a:r>
              <a:rPr lang="en-US" sz="3200" baseline="-25000" dirty="0" err="1"/>
              <a:t>b</a:t>
            </a:r>
            <a:endParaRPr lang="en-US" sz="3200" baseline="-250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/>
              <a:t>		=-(</a:t>
            </a:r>
            <a:r>
              <a:rPr lang="en-US" sz="3200" dirty="0" err="1"/>
              <a:t>P</a:t>
            </a:r>
            <a:r>
              <a:rPr lang="en-US" sz="3200" baseline="-25000" dirty="0" err="1"/>
              <a:t>Ab</a:t>
            </a:r>
            <a:r>
              <a:rPr lang="en-US" sz="3200" dirty="0" err="1"/>
              <a:t>-P</a:t>
            </a:r>
            <a:r>
              <a:rPr lang="en-US" sz="3200" baseline="-25000" dirty="0" err="1"/>
              <a:t>A</a:t>
            </a:r>
            <a:r>
              <a:rPr lang="en-US" sz="3200" dirty="0" err="1"/>
              <a:t>P</a:t>
            </a:r>
            <a:r>
              <a:rPr lang="en-US" sz="3200" baseline="-25000" dirty="0" err="1"/>
              <a:t>b</a:t>
            </a:r>
            <a:r>
              <a:rPr lang="en-US" sz="3200" dirty="0"/>
              <a:t>) 	=-(</a:t>
            </a:r>
            <a:r>
              <a:rPr lang="en-US" sz="3200" dirty="0" err="1"/>
              <a:t>P</a:t>
            </a:r>
            <a:r>
              <a:rPr lang="en-US" sz="3200" baseline="-25000" dirty="0" err="1"/>
              <a:t>aB</a:t>
            </a:r>
            <a:r>
              <a:rPr lang="en-US" sz="3200" dirty="0" err="1"/>
              <a:t>-P</a:t>
            </a:r>
            <a:r>
              <a:rPr lang="en-US" sz="3200" baseline="-25000" dirty="0" err="1"/>
              <a:t>a</a:t>
            </a:r>
            <a:r>
              <a:rPr lang="en-US" sz="3200" dirty="0" err="1"/>
              <a:t>P</a:t>
            </a:r>
            <a:r>
              <a:rPr lang="en-US" sz="3200" baseline="-25000" dirty="0" err="1"/>
              <a:t>B</a:t>
            </a:r>
            <a:r>
              <a:rPr lang="en-US" sz="3200" dirty="0"/>
              <a:t>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90800" y="3827463"/>
          <a:ext cx="6553200" cy="94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7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Frequency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equilibrium</a:t>
                      </a:r>
                    </a:p>
                  </a:txBody>
                  <a:tcPr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0.42</a:t>
                      </a: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0.18</a:t>
                      </a: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0.28</a:t>
                      </a: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0.12</a:t>
                      </a:r>
                    </a:p>
                  </a:txBody>
                  <a:tcPr marT="45689" marB="456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Difference</a:t>
                      </a:r>
                    </a:p>
                  </a:txBody>
                  <a:tcPr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0.08</a:t>
                      </a: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-0.08</a:t>
                      </a: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-0.08</a:t>
                      </a: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0.08</a:t>
                      </a:r>
                    </a:p>
                  </a:txBody>
                  <a:tcPr marT="45689" marB="456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6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783551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D depends on allele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010" y="2027217"/>
            <a:ext cx="8229600" cy="163043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Vary even with complete LD</a:t>
            </a:r>
          </a:p>
          <a:p>
            <a:pPr>
              <a:defRPr/>
            </a:pPr>
            <a:r>
              <a:rPr lang="en-US" dirty="0" err="1"/>
              <a:t>P</a:t>
            </a:r>
            <a:r>
              <a:rPr lang="en-US" baseline="-25000" dirty="0" err="1"/>
              <a:t>Ab</a:t>
            </a:r>
            <a:r>
              <a:rPr lang="en-US" dirty="0"/>
              <a:t>=</a:t>
            </a:r>
            <a:r>
              <a:rPr lang="en-US" dirty="0" err="1"/>
              <a:t>P</a:t>
            </a:r>
            <a:r>
              <a:rPr lang="en-US" baseline="-25000" dirty="0" err="1"/>
              <a:t>aB</a:t>
            </a:r>
            <a:r>
              <a:rPr lang="en-US" dirty="0"/>
              <a:t>=0</a:t>
            </a:r>
          </a:p>
          <a:p>
            <a:pPr>
              <a:defRPr/>
            </a:pPr>
            <a:r>
              <a:rPr lang="en-US" dirty="0"/>
              <a:t>P</a:t>
            </a:r>
            <a:r>
              <a:rPr lang="en-US" baseline="-25000" dirty="0"/>
              <a:t>AB</a:t>
            </a:r>
            <a:r>
              <a:rPr lang="en-US" dirty="0"/>
              <a:t>=1-P</a:t>
            </a:r>
            <a:r>
              <a:rPr lang="en-US" baseline="-25000" dirty="0"/>
              <a:t>ab</a:t>
            </a:r>
            <a:r>
              <a:rPr lang="en-US" dirty="0"/>
              <a:t>=P</a:t>
            </a:r>
            <a:r>
              <a:rPr lang="en-US" baseline="-25000" dirty="0"/>
              <a:t>A</a:t>
            </a:r>
            <a:r>
              <a:rPr lang="en-US" dirty="0"/>
              <a:t>=P</a:t>
            </a:r>
            <a:r>
              <a:rPr lang="en-US" baseline="-25000" dirty="0"/>
              <a:t>B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D=P</a:t>
            </a:r>
            <a:r>
              <a:rPr lang="en-US" baseline="-25000" dirty="0"/>
              <a:t>A</a:t>
            </a:r>
            <a:r>
              <a:rPr lang="en-US" dirty="0"/>
              <a:t>-P</a:t>
            </a:r>
            <a:r>
              <a:rPr lang="en-US" baseline="-25000" dirty="0"/>
              <a:t>A</a:t>
            </a:r>
            <a:r>
              <a:rPr lang="en-US" dirty="0"/>
              <a:t>P</a:t>
            </a:r>
            <a:r>
              <a:rPr lang="en-US" baseline="-25000" dirty="0"/>
              <a:t>A</a:t>
            </a:r>
            <a:r>
              <a:rPr lang="en-US" dirty="0"/>
              <a:t> 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12" y="3657653"/>
            <a:ext cx="6702678" cy="30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7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980" y="1814657"/>
            <a:ext cx="7408333" cy="4738797"/>
          </a:xfrm>
        </p:spPr>
        <p:txBody>
          <a:bodyPr>
            <a:normAutofit/>
          </a:bodyPr>
          <a:lstStyle/>
          <a:p>
            <a:r>
              <a:rPr lang="en-US" dirty="0"/>
              <a:t>Linkage and recombination</a:t>
            </a:r>
          </a:p>
          <a:p>
            <a:r>
              <a:rPr lang="en-US" dirty="0">
                <a:latin typeface="Constantia" charset="0"/>
              </a:rPr>
              <a:t>Hardy-Weinberg principle</a:t>
            </a:r>
          </a:p>
          <a:p>
            <a:r>
              <a:rPr lang="en-US" dirty="0"/>
              <a:t>LD measurements</a:t>
            </a:r>
          </a:p>
          <a:p>
            <a:pPr lvl="1"/>
            <a:r>
              <a:rPr lang="en-US" dirty="0">
                <a:latin typeface="Constantia" charset="0"/>
              </a:rPr>
              <a:t>D </a:t>
            </a:r>
          </a:p>
          <a:p>
            <a:pPr lvl="1"/>
            <a:r>
              <a:rPr lang="en-US" dirty="0">
                <a:latin typeface="Constantia" charset="0"/>
              </a:rPr>
              <a:t>D’</a:t>
            </a:r>
          </a:p>
          <a:p>
            <a:pPr lvl="1"/>
            <a:r>
              <a:rPr lang="en-US" dirty="0">
                <a:latin typeface="Constantia" charset="0"/>
              </a:rPr>
              <a:t>R2</a:t>
            </a:r>
          </a:p>
          <a:p>
            <a:pPr marL="274320" lvl="1"/>
            <a:r>
              <a:rPr lang="en-US" dirty="0">
                <a:latin typeface="Constantia" charset="0"/>
              </a:rPr>
              <a:t>Causes of LD</a:t>
            </a:r>
          </a:p>
          <a:p>
            <a:r>
              <a:rPr lang="en-US">
                <a:latin typeface="Constantia" charset="0"/>
              </a:rPr>
              <a:t>LD decay</a:t>
            </a:r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96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Property of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onstantia" charset="0"/>
              </a:rPr>
              <a:t>Deviation between observed and expected</a:t>
            </a:r>
          </a:p>
          <a:p>
            <a:r>
              <a:rPr lang="en-US">
                <a:latin typeface="Constantia" charset="0"/>
              </a:rPr>
              <a:t>Extreme values: -0.25 and 0.25</a:t>
            </a:r>
          </a:p>
          <a:p>
            <a:r>
              <a:rPr lang="en-US">
                <a:latin typeface="Constantia" charset="0"/>
              </a:rPr>
              <a:t>Non LD: D=0</a:t>
            </a:r>
          </a:p>
          <a:p>
            <a:r>
              <a:rPr lang="en-US">
                <a:latin typeface="Constantia" charset="0"/>
              </a:rPr>
              <a:t>Dependency on allele frequency</a:t>
            </a:r>
          </a:p>
        </p:txBody>
      </p:sp>
    </p:spTree>
    <p:extLst>
      <p:ext uri="{BB962C8B-B14F-4D97-AF65-F5344CB8AC3E}">
        <p14:creationId xmlns:p14="http://schemas.microsoft.com/office/powerpoint/2010/main" val="126525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2954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D’</a:t>
            </a:r>
            <a:endParaRPr lang="en-US" b="1" baseline="30000" dirty="0">
              <a:solidFill>
                <a:schemeClr val="accent1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657283"/>
            <a:ext cx="8229600" cy="3591117"/>
          </a:xfrm>
        </p:spPr>
        <p:txBody>
          <a:bodyPr>
            <a:normAutofit/>
          </a:bodyPr>
          <a:lstStyle/>
          <a:p>
            <a:r>
              <a:rPr lang="en-US" dirty="0" err="1"/>
              <a:t>Lewontin</a:t>
            </a:r>
            <a:r>
              <a:rPr lang="en-US" dirty="0"/>
              <a:t> (1964) proposed standardizing D to the maximum possible value it can take:</a:t>
            </a:r>
          </a:p>
          <a:p>
            <a:r>
              <a:rPr lang="en-US" dirty="0">
                <a:latin typeface="Constantia" charset="0"/>
              </a:rPr>
              <a:t>D’=D/</a:t>
            </a:r>
            <a:r>
              <a:rPr lang="en-US" dirty="0" err="1">
                <a:latin typeface="Constantia" charset="0"/>
              </a:rPr>
              <a:t>D</a:t>
            </a:r>
            <a:r>
              <a:rPr lang="en-US" baseline="-25000" dirty="0" err="1">
                <a:latin typeface="Constantia" charset="0"/>
              </a:rPr>
              <a:t>Max</a:t>
            </a:r>
            <a:r>
              <a:rPr lang="en-US" dirty="0">
                <a:latin typeface="Constantia" charset="0"/>
              </a:rPr>
              <a:t> =0.08/0.18=0.44</a:t>
            </a:r>
            <a:endParaRPr lang="en-US" baseline="-25000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D</a:t>
            </a:r>
            <a:r>
              <a:rPr lang="en-US" baseline="-25000" dirty="0" err="1">
                <a:latin typeface="Constantia" charset="0"/>
              </a:rPr>
              <a:t>max</a:t>
            </a:r>
            <a:r>
              <a:rPr lang="en-US" dirty="0">
                <a:latin typeface="Constantia" charset="0"/>
              </a:rPr>
              <a:t>: the maximum D </a:t>
            </a:r>
            <a:r>
              <a:rPr lang="en-US" dirty="0">
                <a:solidFill>
                  <a:srgbClr val="FF0000"/>
                </a:solidFill>
                <a:latin typeface="Constantia" charset="0"/>
              </a:rPr>
              <a:t>for given allele frequency</a:t>
            </a:r>
          </a:p>
          <a:p>
            <a:r>
              <a:rPr lang="en-US" dirty="0" err="1">
                <a:latin typeface="Constantia" charset="0"/>
              </a:rPr>
              <a:t>D</a:t>
            </a:r>
            <a:r>
              <a:rPr lang="en-US" baseline="-25000" dirty="0" err="1">
                <a:latin typeface="Constantia" charset="0"/>
              </a:rPr>
              <a:t>max</a:t>
            </a:r>
            <a:r>
              <a:rPr lang="en-US" dirty="0">
                <a:latin typeface="Constantia" charset="0"/>
              </a:rPr>
              <a:t>= min(P</a:t>
            </a:r>
            <a:r>
              <a:rPr lang="en-US" baseline="-25000" dirty="0">
                <a:latin typeface="Constantia" charset="0"/>
              </a:rPr>
              <a:t>A</a:t>
            </a:r>
            <a:r>
              <a:rPr lang="en-US" dirty="0">
                <a:latin typeface="Constantia" charset="0"/>
              </a:rPr>
              <a:t>P</a:t>
            </a:r>
            <a:r>
              <a:rPr lang="en-US" baseline="-25000" dirty="0">
                <a:latin typeface="Constantia" charset="0"/>
              </a:rPr>
              <a:t>B</a:t>
            </a:r>
            <a:r>
              <a:rPr lang="en-US" dirty="0">
                <a:latin typeface="Constantia" charset="0"/>
              </a:rPr>
              <a:t>, 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a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b</a:t>
            </a:r>
            <a:r>
              <a:rPr lang="en-US" dirty="0">
                <a:latin typeface="Constantia" charset="0"/>
              </a:rPr>
              <a:t>) if D is negative, or min(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A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b</a:t>
            </a:r>
            <a:r>
              <a:rPr lang="en-US" dirty="0">
                <a:latin typeface="Constantia" charset="0"/>
              </a:rPr>
              <a:t>, 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a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B</a:t>
            </a:r>
            <a:r>
              <a:rPr lang="en-US" dirty="0">
                <a:latin typeface="Constantia" charset="0"/>
              </a:rPr>
              <a:t>) if D is positive</a:t>
            </a:r>
          </a:p>
          <a:p>
            <a:r>
              <a:rPr lang="en-US" dirty="0">
                <a:latin typeface="Constantia" charset="0"/>
              </a:rPr>
              <a:t>Range of D’: -1 to 1</a:t>
            </a:r>
          </a:p>
        </p:txBody>
      </p:sp>
    </p:spTree>
    <p:extLst>
      <p:ext uri="{BB962C8B-B14F-4D97-AF65-F5344CB8AC3E}">
        <p14:creationId xmlns:p14="http://schemas.microsoft.com/office/powerpoint/2010/main" val="68240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4478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R</a:t>
            </a:r>
            <a:r>
              <a:rPr lang="en-US" b="1" baseline="30000" dirty="0">
                <a:solidFill>
                  <a:schemeClr val="accent1"/>
                </a:solidFill>
                <a:latin typeface="Calibri" charset="0"/>
              </a:rPr>
              <a:t>2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09800" y="2757055"/>
            <a:ext cx="8229600" cy="3948545"/>
          </a:xfrm>
        </p:spPr>
        <p:txBody>
          <a:bodyPr/>
          <a:lstStyle/>
          <a:p>
            <a:r>
              <a:rPr lang="en-US" dirty="0"/>
              <a:t>Hill and Robertson (1968) proposed the following measure of linkage disequilibrium:</a:t>
            </a:r>
          </a:p>
          <a:p>
            <a:r>
              <a:rPr lang="en-US" dirty="0">
                <a:latin typeface="Constantia" charset="0"/>
              </a:rPr>
              <a:t>r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 (</a:t>
            </a:r>
            <a:r>
              <a:rPr lang="el-GR" dirty="0">
                <a:latin typeface="Constantia" charset="0"/>
              </a:rPr>
              <a:t>Δ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)=D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/(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A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B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a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b</a:t>
            </a:r>
            <a:r>
              <a:rPr lang="en-US" dirty="0">
                <a:latin typeface="Constantia" charset="0"/>
              </a:rPr>
              <a:t>)</a:t>
            </a:r>
          </a:p>
          <a:p>
            <a:r>
              <a:rPr lang="en-US" dirty="0">
                <a:latin typeface="Constantia" charset="0"/>
              </a:rPr>
              <a:t>Square makes positive</a:t>
            </a:r>
          </a:p>
          <a:p>
            <a:r>
              <a:rPr lang="en-US" dirty="0">
                <a:latin typeface="Constantia" charset="0"/>
              </a:rPr>
              <a:t>The product of allele frequency creates penalty for 50% allele frequency.</a:t>
            </a:r>
          </a:p>
          <a:p>
            <a:r>
              <a:rPr lang="en-US" dirty="0">
                <a:latin typeface="Constantia" charset="0"/>
              </a:rPr>
              <a:t>Range: 0 to 1</a:t>
            </a:r>
          </a:p>
        </p:txBody>
      </p:sp>
    </p:spTree>
    <p:extLst>
      <p:ext uri="{BB962C8B-B14F-4D97-AF65-F5344CB8AC3E}">
        <p14:creationId xmlns:p14="http://schemas.microsoft.com/office/powerpoint/2010/main" val="42561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Causes of LD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Mutation</a:t>
            </a:r>
          </a:p>
          <a:p>
            <a:r>
              <a:rPr lang="en-US" dirty="0">
                <a:latin typeface="Constantia" charset="0"/>
              </a:rPr>
              <a:t>Selection</a:t>
            </a:r>
          </a:p>
          <a:p>
            <a:r>
              <a:rPr lang="en-US" dirty="0">
                <a:latin typeface="Constantia" charset="0"/>
              </a:rPr>
              <a:t>Inbreeding</a:t>
            </a:r>
          </a:p>
          <a:p>
            <a:r>
              <a:rPr lang="en-US" dirty="0">
                <a:latin typeface="Constantia" charset="0"/>
              </a:rPr>
              <a:t>Genetic drift</a:t>
            </a:r>
          </a:p>
          <a:p>
            <a:r>
              <a:rPr lang="en-US" dirty="0">
                <a:latin typeface="Constantia" charset="0"/>
              </a:rPr>
              <a:t>Gene flow/admixture</a:t>
            </a:r>
          </a:p>
        </p:txBody>
      </p:sp>
    </p:spTree>
    <p:extLst>
      <p:ext uri="{BB962C8B-B14F-4D97-AF65-F5344CB8AC3E}">
        <p14:creationId xmlns:p14="http://schemas.microsoft.com/office/powerpoint/2010/main" val="17572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6965" y="1"/>
            <a:ext cx="8229600" cy="88286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Mutation and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8635" y="88287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A____q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84881" y="88286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A____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8635" y="1344535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A____q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84883" y="1344535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A____q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8635" y="180620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A____q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84883" y="180620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A____q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08635" y="304642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A____q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84883" y="304642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A____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8635" y="3508085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A____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4883" y="3508085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A____q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08635" y="396975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A____q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84883" y="396975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A____q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08635" y="5209971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A____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4883" y="5209971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A____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08635" y="5671636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A____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84883" y="5671636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A____q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708635" y="6133301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A____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84883" y="6133301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A____q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949669" y="882870"/>
            <a:ext cx="238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Generation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49668" y="3046420"/>
            <a:ext cx="238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Generation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49667" y="5209970"/>
            <a:ext cx="238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Generation 3</a:t>
            </a:r>
          </a:p>
        </p:txBody>
      </p:sp>
      <p:sp>
        <p:nvSpPr>
          <p:cNvPr id="25" name="Explosion 2 24"/>
          <p:cNvSpPr/>
          <p:nvPr/>
        </p:nvSpPr>
        <p:spPr>
          <a:xfrm>
            <a:off x="7888012" y="725214"/>
            <a:ext cx="2496210" cy="936210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solidFill>
                  <a:srgbClr val="FF0000"/>
                </a:solidFill>
              </a:rPr>
              <a:t>mutation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84882" y="88286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A____q</a:t>
            </a:r>
            <a:endParaRPr lang="en-US" sz="2400" dirty="0"/>
          </a:p>
        </p:txBody>
      </p:sp>
      <p:sp>
        <p:nvSpPr>
          <p:cNvPr id="27" name="Heart 26"/>
          <p:cNvSpPr/>
          <p:nvPr/>
        </p:nvSpPr>
        <p:spPr>
          <a:xfrm>
            <a:off x="8261130" y="3234419"/>
            <a:ext cx="1813034" cy="1196995"/>
          </a:xfrm>
          <a:prstGeom prst="heart">
            <a:avLst/>
          </a:prstGeom>
          <a:solidFill>
            <a:srgbClr val="FF6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Selection</a:t>
            </a:r>
          </a:p>
        </p:txBody>
      </p:sp>
      <p:sp>
        <p:nvSpPr>
          <p:cNvPr id="28" name="Heart 27"/>
          <p:cNvSpPr/>
          <p:nvPr/>
        </p:nvSpPr>
        <p:spPr>
          <a:xfrm>
            <a:off x="8229600" y="5440802"/>
            <a:ext cx="1813034" cy="1196995"/>
          </a:xfrm>
          <a:prstGeom prst="heart">
            <a:avLst/>
          </a:prstGeom>
          <a:solidFill>
            <a:srgbClr val="FF6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239822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 animBg="1"/>
      <p:bldP spid="26" grpId="0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4699" y="2847528"/>
            <a:ext cx="7408333" cy="35839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c: recombination rate</a:t>
            </a:r>
          </a:p>
          <a:p>
            <a:r>
              <a:rPr lang="en-US" dirty="0"/>
              <a:t>D</a:t>
            </a:r>
            <a:r>
              <a:rPr lang="en-US" baseline="-25000" dirty="0"/>
              <a:t>t</a:t>
            </a:r>
            <a:r>
              <a:rPr lang="en-US" dirty="0"/>
              <a:t>=D</a:t>
            </a:r>
            <a:r>
              <a:rPr lang="en-US" baseline="-25000" dirty="0"/>
              <a:t>0</a:t>
            </a:r>
            <a:r>
              <a:rPr lang="en-US" dirty="0"/>
              <a:t>(1-c)</a:t>
            </a:r>
            <a:r>
              <a:rPr lang="en-US" baseline="30000" dirty="0"/>
              <a:t>t</a:t>
            </a:r>
          </a:p>
          <a:p>
            <a:r>
              <a:rPr lang="en-US" dirty="0"/>
              <a:t>t=log(D</a:t>
            </a:r>
            <a:r>
              <a:rPr lang="en-US" baseline="-25000" dirty="0"/>
              <a:t>t</a:t>
            </a:r>
            <a:r>
              <a:rPr lang="en-US" dirty="0"/>
              <a:t>/D</a:t>
            </a:r>
            <a:r>
              <a:rPr lang="en-US" baseline="-25000" dirty="0"/>
              <a:t>0</a:t>
            </a:r>
            <a:r>
              <a:rPr lang="en-US" dirty="0"/>
              <a:t>)/log(1-c)</a:t>
            </a:r>
          </a:p>
          <a:p>
            <a:r>
              <a:rPr lang="en-US" dirty="0"/>
              <a:t>if c=10%, it takes 6.5 generation for D to be cut in half</a:t>
            </a:r>
          </a:p>
          <a:p>
            <a:r>
              <a:rPr lang="en-US" dirty="0"/>
              <a:t>1Mb=1cM, </a:t>
            </a:r>
          </a:p>
          <a:p>
            <a:r>
              <a:rPr lang="en-US" dirty="0"/>
              <a:t>if two SNPs 100kb apart,</a:t>
            </a:r>
          </a:p>
          <a:p>
            <a:r>
              <a:rPr lang="en-US" dirty="0"/>
              <a:t>c=1% / 10 = 0.001</a:t>
            </a:r>
          </a:p>
          <a:p>
            <a:r>
              <a:rPr lang="en-US" dirty="0"/>
              <a:t>It takes 693 generations for D to be cut in half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6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Change in D over time</a:t>
            </a:r>
          </a:p>
        </p:txBody>
      </p:sp>
    </p:spTree>
    <p:extLst>
      <p:ext uri="{BB962C8B-B14F-4D97-AF65-F5344CB8AC3E}">
        <p14:creationId xmlns:p14="http://schemas.microsoft.com/office/powerpoint/2010/main" val="70084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65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Human out of Africa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166" y="1947234"/>
            <a:ext cx="8128000" cy="3822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8601" y="5870095"/>
            <a:ext cx="812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arstechnica.com</a:t>
            </a:r>
            <a:r>
              <a:rPr lang="en-US" sz="1400" dirty="0"/>
              <a:t>/science/2015/12/the-human-migration-out-of-</a:t>
            </a:r>
            <a:r>
              <a:rPr lang="en-US" sz="1400" dirty="0" err="1"/>
              <a:t>africa</a:t>
            </a:r>
            <a:r>
              <a:rPr lang="en-US" sz="1400" dirty="0"/>
              <a:t>-left-its-mark-in-mutations/</a:t>
            </a:r>
          </a:p>
        </p:txBody>
      </p:sp>
    </p:spTree>
    <p:extLst>
      <p:ext uri="{BB962C8B-B14F-4D97-AF65-F5344CB8AC3E}">
        <p14:creationId xmlns:p14="http://schemas.microsoft.com/office/powerpoint/2010/main" val="1435644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1" y="9756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Change in D over 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760344"/>
            <a:ext cx="6159500" cy="6172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52262" y="4826434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.1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5478" y="2729356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.01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65509" y="423698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.05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5093" y="5195766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.25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7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Screen Shot 2013-09-16 at 3.5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82664"/>
            <a:ext cx="7412038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305800" cy="982663"/>
          </a:xfrm>
          <a:extLst/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LD decay over distance</a:t>
            </a:r>
          </a:p>
        </p:txBody>
      </p:sp>
    </p:spTree>
    <p:extLst>
      <p:ext uri="{BB962C8B-B14F-4D97-AF65-F5344CB8AC3E}">
        <p14:creationId xmlns:p14="http://schemas.microsoft.com/office/powerpoint/2010/main" val="1196131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847928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980" y="1814657"/>
            <a:ext cx="7408333" cy="4738797"/>
          </a:xfrm>
        </p:spPr>
        <p:txBody>
          <a:bodyPr>
            <a:normAutofit/>
          </a:bodyPr>
          <a:lstStyle/>
          <a:p>
            <a:r>
              <a:rPr lang="en-US" dirty="0"/>
              <a:t>Trait-marker association</a:t>
            </a:r>
          </a:p>
          <a:p>
            <a:r>
              <a:rPr lang="en-US" dirty="0">
                <a:latin typeface="Constantia" charset="0"/>
              </a:rPr>
              <a:t>Hardy-Weinberg principle</a:t>
            </a:r>
          </a:p>
          <a:p>
            <a:r>
              <a:rPr lang="en-US" dirty="0"/>
              <a:t>Linkage an recombination</a:t>
            </a:r>
          </a:p>
          <a:p>
            <a:r>
              <a:rPr lang="en-US" dirty="0"/>
              <a:t>LD measurements</a:t>
            </a:r>
          </a:p>
          <a:p>
            <a:pPr lvl="1"/>
            <a:r>
              <a:rPr lang="en-US" dirty="0">
                <a:latin typeface="Constantia" charset="0"/>
              </a:rPr>
              <a:t>D </a:t>
            </a:r>
          </a:p>
          <a:p>
            <a:pPr lvl="1"/>
            <a:r>
              <a:rPr lang="en-US" dirty="0">
                <a:latin typeface="Constantia" charset="0"/>
              </a:rPr>
              <a:t>D’</a:t>
            </a:r>
          </a:p>
          <a:p>
            <a:pPr lvl="1"/>
            <a:r>
              <a:rPr lang="en-US" dirty="0">
                <a:latin typeface="Constantia" charset="0"/>
              </a:rPr>
              <a:t>R2</a:t>
            </a:r>
          </a:p>
          <a:p>
            <a:pPr marL="274320" lvl="1"/>
            <a:r>
              <a:rPr lang="en-US" dirty="0">
                <a:latin typeface="Constantia" charset="0"/>
              </a:rPr>
              <a:t>Causes of LD</a:t>
            </a:r>
          </a:p>
          <a:p>
            <a:r>
              <a:rPr lang="en-US" dirty="0">
                <a:latin typeface="Constantia" charset="0"/>
              </a:rPr>
              <a:t>LD decay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9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079" y="1787103"/>
            <a:ext cx="3157598" cy="4286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22" y="1787103"/>
            <a:ext cx="4286479" cy="428647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7915E0C-0065-5443-A95E-89383038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52" y="-1"/>
            <a:ext cx="11822348" cy="178710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George Mendel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Law of Inheritance: Segregation and Independent</a:t>
            </a:r>
          </a:p>
        </p:txBody>
      </p:sp>
    </p:spTree>
    <p:extLst>
      <p:ext uri="{BB962C8B-B14F-4D97-AF65-F5344CB8AC3E}">
        <p14:creationId xmlns:p14="http://schemas.microsoft.com/office/powerpoint/2010/main" val="228393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12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063" y="274508"/>
            <a:ext cx="6879205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Sex chromosome &amp; Linkage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726" y="2146832"/>
            <a:ext cx="4075268" cy="3726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663" y="167730"/>
            <a:ext cx="2057400" cy="2882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1" y="3140472"/>
            <a:ext cx="2409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Thomas Hunt Morgan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4591" y="6397669"/>
            <a:ext cx="382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ucida Grande" charset="0"/>
              </a:rPr>
              <a:t>Fly Room at Columbia University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6648" y="3429000"/>
            <a:ext cx="2409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(Nobel Prize 1933)</a:t>
            </a:r>
          </a:p>
        </p:txBody>
      </p:sp>
    </p:spTree>
    <p:extLst>
      <p:ext uri="{BB962C8B-B14F-4D97-AF65-F5344CB8AC3E}">
        <p14:creationId xmlns:p14="http://schemas.microsoft.com/office/powerpoint/2010/main" val="313129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Recombination</a:t>
            </a:r>
          </a:p>
        </p:txBody>
      </p:sp>
      <p:pic>
        <p:nvPicPr>
          <p:cNvPr id="5" name="Picture 4" descr="GEN10000725.jpg"/>
          <p:cNvPicPr>
            <a:picLocks noChangeAspect="1"/>
          </p:cNvPicPr>
          <p:nvPr/>
        </p:nvPicPr>
        <p:blipFill>
          <a:blip r:embed="rId2" cstate="print"/>
          <a:srcRect l="24742" t="4016" r="24742" b="15661"/>
          <a:stretch>
            <a:fillRect/>
          </a:stretch>
        </p:blipFill>
        <p:spPr>
          <a:xfrm>
            <a:off x="4197137" y="1460074"/>
            <a:ext cx="3733800" cy="4572000"/>
          </a:xfrm>
          <a:prstGeom prst="rect">
            <a:avLst/>
          </a:prstGeom>
        </p:spPr>
      </p:pic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806388" y="6164482"/>
            <a:ext cx="505609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recombination rate (r): proportion </a:t>
            </a:r>
            <a:r>
              <a:rPr lang="en-US"/>
              <a:t>of recombined </a:t>
            </a:r>
            <a:endParaRPr lang="en-US" dirty="0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7386918" y="6164482"/>
            <a:ext cx="328108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r=1%: </a:t>
            </a:r>
            <a:r>
              <a:rPr lang="en-US" dirty="0" err="1"/>
              <a:t>centi</a:t>
            </a:r>
            <a:r>
              <a:rPr lang="en-US" dirty="0"/>
              <a:t>-Morgan</a:t>
            </a:r>
          </a:p>
        </p:txBody>
      </p:sp>
    </p:spTree>
    <p:extLst>
      <p:ext uri="{BB962C8B-B14F-4D97-AF65-F5344CB8AC3E}">
        <p14:creationId xmlns:p14="http://schemas.microsoft.com/office/powerpoint/2010/main" val="284996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967158" y="1676401"/>
            <a:ext cx="120090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 dirty="0">
                <a:latin typeface="Arial" pitchFamily="34" charset="0"/>
              </a:rPr>
              <a:t>Parents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967158" y="2298010"/>
            <a:ext cx="1200905" cy="3059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>
                <a:latin typeface="Arial" pitchFamily="34" charset="0"/>
              </a:rPr>
              <a:t>F1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967158" y="2894440"/>
            <a:ext cx="1469173" cy="3059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 dirty="0">
                <a:latin typeface="Arial" pitchFamily="34" charset="0"/>
              </a:rPr>
              <a:t>F1 gametes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931895" y="4341633"/>
            <a:ext cx="1469173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 dirty="0">
                <a:latin typeface="Arial" pitchFamily="34" charset="0"/>
              </a:rPr>
              <a:t>F2 Phenotype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931895" y="5375915"/>
            <a:ext cx="1469173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>
                <a:latin typeface="Arial" pitchFamily="34" charset="0"/>
              </a:rPr>
              <a:t>F2 Genotype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title"/>
          </p:nvPr>
        </p:nvSpPr>
        <p:spPr>
          <a:xfrm>
            <a:off x="2008094" y="4664"/>
            <a:ext cx="8229600" cy="65431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Linkage analysis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27494" y="1795543"/>
            <a:ext cx="9906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27494" y="1947943"/>
            <a:ext cx="9906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99094" y="1795543"/>
            <a:ext cx="9906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99094" y="1947943"/>
            <a:ext cx="9906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13294" y="2362200"/>
            <a:ext cx="9906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13294" y="2514600"/>
            <a:ext cx="990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56294" y="29718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22894" y="3276600"/>
            <a:ext cx="3810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18094" y="32766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46494" y="3276600"/>
            <a:ext cx="8382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13294" y="29718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18094" y="29718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22894" y="29718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98894" y="2971800"/>
            <a:ext cx="8382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13294" y="32766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61094" y="2971800"/>
            <a:ext cx="685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656294" y="3276600"/>
            <a:ext cx="685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342094" y="32766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818094" y="1719343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5834128" y="2160509"/>
            <a:ext cx="27432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5834128" y="2757646"/>
            <a:ext cx="27432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284694" y="3276600"/>
            <a:ext cx="1524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46494" y="2971800"/>
            <a:ext cx="1524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5400000">
            <a:off x="7494494" y="5715000"/>
            <a:ext cx="3810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5400000">
            <a:off x="7532594" y="53721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5400000">
            <a:off x="4789394" y="50673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5400000">
            <a:off x="7532594" y="50673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5400000">
            <a:off x="4751294" y="57150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5400000">
            <a:off x="3227294" y="5486400"/>
            <a:ext cx="8382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5400000">
            <a:off x="4789394" y="53721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5437094" y="5562600"/>
            <a:ext cx="685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5400000">
            <a:off x="5627594" y="50673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2"/>
          <p:cNvGrpSpPr/>
          <p:nvPr/>
        </p:nvGrpSpPr>
        <p:grpSpPr>
          <a:xfrm>
            <a:off x="3379694" y="4267200"/>
            <a:ext cx="7086600" cy="2590800"/>
            <a:chOff x="1828800" y="4114800"/>
            <a:chExt cx="7086600" cy="259080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6477000" y="4114800"/>
              <a:ext cx="2438400" cy="2590800"/>
              <a:chOff x="4080" y="2544"/>
              <a:chExt cx="1536" cy="1632"/>
            </a:xfrm>
          </p:grpSpPr>
          <p:pic>
            <p:nvPicPr>
              <p:cNvPr id="29708" name="Picture 12" descr="MCj0215486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80" y="3249"/>
                <a:ext cx="819" cy="927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9709" name="AutoShape 13"/>
              <p:cNvSpPr>
                <a:spLocks noChangeArrowheads="1"/>
              </p:cNvSpPr>
              <p:nvPr/>
            </p:nvSpPr>
            <p:spPr bwMode="auto">
              <a:xfrm>
                <a:off x="4176" y="2544"/>
                <a:ext cx="1440" cy="528"/>
              </a:xfrm>
              <a:prstGeom prst="cloudCallout">
                <a:avLst>
                  <a:gd name="adj1" fmla="val -6667"/>
                  <a:gd name="adj2" fmla="val 11553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b="1" dirty="0">
                    <a:latin typeface="Arial" pitchFamily="34" charset="0"/>
                  </a:rPr>
                  <a:t>Here lies my QTL</a:t>
                </a:r>
              </a:p>
            </p:txBody>
          </p:sp>
        </p:grpSp>
        <p:sp>
          <p:nvSpPr>
            <p:cNvPr id="51" name="Rectangle 50"/>
            <p:cNvSpPr/>
            <p:nvPr/>
          </p:nvSpPr>
          <p:spPr>
            <a:xfrm rot="5400000">
              <a:off x="4076700" y="2857500"/>
              <a:ext cx="304800" cy="480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 rot="5400000">
            <a:off x="3570194" y="4991100"/>
            <a:ext cx="1524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5400000">
            <a:off x="6541994" y="50673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5400000">
            <a:off x="6503894" y="57150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5400000">
            <a:off x="6541994" y="53721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5400000">
            <a:off x="4560794" y="50673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rot="5400000">
            <a:off x="4370294" y="5562600"/>
            <a:ext cx="685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rot="5400000">
            <a:off x="5818094" y="51054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 rot="5400000">
            <a:off x="6732494" y="5715000"/>
            <a:ext cx="3810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rot="5400000">
            <a:off x="6770594" y="53721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rot="5400000">
            <a:off x="7494494" y="5334000"/>
            <a:ext cx="8382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 rot="5400000">
            <a:off x="6770594" y="50673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 rot="5400000">
            <a:off x="5703794" y="5600700"/>
            <a:ext cx="6096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rot="5400000">
            <a:off x="7837394" y="5829300"/>
            <a:ext cx="1524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5400000">
            <a:off x="3722594" y="50673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5400000">
            <a:off x="3684494" y="57150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rot="5400000">
            <a:off x="3722594" y="53721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2094" y="3962401"/>
            <a:ext cx="457200" cy="946535"/>
          </a:xfrm>
          <a:prstGeom prst="rect">
            <a:avLst/>
          </a:prstGeom>
        </p:spPr>
      </p:pic>
      <p:pic>
        <p:nvPicPr>
          <p:cNvPr id="69" name="Picture 68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3654" y="3817158"/>
            <a:ext cx="548640" cy="1135842"/>
          </a:xfrm>
          <a:prstGeom prst="rect">
            <a:avLst/>
          </a:prstGeom>
        </p:spPr>
      </p:pic>
      <p:pic>
        <p:nvPicPr>
          <p:cNvPr id="70" name="Picture 69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3022" y="3733800"/>
            <a:ext cx="576072" cy="1192634"/>
          </a:xfrm>
          <a:prstGeom prst="rect">
            <a:avLst/>
          </a:prstGeom>
        </p:spPr>
      </p:pic>
      <p:pic>
        <p:nvPicPr>
          <p:cNvPr id="71" name="Picture 70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3414" y="3627852"/>
            <a:ext cx="640080" cy="1325149"/>
          </a:xfrm>
          <a:prstGeom prst="rect">
            <a:avLst/>
          </a:prstGeom>
        </p:spPr>
      </p:pic>
      <p:pic>
        <p:nvPicPr>
          <p:cNvPr id="72" name="Picture 71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4494" y="3505201"/>
            <a:ext cx="685800" cy="1419803"/>
          </a:xfrm>
          <a:prstGeom prst="rect">
            <a:avLst/>
          </a:prstGeom>
        </p:spPr>
      </p:pic>
      <p:pic>
        <p:nvPicPr>
          <p:cNvPr id="73" name="Picture 72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7794" y="1114405"/>
            <a:ext cx="457200" cy="946535"/>
          </a:xfrm>
          <a:prstGeom prst="rect">
            <a:avLst/>
          </a:prstGeom>
        </p:spPr>
      </p:pic>
      <p:pic>
        <p:nvPicPr>
          <p:cNvPr id="74" name="Picture 73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9621" y="646028"/>
            <a:ext cx="685800" cy="141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9705" grpId="0" animBg="1"/>
      <p:bldP spid="20" grpId="0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958"/>
            <a:ext cx="85344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Genetics</a:t>
            </a:r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4038600" y="1981201"/>
            <a:ext cx="533400" cy="3667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75141" name="Text Box 5"/>
          <p:cNvSpPr txBox="1">
            <a:spLocks noChangeArrowheads="1"/>
          </p:cNvSpPr>
          <p:nvPr/>
        </p:nvSpPr>
        <p:spPr bwMode="auto">
          <a:xfrm>
            <a:off x="4038600" y="2438401"/>
            <a:ext cx="533400" cy="3667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75142" name="Text Box 6"/>
          <p:cNvSpPr txBox="1">
            <a:spLocks noChangeArrowheads="1"/>
          </p:cNvSpPr>
          <p:nvPr/>
        </p:nvSpPr>
        <p:spPr bwMode="auto">
          <a:xfrm>
            <a:off x="3962400" y="1524001"/>
            <a:ext cx="1066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Breed A</a:t>
            </a:r>
          </a:p>
        </p:txBody>
      </p:sp>
      <p:sp>
        <p:nvSpPr>
          <p:cNvPr id="475143" name="Text Box 7"/>
          <p:cNvSpPr txBox="1">
            <a:spLocks noChangeArrowheads="1"/>
          </p:cNvSpPr>
          <p:nvPr/>
        </p:nvSpPr>
        <p:spPr bwMode="auto">
          <a:xfrm>
            <a:off x="4572000" y="1981201"/>
            <a:ext cx="533400" cy="366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75144" name="Text Box 8"/>
          <p:cNvSpPr txBox="1">
            <a:spLocks noChangeArrowheads="1"/>
          </p:cNvSpPr>
          <p:nvPr/>
        </p:nvSpPr>
        <p:spPr bwMode="auto">
          <a:xfrm>
            <a:off x="4572000" y="2438401"/>
            <a:ext cx="533400" cy="366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75145" name="Text Box 9"/>
          <p:cNvSpPr txBox="1">
            <a:spLocks noChangeArrowheads="1"/>
          </p:cNvSpPr>
          <p:nvPr/>
        </p:nvSpPr>
        <p:spPr bwMode="auto">
          <a:xfrm>
            <a:off x="7086600" y="1981201"/>
            <a:ext cx="533400" cy="3667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75146" name="Text Box 10"/>
          <p:cNvSpPr txBox="1">
            <a:spLocks noChangeArrowheads="1"/>
          </p:cNvSpPr>
          <p:nvPr/>
        </p:nvSpPr>
        <p:spPr bwMode="auto">
          <a:xfrm>
            <a:off x="7086600" y="2438401"/>
            <a:ext cx="533400" cy="3667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75147" name="Text Box 11"/>
          <p:cNvSpPr txBox="1">
            <a:spLocks noChangeArrowheads="1"/>
          </p:cNvSpPr>
          <p:nvPr/>
        </p:nvSpPr>
        <p:spPr bwMode="auto">
          <a:xfrm>
            <a:off x="7010400" y="1524001"/>
            <a:ext cx="1066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Breed B</a:t>
            </a:r>
          </a:p>
        </p:txBody>
      </p:sp>
      <p:sp>
        <p:nvSpPr>
          <p:cNvPr id="475148" name="Text Box 12"/>
          <p:cNvSpPr txBox="1">
            <a:spLocks noChangeArrowheads="1"/>
          </p:cNvSpPr>
          <p:nvPr/>
        </p:nvSpPr>
        <p:spPr bwMode="auto">
          <a:xfrm>
            <a:off x="7620000" y="1981201"/>
            <a:ext cx="533400" cy="366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75149" name="Text Box 13"/>
          <p:cNvSpPr txBox="1">
            <a:spLocks noChangeArrowheads="1"/>
          </p:cNvSpPr>
          <p:nvPr/>
        </p:nvSpPr>
        <p:spPr bwMode="auto">
          <a:xfrm>
            <a:off x="7620000" y="2438401"/>
            <a:ext cx="533400" cy="366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486400" y="2819401"/>
            <a:ext cx="1143000" cy="1281113"/>
            <a:chOff x="2496" y="1776"/>
            <a:chExt cx="720" cy="807"/>
          </a:xfrm>
        </p:grpSpPr>
        <p:sp>
          <p:nvSpPr>
            <p:cNvPr id="475150" name="Text Box 14"/>
            <p:cNvSpPr txBox="1">
              <a:spLocks noChangeArrowheads="1"/>
            </p:cNvSpPr>
            <p:nvPr/>
          </p:nvSpPr>
          <p:spPr bwMode="auto">
            <a:xfrm>
              <a:off x="2544" y="2064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51" name="Text Box 15"/>
            <p:cNvSpPr txBox="1">
              <a:spLocks noChangeArrowheads="1"/>
            </p:cNvSpPr>
            <p:nvPr/>
          </p:nvSpPr>
          <p:spPr bwMode="auto">
            <a:xfrm>
              <a:off x="2544" y="2352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52" name="Text Box 16"/>
            <p:cNvSpPr txBox="1">
              <a:spLocks noChangeArrowheads="1"/>
            </p:cNvSpPr>
            <p:nvPr/>
          </p:nvSpPr>
          <p:spPr bwMode="auto">
            <a:xfrm>
              <a:off x="2496" y="1776"/>
              <a:ext cx="6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F1</a:t>
              </a:r>
            </a:p>
          </p:txBody>
        </p:sp>
        <p:sp>
          <p:nvSpPr>
            <p:cNvPr id="475153" name="Text Box 17"/>
            <p:cNvSpPr txBox="1">
              <a:spLocks noChangeArrowheads="1"/>
            </p:cNvSpPr>
            <p:nvPr/>
          </p:nvSpPr>
          <p:spPr bwMode="auto">
            <a:xfrm>
              <a:off x="2880" y="2064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75154" name="Text Box 18"/>
            <p:cNvSpPr txBox="1">
              <a:spLocks noChangeArrowheads="1"/>
            </p:cNvSpPr>
            <p:nvPr/>
          </p:nvSpPr>
          <p:spPr bwMode="auto">
            <a:xfrm>
              <a:off x="2880" y="2352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2971800" y="4114800"/>
            <a:ext cx="2667000" cy="1295400"/>
            <a:chOff x="912" y="2592"/>
            <a:chExt cx="1680" cy="816"/>
          </a:xfrm>
        </p:grpSpPr>
        <p:sp>
          <p:nvSpPr>
            <p:cNvPr id="475155" name="Text Box 19"/>
            <p:cNvSpPr txBox="1">
              <a:spLocks noChangeArrowheads="1"/>
            </p:cNvSpPr>
            <p:nvPr/>
          </p:nvSpPr>
          <p:spPr bwMode="auto">
            <a:xfrm>
              <a:off x="912" y="2889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56" name="Text Box 20"/>
            <p:cNvSpPr txBox="1">
              <a:spLocks noChangeArrowheads="1"/>
            </p:cNvSpPr>
            <p:nvPr/>
          </p:nvSpPr>
          <p:spPr bwMode="auto">
            <a:xfrm>
              <a:off x="912" y="3177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57" name="Text Box 21"/>
            <p:cNvSpPr txBox="1">
              <a:spLocks noChangeArrowheads="1"/>
            </p:cNvSpPr>
            <p:nvPr/>
          </p:nvSpPr>
          <p:spPr bwMode="auto">
            <a:xfrm>
              <a:off x="1440" y="2592"/>
              <a:ext cx="6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BCA</a:t>
              </a:r>
            </a:p>
          </p:txBody>
        </p:sp>
        <p:sp>
          <p:nvSpPr>
            <p:cNvPr id="475158" name="Text Box 22"/>
            <p:cNvSpPr txBox="1">
              <a:spLocks noChangeArrowheads="1"/>
            </p:cNvSpPr>
            <p:nvPr/>
          </p:nvSpPr>
          <p:spPr bwMode="auto">
            <a:xfrm>
              <a:off x="1248" y="2889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75159" name="Text Box 23"/>
            <p:cNvSpPr txBox="1">
              <a:spLocks noChangeArrowheads="1"/>
            </p:cNvSpPr>
            <p:nvPr/>
          </p:nvSpPr>
          <p:spPr bwMode="auto">
            <a:xfrm>
              <a:off x="1248" y="3177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60" name="Text Box 24"/>
            <p:cNvSpPr txBox="1">
              <a:spLocks noChangeArrowheads="1"/>
            </p:cNvSpPr>
            <p:nvPr/>
          </p:nvSpPr>
          <p:spPr bwMode="auto">
            <a:xfrm>
              <a:off x="1920" y="2889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61" name="Text Box 25"/>
            <p:cNvSpPr txBox="1">
              <a:spLocks noChangeArrowheads="1"/>
            </p:cNvSpPr>
            <p:nvPr/>
          </p:nvSpPr>
          <p:spPr bwMode="auto">
            <a:xfrm>
              <a:off x="1920" y="3177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62" name="Text Box 26"/>
            <p:cNvSpPr txBox="1">
              <a:spLocks noChangeArrowheads="1"/>
            </p:cNvSpPr>
            <p:nvPr/>
          </p:nvSpPr>
          <p:spPr bwMode="auto">
            <a:xfrm>
              <a:off x="2256" y="2889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75163" name="Text Box 27"/>
            <p:cNvSpPr txBox="1">
              <a:spLocks noChangeArrowheads="1"/>
            </p:cNvSpPr>
            <p:nvPr/>
          </p:nvSpPr>
          <p:spPr bwMode="auto">
            <a:xfrm>
              <a:off x="2256" y="3177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475168" name="Line 32"/>
          <p:cNvSpPr>
            <a:spLocks noChangeShapeType="1"/>
          </p:cNvSpPr>
          <p:nvPr/>
        </p:nvSpPr>
        <p:spPr bwMode="auto">
          <a:xfrm>
            <a:off x="4343400" y="28194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5169" name="Line 33"/>
          <p:cNvSpPr>
            <a:spLocks noChangeShapeType="1"/>
          </p:cNvSpPr>
          <p:nvPr/>
        </p:nvSpPr>
        <p:spPr bwMode="auto">
          <a:xfrm flipH="1">
            <a:off x="4572000" y="28194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5170" name="Text Box 34"/>
          <p:cNvSpPr txBox="1">
            <a:spLocks noChangeArrowheads="1"/>
          </p:cNvSpPr>
          <p:nvPr/>
        </p:nvSpPr>
        <p:spPr bwMode="auto">
          <a:xfrm>
            <a:off x="4464050" y="3084513"/>
            <a:ext cx="26481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6324600" y="4114801"/>
            <a:ext cx="3733800" cy="1281113"/>
            <a:chOff x="3024" y="2592"/>
            <a:chExt cx="2352" cy="807"/>
          </a:xfrm>
        </p:grpSpPr>
        <p:sp>
          <p:nvSpPr>
            <p:cNvPr id="475171" name="Text Box 35"/>
            <p:cNvSpPr txBox="1">
              <a:spLocks noChangeArrowheads="1"/>
            </p:cNvSpPr>
            <p:nvPr/>
          </p:nvSpPr>
          <p:spPr bwMode="auto">
            <a:xfrm>
              <a:off x="3024" y="2880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72" name="Text Box 36"/>
            <p:cNvSpPr txBox="1">
              <a:spLocks noChangeArrowheads="1"/>
            </p:cNvSpPr>
            <p:nvPr/>
          </p:nvSpPr>
          <p:spPr bwMode="auto">
            <a:xfrm>
              <a:off x="3024" y="3168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73" name="Text Box 37"/>
            <p:cNvSpPr txBox="1">
              <a:spLocks noChangeArrowheads="1"/>
            </p:cNvSpPr>
            <p:nvPr/>
          </p:nvSpPr>
          <p:spPr bwMode="auto">
            <a:xfrm>
              <a:off x="3360" y="2880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74" name="Text Box 38"/>
            <p:cNvSpPr txBox="1">
              <a:spLocks noChangeArrowheads="1"/>
            </p:cNvSpPr>
            <p:nvPr/>
          </p:nvSpPr>
          <p:spPr bwMode="auto">
            <a:xfrm>
              <a:off x="3360" y="3168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75" name="Text Box 39"/>
            <p:cNvSpPr txBox="1">
              <a:spLocks noChangeArrowheads="1"/>
            </p:cNvSpPr>
            <p:nvPr/>
          </p:nvSpPr>
          <p:spPr bwMode="auto">
            <a:xfrm>
              <a:off x="3840" y="2864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76" name="Text Box 40"/>
            <p:cNvSpPr txBox="1">
              <a:spLocks noChangeArrowheads="1"/>
            </p:cNvSpPr>
            <p:nvPr/>
          </p:nvSpPr>
          <p:spPr bwMode="auto">
            <a:xfrm>
              <a:off x="3840" y="3152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77" name="Text Box 41"/>
            <p:cNvSpPr txBox="1">
              <a:spLocks noChangeArrowheads="1"/>
            </p:cNvSpPr>
            <p:nvPr/>
          </p:nvSpPr>
          <p:spPr bwMode="auto">
            <a:xfrm>
              <a:off x="4176" y="2864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78" name="Text Box 42"/>
            <p:cNvSpPr txBox="1">
              <a:spLocks noChangeArrowheads="1"/>
            </p:cNvSpPr>
            <p:nvPr/>
          </p:nvSpPr>
          <p:spPr bwMode="auto">
            <a:xfrm>
              <a:off x="4176" y="3152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83" name="Text Box 47"/>
            <p:cNvSpPr txBox="1">
              <a:spLocks noChangeArrowheads="1"/>
            </p:cNvSpPr>
            <p:nvPr/>
          </p:nvSpPr>
          <p:spPr bwMode="auto">
            <a:xfrm>
              <a:off x="4704" y="2880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84" name="Text Box 48"/>
            <p:cNvSpPr txBox="1">
              <a:spLocks noChangeArrowheads="1"/>
            </p:cNvSpPr>
            <p:nvPr/>
          </p:nvSpPr>
          <p:spPr bwMode="auto">
            <a:xfrm>
              <a:off x="4704" y="3168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85" name="Text Box 49"/>
            <p:cNvSpPr txBox="1">
              <a:spLocks noChangeArrowheads="1"/>
            </p:cNvSpPr>
            <p:nvPr/>
          </p:nvSpPr>
          <p:spPr bwMode="auto">
            <a:xfrm>
              <a:off x="5040" y="2880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86" name="Text Box 50"/>
            <p:cNvSpPr txBox="1">
              <a:spLocks noChangeArrowheads="1"/>
            </p:cNvSpPr>
            <p:nvPr/>
          </p:nvSpPr>
          <p:spPr bwMode="auto">
            <a:xfrm>
              <a:off x="5040" y="3168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89" name="Text Box 53"/>
            <p:cNvSpPr txBox="1">
              <a:spLocks noChangeArrowheads="1"/>
            </p:cNvSpPr>
            <p:nvPr/>
          </p:nvSpPr>
          <p:spPr bwMode="auto">
            <a:xfrm>
              <a:off x="3888" y="2592"/>
              <a:ext cx="6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F2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928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Probability</a:t>
            </a: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/>
          </p:nvPr>
        </p:nvGraphicFramePr>
        <p:xfrm>
          <a:off x="6934200" y="2878018"/>
          <a:ext cx="2514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286001" y="2400301"/>
            <a:ext cx="3609975" cy="2238375"/>
            <a:chOff x="4986337" y="1371600"/>
            <a:chExt cx="3609975" cy="2238375"/>
          </a:xfrm>
        </p:grpSpPr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5595937" y="1371600"/>
              <a:ext cx="2667000" cy="1295400"/>
              <a:chOff x="912" y="2592"/>
              <a:chExt cx="1680" cy="816"/>
            </a:xfrm>
          </p:grpSpPr>
          <p:sp>
            <p:nvSpPr>
              <p:cNvPr id="6" name="Text Box 19"/>
              <p:cNvSpPr txBox="1">
                <a:spLocks noChangeArrowheads="1"/>
              </p:cNvSpPr>
              <p:nvPr/>
            </p:nvSpPr>
            <p:spPr bwMode="auto">
              <a:xfrm>
                <a:off x="912" y="2889"/>
                <a:ext cx="336" cy="231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7" name="Text Box 20"/>
              <p:cNvSpPr txBox="1">
                <a:spLocks noChangeArrowheads="1"/>
              </p:cNvSpPr>
              <p:nvPr/>
            </p:nvSpPr>
            <p:spPr bwMode="auto">
              <a:xfrm>
                <a:off x="912" y="3177"/>
                <a:ext cx="336" cy="231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8" name="Text Box 21"/>
              <p:cNvSpPr txBox="1">
                <a:spLocks noChangeArrowheads="1"/>
              </p:cNvSpPr>
              <p:nvPr/>
            </p:nvSpPr>
            <p:spPr bwMode="auto">
              <a:xfrm>
                <a:off x="1440" y="2592"/>
                <a:ext cx="67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BCA</a:t>
                </a:r>
              </a:p>
            </p:txBody>
          </p:sp>
          <p:sp>
            <p:nvSpPr>
              <p:cNvPr id="9" name="Text Box 22"/>
              <p:cNvSpPr txBox="1">
                <a:spLocks noChangeArrowheads="1"/>
              </p:cNvSpPr>
              <p:nvPr/>
            </p:nvSpPr>
            <p:spPr bwMode="auto">
              <a:xfrm>
                <a:off x="1248" y="2889"/>
                <a:ext cx="336" cy="231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10" name="Text Box 23"/>
              <p:cNvSpPr txBox="1">
                <a:spLocks noChangeArrowheads="1"/>
              </p:cNvSpPr>
              <p:nvPr/>
            </p:nvSpPr>
            <p:spPr bwMode="auto">
              <a:xfrm>
                <a:off x="1248" y="3177"/>
                <a:ext cx="336" cy="231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?</a:t>
                </a:r>
              </a:p>
            </p:txBody>
          </p:sp>
          <p:sp>
            <p:nvSpPr>
              <p:cNvPr id="11" name="Text Box 24"/>
              <p:cNvSpPr txBox="1">
                <a:spLocks noChangeArrowheads="1"/>
              </p:cNvSpPr>
              <p:nvPr/>
            </p:nvSpPr>
            <p:spPr bwMode="auto">
              <a:xfrm>
                <a:off x="1920" y="2889"/>
                <a:ext cx="336" cy="231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12" name="Text Box 25"/>
              <p:cNvSpPr txBox="1">
                <a:spLocks noChangeArrowheads="1"/>
              </p:cNvSpPr>
              <p:nvPr/>
            </p:nvSpPr>
            <p:spPr bwMode="auto">
              <a:xfrm>
                <a:off x="1920" y="3177"/>
                <a:ext cx="336" cy="231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13" name="Text Box 26"/>
              <p:cNvSpPr txBox="1">
                <a:spLocks noChangeArrowheads="1"/>
              </p:cNvSpPr>
              <p:nvPr/>
            </p:nvSpPr>
            <p:spPr bwMode="auto">
              <a:xfrm>
                <a:off x="2256" y="2889"/>
                <a:ext cx="336" cy="231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14" name="Text Box 27"/>
              <p:cNvSpPr txBox="1">
                <a:spLocks noChangeArrowheads="1"/>
              </p:cNvSpPr>
              <p:nvPr/>
            </p:nvSpPr>
            <p:spPr bwMode="auto">
              <a:xfrm>
                <a:off x="2256" y="3177"/>
                <a:ext cx="336" cy="231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56"/>
            <p:cNvGrpSpPr>
              <a:grpSpLocks/>
            </p:cNvGrpSpPr>
            <p:nvPr/>
          </p:nvGrpSpPr>
          <p:grpSpPr bwMode="auto">
            <a:xfrm>
              <a:off x="4986337" y="2819400"/>
              <a:ext cx="3609975" cy="790575"/>
              <a:chOff x="528" y="3504"/>
              <a:chExt cx="2274" cy="498"/>
            </a:xfrm>
          </p:grpSpPr>
          <p:sp>
            <p:nvSpPr>
              <p:cNvPr id="16" name="Text Box 28"/>
              <p:cNvSpPr txBox="1">
                <a:spLocks noChangeArrowheads="1"/>
              </p:cNvSpPr>
              <p:nvPr/>
            </p:nvSpPr>
            <p:spPr bwMode="auto">
              <a:xfrm>
                <a:off x="528" y="3504"/>
                <a:ext cx="1133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P(?=D | MM)=1-r</a:t>
                </a:r>
              </a:p>
            </p:txBody>
          </p:sp>
          <p:sp>
            <p:nvSpPr>
              <p:cNvPr id="17" name="Text Box 29"/>
              <p:cNvSpPr txBox="1">
                <a:spLocks noChangeArrowheads="1"/>
              </p:cNvSpPr>
              <p:nvPr/>
            </p:nvSpPr>
            <p:spPr bwMode="auto">
              <a:xfrm>
                <a:off x="538" y="3769"/>
                <a:ext cx="1041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P(?=d | MM)=r</a:t>
                </a:r>
              </a:p>
            </p:txBody>
          </p:sp>
          <p:sp>
            <p:nvSpPr>
              <p:cNvPr id="18" name="Text Box 30"/>
              <p:cNvSpPr txBox="1">
                <a:spLocks noChangeArrowheads="1"/>
              </p:cNvSpPr>
              <p:nvPr/>
            </p:nvSpPr>
            <p:spPr bwMode="auto">
              <a:xfrm>
                <a:off x="1680" y="3504"/>
                <a:ext cx="1007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P(?=D | Mm)=r</a:t>
                </a:r>
              </a:p>
            </p:txBody>
          </p:sp>
          <p:sp>
            <p:nvSpPr>
              <p:cNvPr id="19" name="Text Box 31"/>
              <p:cNvSpPr txBox="1">
                <a:spLocks noChangeArrowheads="1"/>
              </p:cNvSpPr>
              <p:nvPr/>
            </p:nvSpPr>
            <p:spPr bwMode="auto">
              <a:xfrm>
                <a:off x="1690" y="3769"/>
                <a:ext cx="1112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P(?=d | Mm)=1-r</a:t>
                </a: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6591300" y="426617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P= r</a:t>
            </a:r>
            <a:r>
              <a:rPr lang="en-US" sz="2400" baseline="30000" dirty="0"/>
              <a:t>(n2+n3)</a:t>
            </a:r>
            <a:r>
              <a:rPr lang="en-US" sz="2400" dirty="0"/>
              <a:t> (1-r)</a:t>
            </a:r>
            <a:r>
              <a:rPr lang="en-US" sz="2400" baseline="30000" dirty="0"/>
              <a:t>(n1+n4)</a:t>
            </a:r>
          </a:p>
        </p:txBody>
      </p:sp>
      <p:sp>
        <p:nvSpPr>
          <p:cNvPr id="4" name="Oval 3"/>
          <p:cNvSpPr/>
          <p:nvPr/>
        </p:nvSpPr>
        <p:spPr>
          <a:xfrm rot="20129529">
            <a:off x="7702550" y="3450017"/>
            <a:ext cx="1714500" cy="415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428121">
            <a:off x="7794423" y="3458607"/>
            <a:ext cx="1714500" cy="41540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0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Mapping: vary r to maximize P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524000" y="2043511"/>
            <a:ext cx="9067800" cy="1105217"/>
            <a:chOff x="0" y="3497263"/>
            <a:chExt cx="9067800" cy="1105217"/>
          </a:xfrm>
        </p:grpSpPr>
        <p:graphicFrame>
          <p:nvGraphicFramePr>
            <p:cNvPr id="40" name="Content Placeholder 19"/>
            <p:cNvGraphicFramePr>
              <a:graphicFrameLocks/>
            </p:cNvGraphicFramePr>
            <p:nvPr/>
          </p:nvGraphicFramePr>
          <p:xfrm>
            <a:off x="6858000" y="3497263"/>
            <a:ext cx="2209800" cy="1097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366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79400"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50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0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0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50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41" name="Content Placeholder 19"/>
            <p:cNvGraphicFramePr>
              <a:graphicFrameLocks/>
            </p:cNvGraphicFramePr>
            <p:nvPr/>
          </p:nvGraphicFramePr>
          <p:xfrm>
            <a:off x="0" y="3505200"/>
            <a:ext cx="2209800" cy="1097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366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79400"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25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25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25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25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42" name="Content Placeholder 19"/>
            <p:cNvGraphicFramePr>
              <a:graphicFrameLocks/>
            </p:cNvGraphicFramePr>
            <p:nvPr/>
          </p:nvGraphicFramePr>
          <p:xfrm>
            <a:off x="2286000" y="3505200"/>
            <a:ext cx="2209800" cy="1097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366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79400"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35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15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15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35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34" name="Content Placeholder 19"/>
            <p:cNvGraphicFramePr>
              <a:graphicFrameLocks/>
            </p:cNvGraphicFramePr>
            <p:nvPr/>
          </p:nvGraphicFramePr>
          <p:xfrm>
            <a:off x="4572000" y="3505200"/>
            <a:ext cx="2209800" cy="1097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366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79400"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45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5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45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4" b="39871"/>
          <a:stretch/>
        </p:blipFill>
        <p:spPr>
          <a:xfrm>
            <a:off x="1524000" y="3407354"/>
            <a:ext cx="9144000" cy="24219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419600" y="145650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P= r</a:t>
            </a:r>
            <a:r>
              <a:rPr lang="en-US" sz="2400" baseline="30000" dirty="0"/>
              <a:t>(n2+n3)</a:t>
            </a:r>
            <a:r>
              <a:rPr lang="en-US" sz="2400" dirty="0"/>
              <a:t> (1-r)</a:t>
            </a:r>
            <a:r>
              <a:rPr lang="en-US" sz="2400" baseline="30000" dirty="0"/>
              <a:t>(n1+n4)</a:t>
            </a:r>
          </a:p>
        </p:txBody>
      </p:sp>
    </p:spTree>
    <p:extLst>
      <p:ext uri="{BB962C8B-B14F-4D97-AF65-F5344CB8AC3E}">
        <p14:creationId xmlns:p14="http://schemas.microsoft.com/office/powerpoint/2010/main" val="166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940</Words>
  <Application>Microsoft Macintosh PowerPoint</Application>
  <PresentationFormat>Widescreen</PresentationFormat>
  <Paragraphs>359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Candara</vt:lpstr>
      <vt:lpstr>Constantia</vt:lpstr>
      <vt:lpstr>Lucida Grande</vt:lpstr>
      <vt:lpstr>Mangal</vt:lpstr>
      <vt:lpstr>Symbol</vt:lpstr>
      <vt:lpstr>Times New Roman</vt:lpstr>
      <vt:lpstr>Wingdings 2</vt:lpstr>
      <vt:lpstr>Office Theme</vt:lpstr>
      <vt:lpstr>Statistical Genomics</vt:lpstr>
      <vt:lpstr>Outline</vt:lpstr>
      <vt:lpstr>George Mendel Law of Inheritance: Segregation and Independent</vt:lpstr>
      <vt:lpstr>Sex chromosome &amp; Linkage</vt:lpstr>
      <vt:lpstr>Recombination</vt:lpstr>
      <vt:lpstr>Linkage analysis</vt:lpstr>
      <vt:lpstr>Genetics</vt:lpstr>
      <vt:lpstr>Probability</vt:lpstr>
      <vt:lpstr>Mapping: vary r to maximize P</vt:lpstr>
      <vt:lpstr>Multiple markers</vt:lpstr>
      <vt:lpstr>Multiple markers</vt:lpstr>
      <vt:lpstr>Multiple markers</vt:lpstr>
      <vt:lpstr>Multiple genes</vt:lpstr>
      <vt:lpstr>PowerPoint Presentation</vt:lpstr>
      <vt:lpstr>Linkage disequilibrium (association)</vt:lpstr>
      <vt:lpstr>The Hardy–Weinberg principle </vt:lpstr>
      <vt:lpstr>Linkage equilibrium</vt:lpstr>
      <vt:lpstr>Linkage Disequilibrium (LD)</vt:lpstr>
      <vt:lpstr>D depends on allele frequency</vt:lpstr>
      <vt:lpstr>Property of D</vt:lpstr>
      <vt:lpstr>D’</vt:lpstr>
      <vt:lpstr>R2</vt:lpstr>
      <vt:lpstr>Causes of LD</vt:lpstr>
      <vt:lpstr>Mutation and selection</vt:lpstr>
      <vt:lpstr>Change in D over time</vt:lpstr>
      <vt:lpstr>Human out of Africa</vt:lpstr>
      <vt:lpstr>Change in D over time</vt:lpstr>
      <vt:lpstr>LD decay over distance</vt:lpstr>
      <vt:lpstr>Highlight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72</cp:revision>
  <dcterms:created xsi:type="dcterms:W3CDTF">2020-01-18T23:14:17Z</dcterms:created>
  <dcterms:modified xsi:type="dcterms:W3CDTF">2020-05-14T22:57:11Z</dcterms:modified>
</cp:coreProperties>
</file>