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307" r:id="rId2"/>
    <p:sldId id="387" r:id="rId3"/>
    <p:sldId id="380" r:id="rId4"/>
    <p:sldId id="395" r:id="rId5"/>
    <p:sldId id="382" r:id="rId6"/>
    <p:sldId id="383" r:id="rId7"/>
    <p:sldId id="397" r:id="rId8"/>
    <p:sldId id="337" r:id="rId9"/>
    <p:sldId id="338" r:id="rId10"/>
    <p:sldId id="339" r:id="rId11"/>
    <p:sldId id="386" r:id="rId12"/>
    <p:sldId id="370" r:id="rId13"/>
    <p:sldId id="371" r:id="rId14"/>
    <p:sldId id="372" r:id="rId15"/>
    <p:sldId id="360" r:id="rId16"/>
    <p:sldId id="363" r:id="rId17"/>
    <p:sldId id="373" r:id="rId18"/>
    <p:sldId id="394" r:id="rId19"/>
    <p:sldId id="389" r:id="rId20"/>
    <p:sldId id="375" r:id="rId21"/>
    <p:sldId id="404" r:id="rId22"/>
    <p:sldId id="374" r:id="rId23"/>
    <p:sldId id="392" r:id="rId24"/>
    <p:sldId id="391" r:id="rId25"/>
    <p:sldId id="393" r:id="rId26"/>
    <p:sldId id="376" r:id="rId27"/>
    <p:sldId id="398" r:id="rId28"/>
    <p:sldId id="368" r:id="rId29"/>
    <p:sldId id="399" r:id="rId30"/>
    <p:sldId id="400" r:id="rId31"/>
    <p:sldId id="401" r:id="rId32"/>
    <p:sldId id="403" r:id="rId33"/>
    <p:sldId id="402" r:id="rId34"/>
    <p:sldId id="3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19"/>
    <p:restoredTop sz="81536"/>
  </p:normalViewPr>
  <p:slideViewPr>
    <p:cSldViewPr snapToGrid="0" snapToObjects="1">
      <p:cViewPr varScale="1">
        <p:scale>
          <a:sx n="153" d="100"/>
          <a:sy n="153" d="100"/>
        </p:scale>
        <p:origin x="20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9: Phenotype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QTL and QTN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2013" y="1325563"/>
            <a:ext cx="11598441" cy="529135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Quantitative Trait Loci (QTL) </a:t>
            </a:r>
          </a:p>
          <a:p>
            <a:r>
              <a:rPr lang="en-US" dirty="0">
                <a:latin typeface="Constantia" charset="0"/>
              </a:rPr>
              <a:t>Specific regions in the genome that are associated with quantitative traits</a:t>
            </a:r>
          </a:p>
          <a:p>
            <a:r>
              <a:rPr lang="en-US" dirty="0">
                <a:latin typeface="Constantia" charset="0"/>
              </a:rPr>
              <a:t>The regions were traditionally considered as 10-15 </a:t>
            </a:r>
            <a:r>
              <a:rPr lang="en-US" dirty="0" err="1">
                <a:latin typeface="Constantia" charset="0"/>
              </a:rPr>
              <a:t>cM.</a:t>
            </a:r>
            <a:r>
              <a:rPr lang="en-US" dirty="0">
                <a:latin typeface="Constantia" charset="0"/>
              </a:rPr>
              <a:t> The regions evolved to 3-5 </a:t>
            </a:r>
            <a:r>
              <a:rPr lang="en-US" dirty="0" err="1">
                <a:latin typeface="Constantia" charset="0"/>
              </a:rPr>
              <a:t>cM</a:t>
            </a:r>
            <a:r>
              <a:rPr lang="en-US" dirty="0">
                <a:latin typeface="Constantia" charset="0"/>
              </a:rPr>
              <a:t> in fine mapping.</a:t>
            </a:r>
          </a:p>
          <a:p>
            <a:pPr lvl="1"/>
            <a:r>
              <a:rPr lang="en-US" dirty="0">
                <a:latin typeface="Constantia" charset="0"/>
              </a:rPr>
              <a:t> Suppose maize genome contains 50,000 genes and has genetic map =1700 </a:t>
            </a:r>
            <a:r>
              <a:rPr lang="en-US" dirty="0" err="1">
                <a:latin typeface="Constantia" charset="0"/>
              </a:rPr>
              <a:t>cM</a:t>
            </a:r>
            <a:endParaRPr lang="en-US" dirty="0">
              <a:latin typeface="Constantia" charset="0"/>
            </a:endParaRPr>
          </a:p>
          <a:p>
            <a:pPr lvl="1"/>
            <a:r>
              <a:rPr lang="en-US" dirty="0">
                <a:latin typeface="Constantia" charset="0"/>
              </a:rPr>
              <a:t> Each QTL we identify has roughly 100-150 genes</a:t>
            </a:r>
          </a:p>
          <a:p>
            <a:r>
              <a:rPr lang="en-US" dirty="0">
                <a:latin typeface="Constantia" charset="0"/>
              </a:rPr>
              <a:t>Gene cloning: identification the QTL regions at gene level</a:t>
            </a:r>
          </a:p>
          <a:p>
            <a:r>
              <a:rPr lang="en-US" dirty="0">
                <a:latin typeface="Constantia" charset="0"/>
              </a:rPr>
              <a:t>Ultimate goal: functional mutations </a:t>
            </a:r>
          </a:p>
          <a:p>
            <a:r>
              <a:rPr lang="en-US" dirty="0">
                <a:latin typeface="Calibri" charset="0"/>
              </a:rPr>
              <a:t>Quantitative Trait Nucleotide: QTN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551" y="1752754"/>
            <a:ext cx="5119995" cy="3450696"/>
          </a:xfrm>
        </p:spPr>
        <p:txBody>
          <a:bodyPr>
            <a:normAutofit/>
          </a:bodyPr>
          <a:lstStyle/>
          <a:p>
            <a:r>
              <a:rPr lang="en-US" sz="3200" dirty="0"/>
              <a:t>Flowering time is controlled by &gt;50 genes</a:t>
            </a:r>
          </a:p>
          <a:p>
            <a:r>
              <a:rPr lang="en-US" sz="3200" dirty="0"/>
              <a:t>Most have small effects</a:t>
            </a:r>
          </a:p>
          <a:p>
            <a:r>
              <a:rPr lang="en-US" sz="3200" dirty="0"/>
              <a:t>The largest one only 1.5 increase days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46" y="1325563"/>
            <a:ext cx="6425749" cy="545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3872" y="1752754"/>
            <a:ext cx="327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Buckler et al, Science, 2009</a:t>
            </a:r>
          </a:p>
        </p:txBody>
      </p:sp>
    </p:spTree>
    <p:extLst>
      <p:ext uri="{BB962C8B-B14F-4D97-AF65-F5344CB8AC3E}">
        <p14:creationId xmlns:p14="http://schemas.microsoft.com/office/powerpoint/2010/main" val="90097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2050980" y="2011586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3" y="2011586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80" y="5098755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9453" y="5098755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Geometry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44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84467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17" y="2402377"/>
            <a:ext cx="5699298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(X) of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Bernoulli trials </a:t>
            </a:r>
            <a:r>
              <a:rPr lang="en-US" dirty="0">
                <a:latin typeface="Constantia" charset="0"/>
              </a:rPr>
              <a:t>needed to get </a:t>
            </a:r>
            <a:r>
              <a:rPr lang="en-US" dirty="0">
                <a:solidFill>
                  <a:schemeClr val="accent1"/>
                </a:solidFill>
                <a:latin typeface="Constantia" charset="0"/>
              </a:rPr>
              <a:t>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6450214" y="1900149"/>
            <a:ext cx="5250968" cy="44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745620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48820" y="1577805"/>
            <a:ext cx="8229600" cy="6792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tantia" charset="0"/>
              </a:rPr>
              <a:t>Effect(X=k)=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30000" dirty="0" err="1">
                <a:latin typeface="Constantia" charset="0"/>
              </a:rPr>
              <a:t>k</a:t>
            </a:r>
            <a:endParaRPr lang="en-US" dirty="0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CDDDE-791A-764D-8F45-E5F1CA00B771}"/>
              </a:ext>
            </a:extLst>
          </p:cNvPr>
          <p:cNvSpPr txBox="1"/>
          <p:nvPr/>
        </p:nvSpPr>
        <p:spPr>
          <a:xfrm>
            <a:off x="4100784" y="2257018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Effect of k</a:t>
            </a:r>
            <a:r>
              <a:rPr lang="en-US" sz="3200" baseline="30000" dirty="0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rgbClr val="FF0000"/>
                </a:solidFill>
              </a:rPr>
              <a:t> QTN</a:t>
            </a:r>
          </a:p>
        </p:txBody>
      </p:sp>
    </p:spTree>
    <p:extLst>
      <p:ext uri="{BB962C8B-B14F-4D97-AF65-F5344CB8AC3E}">
        <p14:creationId xmlns:p14="http://schemas.microsoft.com/office/powerpoint/2010/main" val="131642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Genotype in Numeric format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24" y="1325563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724" y="5451793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18661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2" y="1325563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7465" y="5606972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3963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Sampling QTNs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5" y="4738090"/>
            <a:ext cx="9144000" cy="129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9"/>
          <a:stretch/>
        </p:blipFill>
        <p:spPr>
          <a:xfrm>
            <a:off x="1674190" y="4225863"/>
            <a:ext cx="8918995" cy="25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190" y="132556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#Sampling QTN</a:t>
            </a:r>
          </a:p>
          <a:p>
            <a:r>
              <a:rPr lang="en-US" dirty="0"/>
              <a:t>NQTN=10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/>
              <a:t>n=</a:t>
            </a:r>
            <a:r>
              <a:rPr lang="nl-NL" dirty="0" err="1"/>
              <a:t>nrow</a:t>
            </a:r>
            <a:r>
              <a:rPr lang="nl-NL" dirty="0"/>
              <a:t>(X)</a:t>
            </a:r>
          </a:p>
          <a:p>
            <a:r>
              <a:rPr lang="nl-NL" dirty="0"/>
              <a:t>m=</a:t>
            </a:r>
            <a:r>
              <a:rPr lang="nl-NL" dirty="0" err="1"/>
              <a:t>ncol</a:t>
            </a:r>
            <a:r>
              <a:rPr lang="nl-NL" dirty="0"/>
              <a:t>(X)</a:t>
            </a:r>
          </a:p>
          <a:p>
            <a:r>
              <a:rPr lang="nl-NL" dirty="0" err="1"/>
              <a:t>QTN.position</a:t>
            </a:r>
            <a:r>
              <a:rPr lang="nl-NL" dirty="0"/>
              <a:t>=sample(</a:t>
            </a:r>
            <a:r>
              <a:rPr lang="nl-NL" dirty="0" err="1"/>
              <a:t>m,NQTN,replace</a:t>
            </a:r>
            <a:r>
              <a:rPr lang="nl-NL" dirty="0"/>
              <a:t>=F)</a:t>
            </a:r>
          </a:p>
          <a:p>
            <a:r>
              <a:rPr lang="nl-NL" dirty="0"/>
              <a:t>SNPQ=</a:t>
            </a:r>
            <a:r>
              <a:rPr lang="nl-NL" dirty="0" err="1"/>
              <a:t>as.matrix</a:t>
            </a:r>
            <a:r>
              <a:rPr lang="nl-NL" dirty="0"/>
              <a:t>(X[,</a:t>
            </a:r>
            <a:r>
              <a:rPr lang="nl-NL" dirty="0" err="1"/>
              <a:t>QTN.position</a:t>
            </a:r>
            <a:r>
              <a:rPr lang="nl-NL" dirty="0"/>
              <a:t>])</a:t>
            </a:r>
          </a:p>
          <a:p>
            <a:r>
              <a:rPr lang="nl-NL" dirty="0" err="1"/>
              <a:t>QTN.position</a:t>
            </a:r>
            <a:endParaRPr lang="nl-NL" dirty="0"/>
          </a:p>
          <a:p>
            <a:r>
              <a:rPr lang="nl-NL" dirty="0" err="1"/>
              <a:t>head</a:t>
            </a:r>
            <a:r>
              <a:rPr lang="nl-NL" dirty="0"/>
              <a:t>(SNPQ)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4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26" b="12364"/>
          <a:stretch/>
        </p:blipFill>
        <p:spPr>
          <a:xfrm>
            <a:off x="2081618" y="2759825"/>
            <a:ext cx="8021115" cy="3857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132556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plot(</a:t>
            </a:r>
            <a:r>
              <a:rPr lang="en-US" sz="2400" dirty="0" err="1"/>
              <a:t>myGM</a:t>
            </a:r>
            <a:r>
              <a:rPr lang="en-US" sz="2400" dirty="0"/>
              <a:t>[,c(2,3)])</a:t>
            </a:r>
          </a:p>
          <a:p>
            <a:r>
              <a:rPr lang="en-US" sz="2400" dirty="0"/>
              <a:t>lines(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="red")</a:t>
            </a:r>
          </a:p>
          <a:p>
            <a:r>
              <a:rPr lang="en-US" sz="2400" dirty="0"/>
              <a:t>points(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="blue",</a:t>
            </a:r>
            <a:r>
              <a:rPr lang="en-US" sz="2400" dirty="0" err="1"/>
              <a:t>cex</a:t>
            </a:r>
            <a:r>
              <a:rPr lang="en-US" sz="2400" dirty="0"/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183762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Additive genetic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411" y="133755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addeffect</a:t>
            </a:r>
            <a:r>
              <a:rPr lang="en-US" sz="2800" dirty="0"/>
              <a:t>=</a:t>
            </a:r>
            <a:r>
              <a:rPr lang="en-US" sz="2800" dirty="0" err="1"/>
              <a:t>rnorm</a:t>
            </a:r>
            <a:r>
              <a:rPr lang="en-US" sz="2800" dirty="0"/>
              <a:t>(NQTN,0,1)</a:t>
            </a:r>
          </a:p>
          <a:p>
            <a:r>
              <a:rPr lang="en-US" sz="2800" dirty="0" err="1"/>
              <a:t>addeffect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457177"/>
            <a:ext cx="8790507" cy="1211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106512"/>
            <a:ext cx="8790507" cy="179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99" y="4597755"/>
            <a:ext cx="904779" cy="1070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7411" y="256381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effect=SNPQ%*%</a:t>
            </a:r>
            <a:r>
              <a:rPr lang="en-US" sz="2800" dirty="0" err="1"/>
              <a:t>addeffect</a:t>
            </a:r>
            <a:endParaRPr lang="en-US" sz="2800" dirty="0"/>
          </a:p>
          <a:p>
            <a:r>
              <a:rPr lang="en-US" sz="2800" dirty="0"/>
              <a:t>head(effect)</a:t>
            </a:r>
          </a:p>
        </p:txBody>
      </p:sp>
    </p:spTree>
    <p:extLst>
      <p:ext uri="{BB962C8B-B14F-4D97-AF65-F5344CB8AC3E}">
        <p14:creationId xmlns:p14="http://schemas.microsoft.com/office/powerpoint/2010/main" val="18136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749" y="1825625"/>
            <a:ext cx="4681451" cy="4351338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06DD-DB26-0648-ABF2-EB9BAD6D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98" y="1825625"/>
            <a:ext cx="6929402" cy="168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07B08-2B52-D74A-89F2-39DE42C1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62" y="4207615"/>
            <a:ext cx="8762038" cy="26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effect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785" y="2448296"/>
            <a:ext cx="3323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plot(effect)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(effect)</a:t>
            </a:r>
          </a:p>
          <a:p>
            <a:r>
              <a:rPr lang="en-US" sz="3200" dirty="0"/>
              <a:t>boxplot(effect)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(effect))</a:t>
            </a:r>
            <a:endParaRPr lang="pl-P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190211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357-7375-E846-A595-BED5F51F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0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 = genetic + residual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8F81A-A10E-114F-A851-1B514B2ACD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6393" y="2878707"/>
          <a:ext cx="1473733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733">
                  <a:extLst>
                    <a:ext uri="{9D8B030D-6E8A-4147-A177-3AD203B41FA5}">
                      <a16:colId xmlns:a16="http://schemas.microsoft.com/office/drawing/2014/main" val="28494543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y1 = g1 + 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640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y2 = g2 + 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005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y3 = g3 + e3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40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y4 = g4 + e4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512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y5 = g5 + e5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9714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y6 = g6 + e6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49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6543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F2E5C-FB4A-624D-B196-B3D3A1BDE940}"/>
              </a:ext>
            </a:extLst>
          </p:cNvPr>
          <p:cNvSpPr txBox="1"/>
          <p:nvPr/>
        </p:nvSpPr>
        <p:spPr>
          <a:xfrm>
            <a:off x="2273905" y="4648782"/>
            <a:ext cx="115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g +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0EAA8-FBA1-EB44-B9B1-0B1AC29C0267}"/>
              </a:ext>
            </a:extLst>
          </p:cNvPr>
          <p:cNvSpPr txBox="1"/>
          <p:nvPr/>
        </p:nvSpPr>
        <p:spPr>
          <a:xfrm>
            <a:off x="3729729" y="2878707"/>
            <a:ext cx="675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(g): Calculated variance among individuals genetic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47329-CD50-1048-9A4D-D35F6801E593}"/>
              </a:ext>
            </a:extLst>
          </p:cNvPr>
          <p:cNvSpPr txBox="1"/>
          <p:nvPr/>
        </p:nvSpPr>
        <p:spPr>
          <a:xfrm>
            <a:off x="5781893" y="3456897"/>
            <a:ext cx="13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4C19F-3B79-1F48-BC4B-28D55E6BB004}"/>
              </a:ext>
            </a:extLst>
          </p:cNvPr>
          <p:cNvSpPr txBox="1"/>
          <p:nvPr/>
        </p:nvSpPr>
        <p:spPr>
          <a:xfrm>
            <a:off x="5229879" y="3931775"/>
            <a:ext cx="24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 + </a:t>
            </a:r>
            <a:r>
              <a:rPr lang="en-US" dirty="0" err="1"/>
              <a:t>Var</a:t>
            </a:r>
            <a:r>
              <a:rPr lang="en-US" dirty="0"/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45873-FE06-AE4F-8A8B-D29A3BA7150C}"/>
              </a:ext>
            </a:extLst>
          </p:cNvPr>
          <p:cNvSpPr txBox="1"/>
          <p:nvPr/>
        </p:nvSpPr>
        <p:spPr>
          <a:xfrm>
            <a:off x="4587705" y="369433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= --------------------------------------</a:t>
            </a:r>
            <a:endParaRPr lang="en-US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2ACC5-1039-6D4D-AE9D-060F928C7DE7}"/>
              </a:ext>
            </a:extLst>
          </p:cNvPr>
          <p:cNvSpPr/>
          <p:nvPr/>
        </p:nvSpPr>
        <p:spPr>
          <a:xfrm>
            <a:off x="4814900" y="4648782"/>
            <a:ext cx="312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(e) =(</a:t>
            </a:r>
            <a:r>
              <a:rPr lang="en-US" dirty="0" err="1"/>
              <a:t>Var</a:t>
            </a:r>
            <a:r>
              <a:rPr lang="en-US" dirty="0"/>
              <a:t>(g) - </a:t>
            </a:r>
            <a:r>
              <a:rPr lang="en-US" dirty="0" err="1"/>
              <a:t>Var</a:t>
            </a:r>
            <a:r>
              <a:rPr lang="en-US" dirty="0"/>
              <a:t>(g) h</a:t>
            </a:r>
            <a:r>
              <a:rPr lang="en-US" baseline="30000" dirty="0"/>
              <a:t>2 </a:t>
            </a:r>
            <a:r>
              <a:rPr lang="en-US" dirty="0"/>
              <a:t>) / h</a:t>
            </a:r>
            <a:r>
              <a:rPr lang="en-US" baseline="30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58041-C8A2-1346-B119-352A9B687711}"/>
              </a:ext>
            </a:extLst>
          </p:cNvPr>
          <p:cNvSpPr/>
          <p:nvPr/>
        </p:nvSpPr>
        <p:spPr>
          <a:xfrm>
            <a:off x="2724586" y="2878707"/>
            <a:ext cx="265247" cy="142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EA6D3-0F3C-5349-A472-9CDB80B07C04}"/>
              </a:ext>
            </a:extLst>
          </p:cNvPr>
          <p:cNvSpPr/>
          <p:nvPr/>
        </p:nvSpPr>
        <p:spPr>
          <a:xfrm>
            <a:off x="3088135" y="2878707"/>
            <a:ext cx="265247" cy="14224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4C7D84-4CCD-D24C-ADD6-8BA262E7BAE8}"/>
              </a:ext>
            </a:extLst>
          </p:cNvPr>
          <p:cNvCxnSpPr>
            <a:cxnSpLocks/>
          </p:cNvCxnSpPr>
          <p:nvPr/>
        </p:nvCxnSpPr>
        <p:spPr>
          <a:xfrm flipV="1">
            <a:off x="3220758" y="4301108"/>
            <a:ext cx="1" cy="5323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49ABF4-3904-984C-A088-842BD4A1595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220758" y="4833448"/>
            <a:ext cx="159414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7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5903" y="1325563"/>
            <a:ext cx="4470400" cy="22467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h2=.7</a:t>
            </a:r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 )</a:t>
            </a:r>
          </a:p>
          <a:p>
            <a:r>
              <a:rPr lang="en-US" sz="2000" dirty="0" err="1"/>
              <a:t>effectvar</a:t>
            </a:r>
            <a:endParaRPr lang="en-US" sz="2000" dirty="0"/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 err="1"/>
              <a:t>residualvar</a:t>
            </a:r>
            <a:endParaRPr lang="en-US" sz="2000" dirty="0"/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head(residual)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37819"/>
            <a:ext cx="7950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0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157" y="2330971"/>
            <a:ext cx="4013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plot(residual)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(residual)</a:t>
            </a:r>
          </a:p>
          <a:p>
            <a:r>
              <a:rPr lang="en-US" sz="3200" dirty="0"/>
              <a:t>boxplot(residual)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(residual))</a:t>
            </a:r>
            <a:endParaRPr lang="pl-P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028700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196" y="2260540"/>
            <a:ext cx="44704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y=</a:t>
            </a:r>
            <a:r>
              <a:rPr lang="en-US" sz="3200" dirty="0" err="1"/>
              <a:t>effect+residual</a:t>
            </a:r>
            <a:endParaRPr lang="en-US" sz="3200" dirty="0"/>
          </a:p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plot(y)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(y)</a:t>
            </a:r>
          </a:p>
          <a:p>
            <a:r>
              <a:rPr lang="en-US" sz="3200" dirty="0"/>
              <a:t>boxplot(y)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(y))</a:t>
            </a:r>
            <a:endParaRPr lang="pl-P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324495"/>
            <a:ext cx="5533505" cy="55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93" y="3200400"/>
            <a:ext cx="344607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593" y="0"/>
            <a:ext cx="344607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548" y="0"/>
            <a:ext cx="6579704" cy="9817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Heritability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398" y="1293050"/>
            <a:ext cx="6802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plot(density(y),</a:t>
            </a:r>
            <a:r>
              <a:rPr lang="en-US" sz="3200" dirty="0" err="1"/>
              <a:t>ylim</a:t>
            </a:r>
            <a:r>
              <a:rPr lang="en-US" sz="3200" dirty="0"/>
              <a:t>=c(0,.5))</a:t>
            </a:r>
          </a:p>
          <a:p>
            <a:r>
              <a:rPr lang="en-US" sz="3200" dirty="0"/>
              <a:t>lines(density(effect),col="blue")</a:t>
            </a:r>
            <a:endParaRPr lang="pl-PL" sz="3200" dirty="0"/>
          </a:p>
          <a:p>
            <a:r>
              <a:rPr lang="en-US" sz="3200" dirty="0"/>
              <a:t>lines(density(residual),col="red")</a:t>
            </a:r>
            <a:endParaRPr lang="pl-PL" sz="3200" dirty="0"/>
          </a:p>
        </p:txBody>
      </p:sp>
      <p:sp>
        <p:nvSpPr>
          <p:cNvPr id="7" name="Rectangle 6"/>
          <p:cNvSpPr/>
          <p:nvPr/>
        </p:nvSpPr>
        <p:spPr>
          <a:xfrm>
            <a:off x="488398" y="3173983"/>
            <a:ext cx="6943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va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(effect)</a:t>
            </a:r>
          </a:p>
          <a:p>
            <a:r>
              <a:rPr lang="en-US" sz="3200" dirty="0" err="1"/>
              <a:t>ve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(residual)</a:t>
            </a:r>
          </a:p>
          <a:p>
            <a:r>
              <a:rPr lang="en-US" sz="3200" dirty="0" err="1"/>
              <a:t>vp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(y)</a:t>
            </a:r>
          </a:p>
          <a:p>
            <a:r>
              <a:rPr lang="en-US" sz="3200" dirty="0"/>
              <a:t>v=matrix(c(</a:t>
            </a:r>
            <a:r>
              <a:rPr lang="en-US" sz="3200" dirty="0" err="1"/>
              <a:t>va,ve,vp</a:t>
            </a:r>
            <a:r>
              <a:rPr lang="en-US" sz="3200" dirty="0"/>
              <a:t>),1,3)</a:t>
            </a:r>
          </a:p>
          <a:p>
            <a:r>
              <a:rPr lang="en-US" sz="3200" dirty="0" err="1"/>
              <a:t>colnames</a:t>
            </a:r>
            <a:r>
              <a:rPr lang="en-US" sz="3200" dirty="0"/>
              <a:t>(v)=c("A", "E","P")</a:t>
            </a:r>
          </a:p>
          <a:p>
            <a:r>
              <a:rPr lang="en-US" sz="3200" dirty="0" err="1"/>
              <a:t>barplot</a:t>
            </a:r>
            <a:r>
              <a:rPr lang="en-US" sz="3200" dirty="0"/>
              <a:t>(</a:t>
            </a:r>
            <a:r>
              <a:rPr lang="en-US" sz="3200" dirty="0" err="1"/>
              <a:t>v,col</a:t>
            </a:r>
            <a:r>
              <a:rPr lang="en-US" sz="3200" dirty="0"/>
              <a:t>="gray")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426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72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Correlations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1" y="967261"/>
            <a:ext cx="8435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#Plot</a:t>
            </a:r>
          </a:p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=c(1,3),mar = c(30,4,10,1))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y,residual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residual,effect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cor</a:t>
            </a:r>
            <a:r>
              <a:rPr lang="en-US" sz="2800" dirty="0"/>
              <a:t>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Screen Shot 2015-09-01 at 1.55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/>
          <a:stretch/>
        </p:blipFill>
        <p:spPr>
          <a:xfrm>
            <a:off x="1597794" y="3644918"/>
            <a:ext cx="9070206" cy="3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711" y="296538"/>
            <a:ext cx="9960067" cy="11084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to do this again and again?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73DED0-C80C-BE48-9C1C-24371508435B}"/>
              </a:ext>
            </a:extLst>
          </p:cNvPr>
          <p:cNvSpPr txBox="1">
            <a:spLocks/>
          </p:cNvSpPr>
          <p:nvPr/>
        </p:nvSpPr>
        <p:spPr>
          <a:xfrm>
            <a:off x="1199711" y="23094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Function to simulate phenotypes</a:t>
            </a:r>
          </a:p>
        </p:txBody>
      </p:sp>
    </p:spTree>
    <p:extLst>
      <p:ext uri="{BB962C8B-B14F-4D97-AF65-F5344CB8AC3E}">
        <p14:creationId xmlns:p14="http://schemas.microsoft.com/office/powerpoint/2010/main" val="393235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840" y="1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</a:t>
            </a:r>
            <a:r>
              <a:rPr lang="en-US" sz="2000" dirty="0">
                <a:solidFill>
                  <a:srgbClr val="FF0000"/>
                </a:solidFill>
              </a:rPr>
              <a:t>function</a:t>
            </a:r>
            <a:r>
              <a:rPr lang="en-US" sz="2000" dirty="0"/>
              <a:t>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list</a:t>
            </a:r>
            <a:r>
              <a:rPr lang="en-US" sz="2000" dirty="0"/>
              <a:t>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83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9166" y="797053"/>
            <a:ext cx="7772400" cy="110845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Load R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5036" y="3172843"/>
            <a:ext cx="860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source('~/Dropbox/Current/</a:t>
            </a:r>
            <a:r>
              <a:rPr lang="en-US" sz="2000" dirty="0" err="1"/>
              <a:t>ZZLab</a:t>
            </a:r>
            <a:r>
              <a:rPr lang="en-US" sz="2000" dirty="0"/>
              <a:t>/</a:t>
            </a:r>
            <a:r>
              <a:rPr lang="en-US" sz="2000" dirty="0" err="1"/>
              <a:t>WSUCourse</a:t>
            </a:r>
            <a:r>
              <a:rPr lang="en-US" sz="2000" dirty="0"/>
              <a:t>/CROPS545/Demo/</a:t>
            </a:r>
            <a:r>
              <a:rPr lang="en-US" sz="2800" dirty="0">
                <a:solidFill>
                  <a:srgbClr val="FF0000"/>
                </a:solidFill>
              </a:rPr>
              <a:t>G2P.R</a:t>
            </a:r>
            <a:r>
              <a:rPr lang="en-US" sz="2000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851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841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x~B</a:t>
            </a:r>
            <a:r>
              <a:rPr lang="en-US" sz="2000" dirty="0"/>
              <a:t>(n, p)</a:t>
            </a:r>
          </a:p>
          <a:p>
            <a:r>
              <a:rPr lang="en-US" sz="2000" dirty="0"/>
              <a:t>n trials each with p successful rate.</a:t>
            </a:r>
          </a:p>
          <a:p>
            <a:r>
              <a:rPr lang="en-US" sz="2000" dirty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46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How phenotypes get normal distributed?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65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0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43252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67776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0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5121275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4514850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5673724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5121275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4514850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5673724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3935414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3328989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6307136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6859585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3908424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5114926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2722563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6253159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7412034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843952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788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57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159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365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503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88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268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2508006" y="5009396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244826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6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723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6" y="4358091"/>
              <a:ext cx="7432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454492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p=0.5, </a:t>
              </a:r>
            </a:p>
            <a:p>
              <a:pPr algn="ctr"/>
              <a:r>
                <a:rPr lang="en-US" sz="2000" dirty="0"/>
                <a:t>Left-fail </a:t>
              </a:r>
            </a:p>
            <a:p>
              <a:pPr algn="ctr"/>
              <a:r>
                <a:rPr lang="en-US" sz="2000" dirty="0"/>
                <a:t>Right-success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371309" y="1547952"/>
            <a:ext cx="5312875" cy="2997347"/>
            <a:chOff x="3847308" y="1547951"/>
            <a:chExt cx="5312875" cy="2997347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7876086" y="1547951"/>
              <a:ext cx="1155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1</a:t>
              </a:r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804796" y="2145550"/>
              <a:ext cx="13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62250" y="2861279"/>
              <a:ext cx="113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3</a:t>
              </a:r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818664" y="3508127"/>
              <a:ext cx="119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781904" y="4138555"/>
              <a:ext cx="126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5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282917" y="6334924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Outcome</a:t>
              </a: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7713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x=</a:t>
            </a:r>
            <a:r>
              <a:rPr lang="en-US" sz="2000" dirty="0" err="1"/>
              <a:t>rbinom</a:t>
            </a:r>
            <a:r>
              <a:rPr lang="en-US" sz="2000" dirty="0"/>
              <a:t>(10000,5,0.5)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074522" y="4874893"/>
            <a:ext cx="143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Even genes have the same effect</a:t>
            </a:r>
          </a:p>
        </p:txBody>
      </p:sp>
    </p:spTree>
    <p:extLst>
      <p:ext uri="{BB962C8B-B14F-4D97-AF65-F5344CB8AC3E}">
        <p14:creationId xmlns:p14="http://schemas.microsoft.com/office/powerpoint/2010/main" val="27518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989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source(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'~/Dropbox/Current/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ZZLab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WSUCourse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/CROPS545/Demo/G2P.R'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sz="1600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1600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1600" dirty="0">
              <a:solidFill>
                <a:srgbClr val="000000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.75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60087"/>
                </a:solidFill>
                <a:latin typeface="Monaco" charset="0"/>
              </a:rPr>
              <a:t>str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.25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147" y="527326"/>
            <a:ext cx="2870200" cy="612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9990" y="3234083"/>
            <a:ext cx="290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va</a:t>
            </a:r>
            <a:r>
              <a:rPr lang="en-US" sz="2000" dirty="0">
                <a:solidFill>
                  <a:srgbClr val="FF0000"/>
                </a:solidFill>
              </a:rPr>
              <a:t> decreases with decreasing h2</a:t>
            </a:r>
          </a:p>
        </p:txBody>
      </p:sp>
    </p:spTree>
    <p:extLst>
      <p:ext uri="{BB962C8B-B14F-4D97-AF65-F5344CB8AC3E}">
        <p14:creationId xmlns:p14="http://schemas.microsoft.com/office/powerpoint/2010/main" val="394469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0"/>
            <a:ext cx="5359138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Effect of Number of 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68" y="1591056"/>
            <a:ext cx="670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Desect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 phenotype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.3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72" y="338328"/>
            <a:ext cx="307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773" y="173239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on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5954" y="0"/>
            <a:ext cx="8289235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Effect of Number of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02" y="1732398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7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702" y="0"/>
            <a:ext cx="8289235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Check on gene effect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127" y="159105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gene effect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70" y="1706070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0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3220" y="2012210"/>
            <a:ext cx="7408333" cy="3450696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13166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454" y="1469376"/>
            <a:ext cx="798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individual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10000</a:t>
            </a:r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</a:t>
            </a:r>
          </a:p>
          <a:p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rbinom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n=individual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20" y="208206"/>
            <a:ext cx="3200400" cy="32004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382773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Ten gens with same effect (unit=1)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7FC73-34F4-404F-995B-68456E7BA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558" y="3408606"/>
            <a:ext cx="3226462" cy="32004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8B72855-CCD5-BC4D-9549-22221F3A3C84}"/>
              </a:ext>
            </a:extLst>
          </p:cNvPr>
          <p:cNvSpPr txBox="1">
            <a:spLocks/>
          </p:cNvSpPr>
          <p:nvPr/>
        </p:nvSpPr>
        <p:spPr>
          <a:xfrm>
            <a:off x="69271" y="5662719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How to be closer to normal distribution?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6A2394-239D-E942-86B5-BAB8205AA175}"/>
              </a:ext>
            </a:extLst>
          </p:cNvPr>
          <p:cNvSpPr txBox="1">
            <a:spLocks/>
          </p:cNvSpPr>
          <p:nvPr/>
        </p:nvSpPr>
        <p:spPr>
          <a:xfrm>
            <a:off x="152397" y="276965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total effect of 10 genes </a:t>
            </a:r>
          </a:p>
        </p:txBody>
      </p:sp>
    </p:spTree>
    <p:extLst>
      <p:ext uri="{BB962C8B-B14F-4D97-AF65-F5344CB8AC3E}">
        <p14:creationId xmlns:p14="http://schemas.microsoft.com/office/powerpoint/2010/main" val="260358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Ten gens with different effect (0~1)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8603"/>
            <a:ext cx="9144000" cy="24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476295"/>
            <a:ext cx="90297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68893"/>
            <a:ext cx="9144000" cy="123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73242"/>
            <a:ext cx="9086850" cy="123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6527800"/>
            <a:ext cx="5575300" cy="33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6908" y="454152"/>
            <a:ext cx="217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0783" y="2767459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Uniform </a:t>
            </a:r>
            <a:r>
              <a:rPr lang="en-US" sz="2000" dirty="0"/>
              <a:t>random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2208" y="1121694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Assign to six  individuals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4760427"/>
            <a:ext cx="9093200" cy="133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1589" y="4416926"/>
            <a:ext cx="491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effects among the six individuals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874" y="6175533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Individuals' total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F3D1F-3484-B44A-9765-01023BEDCD2E}"/>
              </a:ext>
            </a:extLst>
          </p:cNvPr>
          <p:cNvSpPr/>
          <p:nvPr/>
        </p:nvSpPr>
        <p:spPr>
          <a:xfrm>
            <a:off x="1549400" y="4760428"/>
            <a:ext cx="9118600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FEC26-54B9-2049-96DA-B256D53E1FFA}"/>
              </a:ext>
            </a:extLst>
          </p:cNvPr>
          <p:cNvSpPr/>
          <p:nvPr/>
        </p:nvSpPr>
        <p:spPr>
          <a:xfrm>
            <a:off x="1549401" y="6527801"/>
            <a:ext cx="985719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B8B96F-78FF-364F-AF2D-E0FA7C338CB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535120" y="5002750"/>
            <a:ext cx="3573580" cy="15250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51DDD0-3A4C-C841-96A7-F29E8B660C54}"/>
              </a:ext>
            </a:extLst>
          </p:cNvPr>
          <p:cNvSpPr txBox="1"/>
          <p:nvPr/>
        </p:nvSpPr>
        <p:spPr>
          <a:xfrm>
            <a:off x="3365530" y="5959342"/>
            <a:ext cx="114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C6D7A-1970-7246-85B7-A1A8741BF40B}"/>
              </a:ext>
            </a:extLst>
          </p:cNvPr>
          <p:cNvSpPr txBox="1"/>
          <p:nvPr/>
        </p:nvSpPr>
        <p:spPr>
          <a:xfrm>
            <a:off x="3939081" y="3469195"/>
            <a:ext cx="3463075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&lt; 0.5?</a:t>
            </a:r>
          </a:p>
        </p:txBody>
      </p:sp>
    </p:spTree>
    <p:extLst>
      <p:ext uri="{BB962C8B-B14F-4D97-AF65-F5344CB8AC3E}">
        <p14:creationId xmlns:p14="http://schemas.microsoft.com/office/powerpoint/2010/main" val="1251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" grpId="0" animBg="1"/>
      <p:bldP spid="18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7899"/>
            <a:ext cx="59436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43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Ten gens with different effects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FFD60-7BF9-0A4C-A4AB-912932F3134C}"/>
              </a:ext>
            </a:extLst>
          </p:cNvPr>
          <p:cNvSpPr/>
          <p:nvPr/>
        </p:nvSpPr>
        <p:spPr>
          <a:xfrm>
            <a:off x="361332" y="847899"/>
            <a:ext cx="57346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>
                <a:solidFill>
                  <a:srgbClr val="000000"/>
                </a:solidFill>
                <a:latin typeface="Monaco" charset="0"/>
              </a:rPr>
              <a:t>#x=rep(1,m)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3E3E3E"/>
                </a:solidFill>
                <a:latin typeface="Monaco" charset="0"/>
              </a:rPr>
              <a:t>x=</a:t>
            </a:r>
            <a:r>
              <a:rPr lang="en-US" sz="2400" dirty="0" err="1">
                <a:solidFill>
                  <a:srgbClr val="3E3E3E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3E3E3E"/>
                </a:solidFill>
                <a:latin typeface="Monaco" charset="0"/>
              </a:rPr>
              <a:t>(m)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byrow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 = </a:t>
            </a:r>
            <a:r>
              <a:rPr lang="en-US" sz="2400" dirty="0">
                <a:solidFill>
                  <a:srgbClr val="B5760C"/>
                </a:solidFill>
                <a:latin typeface="Monaco" charset="0"/>
              </a:rPr>
              <a:t>T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.5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sz="2400" dirty="0">
                <a:solidFill>
                  <a:srgbClr val="0B4213"/>
                </a:solidFill>
                <a:latin typeface="Monaco" charset="0"/>
              </a:rPr>
              <a:t>0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rowSums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6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2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24" y="3432313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225" y="3432313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225" y="231913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24" y="139148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391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 genes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821" y="33395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100 genes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1124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Same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6225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Different effects</a:t>
            </a:r>
          </a:p>
        </p:txBody>
      </p:sp>
    </p:spTree>
    <p:extLst>
      <p:ext uri="{BB962C8B-B14F-4D97-AF65-F5344CB8AC3E}">
        <p14:creationId xmlns:p14="http://schemas.microsoft.com/office/powerpoint/2010/main" val="399869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12561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>
                <a:latin typeface="Constantia" charset="0"/>
              </a:rPr>
              <a:t>GxE</a:t>
            </a:r>
            <a:r>
              <a:rPr lang="en-US" dirty="0">
                <a:latin typeface="Constantia" charset="0"/>
              </a:rPr>
              <a:t> + Residual</a:t>
            </a:r>
          </a:p>
          <a:p>
            <a:r>
              <a:rPr lang="en-US" dirty="0">
                <a:latin typeface="Constantia" charset="0"/>
              </a:rPr>
              <a:t>G = Additive + Dominance + Epistasis</a:t>
            </a:r>
          </a:p>
          <a:p>
            <a:r>
              <a:rPr lang="en-US" dirty="0">
                <a:latin typeface="Constantia" charset="0"/>
              </a:rPr>
              <a:t>E: Environment, e.g. year and location</a:t>
            </a:r>
          </a:p>
          <a:p>
            <a:r>
              <a:rPr lang="en-US" dirty="0">
                <a:latin typeface="Constantia" charset="0"/>
              </a:rPr>
              <a:t>Residual: e.g.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33806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1937</Words>
  <Application>Microsoft Macintosh PowerPoint</Application>
  <PresentationFormat>Widescreen</PresentationFormat>
  <Paragraphs>315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Century</vt:lpstr>
      <vt:lpstr>Constantia</vt:lpstr>
      <vt:lpstr>Helvetica</vt:lpstr>
      <vt:lpstr>Monaco</vt:lpstr>
      <vt:lpstr>Symbol</vt:lpstr>
      <vt:lpstr>Office Theme</vt:lpstr>
      <vt:lpstr>Statistical Genomics</vt:lpstr>
      <vt:lpstr>Outline</vt:lpstr>
      <vt:lpstr>How phenotypes get normal distributed?</vt:lpstr>
      <vt:lpstr>Ten gens with same effect (unit=1)</vt:lpstr>
      <vt:lpstr>Ten gens with different effect (0~1)</vt:lpstr>
      <vt:lpstr>Ten gens with different effects</vt:lpstr>
      <vt:lpstr>PowerPoint Presentation</vt:lpstr>
      <vt:lpstr>Complex traits</vt:lpstr>
      <vt:lpstr>Dissecting phenotype </vt:lpstr>
      <vt:lpstr>QTL and QTN</vt:lpstr>
      <vt:lpstr>Gene effects</vt:lpstr>
      <vt:lpstr>Distribution of QTN effect</vt:lpstr>
      <vt:lpstr>Theoretical geometric distribution</vt:lpstr>
      <vt:lpstr>Approximated geometric distribution</vt:lpstr>
      <vt:lpstr>Genotype in Numeric format</vt:lpstr>
      <vt:lpstr>Genetic map</vt:lpstr>
      <vt:lpstr>Sampling QTNs</vt:lpstr>
      <vt:lpstr>QTN positions</vt:lpstr>
      <vt:lpstr>Additive genetic effect</vt:lpstr>
      <vt:lpstr>genetic effect distribution</vt:lpstr>
      <vt:lpstr>Phenotype = genetic + residual</vt:lpstr>
      <vt:lpstr>Residual</vt:lpstr>
      <vt:lpstr>Residual distribution</vt:lpstr>
      <vt:lpstr>Phenotype</vt:lpstr>
      <vt:lpstr>Heritability</vt:lpstr>
      <vt:lpstr>Correlations</vt:lpstr>
      <vt:lpstr>How to do this again and again?</vt:lpstr>
      <vt:lpstr>PowerPoint Presentation</vt:lpstr>
      <vt:lpstr>Load R function</vt:lpstr>
      <vt:lpstr>PowerPoint Presentation</vt:lpstr>
      <vt:lpstr>Effect of Number of Genes</vt:lpstr>
      <vt:lpstr>Effect of Number of Genes</vt:lpstr>
      <vt:lpstr>Check on gene effect distribution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85</cp:revision>
  <dcterms:created xsi:type="dcterms:W3CDTF">2020-01-18T23:14:17Z</dcterms:created>
  <dcterms:modified xsi:type="dcterms:W3CDTF">2020-02-07T22:43:24Z</dcterms:modified>
</cp:coreProperties>
</file>