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1"/>
  </p:notesMasterIdLst>
  <p:sldIdLst>
    <p:sldId id="307" r:id="rId2"/>
    <p:sldId id="372" r:id="rId3"/>
    <p:sldId id="387" r:id="rId4"/>
    <p:sldId id="395" r:id="rId5"/>
    <p:sldId id="394" r:id="rId6"/>
    <p:sldId id="396" r:id="rId7"/>
    <p:sldId id="397" r:id="rId8"/>
    <p:sldId id="417" r:id="rId9"/>
    <p:sldId id="398" r:id="rId10"/>
    <p:sldId id="399" r:id="rId11"/>
    <p:sldId id="400" r:id="rId12"/>
    <p:sldId id="401" r:id="rId13"/>
    <p:sldId id="402" r:id="rId14"/>
    <p:sldId id="403" r:id="rId15"/>
    <p:sldId id="414" r:id="rId16"/>
    <p:sldId id="413" r:id="rId17"/>
    <p:sldId id="384" r:id="rId18"/>
    <p:sldId id="410" r:id="rId19"/>
    <p:sldId id="356" r:id="rId20"/>
    <p:sldId id="366" r:id="rId21"/>
    <p:sldId id="389" r:id="rId22"/>
    <p:sldId id="390" r:id="rId23"/>
    <p:sldId id="386" r:id="rId24"/>
    <p:sldId id="404" r:id="rId25"/>
    <p:sldId id="368" r:id="rId26"/>
    <p:sldId id="406" r:id="rId27"/>
    <p:sldId id="407" r:id="rId28"/>
    <p:sldId id="416" r:id="rId29"/>
    <p:sldId id="41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43"/>
    <p:restoredTop sz="81536"/>
  </p:normalViewPr>
  <p:slideViewPr>
    <p:cSldViewPr snapToGrid="0" snapToObjects="1">
      <p:cViewPr varScale="1">
        <p:scale>
          <a:sx n="95" d="100"/>
          <a:sy n="95" d="100"/>
        </p:scale>
        <p:origin x="200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4/26/20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14.tiff"/><Relationship Id="rId7" Type="http://schemas.openxmlformats.org/officeDocument/2006/relationships/image" Target="../media/image18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tiff"/><Relationship Id="rId10" Type="http://schemas.openxmlformats.org/officeDocument/2006/relationships/image" Target="../media/image21.jpg"/><Relationship Id="rId4" Type="http://schemas.openxmlformats.org/officeDocument/2006/relationships/image" Target="../media/image15.tiff"/><Relationship Id="rId9" Type="http://schemas.openxmlformats.org/officeDocument/2006/relationships/image" Target="../media/image20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iff"/><Relationship Id="rId5" Type="http://schemas.openxmlformats.org/officeDocument/2006/relationships/image" Target="../media/image25.tiff"/><Relationship Id="rId4" Type="http://schemas.openxmlformats.org/officeDocument/2006/relationships/image" Target="../media/image20.tif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aipl.arsusda.gov/curtvt/remluser.html" TargetMode="External"/><Relationship Id="rId13" Type="http://schemas.openxmlformats.org/officeDocument/2006/relationships/image" Target="../media/image28.tiff"/><Relationship Id="rId3" Type="http://schemas.openxmlformats.org/officeDocument/2006/relationships/hyperlink" Target="mailto:lkriese@ag.auburn.edu" TargetMode="External"/><Relationship Id="rId7" Type="http://schemas.openxmlformats.org/officeDocument/2006/relationships/hyperlink" Target="http://aipl.arsusda.gov/curtvt/sample.html" TargetMode="External"/><Relationship Id="rId12" Type="http://schemas.openxmlformats.org/officeDocument/2006/relationships/image" Target="../media/image27.tiff"/><Relationship Id="rId2" Type="http://schemas.openxmlformats.org/officeDocument/2006/relationships/hyperlink" Target="mailto:lvanvleck@unlnotes.unl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ipl.arsusda.gov/curtvt/remlman.html" TargetMode="External"/><Relationship Id="rId11" Type="http://schemas.openxmlformats.org/officeDocument/2006/relationships/hyperlink" Target="ftp://aipl.arsusda.gov/pub/outgoing/mtdfreml/msf51fix.exe" TargetMode="External"/><Relationship Id="rId5" Type="http://schemas.openxmlformats.org/officeDocument/2006/relationships/hyperlink" Target="http://aipl.arsusda.gov/curtvt/programs.html" TargetMode="External"/><Relationship Id="rId10" Type="http://schemas.openxmlformats.org/officeDocument/2006/relationships/hyperlink" Target="ftp://aipl.arsusda.gov/pub/outgoing/mtdfreml/fpsfix95.exe" TargetMode="External"/><Relationship Id="rId4" Type="http://schemas.openxmlformats.org/officeDocument/2006/relationships/hyperlink" Target="mailto:curtvt@aipl.arsusda.gov" TargetMode="External"/><Relationship Id="rId9" Type="http://schemas.openxmlformats.org/officeDocument/2006/relationships/hyperlink" Target="ftp://aipl.arsusda.gov/pub/outgoing/mtdfreml/userinfo.txt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tiff"/><Relationship Id="rId4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24: </a:t>
            </a:r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</a:rPr>
              <a:t>gBLUP</a:t>
            </a: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Validation by Dividing into training and testing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619705" y="1247924"/>
            <a:ext cx="61833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#Cross validation</a:t>
            </a:r>
          </a:p>
          <a:p>
            <a:r>
              <a:rPr lang="is-IS" dirty="0"/>
              <a:t>set.seed(99164)</a:t>
            </a:r>
          </a:p>
          <a:p>
            <a:r>
              <a:rPr lang="en-US" dirty="0">
                <a:solidFill>
                  <a:srgbClr val="FF0000"/>
                </a:solidFill>
              </a:rPr>
              <a:t>n=</a:t>
            </a:r>
            <a:r>
              <a:rPr lang="en-US" dirty="0" err="1">
                <a:solidFill>
                  <a:srgbClr val="FF0000"/>
                </a:solidFill>
              </a:rPr>
              <a:t>nrow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mySim$Y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>
                <a:solidFill>
                  <a:srgbClr val="FF0000"/>
                </a:solidFill>
              </a:rPr>
              <a:t>testing=sample(</a:t>
            </a:r>
            <a:r>
              <a:rPr lang="en-US" dirty="0" err="1">
                <a:solidFill>
                  <a:srgbClr val="FF0000"/>
                </a:solidFill>
              </a:rPr>
              <a:t>n,round</a:t>
            </a:r>
            <a:r>
              <a:rPr lang="en-US" dirty="0">
                <a:solidFill>
                  <a:srgbClr val="FF0000"/>
                </a:solidFill>
              </a:rPr>
              <a:t>(n/5),replace=F)</a:t>
            </a:r>
          </a:p>
          <a:p>
            <a:r>
              <a:rPr lang="en-US" dirty="0">
                <a:solidFill>
                  <a:srgbClr val="FF0000"/>
                </a:solidFill>
              </a:rPr>
              <a:t>training=-testing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91DCA1-141A-8D41-A723-C6967A3C62C7}"/>
              </a:ext>
            </a:extLst>
          </p:cNvPr>
          <p:cNvSpPr/>
          <p:nvPr/>
        </p:nvSpPr>
        <p:spPr>
          <a:xfrm>
            <a:off x="2619705" y="3670280"/>
            <a:ext cx="61833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#GWAS on training to find QTNs</a:t>
            </a:r>
          </a:p>
          <a:p>
            <a:r>
              <a:rPr lang="en-US" dirty="0"/>
              <a:t>myGAPIT3 &lt;- GAPIT(</a:t>
            </a:r>
          </a:p>
          <a:p>
            <a:r>
              <a:rPr lang="en-US" dirty="0">
                <a:solidFill>
                  <a:srgbClr val="FF0000"/>
                </a:solidFill>
              </a:rPr>
              <a:t>Y=</a:t>
            </a:r>
            <a:r>
              <a:rPr lang="en-US" dirty="0" err="1">
                <a:solidFill>
                  <a:srgbClr val="FF0000"/>
                </a:solidFill>
              </a:rPr>
              <a:t>mySim$Y</a:t>
            </a:r>
            <a:r>
              <a:rPr lang="en-US" dirty="0">
                <a:solidFill>
                  <a:srgbClr val="FF0000"/>
                </a:solidFill>
              </a:rPr>
              <a:t>[training</a:t>
            </a:r>
            <a:r>
              <a:rPr lang="en-US" dirty="0"/>
              <a:t>,],</a:t>
            </a:r>
          </a:p>
          <a:p>
            <a:r>
              <a:rPr lang="en-US" dirty="0"/>
              <a:t>GD=</a:t>
            </a:r>
            <a:r>
              <a:rPr lang="en-US" dirty="0" err="1"/>
              <a:t>myGD,GM</a:t>
            </a:r>
            <a:r>
              <a:rPr lang="en-US" dirty="0"/>
              <a:t>=</a:t>
            </a:r>
            <a:r>
              <a:rPr lang="en-US" dirty="0" err="1"/>
              <a:t>myGM,CV</a:t>
            </a:r>
            <a:r>
              <a:rPr lang="en-US" dirty="0"/>
              <a:t>=</a:t>
            </a:r>
            <a:r>
              <a:rPr lang="en-US" dirty="0" err="1"/>
              <a:t>myCV</a:t>
            </a:r>
            <a:r>
              <a:rPr lang="en-US" dirty="0"/>
              <a:t>,</a:t>
            </a:r>
          </a:p>
          <a:p>
            <a:r>
              <a:rPr lang="en-US" dirty="0" err="1"/>
              <a:t>PCA.total</a:t>
            </a:r>
            <a:r>
              <a:rPr lang="en-US" dirty="0"/>
              <a:t>=3,</a:t>
            </a:r>
            <a:r>
              <a:rPr lang="fi-FI" dirty="0" err="1"/>
              <a:t>model</a:t>
            </a:r>
            <a:r>
              <a:rPr lang="fi-FI" dirty="0"/>
              <a:t>="GLM", </a:t>
            </a:r>
          </a:p>
          <a:p>
            <a:r>
              <a:rPr lang="en-US" dirty="0"/>
              <a:t>memo="GWAS",</a:t>
            </a:r>
            <a:r>
              <a:rPr lang="is-IS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612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Estimate QTN effects in training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054942" y="1413765"/>
            <a:ext cx="7905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ntop</a:t>
            </a:r>
            <a:r>
              <a:rPr lang="en-US" dirty="0"/>
              <a:t>=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nqtn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*2</a:t>
            </a:r>
            <a:endParaRPr lang="en-US" dirty="0"/>
          </a:p>
          <a:p>
            <a:r>
              <a:rPr lang="en-US" dirty="0"/>
              <a:t>index=order(myGAPIT3$GWAS[,4])</a:t>
            </a:r>
          </a:p>
          <a:p>
            <a:r>
              <a:rPr lang="en-US" dirty="0"/>
              <a:t>top=index[1:ntop]</a:t>
            </a:r>
          </a:p>
          <a:p>
            <a:r>
              <a:rPr lang="en-US" dirty="0" err="1">
                <a:solidFill>
                  <a:srgbClr val="FF0000"/>
                </a:solidFill>
              </a:rPr>
              <a:t>myQTN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cbind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myGAPIT$PCA</a:t>
            </a:r>
            <a:r>
              <a:rPr lang="en-US" dirty="0">
                <a:solidFill>
                  <a:srgbClr val="FF0000"/>
                </a:solidFill>
              </a:rPr>
              <a:t>[,1:4], </a:t>
            </a:r>
            <a:r>
              <a:rPr lang="en-US" dirty="0" err="1">
                <a:solidFill>
                  <a:srgbClr val="FF0000"/>
                </a:solidFill>
              </a:rPr>
              <a:t>myCV</a:t>
            </a:r>
            <a:r>
              <a:rPr lang="en-US" dirty="0">
                <a:solidFill>
                  <a:srgbClr val="FF0000"/>
                </a:solidFill>
              </a:rPr>
              <a:t>[,2:3],</a:t>
            </a:r>
            <a:r>
              <a:rPr lang="en-US" dirty="0" err="1">
                <a:solidFill>
                  <a:srgbClr val="FF0000"/>
                </a:solidFill>
              </a:rPr>
              <a:t>myGD</a:t>
            </a:r>
            <a:r>
              <a:rPr lang="en-US" dirty="0">
                <a:solidFill>
                  <a:srgbClr val="FF0000"/>
                </a:solidFill>
              </a:rPr>
              <a:t>[,c(top+1)])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73D107-AF51-464A-95C0-3243D2247A1D}"/>
              </a:ext>
            </a:extLst>
          </p:cNvPr>
          <p:cNvSpPr/>
          <p:nvPr/>
        </p:nvSpPr>
        <p:spPr>
          <a:xfrm>
            <a:off x="2143430" y="3828517"/>
            <a:ext cx="790513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#Estimate effect and prediction</a:t>
            </a:r>
          </a:p>
          <a:p>
            <a:r>
              <a:rPr lang="en-US" dirty="0"/>
              <a:t>myGAPIT4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[training,],</a:t>
            </a:r>
          </a:p>
          <a:p>
            <a:r>
              <a:rPr lang="en-US" dirty="0"/>
              <a:t>GD=</a:t>
            </a:r>
            <a:r>
              <a:rPr lang="en-US" dirty="0" err="1"/>
              <a:t>myGD,GM</a:t>
            </a:r>
            <a:r>
              <a:rPr lang="en-US" dirty="0"/>
              <a:t>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>
                <a:solidFill>
                  <a:srgbClr val="FF0000"/>
                </a:solidFill>
              </a:rPr>
              <a:t>CV=</a:t>
            </a:r>
            <a:r>
              <a:rPr lang="en-US" dirty="0" err="1">
                <a:solidFill>
                  <a:srgbClr val="FF0000"/>
                </a:solidFill>
              </a:rPr>
              <a:t>myQTN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fi-FI" dirty="0" err="1"/>
              <a:t>model</a:t>
            </a:r>
            <a:r>
              <a:rPr lang="fi-FI" dirty="0"/>
              <a:t>="GLM", </a:t>
            </a:r>
          </a:p>
          <a:p>
            <a:r>
              <a:rPr lang="en-US" dirty="0" err="1"/>
              <a:t>SNP.test</a:t>
            </a:r>
            <a:r>
              <a:rPr lang="en-US" dirty="0"/>
              <a:t>=FALSE,</a:t>
            </a:r>
          </a:p>
          <a:p>
            <a:r>
              <a:rPr lang="en-US" dirty="0"/>
              <a:t>memo="GLM+QTN",</a:t>
            </a:r>
            <a:r>
              <a:rPr lang="is-IS" dirty="0"/>
              <a:t>)</a:t>
            </a:r>
            <a:endParaRPr lang="en-US" dirty="0"/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553E9468-20D7-064B-B25D-3E2C54CE9BE1}"/>
              </a:ext>
            </a:extLst>
          </p:cNvPr>
          <p:cNvSpPr/>
          <p:nvPr/>
        </p:nvSpPr>
        <p:spPr>
          <a:xfrm>
            <a:off x="4051738" y="2806262"/>
            <a:ext cx="1237593" cy="5517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</a:t>
            </a:r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D89FD93B-77D4-9E4C-8A15-BBEB82AC2F34}"/>
              </a:ext>
            </a:extLst>
          </p:cNvPr>
          <p:cNvSpPr/>
          <p:nvPr/>
        </p:nvSpPr>
        <p:spPr>
          <a:xfrm>
            <a:off x="5477202" y="2806261"/>
            <a:ext cx="1237593" cy="5517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ENV</a:t>
            </a: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B8521F7E-2603-F846-A7F4-C5CCDB2F747C}"/>
              </a:ext>
            </a:extLst>
          </p:cNvPr>
          <p:cNvSpPr/>
          <p:nvPr/>
        </p:nvSpPr>
        <p:spPr>
          <a:xfrm>
            <a:off x="6902666" y="2806261"/>
            <a:ext cx="1237593" cy="5517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QTN</a:t>
            </a:r>
          </a:p>
        </p:txBody>
      </p:sp>
    </p:spTree>
    <p:extLst>
      <p:ext uri="{BB962C8B-B14F-4D97-AF65-F5344CB8AC3E}">
        <p14:creationId xmlns:p14="http://schemas.microsoft.com/office/powerpoint/2010/main" val="3677075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9473" y="0"/>
            <a:ext cx="6254334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Model fit in training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335017" y="2266518"/>
            <a:ext cx="703623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order=</a:t>
            </a:r>
            <a:r>
              <a:rPr lang="en-US" sz="2000" dirty="0">
                <a:solidFill>
                  <a:srgbClr val="FF0000"/>
                </a:solidFill>
              </a:rPr>
              <a:t>match</a:t>
            </a:r>
            <a:r>
              <a:rPr lang="en-US" sz="2000" dirty="0"/>
              <a:t>(</a:t>
            </a:r>
            <a:r>
              <a:rPr lang="en-US" sz="2000" dirty="0" err="1"/>
              <a:t>mySim$Y</a:t>
            </a:r>
            <a:r>
              <a:rPr lang="en-US" sz="2000" dirty="0"/>
              <a:t>[,1],myGAPIT4$Pred[,1])</a:t>
            </a:r>
          </a:p>
          <a:p>
            <a:r>
              <a:rPr lang="en-US" sz="2000" dirty="0" err="1"/>
              <a:t>myPred</a:t>
            </a:r>
            <a:r>
              <a:rPr lang="en-US" sz="2000" dirty="0"/>
              <a:t>=myGAPIT4$Pred[order,]</a:t>
            </a:r>
          </a:p>
          <a:p>
            <a:endParaRPr lang="en-US" sz="2000" dirty="0"/>
          </a:p>
          <a:p>
            <a:r>
              <a:rPr lang="en-US" sz="2000" dirty="0"/>
              <a:t>ry2=</a:t>
            </a:r>
            <a:r>
              <a:rPr lang="en-US" sz="2000" dirty="0" err="1"/>
              <a:t>cor</a:t>
            </a:r>
            <a:r>
              <a:rPr lang="en-US" sz="2000" dirty="0"/>
              <a:t>(</a:t>
            </a:r>
            <a:r>
              <a:rPr lang="en-US" sz="2000" dirty="0" err="1"/>
              <a:t>myPred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training</a:t>
            </a:r>
            <a:r>
              <a:rPr lang="en-US" sz="2000" dirty="0"/>
              <a:t>,8],</a:t>
            </a:r>
            <a:r>
              <a:rPr lang="en-US" sz="2000" dirty="0" err="1"/>
              <a:t>mySim$Y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training</a:t>
            </a:r>
            <a:r>
              <a:rPr lang="en-US" sz="2000" dirty="0"/>
              <a:t>,2])^2</a:t>
            </a:r>
          </a:p>
          <a:p>
            <a:r>
              <a:rPr lang="en-US" sz="2000" dirty="0"/>
              <a:t>ru2=</a:t>
            </a:r>
            <a:r>
              <a:rPr lang="en-US" sz="2000" dirty="0" err="1"/>
              <a:t>cor</a:t>
            </a:r>
            <a:r>
              <a:rPr lang="en-US" sz="2000" dirty="0"/>
              <a:t>(</a:t>
            </a:r>
            <a:r>
              <a:rPr lang="en-US" sz="2000" dirty="0" err="1"/>
              <a:t>myPred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training</a:t>
            </a:r>
            <a:r>
              <a:rPr lang="en-US" sz="2000" dirty="0"/>
              <a:t>,8],</a:t>
            </a:r>
            <a:r>
              <a:rPr lang="en-US" sz="2000" dirty="0" err="1"/>
              <a:t>mySim$u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training]</a:t>
            </a:r>
            <a:r>
              <a:rPr lang="en-US" sz="2000" dirty="0"/>
              <a:t>)^2</a:t>
            </a:r>
          </a:p>
          <a:p>
            <a:r>
              <a:rPr lang="en-US" sz="2000" dirty="0"/>
              <a:t>par(</a:t>
            </a:r>
            <a:r>
              <a:rPr lang="en-US" sz="2000" dirty="0" err="1"/>
              <a:t>mfrow</a:t>
            </a:r>
            <a:r>
              <a:rPr lang="en-US" sz="2000" dirty="0"/>
              <a:t>=c(2,1), mar = c(3,4,1,1))</a:t>
            </a:r>
          </a:p>
          <a:p>
            <a:r>
              <a:rPr lang="en-US" sz="2000" dirty="0"/>
              <a:t>plot(</a:t>
            </a:r>
            <a:r>
              <a:rPr lang="en-US" sz="2000" dirty="0" err="1"/>
              <a:t>myPred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training</a:t>
            </a:r>
            <a:r>
              <a:rPr lang="en-US" sz="2000" dirty="0"/>
              <a:t>,8],</a:t>
            </a:r>
            <a:r>
              <a:rPr lang="en-US" sz="2000" dirty="0" err="1"/>
              <a:t>mySim$Y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training</a:t>
            </a:r>
            <a:r>
              <a:rPr lang="en-US" sz="2000" dirty="0"/>
              <a:t>,2])</a:t>
            </a:r>
          </a:p>
          <a:p>
            <a:r>
              <a:rPr lang="en-US" sz="2000" dirty="0" err="1"/>
              <a:t>mtext</a:t>
            </a:r>
            <a:r>
              <a:rPr lang="en-US" sz="2000" dirty="0"/>
              <a:t>(paste("R square=",ry2,sep=""), side = 3)</a:t>
            </a:r>
          </a:p>
          <a:p>
            <a:r>
              <a:rPr lang="en-US" sz="2000" dirty="0"/>
              <a:t>plot(</a:t>
            </a:r>
            <a:r>
              <a:rPr lang="en-US" sz="2000" dirty="0" err="1"/>
              <a:t>myPred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training</a:t>
            </a:r>
            <a:r>
              <a:rPr lang="en-US" sz="2000" dirty="0"/>
              <a:t>,8],</a:t>
            </a:r>
            <a:r>
              <a:rPr lang="en-US" sz="2000" dirty="0" err="1"/>
              <a:t>mySim$u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training</a:t>
            </a:r>
            <a:r>
              <a:rPr lang="en-US" sz="2000" dirty="0"/>
              <a:t>])</a:t>
            </a:r>
          </a:p>
          <a:p>
            <a:r>
              <a:rPr lang="en-US" sz="2000" dirty="0" err="1"/>
              <a:t>mtext</a:t>
            </a:r>
            <a:r>
              <a:rPr lang="en-US" sz="2000" dirty="0"/>
              <a:t>(paste("R square=",ru2,sep=""), side = 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7E779B-2FB8-104B-9A06-A0832E313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618" y="626364"/>
            <a:ext cx="318407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55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7239" y="0"/>
            <a:ext cx="6254334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Accuracy in testing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659FCF-33A6-6248-8420-BE8DB757A799}"/>
              </a:ext>
            </a:extLst>
          </p:cNvPr>
          <p:cNvSpPr/>
          <p:nvPr/>
        </p:nvSpPr>
        <p:spPr>
          <a:xfrm>
            <a:off x="468911" y="1757881"/>
            <a:ext cx="696058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order=</a:t>
            </a:r>
            <a:r>
              <a:rPr lang="en-US" sz="2000" dirty="0">
                <a:solidFill>
                  <a:srgbClr val="FF0000"/>
                </a:solidFill>
              </a:rPr>
              <a:t>match</a:t>
            </a:r>
            <a:r>
              <a:rPr lang="en-US" sz="2000" dirty="0"/>
              <a:t>(</a:t>
            </a:r>
            <a:r>
              <a:rPr lang="en-US" sz="2000" dirty="0" err="1"/>
              <a:t>mySim$Y</a:t>
            </a:r>
            <a:r>
              <a:rPr lang="en-US" sz="2000" dirty="0"/>
              <a:t>[,1],myGAPIT4$Pred[,1])</a:t>
            </a:r>
          </a:p>
          <a:p>
            <a:r>
              <a:rPr lang="en-US" sz="2000" dirty="0" err="1"/>
              <a:t>myPred</a:t>
            </a:r>
            <a:r>
              <a:rPr lang="en-US" sz="2000" dirty="0"/>
              <a:t>=myGAPIT4$Pred[order,]</a:t>
            </a:r>
          </a:p>
          <a:p>
            <a:endParaRPr lang="en-US" sz="2000" dirty="0"/>
          </a:p>
          <a:p>
            <a:r>
              <a:rPr lang="en-US" sz="2000" dirty="0"/>
              <a:t>ry2=</a:t>
            </a:r>
            <a:r>
              <a:rPr lang="en-US" sz="2000" dirty="0" err="1"/>
              <a:t>cor</a:t>
            </a:r>
            <a:r>
              <a:rPr lang="en-US" sz="2000" dirty="0"/>
              <a:t>(</a:t>
            </a:r>
            <a:r>
              <a:rPr lang="en-US" sz="2000" dirty="0" err="1"/>
              <a:t>myPred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testing</a:t>
            </a:r>
            <a:r>
              <a:rPr lang="en-US" sz="2000" dirty="0"/>
              <a:t>,8],</a:t>
            </a:r>
            <a:r>
              <a:rPr lang="en-US" sz="2000" dirty="0" err="1"/>
              <a:t>mySim$Y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testing</a:t>
            </a:r>
            <a:r>
              <a:rPr lang="en-US" sz="2000" dirty="0"/>
              <a:t>,2])^2</a:t>
            </a:r>
          </a:p>
          <a:p>
            <a:r>
              <a:rPr lang="en-US" sz="2000" dirty="0"/>
              <a:t>ru2=</a:t>
            </a:r>
            <a:r>
              <a:rPr lang="en-US" sz="2000" dirty="0" err="1"/>
              <a:t>cor</a:t>
            </a:r>
            <a:r>
              <a:rPr lang="en-US" sz="2000" dirty="0"/>
              <a:t>(</a:t>
            </a:r>
            <a:r>
              <a:rPr lang="en-US" sz="2000" dirty="0" err="1"/>
              <a:t>myPred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testing</a:t>
            </a:r>
            <a:r>
              <a:rPr lang="en-US" sz="2000" dirty="0"/>
              <a:t>,8],</a:t>
            </a:r>
            <a:r>
              <a:rPr lang="en-US" sz="2000" dirty="0" err="1"/>
              <a:t>mySim$u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testing]</a:t>
            </a:r>
            <a:r>
              <a:rPr lang="en-US" sz="2000" dirty="0"/>
              <a:t>)^2</a:t>
            </a:r>
          </a:p>
          <a:p>
            <a:r>
              <a:rPr lang="en-US" sz="2000" dirty="0"/>
              <a:t>par(</a:t>
            </a:r>
            <a:r>
              <a:rPr lang="en-US" sz="2000" dirty="0" err="1"/>
              <a:t>mfrow</a:t>
            </a:r>
            <a:r>
              <a:rPr lang="en-US" sz="2000" dirty="0"/>
              <a:t>=c(2,1), mar = c(3,4,1,1))</a:t>
            </a:r>
          </a:p>
          <a:p>
            <a:r>
              <a:rPr lang="en-US" sz="2000" dirty="0"/>
              <a:t>plot(</a:t>
            </a:r>
            <a:r>
              <a:rPr lang="en-US" sz="2000" dirty="0" err="1"/>
              <a:t>myPred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testing</a:t>
            </a:r>
            <a:r>
              <a:rPr lang="en-US" sz="2000" dirty="0"/>
              <a:t>,8],</a:t>
            </a:r>
            <a:r>
              <a:rPr lang="en-US" sz="2000" dirty="0" err="1"/>
              <a:t>mySim$Y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testing</a:t>
            </a:r>
            <a:r>
              <a:rPr lang="en-US" sz="2000" dirty="0"/>
              <a:t>,2])</a:t>
            </a:r>
          </a:p>
          <a:p>
            <a:r>
              <a:rPr lang="en-US" sz="2000" dirty="0" err="1"/>
              <a:t>mtext</a:t>
            </a:r>
            <a:r>
              <a:rPr lang="en-US" sz="2000" dirty="0"/>
              <a:t>(paste("R square=",ry2,sep=""), side = 3)</a:t>
            </a:r>
          </a:p>
          <a:p>
            <a:r>
              <a:rPr lang="en-US" sz="2000" dirty="0"/>
              <a:t>plot(</a:t>
            </a:r>
            <a:r>
              <a:rPr lang="en-US" sz="2000" dirty="0" err="1"/>
              <a:t>myPred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testing</a:t>
            </a:r>
            <a:r>
              <a:rPr lang="en-US" sz="2000" dirty="0"/>
              <a:t>,8],</a:t>
            </a:r>
            <a:r>
              <a:rPr lang="en-US" sz="2000" dirty="0" err="1"/>
              <a:t>mySim$u</a:t>
            </a:r>
            <a:r>
              <a:rPr lang="en-US" sz="2000" dirty="0"/>
              <a:t>[</a:t>
            </a:r>
            <a:r>
              <a:rPr lang="en-US" sz="2000" dirty="0">
                <a:solidFill>
                  <a:srgbClr val="FF0000"/>
                </a:solidFill>
              </a:rPr>
              <a:t>testing</a:t>
            </a:r>
            <a:r>
              <a:rPr lang="en-US" sz="2000" dirty="0"/>
              <a:t>])</a:t>
            </a:r>
          </a:p>
          <a:p>
            <a:r>
              <a:rPr lang="en-US" sz="2000" dirty="0" err="1"/>
              <a:t>mtext</a:t>
            </a:r>
            <a:r>
              <a:rPr lang="en-US" sz="2000" dirty="0"/>
              <a:t>(paste("R square=",ru2,sep=""), side = 3)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E7AF5760-4FBE-3D4A-A8AC-D2FF1D1A32E2}"/>
              </a:ext>
            </a:extLst>
          </p:cNvPr>
          <p:cNvSpPr txBox="1">
            <a:spLocks/>
          </p:cNvSpPr>
          <p:nvPr/>
        </p:nvSpPr>
        <p:spPr>
          <a:xfrm>
            <a:off x="1269276" y="5088923"/>
            <a:ext cx="4163961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0000"/>
                </a:solidFill>
              </a:rPr>
              <a:t>Why so good?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F74F0F3E-8CE3-AF44-AAAE-80271F7593A4}"/>
              </a:ext>
            </a:extLst>
          </p:cNvPr>
          <p:cNvSpPr txBox="1">
            <a:spLocks/>
          </p:cNvSpPr>
          <p:nvPr/>
        </p:nvSpPr>
        <p:spPr>
          <a:xfrm>
            <a:off x="4754406" y="5088923"/>
            <a:ext cx="4163961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accent1"/>
                </a:solidFill>
              </a:rPr>
              <a:t>Only 2 QTNs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1799C-A374-9044-B6D2-AFA36BA93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1454" y="398051"/>
            <a:ext cx="318407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7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4977" y="6146800"/>
            <a:ext cx="2318045" cy="648929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2 QTNs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594975" y="6229655"/>
            <a:ext cx="1952403" cy="648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</a:rPr>
              <a:t>20 QTNs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1524000" y="0"/>
            <a:ext cx="9144000" cy="7226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  <a:latin typeface="+mn-lt"/>
              </a:rPr>
              <a:t>MAS works for Mendelian traits, not polygenic traits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7CD2AC-ACEC-A147-A5EE-ACEC8EEA0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312" y="722672"/>
            <a:ext cx="2871565" cy="5486400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A6E6CCAF-E013-7F43-8AEC-687EFBB45899}"/>
              </a:ext>
            </a:extLst>
          </p:cNvPr>
          <p:cNvSpPr txBox="1">
            <a:spLocks/>
          </p:cNvSpPr>
          <p:nvPr/>
        </p:nvSpPr>
        <p:spPr>
          <a:xfrm>
            <a:off x="3651413" y="6146799"/>
            <a:ext cx="1952403" cy="648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</a:rPr>
              <a:t>10 QTNs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37DA64-6B44-9345-AEBE-5821E88CF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3255"/>
            <a:ext cx="2922978" cy="5486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ECA692-28F5-F846-A609-F0957A447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604" y="743255"/>
            <a:ext cx="2939143" cy="5486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CA497D-6847-7846-BB7F-919B27592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1516" y="722672"/>
            <a:ext cx="2939143" cy="5486400"/>
          </a:xfrm>
          <a:prstGeom prst="rect">
            <a:avLst/>
          </a:prstGeom>
        </p:spPr>
      </p:pic>
      <p:sp>
        <p:nvSpPr>
          <p:cNvPr id="15" name="Title 2">
            <a:extLst>
              <a:ext uri="{FF2B5EF4-FFF2-40B4-BE49-F238E27FC236}">
                <a16:creationId xmlns:a16="http://schemas.microsoft.com/office/drawing/2014/main" id="{19FB28EC-91E4-AC4E-A519-3A7A224893F5}"/>
              </a:ext>
            </a:extLst>
          </p:cNvPr>
          <p:cNvSpPr txBox="1">
            <a:spLocks/>
          </p:cNvSpPr>
          <p:nvPr/>
        </p:nvSpPr>
        <p:spPr>
          <a:xfrm>
            <a:off x="9624885" y="6146798"/>
            <a:ext cx="1952403" cy="648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</a:rPr>
              <a:t>50 QTNs</a:t>
            </a:r>
          </a:p>
        </p:txBody>
      </p:sp>
    </p:spTree>
    <p:extLst>
      <p:ext uri="{BB962C8B-B14F-4D97-AF65-F5344CB8AC3E}">
        <p14:creationId xmlns:p14="http://schemas.microsoft.com/office/powerpoint/2010/main" val="3609144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--river-geography-vector-stencils-librar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2" t="11777" r="16589" b="10501"/>
          <a:stretch/>
        </p:blipFill>
        <p:spPr>
          <a:xfrm>
            <a:off x="2737389" y="2"/>
            <a:ext cx="7650458" cy="6857998"/>
          </a:xfrm>
          <a:prstGeom prst="rect">
            <a:avLst/>
          </a:prstGeom>
        </p:spPr>
      </p:pic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9573491" y="-683"/>
            <a:ext cx="1094509" cy="584775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MAS</a:t>
            </a:r>
          </a:p>
        </p:txBody>
      </p: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5663982" y="6412530"/>
            <a:ext cx="31714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Arial" charset="0"/>
                <a:ea typeface="Arial" charset="0"/>
                <a:cs typeface="Arial" charset="0"/>
              </a:rPr>
              <a:t>Genomic prediction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/>
          <a:srcRect l="15714" t="16939" r="23827" b="23252"/>
          <a:stretch/>
        </p:blipFill>
        <p:spPr>
          <a:xfrm>
            <a:off x="5489673" y="28000"/>
            <a:ext cx="914400" cy="120608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6365539" y="51567"/>
            <a:ext cx="2229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RFLP kinship in maize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Crop Science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1994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0266" y="2437467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gBLUP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440966" y="979859"/>
            <a:ext cx="10118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R. Bernardo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r="5199"/>
          <a:stretch/>
        </p:blipFill>
        <p:spPr>
          <a:xfrm>
            <a:off x="1757588" y="1589773"/>
            <a:ext cx="914400" cy="110233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4056" y="3185953"/>
            <a:ext cx="914400" cy="1228953"/>
          </a:xfrm>
          <a:prstGeom prst="rect">
            <a:avLst/>
          </a:prstGeom>
        </p:spPr>
      </p:pic>
      <p:pic>
        <p:nvPicPr>
          <p:cNvPr id="53" name="Picture 52" descr="Theo_Meuwisse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807" y="2805597"/>
            <a:ext cx="1028700" cy="1371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7"/>
          <a:srcRect l="841" t="1388" r="9259" b="4514"/>
          <a:stretch/>
        </p:blipFill>
        <p:spPr>
          <a:xfrm>
            <a:off x="8982624" y="2822562"/>
            <a:ext cx="1083109" cy="13716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90685" y="2822562"/>
            <a:ext cx="1097280" cy="13716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56" name="Rectangle 55"/>
          <p:cNvSpPr/>
          <p:nvPr/>
        </p:nvSpPr>
        <p:spPr>
          <a:xfrm>
            <a:off x="6579143" y="1861113"/>
            <a:ext cx="3808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Prediction of total genetic value using genome wide dense marker maps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Genetics, 2001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039669" y="3313950"/>
            <a:ext cx="2350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Bayes A, B,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Cpi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mr-IN" dirty="0">
                <a:latin typeface="Arial" charset="0"/>
                <a:ea typeface="Arial" charset="0"/>
                <a:cs typeface="Arial" charset="0"/>
              </a:rPr>
              <a:t>…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9" name="Straight Arrow Connector 58"/>
          <p:cNvCxnSpPr>
            <a:cxnSpLocks/>
          </p:cNvCxnSpPr>
          <p:nvPr/>
        </p:nvCxnSpPr>
        <p:spPr>
          <a:xfrm flipH="1">
            <a:off x="4818044" y="1421072"/>
            <a:ext cx="1057439" cy="101209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/>
          </p:cNvCxnSpPr>
          <p:nvPr/>
        </p:nvCxnSpPr>
        <p:spPr>
          <a:xfrm>
            <a:off x="4488566" y="1637704"/>
            <a:ext cx="3229" cy="79546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</p:cNvCxnSpPr>
          <p:nvPr/>
        </p:nvCxnSpPr>
        <p:spPr>
          <a:xfrm>
            <a:off x="2862872" y="2622133"/>
            <a:ext cx="1206898" cy="663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cxnSpLocks/>
          </p:cNvCxnSpPr>
          <p:nvPr/>
        </p:nvCxnSpPr>
        <p:spPr>
          <a:xfrm>
            <a:off x="2825635" y="4276094"/>
            <a:ext cx="1204833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2671988" y="1653302"/>
            <a:ext cx="2356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Efficient kinship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J. Dairy Science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2008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738578" y="4479860"/>
            <a:ext cx="2719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Pedigree &amp; Marker kinship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single step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GES, 2011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597332" y="329425"/>
            <a:ext cx="24881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Use of Marker Based Relationships with MTDFREML</a:t>
            </a:r>
          </a:p>
          <a:p>
            <a:r>
              <a:rPr lang="is-IS" sz="1600" dirty="0">
                <a:latin typeface="Arial" charset="0"/>
                <a:ea typeface="Arial" charset="0"/>
                <a:cs typeface="Arial" charset="0"/>
              </a:rPr>
              <a:t>J. Animal Sci., 2007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686504" y="2438790"/>
            <a:ext cx="10655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P.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VanRaden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859151" y="4151636"/>
            <a:ext cx="891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I. </a:t>
            </a:r>
            <a:r>
              <a:rPr lang="en-US" sz="14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Misztal</a:t>
            </a:r>
            <a:endParaRPr lang="en-US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605241" y="3907574"/>
            <a:ext cx="12889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T. </a:t>
            </a:r>
            <a:r>
              <a:rPr lang="en-US" sz="1400" dirty="0" err="1">
                <a:solidFill>
                  <a:schemeClr val="bg1"/>
                </a:solidFill>
              </a:rPr>
              <a:t>Meuwissen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7893276" y="3918774"/>
            <a:ext cx="8290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B. Hayes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8957552" y="3929253"/>
            <a:ext cx="10855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M. Goddard</a:t>
            </a:r>
          </a:p>
        </p:txBody>
      </p:sp>
      <p:cxnSp>
        <p:nvCxnSpPr>
          <p:cNvPr id="77" name="Straight Arrow Connector 76"/>
          <p:cNvCxnSpPr>
            <a:cxnSpLocks/>
          </p:cNvCxnSpPr>
          <p:nvPr/>
        </p:nvCxnSpPr>
        <p:spPr>
          <a:xfrm flipH="1">
            <a:off x="5390171" y="3496395"/>
            <a:ext cx="1209978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2732" y="252290"/>
            <a:ext cx="914400" cy="138191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70" name="Rectangle 69"/>
          <p:cNvSpPr/>
          <p:nvPr/>
        </p:nvSpPr>
        <p:spPr>
          <a:xfrm>
            <a:off x="3751217" y="1382714"/>
            <a:ext cx="10613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D. Van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Vleck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508D35-0B31-5D46-9BBC-2C1CC5593FEA}"/>
              </a:ext>
            </a:extLst>
          </p:cNvPr>
          <p:cNvSpPr/>
          <p:nvPr/>
        </p:nvSpPr>
        <p:spPr>
          <a:xfrm>
            <a:off x="4030468" y="4091428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ssBLUP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13BE21D-2BD4-234E-81C7-45A5529D2714}"/>
              </a:ext>
            </a:extLst>
          </p:cNvPr>
          <p:cNvSpPr/>
          <p:nvPr/>
        </p:nvSpPr>
        <p:spPr>
          <a:xfrm>
            <a:off x="3299167" y="5662063"/>
            <a:ext cx="2719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Super and compression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Heredity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2018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8C58D87-FA41-4F45-8B1D-03B4530DB1F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5" r="16168" b="11865"/>
          <a:stretch/>
        </p:blipFill>
        <p:spPr>
          <a:xfrm>
            <a:off x="2395301" y="5450178"/>
            <a:ext cx="914400" cy="1224104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B2E37C30-D161-E94A-A541-116046D7FD32}"/>
              </a:ext>
            </a:extLst>
          </p:cNvPr>
          <p:cNvSpPr/>
          <p:nvPr/>
        </p:nvSpPr>
        <p:spPr>
          <a:xfrm>
            <a:off x="2406657" y="6366293"/>
            <a:ext cx="8352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J. Wang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D6D1B61-A915-3147-8B08-294EDCF86D79}"/>
              </a:ext>
            </a:extLst>
          </p:cNvPr>
          <p:cNvSpPr/>
          <p:nvPr/>
        </p:nvSpPr>
        <p:spPr>
          <a:xfrm>
            <a:off x="4810647" y="4754009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sBLUP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319482C-AB0D-104B-8741-97D82D4ED60C}"/>
              </a:ext>
            </a:extLst>
          </p:cNvPr>
          <p:cNvSpPr/>
          <p:nvPr/>
        </p:nvSpPr>
        <p:spPr>
          <a:xfrm>
            <a:off x="5346763" y="5321695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charset="0"/>
                <a:ea typeface="Arial" charset="0"/>
                <a:cs typeface="Arial" charset="0"/>
              </a:rPr>
              <a:t>cBLUP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649B606B-6223-2743-889C-974D25B85D94}"/>
              </a:ext>
            </a:extLst>
          </p:cNvPr>
          <p:cNvCxnSpPr>
            <a:cxnSpLocks/>
          </p:cNvCxnSpPr>
          <p:nvPr/>
        </p:nvCxnSpPr>
        <p:spPr>
          <a:xfrm flipV="1">
            <a:off x="3329745" y="5029201"/>
            <a:ext cx="1488299" cy="47716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7844925-740A-2940-AFED-2928683FEA1A}"/>
              </a:ext>
            </a:extLst>
          </p:cNvPr>
          <p:cNvCxnSpPr>
            <a:cxnSpLocks/>
          </p:cNvCxnSpPr>
          <p:nvPr/>
        </p:nvCxnSpPr>
        <p:spPr>
          <a:xfrm flipV="1">
            <a:off x="3329745" y="5514621"/>
            <a:ext cx="2060427" cy="8948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17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1" grpId="0"/>
      <p:bldP spid="56" grpId="0"/>
      <p:bldP spid="57" grpId="0"/>
      <p:bldP spid="49" grpId="0"/>
      <p:bldP spid="51" grpId="0"/>
      <p:bldP spid="48" grpId="0"/>
      <p:bldP spid="71" grpId="0"/>
      <p:bldP spid="72" grpId="0"/>
      <p:bldP spid="73" grpId="0"/>
      <p:bldP spid="74" grpId="0"/>
      <p:bldP spid="75" grpId="0"/>
      <p:bldP spid="70" grpId="0"/>
      <p:bldP spid="47" grpId="0"/>
      <p:bldP spid="61" grpId="0"/>
      <p:bldP spid="62" grpId="0"/>
      <p:bldP spid="63" grpId="0"/>
      <p:bldP spid="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62792" y="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chemeClr val="accent1"/>
                </a:solidFill>
                <a:latin typeface="+mn-lt"/>
              </a:rPr>
              <a:t>gBLUP</a:t>
            </a:r>
            <a:endParaRPr lang="en-US" sz="36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5714" t="16939" r="23827" b="23252"/>
          <a:stretch/>
        </p:blipFill>
        <p:spPr>
          <a:xfrm>
            <a:off x="2804938" y="1770472"/>
            <a:ext cx="1039889" cy="13716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05802" y="1752133"/>
            <a:ext cx="52857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Prediction of maize single-cross performance using RFLPs and information related hybrids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Rex Bernardo</a:t>
            </a:r>
          </a:p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Crop Science, 1994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8384" y="3252372"/>
            <a:ext cx="3122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i="1" dirty="0">
                <a:solidFill>
                  <a:srgbClr val="111111"/>
                </a:solidFill>
                <a:latin typeface="Arial" charset="0"/>
              </a:rPr>
              <a:t>Y</a:t>
            </a:r>
            <a:r>
              <a:rPr lang="pl-PL" sz="3600" baseline="-25000" dirty="0">
                <a:solidFill>
                  <a:srgbClr val="111111"/>
                </a:solidFill>
                <a:latin typeface="Arial" charset="0"/>
              </a:rPr>
              <a:t>M</a:t>
            </a:r>
            <a:r>
              <a:rPr lang="pl-PL" sz="3600" dirty="0">
                <a:solidFill>
                  <a:srgbClr val="111111"/>
                </a:solidFill>
                <a:latin typeface="Arial" charset="0"/>
              </a:rPr>
              <a:t> = C V</a:t>
            </a:r>
            <a:r>
              <a:rPr lang="pl-PL" sz="3600" baseline="30000" dirty="0">
                <a:solidFill>
                  <a:srgbClr val="111111"/>
                </a:solidFill>
                <a:latin typeface="Arial" charset="0"/>
              </a:rPr>
              <a:t>−1</a:t>
            </a:r>
            <a:r>
              <a:rPr lang="pl-PL" sz="3600" dirty="0">
                <a:solidFill>
                  <a:srgbClr val="111111"/>
                </a:solidFill>
                <a:latin typeface="Arial" charset="0"/>
              </a:rPr>
              <a:t> </a:t>
            </a:r>
            <a:r>
              <a:rPr lang="pl-PL" sz="3600" i="1" dirty="0">
                <a:solidFill>
                  <a:srgbClr val="111111"/>
                </a:solidFill>
                <a:latin typeface="Arial" charset="0"/>
              </a:rPr>
              <a:t> </a:t>
            </a:r>
            <a:r>
              <a:rPr lang="pl-PL" sz="3600" i="1" dirty="0" err="1">
                <a:solidFill>
                  <a:srgbClr val="111111"/>
                </a:solidFill>
                <a:latin typeface="Arial" charset="0"/>
              </a:rPr>
              <a:t>Y</a:t>
            </a:r>
            <a:r>
              <a:rPr lang="pl-PL" sz="3600" baseline="-25000" dirty="0" err="1">
                <a:solidFill>
                  <a:srgbClr val="111111"/>
                </a:solidFill>
                <a:latin typeface="Arial" charset="0"/>
              </a:rPr>
              <a:t>p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835095" y="4082080"/>
            <a:ext cx="8825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solidFill>
                  <a:srgbClr val="111111"/>
                </a:solidFill>
                <a:latin typeface="Arial" charset="0"/>
              </a:rPr>
              <a:t>y</a:t>
            </a:r>
            <a:r>
              <a:rPr lang="en-US" baseline="-25000" dirty="0" err="1">
                <a:solidFill>
                  <a:srgbClr val="111111"/>
                </a:solidFill>
                <a:latin typeface="Arial" charset="0"/>
              </a:rPr>
              <a:t>M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= </a:t>
            </a:r>
            <a:r>
              <a:rPr lang="en-US" i="1" dirty="0">
                <a:solidFill>
                  <a:srgbClr val="111111"/>
                </a:solidFill>
                <a:latin typeface="Arial" charset="0"/>
              </a:rPr>
              <a:t>m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× 1 vector of predicted yields of missing single crosses; </a:t>
            </a:r>
          </a:p>
          <a:p>
            <a:r>
              <a:rPr lang="en-US" dirty="0">
                <a:solidFill>
                  <a:srgbClr val="111111"/>
                </a:solidFill>
                <a:latin typeface="Arial" charset="0"/>
              </a:rPr>
              <a:t>C = </a:t>
            </a:r>
            <a:r>
              <a:rPr lang="en-US" i="1" dirty="0">
                <a:solidFill>
                  <a:srgbClr val="111111"/>
                </a:solidFill>
                <a:latin typeface="Arial" charset="0"/>
              </a:rPr>
              <a:t>m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× </a:t>
            </a:r>
            <a:r>
              <a:rPr lang="en-US" i="1" dirty="0">
                <a:solidFill>
                  <a:srgbClr val="111111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matrix of genetic </a:t>
            </a:r>
            <a:r>
              <a:rPr lang="en-US" dirty="0" err="1">
                <a:solidFill>
                  <a:srgbClr val="111111"/>
                </a:solidFill>
                <a:latin typeface="Arial" charset="0"/>
              </a:rPr>
              <a:t>covariances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 between the missing and predictor hybrids; </a:t>
            </a:r>
          </a:p>
          <a:p>
            <a:r>
              <a:rPr lang="en-US" dirty="0">
                <a:solidFill>
                  <a:srgbClr val="111111"/>
                </a:solidFill>
                <a:latin typeface="Arial" charset="0"/>
              </a:rPr>
              <a:t>V = </a:t>
            </a:r>
            <a:r>
              <a:rPr lang="en-US" i="1" dirty="0">
                <a:solidFill>
                  <a:srgbClr val="111111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× </a:t>
            </a:r>
            <a:r>
              <a:rPr lang="en-US" i="1" dirty="0">
                <a:solidFill>
                  <a:srgbClr val="111111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matrix of phenotypic variances and </a:t>
            </a:r>
            <a:r>
              <a:rPr lang="en-US" dirty="0" err="1">
                <a:solidFill>
                  <a:srgbClr val="111111"/>
                </a:solidFill>
                <a:latin typeface="Arial" charset="0"/>
              </a:rPr>
              <a:t>covariances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 among predictor hybrids;  </a:t>
            </a:r>
          </a:p>
          <a:p>
            <a:r>
              <a:rPr lang="en-US" i="1" dirty="0" err="1">
                <a:solidFill>
                  <a:srgbClr val="111111"/>
                </a:solidFill>
                <a:latin typeface="Arial" charset="0"/>
              </a:rPr>
              <a:t>y</a:t>
            </a:r>
            <a:r>
              <a:rPr lang="en-US" baseline="-25000" dirty="0" err="1">
                <a:solidFill>
                  <a:srgbClr val="111111"/>
                </a:solidFill>
                <a:latin typeface="Arial" charset="0"/>
              </a:rPr>
              <a:t>P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 = </a:t>
            </a:r>
            <a:r>
              <a:rPr lang="en-US" i="1" dirty="0" err="1">
                <a:solidFill>
                  <a:srgbClr val="111111"/>
                </a:solidFill>
                <a:latin typeface="Arial" charset="0"/>
              </a:rPr>
              <a:t>n</a:t>
            </a:r>
            <a:r>
              <a:rPr lang="en-US" dirty="0" err="1">
                <a:solidFill>
                  <a:srgbClr val="111111"/>
                </a:solidFill>
                <a:latin typeface="Arial" charset="0"/>
              </a:rPr>
              <a:t>n</a:t>
            </a:r>
            <a:r>
              <a:rPr lang="en-US" dirty="0">
                <a:solidFill>
                  <a:srgbClr val="111111"/>
                </a:solidFill>
                <a:latin typeface="Arial" charset="0"/>
              </a:rPr>
              <a:t> × 1 vector of predictor hybrid yields corrected for trial effects. </a:t>
            </a:r>
            <a:endParaRPr lang="en-US" dirty="0"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042" y="5350969"/>
            <a:ext cx="331677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16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7-02 at 2.2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1"/>
            <a:ext cx="9144000" cy="427677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885661"/>
            <a:ext cx="8229600" cy="1252728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accent2"/>
                </a:solidFill>
              </a:rPr>
              <a:t>gBLUP</a:t>
            </a:r>
            <a:r>
              <a:rPr lang="en-US" sz="3600" dirty="0">
                <a:solidFill>
                  <a:schemeClr val="accent2"/>
                </a:solidFill>
              </a:rPr>
              <a:t> reinvent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414753" y="46543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610" y="4431574"/>
            <a:ext cx="1213805" cy="182880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3100" y="4431574"/>
            <a:ext cx="1210101" cy="18288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9056" r="5188"/>
          <a:stretch/>
        </p:blipFill>
        <p:spPr>
          <a:xfrm>
            <a:off x="4671237" y="4431574"/>
            <a:ext cx="1254642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2418" r="13826"/>
          <a:stretch/>
        </p:blipFill>
        <p:spPr>
          <a:xfrm>
            <a:off x="6590125" y="4431574"/>
            <a:ext cx="134885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96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5891" y="179250"/>
            <a:ext cx="8655269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-Roman" charset="0"/>
              </a:rPr>
              <a:t>Multiple Trait Derivative Free REML </a:t>
            </a:r>
            <a:r>
              <a:rPr lang="en-US" sz="2800" b="1" dirty="0">
                <a:solidFill>
                  <a:prstClr val="black"/>
                </a:solidFill>
                <a:latin typeface="Times-Roman" charset="0"/>
              </a:rPr>
              <a:t>(MTDFREML)</a:t>
            </a:r>
          </a:p>
          <a:p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r>
              <a:rPr lang="en-US" dirty="0">
                <a:solidFill>
                  <a:prstClr val="black"/>
                </a:solidFill>
                <a:latin typeface="Times-Roman" charset="0"/>
              </a:rPr>
              <a:t>Welcome to the Multiple Trait Derivative Free REML (MTDFREML) home page. The programs were developed by Keith </a:t>
            </a:r>
            <a:r>
              <a:rPr lang="en-US" dirty="0" err="1">
                <a:solidFill>
                  <a:prstClr val="black"/>
                </a:solidFill>
                <a:latin typeface="Times-Roman" charset="0"/>
              </a:rPr>
              <a:t>Boldman</a:t>
            </a:r>
            <a:r>
              <a:rPr lang="en-US" dirty="0">
                <a:solidFill>
                  <a:prstClr val="black"/>
                </a:solidFill>
                <a:latin typeface="Times-Roman" charset="0"/>
              </a:rPr>
              <a:t> and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2"/>
              </a:rPr>
              <a:t>Dale Van Vleck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2"/>
              </a:rPr>
              <a:t>. Evolutionary development and debugging support have also been provided by by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3"/>
              </a:rPr>
              <a:t>Lisa Kriese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3"/>
              </a:rPr>
              <a:t> and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4"/>
              </a:rPr>
              <a:t>Curt Van Tassell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4"/>
              </a:rPr>
              <a:t>.</a:t>
            </a:r>
          </a:p>
          <a:p>
            <a:r>
              <a:rPr lang="en-US" dirty="0">
                <a:solidFill>
                  <a:prstClr val="black"/>
                </a:solidFill>
                <a:latin typeface="Times-Roman" charset="0"/>
              </a:rPr>
              <a:t>Please contact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4"/>
              </a:rPr>
              <a:t>Curt Van Tassell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4"/>
              </a:rPr>
              <a:t> (e-mail curtvt@aipl.arsusda.gov) or </a:t>
            </a: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2"/>
              </a:rPr>
              <a:t>Dale Van Vleck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2"/>
              </a:rPr>
              <a:t>. (e-mail lvanvleck@unlnotes.unl.edu) with any problems with the programs or discovered bugs.</a:t>
            </a:r>
          </a:p>
          <a:p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5"/>
              </a:rPr>
              <a:t> Obtaining the MTDFREML programs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5"/>
              </a:rPr>
              <a:t>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6"/>
              </a:rPr>
              <a:t> Get the manual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6"/>
              </a:rPr>
              <a:t>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7"/>
              </a:rPr>
              <a:t> Sample analyses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7"/>
              </a:rPr>
              <a:t>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8"/>
              </a:rPr>
              <a:t> Enter user information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8"/>
              </a:rPr>
              <a:t> using web browser that handles forms </a:t>
            </a: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9"/>
              </a:rPr>
              <a:t> FTP the userinfo.txt file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9"/>
              </a:rPr>
              <a:t> to enter user information (then mail completed form)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10"/>
              </a:rPr>
              <a:t> Get the Microsoft Powerstation fix for Windows 95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10"/>
              </a:rPr>
              <a:t> (compressed) </a:t>
            </a:r>
          </a:p>
          <a:p>
            <a:pPr>
              <a:buChar char="•"/>
            </a:pPr>
            <a:endParaRPr lang="en-US" dirty="0">
              <a:solidFill>
                <a:prstClr val="black"/>
              </a:solidFill>
              <a:latin typeface="Times-Roman" charset="0"/>
            </a:endParaRPr>
          </a:p>
          <a:p>
            <a:pPr>
              <a:buChar char="•"/>
            </a:pPr>
            <a:r>
              <a:rPr lang="en-US" u="sng" dirty="0">
                <a:solidFill>
                  <a:srgbClr val="0000E9"/>
                </a:solidFill>
                <a:latin typeface="Times-Roman" charset="0"/>
                <a:hlinkClick r:id="rId11"/>
              </a:rPr>
              <a:t> Get the Microsoft 5.1 fix for insufficient file handles</a:t>
            </a:r>
            <a:r>
              <a:rPr lang="en-US" u="sng" dirty="0">
                <a:solidFill>
                  <a:prstClr val="black"/>
                </a:solidFill>
                <a:latin typeface="Times-Roman" charset="0"/>
                <a:hlinkClick r:id="rId11"/>
              </a:rPr>
              <a:t> (compressed)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96695" y="778558"/>
            <a:ext cx="2047164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126" y="778558"/>
            <a:ext cx="100643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0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12980" y="5444360"/>
            <a:ext cx="1905000" cy="8169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MTDF-RUN</a:t>
            </a:r>
          </a:p>
        </p:txBody>
      </p:sp>
      <p:sp>
        <p:nvSpPr>
          <p:cNvPr id="8" name="Rectangle 7"/>
          <p:cNvSpPr/>
          <p:nvPr/>
        </p:nvSpPr>
        <p:spPr>
          <a:xfrm>
            <a:off x="5312980" y="3920360"/>
            <a:ext cx="1905000" cy="81698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MTDF-PREP</a:t>
            </a:r>
          </a:p>
        </p:txBody>
      </p:sp>
      <p:sp>
        <p:nvSpPr>
          <p:cNvPr id="9" name="Rectangle 8"/>
          <p:cNvSpPr/>
          <p:nvPr/>
        </p:nvSpPr>
        <p:spPr>
          <a:xfrm>
            <a:off x="4431375" y="2243960"/>
            <a:ext cx="1600200" cy="8169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MTDF-NRM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8775" y="2243960"/>
            <a:ext cx="1458410" cy="81698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MTDF-ARM</a:t>
            </a:r>
          </a:p>
        </p:txBody>
      </p:sp>
      <p:cxnSp>
        <p:nvCxnSpPr>
          <p:cNvPr id="10" name="Straight Arrow Connector 9"/>
          <p:cNvCxnSpPr>
            <a:stCxn id="11" idx="2"/>
            <a:endCxn id="8" idx="0"/>
          </p:cNvCxnSpPr>
          <p:nvPr/>
        </p:nvCxnSpPr>
        <p:spPr>
          <a:xfrm flipH="1">
            <a:off x="6265480" y="3060941"/>
            <a:ext cx="952500" cy="859419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2"/>
            <a:endCxn id="8" idx="0"/>
          </p:cNvCxnSpPr>
          <p:nvPr/>
        </p:nvCxnSpPr>
        <p:spPr>
          <a:xfrm>
            <a:off x="5231476" y="3060941"/>
            <a:ext cx="1034005" cy="85941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2"/>
            <a:endCxn id="5" idx="0"/>
          </p:cNvCxnSpPr>
          <p:nvPr/>
        </p:nvCxnSpPr>
        <p:spPr>
          <a:xfrm>
            <a:off x="6265480" y="4737341"/>
            <a:ext cx="0" cy="70701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31375" y="1874627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Pedigree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17880" y="184236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Marker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1825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+mn-lt"/>
              </a:rPr>
              <a:t>Marker based kinship in MTDFREML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5600" y="6486922"/>
            <a:ext cx="3954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Zhang</a:t>
            </a:r>
            <a:r>
              <a:rPr lang="en-US" dirty="0"/>
              <a:t> et al., J. </a:t>
            </a:r>
            <a:r>
              <a:rPr lang="en-US" dirty="0" err="1"/>
              <a:t>Anim</a:t>
            </a:r>
            <a:r>
              <a:rPr lang="en-US" dirty="0"/>
              <a:t> Sci., 2007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4580" y="247255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kinship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74580" y="430135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Equations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74580" y="559675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BLUP and variance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76188" y="2243959"/>
            <a:ext cx="15870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Arbitrary </a:t>
            </a:r>
          </a:p>
          <a:p>
            <a:r>
              <a:rPr lang="en-US" b="1" dirty="0"/>
              <a:t>Relationship </a:t>
            </a:r>
          </a:p>
          <a:p>
            <a:r>
              <a:rPr lang="en-US" b="1" dirty="0"/>
              <a:t>Matrix 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8073259" y="2660597"/>
            <a:ext cx="642442" cy="0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658" y="4647612"/>
            <a:ext cx="1213805" cy="182880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93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  <p:bldP spid="13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Highlight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MAS by GAPIT</a:t>
            </a:r>
          </a:p>
          <a:p>
            <a:r>
              <a:rPr lang="en-US" dirty="0">
                <a:latin typeface="Constantia" charset="0"/>
              </a:rPr>
              <a:t>Method development</a:t>
            </a:r>
          </a:p>
          <a:p>
            <a:r>
              <a:rPr lang="en-US" dirty="0" err="1">
                <a:latin typeface="Constantia" charset="0"/>
              </a:rPr>
              <a:t>gBLUP</a:t>
            </a:r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Prediction of individuals without phenotypes</a:t>
            </a:r>
          </a:p>
        </p:txBody>
      </p:sp>
    </p:spTree>
    <p:extLst>
      <p:ext uri="{BB962C8B-B14F-4D97-AF65-F5344CB8AC3E}">
        <p14:creationId xmlns:p14="http://schemas.microsoft.com/office/powerpoint/2010/main" val="206438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Mixed Linear Model (MLM)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926" r="26621"/>
          <a:stretch/>
        </p:blipFill>
        <p:spPr>
          <a:xfrm>
            <a:off x="2965450" y="2590800"/>
            <a:ext cx="58578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19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7329" y="698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Z matrix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58" y="2542726"/>
            <a:ext cx="4572000" cy="31640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3940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endParaRPr lang="pt-BR" sz="2400" dirty="0">
              <a:latin typeface="Candar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3658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4475037" y="5753875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x1</a:t>
            </a:r>
          </a:p>
        </p:txBody>
      </p:sp>
      <p:sp>
        <p:nvSpPr>
          <p:cNvPr id="9" name="Rectangle 8"/>
          <p:cNvSpPr/>
          <p:nvPr/>
        </p:nvSpPr>
        <p:spPr>
          <a:xfrm>
            <a:off x="5452831" y="575387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x2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16481" y="1663611"/>
            <a:ext cx="1823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>
                <a:latin typeface="Candara" charset="0"/>
              </a:rPr>
              <a:t>observation</a:t>
            </a:r>
            <a:endParaRPr lang="pt-BR" sz="2400" dirty="0">
              <a:latin typeface="Candara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2614" y="1663612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>
                <a:latin typeface="Candara" charset="0"/>
              </a:rPr>
              <a:t>mean</a:t>
            </a:r>
            <a:endParaRPr lang="pt-BR" sz="2400" dirty="0">
              <a:latin typeface="Candara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24560" y="1663614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PC2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48198" y="166361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SNP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01297" y="5753877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57413" y="575387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03631" y="575387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=</a:t>
            </a:r>
            <a:r>
              <a:rPr lang="pt-BR" sz="2400" dirty="0" err="1">
                <a:latin typeface="Candara" charset="0"/>
              </a:rPr>
              <a:t>X</a:t>
            </a:r>
            <a:endParaRPr lang="pt-BR" sz="2400" dirty="0">
              <a:latin typeface="Candara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50593" y="2128392"/>
            <a:ext cx="10137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24560" y="209839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48198" y="209839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b2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64612" y="2077949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82720" y="20779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46311" y="208078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b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99488" y="6374520"/>
            <a:ext cx="3895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y</a:t>
            </a:r>
            <a:r>
              <a:rPr lang="pt-BR" sz="2400" dirty="0">
                <a:latin typeface="Candara" charset="0"/>
              </a:rPr>
              <a:t> = </a:t>
            </a:r>
            <a:r>
              <a:rPr lang="pt-BR" sz="2400" dirty="0" err="1">
                <a:latin typeface="Candara" charset="0"/>
              </a:rPr>
              <a:t>Xb</a:t>
            </a:r>
            <a:r>
              <a:rPr lang="pt-BR" sz="2400" dirty="0">
                <a:latin typeface="Candara" charset="0"/>
              </a:rPr>
              <a:t> + </a:t>
            </a:r>
            <a:r>
              <a:rPr lang="pt-BR" sz="2400" dirty="0" err="1">
                <a:latin typeface="Candara" charset="0"/>
              </a:rPr>
              <a:t>Zu</a:t>
            </a:r>
            <a:r>
              <a:rPr lang="pt-BR" sz="2400" dirty="0">
                <a:latin typeface="Candara" charset="0"/>
              </a:rPr>
              <a:t> +e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6936681" y="1663612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u2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5" name="Rectangle 24"/>
          <p:cNvSpPr/>
          <p:nvPr/>
        </p:nvSpPr>
        <p:spPr>
          <a:xfrm>
            <a:off x="8261242" y="575387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Z</a:t>
            </a:r>
            <a:endParaRPr lang="pt-BR" sz="2400" dirty="0">
              <a:latin typeface="Candara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319936" y="200033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u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697652" y="2009362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0143919" y="2000330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6936681" y="259005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521635" y="2557043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936679" y="259005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390216" y="2556480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49596" y="559414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0418631" y="554506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339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1607" y="1630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Generic Z matrix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2514453" y="1852798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Ind9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Ind10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u2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1897708" y="218951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err="1">
                <a:latin typeface="Candara" charset="0"/>
              </a:rPr>
              <a:t>u</a:t>
            </a:r>
            <a:r>
              <a:rPr lang="pt-BR" sz="2400" dirty="0">
                <a:latin typeface="Candara" charset="0"/>
              </a:rPr>
              <a:t>=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275424" y="2198548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[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721691" y="2189516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2514453" y="2779242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099407" y="2746229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514451" y="2779242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967988" y="2745666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527368" y="5783329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996403" y="5734255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/>
          <p:cNvGraphicFramePr>
            <a:graphicFrameLocks noGrp="1"/>
          </p:cNvGraphicFramePr>
          <p:nvPr>
            <p:extLst/>
          </p:nvPr>
        </p:nvGraphicFramePr>
        <p:xfrm>
          <a:off x="6477124" y="1862002"/>
          <a:ext cx="3584955" cy="3931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6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Ind11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Ind12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Ind19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Ind20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effectLst/>
                        </a:rPr>
                        <a:t>u12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effectLst/>
                        </a:rPr>
                        <a:t>…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u20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38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…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9684362" y="2231733"/>
            <a:ext cx="755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]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10062078" y="2788446"/>
            <a:ext cx="22383" cy="30048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930659" y="2787883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959074" y="5776472"/>
            <a:ext cx="123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3968121" y="6064226"/>
            <a:ext cx="677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Z</a:t>
            </a:r>
            <a:r>
              <a:rPr lang="pt-BR" sz="2400" baseline="-25000" dirty="0">
                <a:latin typeface="Candara" charset="0"/>
              </a:rPr>
              <a:t>R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930792" y="6064226"/>
            <a:ext cx="677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latin typeface="Candara" charset="0"/>
              </a:rPr>
              <a:t>Z</a:t>
            </a:r>
            <a:r>
              <a:rPr lang="pt-BR" sz="2400" baseline="-25000" dirty="0">
                <a:latin typeface="Candara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46907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6" grpId="0"/>
      <p:bldP spid="43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42365" y="1935950"/>
            <a:ext cx="3834091" cy="259256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M: n individual by m SNPs</a:t>
            </a:r>
          </a:p>
          <a:p>
            <a:r>
              <a:rPr lang="en-US" dirty="0"/>
              <a:t>M: -1, 0 and 1</a:t>
            </a:r>
          </a:p>
          <a:p>
            <a:r>
              <a:rPr lang="en-US" dirty="0"/>
              <a:t>Pi: frequency of 2</a:t>
            </a:r>
            <a:r>
              <a:rPr lang="en-US" baseline="30000" dirty="0"/>
              <a:t>nd</a:t>
            </a:r>
            <a:r>
              <a:rPr lang="en-US" dirty="0"/>
              <a:t> allele for SNP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P: Column of </a:t>
            </a:r>
            <a:r>
              <a:rPr lang="en-US" dirty="0" err="1"/>
              <a:t>i</a:t>
            </a:r>
            <a:r>
              <a:rPr lang="en-US" dirty="0"/>
              <a:t> is 2(pi-.5)</a:t>
            </a:r>
          </a:p>
          <a:p>
            <a:r>
              <a:rPr lang="en-US" dirty="0"/>
              <a:t>Z=M-P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09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Efficient kinship algorithm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232233"/>
            <a:ext cx="4953000" cy="32813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08700" y="6113485"/>
            <a:ext cx="4559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Paul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VanRaden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: Image Number K7168-6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5001" y="2647459"/>
            <a:ext cx="4814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J. Dairy Sci. 2008. 91 (11) 4414-4423. Efficient Methods to Compute Genomic Predictions P. M. </a:t>
            </a:r>
            <a:r>
              <a:rPr lang="en-US" sz="1600" dirty="0" err="1"/>
              <a:t>VanRaden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28518"/>
            <a:ext cx="2984500" cy="1117600"/>
          </a:xfrm>
          <a:prstGeom prst="rect">
            <a:avLst/>
          </a:prstGeom>
        </p:spPr>
      </p:pic>
      <p:sp>
        <p:nvSpPr>
          <p:cNvPr id="9" name="Content Placeholder 3"/>
          <p:cNvSpPr txBox="1">
            <a:spLocks/>
          </p:cNvSpPr>
          <p:nvPr/>
        </p:nvSpPr>
        <p:spPr>
          <a:xfrm>
            <a:off x="1742365" y="5646118"/>
            <a:ext cx="3834091" cy="1012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MM</a:t>
            </a:r>
            <a:r>
              <a:rPr lang="en-US" baseline="30000"/>
              <a:t>t</a:t>
            </a:r>
            <a:r>
              <a:rPr lang="en-US"/>
              <a:t>, Efficient</a:t>
            </a:r>
          </a:p>
          <a:p>
            <a:r>
              <a:rPr lang="en-US"/>
              <a:t>gBLUP=Ridge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05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3380" y="0"/>
            <a:ext cx="8479221" cy="100239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Pedigree + Marker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801" y="313303"/>
            <a:ext cx="15875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45" y="3203117"/>
            <a:ext cx="9144000" cy="3654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030F13-AB6C-064A-81B9-199DE0B94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405" y="1612325"/>
            <a:ext cx="5564084" cy="12126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7CD136-5A32-C34F-B7E2-002E4710DCF8}"/>
              </a:ext>
            </a:extLst>
          </p:cNvPr>
          <p:cNvSpPr txBox="1"/>
          <p:nvPr/>
        </p:nvSpPr>
        <p:spPr>
          <a:xfrm>
            <a:off x="2815459" y="2932398"/>
            <a:ext cx="231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Pedigree kinship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B4EA2F0-D8F9-E144-96BA-F0BDAC1498D6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3974225" y="2486109"/>
            <a:ext cx="69255" cy="44628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A0392D0-912B-B646-96FC-A581D56A34BF}"/>
              </a:ext>
            </a:extLst>
          </p:cNvPr>
          <p:cNvSpPr txBox="1"/>
          <p:nvPr/>
        </p:nvSpPr>
        <p:spPr>
          <a:xfrm>
            <a:off x="4843673" y="2932398"/>
            <a:ext cx="231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Marker kinship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AD5F1CF-EE4D-5648-800F-20BDD0F515D5}"/>
              </a:ext>
            </a:extLst>
          </p:cNvPr>
          <p:cNvCxnSpPr>
            <a:cxnSpLocks/>
          </p:cNvCxnSpPr>
          <p:nvPr/>
        </p:nvCxnSpPr>
        <p:spPr>
          <a:xfrm>
            <a:off x="7146564" y="2674694"/>
            <a:ext cx="95157" cy="2577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2CE4E88-B9AD-EF4B-AAB8-B3F9626B0CBF}"/>
              </a:ext>
            </a:extLst>
          </p:cNvPr>
          <p:cNvSpPr txBox="1"/>
          <p:nvPr/>
        </p:nvSpPr>
        <p:spPr>
          <a:xfrm>
            <a:off x="6746843" y="2932398"/>
            <a:ext cx="231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Arbitrary weight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7755463-AB37-0E44-AFEB-102D1BED8E4B}"/>
              </a:ext>
            </a:extLst>
          </p:cNvPr>
          <p:cNvCxnSpPr>
            <a:cxnSpLocks/>
            <a:stCxn id="23" idx="2"/>
          </p:cNvCxnSpPr>
          <p:nvPr/>
        </p:nvCxnSpPr>
        <p:spPr>
          <a:xfrm flipH="1">
            <a:off x="5347607" y="1494484"/>
            <a:ext cx="122323" cy="34993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A09ABD0-332C-044A-A923-6857D03F89F6}"/>
              </a:ext>
            </a:extLst>
          </p:cNvPr>
          <p:cNvSpPr txBox="1"/>
          <p:nvPr/>
        </p:nvSpPr>
        <p:spPr>
          <a:xfrm>
            <a:off x="4311164" y="1125152"/>
            <a:ext cx="2317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 genotyped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26CEF31-A49D-A044-805D-ED09765C2A73}"/>
              </a:ext>
            </a:extLst>
          </p:cNvPr>
          <p:cNvCxnSpPr>
            <a:cxnSpLocks/>
            <a:stCxn id="28" idx="2"/>
          </p:cNvCxnSpPr>
          <p:nvPr/>
        </p:nvCxnSpPr>
        <p:spPr>
          <a:xfrm flipH="1">
            <a:off x="7445829" y="1648728"/>
            <a:ext cx="188624" cy="56993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9F1675C-8FCF-234D-8FA3-ACE581551E25}"/>
              </a:ext>
            </a:extLst>
          </p:cNvPr>
          <p:cNvSpPr txBox="1"/>
          <p:nvPr/>
        </p:nvSpPr>
        <p:spPr>
          <a:xfrm>
            <a:off x="6475687" y="1002397"/>
            <a:ext cx="2317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Pedigree kinship of non genotyped</a:t>
            </a:r>
          </a:p>
        </p:txBody>
      </p:sp>
    </p:spTree>
    <p:extLst>
      <p:ext uri="{BB962C8B-B14F-4D97-AF65-F5344CB8AC3E}">
        <p14:creationId xmlns:p14="http://schemas.microsoft.com/office/powerpoint/2010/main" val="577248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549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Henderson's formula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589" y="2008981"/>
            <a:ext cx="3550024" cy="1828800"/>
          </a:xfrm>
          <a:prstGeom prst="rect">
            <a:avLst/>
          </a:prstGeom>
        </p:spPr>
      </p:pic>
      <p:pic>
        <p:nvPicPr>
          <p:cNvPr id="1025" name="Objec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535" y="4018757"/>
            <a:ext cx="536713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Object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835" y="5234782"/>
            <a:ext cx="331677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0703" y="180181"/>
            <a:ext cx="133970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4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5496" y="0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n-lt"/>
              </a:rPr>
              <a:t>gBLUP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 by GAPIT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00" y="2357041"/>
            <a:ext cx="64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&lt;- GAPIT(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Y=</a:t>
            </a:r>
            <a:r>
              <a:rPr lang="en-US" dirty="0" err="1">
                <a:solidFill>
                  <a:srgbClr val="FF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[training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,],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PCA.total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myCV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/>
              <a:t> model="</a:t>
            </a:r>
            <a:r>
              <a:rPr lang="en-US" dirty="0" err="1"/>
              <a:t>gBLUP</a:t>
            </a:r>
            <a:r>
              <a:rPr lang="en-US" dirty="0"/>
              <a:t>",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SNP.test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FALSE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memo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gBLUP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664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3966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Training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63031" y="1520456"/>
            <a:ext cx="65567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order=</a:t>
            </a:r>
            <a:r>
              <a:rPr lang="en-US" dirty="0">
                <a:solidFill>
                  <a:srgbClr val="FF0000"/>
                </a:solidFill>
              </a:rPr>
              <a:t>match</a:t>
            </a:r>
            <a:r>
              <a:rPr lang="en-US" dirty="0"/>
              <a:t>(</a:t>
            </a:r>
            <a:r>
              <a:rPr lang="en-US" dirty="0" err="1"/>
              <a:t>mySim$Y</a:t>
            </a:r>
            <a:r>
              <a:rPr lang="en-US" dirty="0"/>
              <a:t>[,1],myGAPIT5$Pred[,1])</a:t>
            </a:r>
          </a:p>
          <a:p>
            <a:r>
              <a:rPr lang="en-US" dirty="0" err="1"/>
              <a:t>myPred</a:t>
            </a:r>
            <a:r>
              <a:rPr lang="en-US" dirty="0"/>
              <a:t>=myGAPIT5$Pred[order,]</a:t>
            </a:r>
          </a:p>
          <a:p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ry2=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[training,8],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[training,2])^2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ru2=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[training,8],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[training])^2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ry2.blup=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[training,5],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[training,2])^2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ru2.blup=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[training,5],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[training])^2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=c(2,2), mar = c(3,4,1,1))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[training,8],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[training,2])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square=",ry2,sep=""), side = 3)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[training,8],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[training])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square=",ru2,sep=""), side = 3)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[training,5],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[training,2])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square=",ry2.blup,sep=""), side = 3)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[training,5],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[training])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square=",ru2.blup,sep=""), side = 3)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4C269-D9C9-2F40-99B7-E34AF4079C9E}"/>
              </a:ext>
            </a:extLst>
          </p:cNvPr>
          <p:cNvSpPr txBox="1"/>
          <p:nvPr/>
        </p:nvSpPr>
        <p:spPr>
          <a:xfrm>
            <a:off x="7190406" y="1520456"/>
            <a:ext cx="135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phenotype</a:t>
            </a:r>
            <a:endParaRPr lang="en-US" sz="2000" baseline="-1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01D33-C139-C048-BC92-CCCB934ED02B}"/>
              </a:ext>
            </a:extLst>
          </p:cNvPr>
          <p:cNvSpPr txBox="1"/>
          <p:nvPr/>
        </p:nvSpPr>
        <p:spPr>
          <a:xfrm>
            <a:off x="9666419" y="1520456"/>
            <a:ext cx="135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True BV</a:t>
            </a:r>
            <a:endParaRPr lang="en-US" sz="2000" baseline="-1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BC8F44-D6B7-AB4E-8F5C-6BD824E07946}"/>
              </a:ext>
            </a:extLst>
          </p:cNvPr>
          <p:cNvSpPr txBox="1"/>
          <p:nvPr/>
        </p:nvSpPr>
        <p:spPr>
          <a:xfrm rot="16200000">
            <a:off x="11098671" y="2834804"/>
            <a:ext cx="1495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predicted</a:t>
            </a:r>
            <a:endParaRPr lang="en-US" sz="2000" baseline="-12000" dirty="0"/>
          </a:p>
          <a:p>
            <a:pPr algn="ctr"/>
            <a:r>
              <a:rPr lang="en-US" sz="2000" dirty="0"/>
              <a:t>phenotype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63ED2D-9FA8-B246-81EE-ACD5856D17BE}"/>
              </a:ext>
            </a:extLst>
          </p:cNvPr>
          <p:cNvSpPr txBox="1"/>
          <p:nvPr/>
        </p:nvSpPr>
        <p:spPr>
          <a:xfrm rot="16200000">
            <a:off x="11098671" y="5114168"/>
            <a:ext cx="1495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predicted</a:t>
            </a:r>
            <a:endParaRPr lang="en-US" sz="2000" baseline="-12000" dirty="0"/>
          </a:p>
          <a:p>
            <a:pPr algn="ctr"/>
            <a:r>
              <a:rPr lang="en-US" sz="2000" dirty="0"/>
              <a:t>BV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02B811-E648-974A-B81F-94AE71DB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776" y="2085470"/>
            <a:ext cx="4772530" cy="477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70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3966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54C269-D9C9-2F40-99B7-E34AF4079C9E}"/>
              </a:ext>
            </a:extLst>
          </p:cNvPr>
          <p:cNvSpPr txBox="1"/>
          <p:nvPr/>
        </p:nvSpPr>
        <p:spPr>
          <a:xfrm>
            <a:off x="7190405" y="1325563"/>
            <a:ext cx="135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phenotype</a:t>
            </a:r>
            <a:endParaRPr lang="en-US" sz="2000" baseline="-1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E01D33-C139-C048-BC92-CCCB934ED02B}"/>
              </a:ext>
            </a:extLst>
          </p:cNvPr>
          <p:cNvSpPr txBox="1"/>
          <p:nvPr/>
        </p:nvSpPr>
        <p:spPr>
          <a:xfrm>
            <a:off x="9666418" y="1325563"/>
            <a:ext cx="1357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True BV</a:t>
            </a:r>
            <a:endParaRPr lang="en-US" sz="2000" baseline="-1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BC8F44-D6B7-AB4E-8F5C-6BD824E07946}"/>
              </a:ext>
            </a:extLst>
          </p:cNvPr>
          <p:cNvSpPr txBox="1"/>
          <p:nvPr/>
        </p:nvSpPr>
        <p:spPr>
          <a:xfrm rot="16200000">
            <a:off x="11098670" y="2639911"/>
            <a:ext cx="1495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predicted</a:t>
            </a:r>
            <a:endParaRPr lang="en-US" sz="2000" baseline="-12000" dirty="0"/>
          </a:p>
          <a:p>
            <a:pPr algn="ctr"/>
            <a:r>
              <a:rPr lang="en-US" sz="2000" dirty="0"/>
              <a:t>phenotype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63ED2D-9FA8-B246-81EE-ACD5856D17BE}"/>
              </a:ext>
            </a:extLst>
          </p:cNvPr>
          <p:cNvSpPr txBox="1"/>
          <p:nvPr/>
        </p:nvSpPr>
        <p:spPr>
          <a:xfrm rot="16200000">
            <a:off x="11098670" y="4919275"/>
            <a:ext cx="1495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predicted</a:t>
            </a:r>
            <a:endParaRPr lang="en-US" sz="2000" baseline="-12000" dirty="0"/>
          </a:p>
          <a:p>
            <a:pPr algn="ctr"/>
            <a:r>
              <a:rPr lang="en-US" sz="2000" dirty="0"/>
              <a:t>BV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DE2C1C-AC7F-6B41-B780-465408DD6A1A}"/>
              </a:ext>
            </a:extLst>
          </p:cNvPr>
          <p:cNvSpPr/>
          <p:nvPr/>
        </p:nvSpPr>
        <p:spPr>
          <a:xfrm>
            <a:off x="146080" y="1325563"/>
            <a:ext cx="64275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order=</a:t>
            </a:r>
            <a:r>
              <a:rPr lang="en-US" dirty="0">
                <a:solidFill>
                  <a:srgbClr val="FF0000"/>
                </a:solidFill>
              </a:rPr>
              <a:t>match</a:t>
            </a:r>
            <a:r>
              <a:rPr lang="en-US" dirty="0"/>
              <a:t>(</a:t>
            </a:r>
            <a:r>
              <a:rPr lang="en-US" dirty="0" err="1"/>
              <a:t>mySim$Y</a:t>
            </a:r>
            <a:r>
              <a:rPr lang="en-US" dirty="0"/>
              <a:t>[,1],myGAPIT5$Pred[,1])</a:t>
            </a:r>
          </a:p>
          <a:p>
            <a:r>
              <a:rPr lang="en-US" dirty="0" err="1"/>
              <a:t>myPred</a:t>
            </a:r>
            <a:r>
              <a:rPr lang="en-US" dirty="0"/>
              <a:t>=myGAPIT5$Pred[order,]</a:t>
            </a:r>
          </a:p>
          <a:p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ry2=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[testing,8],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[testing,2])^2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ru2=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[testing,8],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[testing])^2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ry2.blup=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[testing,2])^2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ru2.blup=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[testing])^2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=c(2,2), mar = c(3,4,1,1))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[testing,8],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[testing,2])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square=",ry2,sep=""), side = 3)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[testing,8],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square=",ru2,sep=""), side = 3)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[testing,2])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square=",ry2.blup,sep=""), side = 3)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square=",ru2.blup,sep=""), side = 3)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51DD8D-C7F4-C14C-9255-F4260381A8E9}"/>
              </a:ext>
            </a:extLst>
          </p:cNvPr>
          <p:cNvSpPr txBox="1">
            <a:spLocks/>
          </p:cNvSpPr>
          <p:nvPr/>
        </p:nvSpPr>
        <p:spPr>
          <a:xfrm>
            <a:off x="236374" y="6146799"/>
            <a:ext cx="6246946" cy="681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rgbClr val="FF0000"/>
                </a:solidFill>
              </a:rPr>
              <a:t>50QTNs: </a:t>
            </a:r>
            <a:r>
              <a:rPr lang="en-US" sz="4000" dirty="0" err="1">
                <a:solidFill>
                  <a:srgbClr val="FF0000"/>
                </a:solidFill>
              </a:rPr>
              <a:t>gBLUP</a:t>
            </a:r>
            <a:r>
              <a:rPr lang="en-US" sz="4000" dirty="0">
                <a:solidFill>
                  <a:srgbClr val="FF0000"/>
                </a:solidFill>
              </a:rPr>
              <a:t>=MAS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75FE21-8DA9-DF4E-B302-FFE3E69BE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1859" y="1819010"/>
            <a:ext cx="5448908" cy="5038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01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charset="0"/>
              </a:rPr>
              <a:t>Highlight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tantia" charset="0"/>
              </a:rPr>
              <a:t>The power of molecular breeding</a:t>
            </a:r>
          </a:p>
          <a:p>
            <a:r>
              <a:rPr lang="en-US" dirty="0">
                <a:latin typeface="Constantia" charset="0"/>
              </a:rPr>
              <a:t>Method development</a:t>
            </a:r>
          </a:p>
          <a:p>
            <a:r>
              <a:rPr lang="en-US" dirty="0" err="1">
                <a:latin typeface="Constantia" charset="0"/>
              </a:rPr>
              <a:t>gBLUP</a:t>
            </a:r>
            <a:endParaRPr lang="en-US" dirty="0">
              <a:latin typeface="Constantia" charset="0"/>
            </a:endParaRPr>
          </a:p>
          <a:p>
            <a:r>
              <a:rPr lang="en-US" dirty="0">
                <a:latin typeface="Constantia" charset="0"/>
              </a:rPr>
              <a:t>Prediction of individuals without phenotypes</a:t>
            </a:r>
          </a:p>
        </p:txBody>
      </p:sp>
    </p:spTree>
    <p:extLst>
      <p:ext uri="{BB962C8B-B14F-4D97-AF65-F5344CB8AC3E}">
        <p14:creationId xmlns:p14="http://schemas.microsoft.com/office/powerpoint/2010/main" val="194295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Setup GAPIT</a:t>
            </a:r>
          </a:p>
          <a:p>
            <a:r>
              <a:rPr lang="en-US" dirty="0"/>
              <a:t>Import data</a:t>
            </a:r>
          </a:p>
          <a:p>
            <a:r>
              <a:rPr lang="en-US" dirty="0"/>
              <a:t>Simulate phenotype</a:t>
            </a:r>
          </a:p>
          <a:p>
            <a:r>
              <a:rPr lang="en-US" dirty="0"/>
              <a:t>Validation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MAS by GAPIT</a:t>
            </a:r>
          </a:p>
        </p:txBody>
      </p:sp>
    </p:spTree>
    <p:extLst>
      <p:ext uri="{BB962C8B-B14F-4D97-AF65-F5344CB8AC3E}">
        <p14:creationId xmlns:p14="http://schemas.microsoft.com/office/powerpoint/2010/main" val="185661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mdp_env.txt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547445" y="1778867"/>
          <a:ext cx="7537230" cy="476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6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6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6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62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Taxa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NSS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Tropical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Early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Block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>
                          <a:effectLst/>
                        </a:rPr>
                        <a:t>33-16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0.972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38-11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0.993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0.004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4226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>
                          <a:effectLst/>
                        </a:rPr>
                        <a:t>0.071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0.917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 dirty="0">
                          <a:effectLst/>
                        </a:rPr>
                        <a:t>4722</a:t>
                      </a:r>
                      <a:endParaRPr lang="is-I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0.035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0.854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0.111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>
                          <a:effectLst/>
                        </a:rPr>
                        <a:t>A188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2000" u="none" strike="noStrike">
                          <a:effectLst/>
                        </a:rPr>
                        <a:t>0.013</a:t>
                      </a:r>
                      <a:endParaRPr lang="hr-H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0.982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0.005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u="none" strike="noStrike">
                          <a:effectLst/>
                        </a:rPr>
                        <a:t>A214N</a:t>
                      </a:r>
                      <a:endParaRPr lang="cs-CZ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0.762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0.221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A239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0.035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0.963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A272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0.019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>
                          <a:effectLst/>
                        </a:rPr>
                        <a:t>0.122</a:t>
                      </a:r>
                      <a:endParaRPr lang="tr-TR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 dirty="0">
                          <a:effectLst/>
                        </a:rPr>
                        <a:t>0.859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u="none" strike="noStrike">
                          <a:effectLst/>
                        </a:rPr>
                        <a:t>A441-5</a:t>
                      </a:r>
                      <a:endParaRPr lang="uk-UA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0.005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0.531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0.464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A554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0.019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u="none" strike="noStrike">
                          <a:effectLst/>
                        </a:rPr>
                        <a:t>0.979</a:t>
                      </a:r>
                      <a:endParaRPr lang="fi-FI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A556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0.004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u="none" strike="noStrike">
                          <a:effectLst/>
                        </a:rPr>
                        <a:t>0.994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0.002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0.967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A619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0.009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0.99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0.001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5006"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A632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0.993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000" u="none" strike="noStrike">
                          <a:effectLst/>
                        </a:rPr>
                        <a:t>0.004</a:t>
                      </a:r>
                      <a:endParaRPr lang="is-IS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u="none" strike="noStrike">
                          <a:effectLst/>
                        </a:rPr>
                        <a:t>0.003</a:t>
                      </a:r>
                      <a:endParaRPr lang="nb-NO" sz="20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2000" b="0" i="0" u="none" strike="noStrike">
                        <a:solidFill>
                          <a:srgbClr val="FF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Candara" charset="0"/>
                        </a:rPr>
                        <a:t>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789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Import data and simulate phenotype</a:t>
            </a:r>
          </a:p>
        </p:txBody>
      </p:sp>
      <p:sp>
        <p:nvSpPr>
          <p:cNvPr id="2" name="Rectangle 1"/>
          <p:cNvSpPr/>
          <p:nvPr/>
        </p:nvSpPr>
        <p:spPr>
          <a:xfrm>
            <a:off x="982101" y="1325563"/>
            <a:ext cx="983621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compiler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 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#required for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cmpfun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gapit_functions.txt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mdp_numeric.txt",head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mdp_SNP_information.txt",head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myCV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mdp_env.txt",head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Simultate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 10 QTN on the first half chromosomes</a:t>
            </a:r>
          </a:p>
          <a:p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X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[,-1]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index1to5=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myGM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[,2]&lt;6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X1to5 =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X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[,index1to5]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taxa=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[,1]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GD.candidate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cbind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(taxa,X1to5)</a:t>
            </a:r>
          </a:p>
          <a:p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nqtn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pt-BR" sz="2800" dirty="0">
                <a:solidFill>
                  <a:srgbClr val="FF0000"/>
                </a:solidFill>
                <a:latin typeface="Candara" charset="0"/>
              </a:rPr>
              <a:t>50</a:t>
            </a: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is-I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set.seed(99164)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setwd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("~/Desktop/temp")</a:t>
            </a:r>
            <a:endParaRPr lang="is-IS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mySim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GAPIT.Phenotype.Simulation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(GD=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GD.candidate,GM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[index1to5,],h2=.5,NQTN=</a:t>
            </a:r>
            <a:r>
              <a:rPr lang="en-US" dirty="0" err="1">
                <a:latin typeface="Candara" charset="0"/>
              </a:rPr>
              <a:t>nqtn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effectunit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 =.95,QTNDist="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normal",CV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myCV,cveff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=c(.01,.01))</a:t>
            </a:r>
          </a:p>
        </p:txBody>
      </p:sp>
    </p:spTree>
    <p:extLst>
      <p:ext uri="{BB962C8B-B14F-4D97-AF65-F5344CB8AC3E}">
        <p14:creationId xmlns:p14="http://schemas.microsoft.com/office/powerpoint/2010/main" val="387016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65434" y="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GWAS</a:t>
            </a:r>
          </a:p>
        </p:txBody>
      </p:sp>
      <p:sp>
        <p:nvSpPr>
          <p:cNvPr id="2" name="Rectangle 1"/>
          <p:cNvSpPr/>
          <p:nvPr/>
        </p:nvSpPr>
        <p:spPr>
          <a:xfrm>
            <a:off x="1736834" y="1542871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 err="1"/>
              <a:t>myGAPIT</a:t>
            </a:r>
            <a:r>
              <a:rPr lang="fi-FI" sz="2400" dirty="0"/>
              <a:t> &lt;- GAPIT(Y=</a:t>
            </a:r>
            <a:r>
              <a:rPr lang="fi-FI" sz="2400" dirty="0" err="1"/>
              <a:t>mySim$Y,GD</a:t>
            </a:r>
            <a:r>
              <a:rPr lang="fi-FI" sz="2400" dirty="0"/>
              <a:t>=</a:t>
            </a:r>
            <a:r>
              <a:rPr lang="fi-FI" sz="2400" dirty="0" err="1"/>
              <a:t>myGD,GM</a:t>
            </a:r>
            <a:r>
              <a:rPr lang="fi-FI" sz="2400" dirty="0"/>
              <a:t>=</a:t>
            </a:r>
            <a:r>
              <a:rPr lang="fi-FI" sz="2400" dirty="0" err="1"/>
              <a:t>myGM</a:t>
            </a:r>
            <a:r>
              <a:rPr lang="fi-FI" sz="2400" dirty="0"/>
              <a:t>, </a:t>
            </a:r>
            <a:r>
              <a:rPr lang="fi-FI" sz="2400" dirty="0" err="1">
                <a:solidFill>
                  <a:srgbClr val="FF0000"/>
                </a:solidFill>
              </a:rPr>
              <a:t>PCA.total</a:t>
            </a:r>
            <a:r>
              <a:rPr lang="fi-FI" sz="2400" dirty="0">
                <a:solidFill>
                  <a:srgbClr val="FF0000"/>
                </a:solidFill>
              </a:rPr>
              <a:t>=3</a:t>
            </a:r>
            <a:r>
              <a:rPr lang="fi-FI" sz="2400" dirty="0"/>
              <a:t>,</a:t>
            </a:r>
            <a:r>
              <a:rPr lang="fi-FI" sz="2400" dirty="0">
                <a:solidFill>
                  <a:srgbClr val="FF0000"/>
                </a:solidFill>
              </a:rPr>
              <a:t>CV=</a:t>
            </a:r>
            <a:r>
              <a:rPr lang="fi-FI" sz="2400" dirty="0" err="1">
                <a:solidFill>
                  <a:srgbClr val="FF0000"/>
                </a:solidFill>
              </a:rPr>
              <a:t>myCV</a:t>
            </a:r>
            <a:r>
              <a:rPr lang="fi-FI" sz="2400" dirty="0" err="1"/>
              <a:t>,model</a:t>
            </a:r>
            <a:r>
              <a:rPr lang="fi-FI" sz="2400" dirty="0"/>
              <a:t>="GLM",</a:t>
            </a:r>
            <a:r>
              <a:rPr lang="fi-FI" sz="2400" dirty="0" err="1"/>
              <a:t>QTN.position</a:t>
            </a:r>
            <a:r>
              <a:rPr lang="fi-FI" sz="2400" dirty="0"/>
              <a:t>=</a:t>
            </a:r>
            <a:r>
              <a:rPr lang="fi-FI" sz="2400" dirty="0" err="1"/>
              <a:t>mySim$QTN.position,memo</a:t>
            </a:r>
            <a:r>
              <a:rPr lang="fi-FI" sz="2400" dirty="0"/>
              <a:t>="GLM",)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D1BEB9-BF58-5645-B3C2-E657C43CD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564" y="2743200"/>
            <a:ext cx="930302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48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6254334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Prediction with PC and ENV</a:t>
            </a:r>
          </a:p>
        </p:txBody>
      </p:sp>
      <p:sp>
        <p:nvSpPr>
          <p:cNvPr id="2" name="Rectangle 1"/>
          <p:cNvSpPr/>
          <p:nvPr/>
        </p:nvSpPr>
        <p:spPr>
          <a:xfrm>
            <a:off x="1174432" y="1252728"/>
            <a:ext cx="69534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order=</a:t>
            </a:r>
            <a:r>
              <a:rPr lang="en-US" sz="2400" dirty="0">
                <a:solidFill>
                  <a:srgbClr val="FF0000"/>
                </a:solidFill>
              </a:rPr>
              <a:t>match</a:t>
            </a:r>
            <a:r>
              <a:rPr lang="en-US" sz="2400" dirty="0"/>
              <a:t>(</a:t>
            </a:r>
            <a:r>
              <a:rPr lang="en-US" sz="2400" dirty="0" err="1"/>
              <a:t>mySim$Y</a:t>
            </a:r>
            <a:r>
              <a:rPr lang="en-US" sz="2400" dirty="0"/>
              <a:t>[,1],</a:t>
            </a:r>
            <a:r>
              <a:rPr lang="en-US" sz="2400" dirty="0" err="1"/>
              <a:t>myGAPIT$Pred</a:t>
            </a:r>
            <a:r>
              <a:rPr lang="en-US" sz="2400" dirty="0"/>
              <a:t>[,1])</a:t>
            </a:r>
          </a:p>
          <a:p>
            <a:r>
              <a:rPr lang="en-US" sz="2400" dirty="0" err="1"/>
              <a:t>myPred</a:t>
            </a:r>
            <a:r>
              <a:rPr lang="en-US" sz="2400" dirty="0"/>
              <a:t>=</a:t>
            </a:r>
            <a:r>
              <a:rPr lang="en-US" sz="2400" dirty="0" err="1"/>
              <a:t>myGAPIT$Pred</a:t>
            </a:r>
            <a:r>
              <a:rPr lang="en-US" sz="2400" dirty="0"/>
              <a:t>[order,]</a:t>
            </a:r>
          </a:p>
          <a:p>
            <a:endParaRPr lang="en-US" sz="2400" dirty="0"/>
          </a:p>
          <a:p>
            <a:r>
              <a:rPr lang="en-US" sz="2400" dirty="0"/>
              <a:t>ry2=</a:t>
            </a:r>
            <a:r>
              <a:rPr lang="en-US" sz="2400" dirty="0" err="1"/>
              <a:t>cor</a:t>
            </a:r>
            <a:r>
              <a:rPr lang="en-US" sz="2400" dirty="0"/>
              <a:t>(</a:t>
            </a:r>
            <a:r>
              <a:rPr lang="en-US" sz="2400" dirty="0" err="1"/>
              <a:t>myPred</a:t>
            </a:r>
            <a:r>
              <a:rPr lang="en-US" sz="2400" dirty="0"/>
              <a:t>[,8],</a:t>
            </a:r>
            <a:r>
              <a:rPr lang="en-US" sz="2400" dirty="0" err="1"/>
              <a:t>mySim$Y</a:t>
            </a:r>
            <a:r>
              <a:rPr lang="en-US" sz="2400" dirty="0"/>
              <a:t>[,2])^2</a:t>
            </a:r>
          </a:p>
          <a:p>
            <a:r>
              <a:rPr lang="en-US" sz="2400" dirty="0"/>
              <a:t>ru2=</a:t>
            </a:r>
            <a:r>
              <a:rPr lang="en-US" sz="2400" dirty="0" err="1"/>
              <a:t>cor</a:t>
            </a:r>
            <a:r>
              <a:rPr lang="en-US" sz="2400" dirty="0"/>
              <a:t>(</a:t>
            </a:r>
            <a:r>
              <a:rPr lang="en-US" sz="2400" dirty="0" err="1"/>
              <a:t>myPred</a:t>
            </a:r>
            <a:r>
              <a:rPr lang="en-US" sz="2400" dirty="0"/>
              <a:t>[,8],</a:t>
            </a:r>
            <a:r>
              <a:rPr lang="en-US" sz="2400" dirty="0" err="1"/>
              <a:t>mySim$u</a:t>
            </a:r>
            <a:r>
              <a:rPr lang="en-US" sz="2400" dirty="0"/>
              <a:t>)^2</a:t>
            </a:r>
          </a:p>
          <a:p>
            <a:r>
              <a:rPr lang="en-US" sz="2400" dirty="0"/>
              <a:t>par(</a:t>
            </a:r>
            <a:r>
              <a:rPr lang="en-US" sz="2400" dirty="0" err="1"/>
              <a:t>mfrow</a:t>
            </a:r>
            <a:r>
              <a:rPr lang="en-US" sz="2400" dirty="0"/>
              <a:t>=c(2,1), mar = c(3,4,1,1))</a:t>
            </a:r>
          </a:p>
          <a:p>
            <a:r>
              <a:rPr lang="en-US" sz="2400" dirty="0"/>
              <a:t>plot(</a:t>
            </a:r>
            <a:r>
              <a:rPr lang="en-US" sz="2400" dirty="0" err="1"/>
              <a:t>myPred</a:t>
            </a:r>
            <a:r>
              <a:rPr lang="en-US" sz="2400" dirty="0"/>
              <a:t>[,8],</a:t>
            </a:r>
            <a:r>
              <a:rPr lang="en-US" sz="2400" dirty="0" err="1"/>
              <a:t>mySim$Y</a:t>
            </a:r>
            <a:r>
              <a:rPr lang="en-US" sz="2400" dirty="0"/>
              <a:t>[,2])</a:t>
            </a:r>
          </a:p>
          <a:p>
            <a:r>
              <a:rPr lang="en-US" sz="2400" dirty="0" err="1"/>
              <a:t>mtext</a:t>
            </a:r>
            <a:r>
              <a:rPr lang="en-US" sz="2400" dirty="0"/>
              <a:t>(paste("R square=",ry2,sep=""), side = 3)</a:t>
            </a:r>
          </a:p>
          <a:p>
            <a:r>
              <a:rPr lang="en-US" sz="2400" dirty="0"/>
              <a:t>plot(</a:t>
            </a:r>
            <a:r>
              <a:rPr lang="en-US" sz="2400" dirty="0" err="1"/>
              <a:t>myPred</a:t>
            </a:r>
            <a:r>
              <a:rPr lang="en-US" sz="2400" dirty="0"/>
              <a:t>[,8],</a:t>
            </a:r>
            <a:r>
              <a:rPr lang="en-US" sz="2400" dirty="0" err="1"/>
              <a:t>mySim$u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mtext</a:t>
            </a:r>
            <a:r>
              <a:rPr lang="en-US" sz="2400" dirty="0"/>
              <a:t>(paste("R square=",ru2,sep=""), side = 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2927F1-1CA8-E047-962A-60A935522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470" y="443752"/>
            <a:ext cx="318722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91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56924" y="0"/>
            <a:ext cx="6254334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Choose top five SNPs</a:t>
            </a:r>
          </a:p>
        </p:txBody>
      </p:sp>
      <p:sp>
        <p:nvSpPr>
          <p:cNvPr id="2" name="Rectangle 1"/>
          <p:cNvSpPr/>
          <p:nvPr/>
        </p:nvSpPr>
        <p:spPr>
          <a:xfrm>
            <a:off x="637845" y="1252728"/>
            <a:ext cx="6291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ntop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nqtn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*2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index=order(</a:t>
            </a:r>
            <a:r>
              <a:rPr lang="en-US" dirty="0" err="1">
                <a:solidFill>
                  <a:srgbClr val="FF0000"/>
                </a:solidFill>
              </a:rPr>
              <a:t>myGAPIT$GWAS</a:t>
            </a:r>
            <a:r>
              <a:rPr lang="en-US" dirty="0">
                <a:solidFill>
                  <a:srgbClr val="FF0000"/>
                </a:solidFill>
              </a:rPr>
              <a:t>[,4])</a:t>
            </a:r>
          </a:p>
          <a:p>
            <a:r>
              <a:rPr lang="en-US" dirty="0">
                <a:solidFill>
                  <a:srgbClr val="FF0000"/>
                </a:solidFill>
              </a:rPr>
              <a:t>top=index[1:ntop]</a:t>
            </a:r>
          </a:p>
          <a:p>
            <a:r>
              <a:rPr lang="en-US" dirty="0" err="1">
                <a:solidFill>
                  <a:srgbClr val="FF0000"/>
                </a:solidFill>
              </a:rPr>
              <a:t>myQTN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cbind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myGAPIT$PCA</a:t>
            </a:r>
            <a:r>
              <a:rPr lang="en-US" dirty="0">
                <a:solidFill>
                  <a:srgbClr val="FF0000"/>
                </a:solidFill>
              </a:rPr>
              <a:t>[,1:4], </a:t>
            </a:r>
            <a:r>
              <a:rPr lang="en-US" dirty="0" err="1">
                <a:solidFill>
                  <a:srgbClr val="FF0000"/>
                </a:solidFill>
              </a:rPr>
              <a:t>myCV</a:t>
            </a:r>
            <a:r>
              <a:rPr lang="en-US" dirty="0">
                <a:solidFill>
                  <a:srgbClr val="FF0000"/>
                </a:solidFill>
              </a:rPr>
              <a:t>[,2:3],</a:t>
            </a:r>
            <a:r>
              <a:rPr lang="en-US" dirty="0" err="1">
                <a:solidFill>
                  <a:srgbClr val="FF0000"/>
                </a:solidFill>
              </a:rPr>
              <a:t>myGD</a:t>
            </a:r>
            <a:r>
              <a:rPr lang="en-US" dirty="0">
                <a:solidFill>
                  <a:srgbClr val="FF0000"/>
                </a:solidFill>
              </a:rPr>
              <a:t>[,c(top+1)])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47147E-972F-5545-AD8E-748252183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45" y="3150058"/>
            <a:ext cx="11015230" cy="3085203"/>
          </a:xfrm>
          <a:prstGeom prst="rect">
            <a:avLst/>
          </a:prstGeom>
        </p:spPr>
      </p:pic>
      <p:sp>
        <p:nvSpPr>
          <p:cNvPr id="8" name="Left Arrow 7">
            <a:extLst>
              <a:ext uri="{FF2B5EF4-FFF2-40B4-BE49-F238E27FC236}">
                <a16:creationId xmlns:a16="http://schemas.microsoft.com/office/drawing/2014/main" id="{579CEF9C-F93C-DA46-A4D6-4069C7B2C05B}"/>
              </a:ext>
            </a:extLst>
          </p:cNvPr>
          <p:cNvSpPr/>
          <p:nvPr/>
        </p:nvSpPr>
        <p:spPr>
          <a:xfrm>
            <a:off x="2356757" y="4692659"/>
            <a:ext cx="651641" cy="4493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266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DA1B8A-D734-EA44-9826-9A41F6B41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3825247"/>
            <a:ext cx="7774658" cy="23677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6600" y="0"/>
            <a:ext cx="7774658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Estimate effects and prediction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2F4D2-6289-9249-A720-F3F7FCF591B0}"/>
              </a:ext>
            </a:extLst>
          </p:cNvPr>
          <p:cNvSpPr/>
          <p:nvPr/>
        </p:nvSpPr>
        <p:spPr>
          <a:xfrm>
            <a:off x="4287840" y="1583219"/>
            <a:ext cx="44054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order=</a:t>
            </a:r>
            <a:r>
              <a:rPr lang="en-US" sz="1400" dirty="0">
                <a:solidFill>
                  <a:srgbClr val="FF0000"/>
                </a:solidFill>
              </a:rPr>
              <a:t>match</a:t>
            </a:r>
            <a:r>
              <a:rPr lang="en-US" sz="1400" dirty="0"/>
              <a:t>(</a:t>
            </a:r>
            <a:r>
              <a:rPr lang="en-US" sz="1400" dirty="0" err="1"/>
              <a:t>mySim$Y</a:t>
            </a:r>
            <a:r>
              <a:rPr lang="en-US" sz="1400" dirty="0"/>
              <a:t>[,1],myGAPIT2$Pred[,1])</a:t>
            </a:r>
          </a:p>
          <a:p>
            <a:r>
              <a:rPr lang="en-US" sz="1400" dirty="0" err="1"/>
              <a:t>myPred</a:t>
            </a:r>
            <a:r>
              <a:rPr lang="en-US" sz="1400" dirty="0"/>
              <a:t>=myGAPIT2$Pred[order,]</a:t>
            </a:r>
          </a:p>
          <a:p>
            <a:endParaRPr lang="en-US" sz="1400" dirty="0"/>
          </a:p>
          <a:p>
            <a:r>
              <a:rPr lang="en-US" sz="1400" dirty="0"/>
              <a:t>ry2=</a:t>
            </a:r>
            <a:r>
              <a:rPr lang="en-US" sz="1400" dirty="0" err="1"/>
              <a:t>cor</a:t>
            </a:r>
            <a:r>
              <a:rPr lang="en-US" sz="1400" dirty="0"/>
              <a:t>(</a:t>
            </a:r>
            <a:r>
              <a:rPr lang="en-US" sz="1400" dirty="0" err="1"/>
              <a:t>myPred</a:t>
            </a:r>
            <a:r>
              <a:rPr lang="en-US" sz="1400" dirty="0"/>
              <a:t>[,8],</a:t>
            </a:r>
            <a:r>
              <a:rPr lang="en-US" sz="1400" dirty="0" err="1"/>
              <a:t>mySim$Y</a:t>
            </a:r>
            <a:r>
              <a:rPr lang="en-US" sz="1400" dirty="0"/>
              <a:t>[,2])^2</a:t>
            </a:r>
          </a:p>
          <a:p>
            <a:r>
              <a:rPr lang="en-US" sz="1400" dirty="0"/>
              <a:t>ru2=</a:t>
            </a:r>
            <a:r>
              <a:rPr lang="en-US" sz="1400" dirty="0" err="1"/>
              <a:t>cor</a:t>
            </a:r>
            <a:r>
              <a:rPr lang="en-US" sz="1400" dirty="0"/>
              <a:t>(</a:t>
            </a:r>
            <a:r>
              <a:rPr lang="en-US" sz="1400" dirty="0" err="1"/>
              <a:t>myPred</a:t>
            </a:r>
            <a:r>
              <a:rPr lang="en-US" sz="1400" dirty="0"/>
              <a:t>[,8],</a:t>
            </a:r>
            <a:r>
              <a:rPr lang="en-US" sz="1400" dirty="0" err="1"/>
              <a:t>mySim$u</a:t>
            </a:r>
            <a:r>
              <a:rPr lang="en-US" sz="1400" dirty="0"/>
              <a:t>)^2</a:t>
            </a:r>
          </a:p>
          <a:p>
            <a:r>
              <a:rPr lang="en-US" sz="1400" dirty="0"/>
              <a:t>par(</a:t>
            </a:r>
            <a:r>
              <a:rPr lang="en-US" sz="1400" dirty="0" err="1"/>
              <a:t>mfrow</a:t>
            </a:r>
            <a:r>
              <a:rPr lang="en-US" sz="1400" dirty="0"/>
              <a:t>=c(2,1), mar = c(3,4,1,1))</a:t>
            </a:r>
          </a:p>
          <a:p>
            <a:r>
              <a:rPr lang="en-US" sz="1400" dirty="0"/>
              <a:t>plot(</a:t>
            </a:r>
            <a:r>
              <a:rPr lang="en-US" sz="1400" dirty="0" err="1"/>
              <a:t>myPred</a:t>
            </a:r>
            <a:r>
              <a:rPr lang="en-US" sz="1400" dirty="0"/>
              <a:t>[,8],</a:t>
            </a:r>
            <a:r>
              <a:rPr lang="en-US" sz="1400" dirty="0" err="1"/>
              <a:t>mySim$Y</a:t>
            </a:r>
            <a:r>
              <a:rPr lang="en-US" sz="1400" dirty="0"/>
              <a:t>[,2])</a:t>
            </a:r>
          </a:p>
          <a:p>
            <a:r>
              <a:rPr lang="en-US" sz="1400" dirty="0" err="1"/>
              <a:t>mtext</a:t>
            </a:r>
            <a:r>
              <a:rPr lang="en-US" sz="1400" dirty="0"/>
              <a:t>(paste("R square=",ry2,sep=""), side = 3)</a:t>
            </a:r>
          </a:p>
          <a:p>
            <a:r>
              <a:rPr lang="en-US" sz="1400" dirty="0"/>
              <a:t>plot(</a:t>
            </a:r>
            <a:r>
              <a:rPr lang="en-US" sz="1400" dirty="0" err="1"/>
              <a:t>myPred</a:t>
            </a:r>
            <a:r>
              <a:rPr lang="en-US" sz="1400" dirty="0"/>
              <a:t>[,8],</a:t>
            </a:r>
            <a:r>
              <a:rPr lang="en-US" sz="1400" dirty="0" err="1"/>
              <a:t>mySim$u</a:t>
            </a:r>
            <a:r>
              <a:rPr lang="en-US" sz="1400" dirty="0"/>
              <a:t>)</a:t>
            </a:r>
          </a:p>
          <a:p>
            <a:r>
              <a:rPr lang="en-US" sz="1400" dirty="0" err="1"/>
              <a:t>mtext</a:t>
            </a:r>
            <a:r>
              <a:rPr lang="en-US" sz="1400" dirty="0"/>
              <a:t>(paste("R square=",ru2,sep=""), side = 3)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083C95-A4DE-2544-9D3D-5CE1B0903744}"/>
              </a:ext>
            </a:extLst>
          </p:cNvPr>
          <p:cNvSpPr/>
          <p:nvPr/>
        </p:nvSpPr>
        <p:spPr>
          <a:xfrm>
            <a:off x="322534" y="1706329"/>
            <a:ext cx="38687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myGAPIT2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mySim$Y,GD</a:t>
            </a:r>
            <a:r>
              <a:rPr lang="en-US" dirty="0"/>
              <a:t>=</a:t>
            </a:r>
            <a:r>
              <a:rPr lang="en-US" dirty="0" err="1"/>
              <a:t>myGD,GM</a:t>
            </a:r>
            <a:r>
              <a:rPr lang="en-US" dirty="0"/>
              <a:t>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>
                <a:solidFill>
                  <a:srgbClr val="FF0000"/>
                </a:solidFill>
              </a:rPr>
              <a:t>CV=</a:t>
            </a:r>
            <a:r>
              <a:rPr lang="en-US" dirty="0" err="1">
                <a:solidFill>
                  <a:srgbClr val="FF0000"/>
                </a:solidFill>
              </a:rPr>
              <a:t>myQTN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fi-FI" dirty="0" err="1"/>
              <a:t>model</a:t>
            </a:r>
            <a:r>
              <a:rPr lang="fi-FI" dirty="0"/>
              <a:t>="GLM", </a:t>
            </a:r>
          </a:p>
          <a:p>
            <a:r>
              <a:rPr lang="en-US" dirty="0" err="1"/>
              <a:t>QTN.position</a:t>
            </a:r>
            <a:r>
              <a:rPr lang="en-US" dirty="0"/>
              <a:t>=</a:t>
            </a:r>
            <a:r>
              <a:rPr lang="en-US" dirty="0" err="1"/>
              <a:t>mySim$QTN.position</a:t>
            </a:r>
            <a:r>
              <a:rPr lang="en-US" dirty="0"/>
              <a:t>,</a:t>
            </a:r>
          </a:p>
          <a:p>
            <a:r>
              <a:rPr lang="en-US" dirty="0" err="1">
                <a:solidFill>
                  <a:srgbClr val="FF0000"/>
                </a:solidFill>
              </a:rPr>
              <a:t>SNP.test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FALSE,</a:t>
            </a:r>
            <a:r>
              <a:rPr lang="en-US" dirty="0" err="1"/>
              <a:t>memo</a:t>
            </a:r>
            <a:r>
              <a:rPr lang="en-US" dirty="0"/>
              <a:t>="GLM+QTN",</a:t>
            </a:r>
            <a:r>
              <a:rPr lang="is-IS" dirty="0"/>
              <a:t>)</a:t>
            </a:r>
            <a:endParaRPr lang="en-US" dirty="0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DBB8BFD0-8490-C343-B73E-E795A0C48A07}"/>
              </a:ext>
            </a:extLst>
          </p:cNvPr>
          <p:cNvSpPr/>
          <p:nvPr/>
        </p:nvSpPr>
        <p:spPr>
          <a:xfrm>
            <a:off x="127000" y="5756176"/>
            <a:ext cx="609600" cy="419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A49C7B-848E-6148-A8A6-0A5AFB37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324" y="403412"/>
            <a:ext cx="318407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160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1839</TotalTime>
  <Words>2421</Words>
  <Application>Microsoft Macintosh PowerPoint</Application>
  <PresentationFormat>Widescreen</PresentationFormat>
  <Paragraphs>489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Candara</vt:lpstr>
      <vt:lpstr>Constantia</vt:lpstr>
      <vt:lpstr>Symbol</vt:lpstr>
      <vt:lpstr>Times-Roman</vt:lpstr>
      <vt:lpstr>Office Theme</vt:lpstr>
      <vt:lpstr>Statistical Genomics</vt:lpstr>
      <vt:lpstr>Highlight</vt:lpstr>
      <vt:lpstr>MAS by GAPIT</vt:lpstr>
      <vt:lpstr>mdp_env.txt</vt:lpstr>
      <vt:lpstr>Import data and simulate phenotype</vt:lpstr>
      <vt:lpstr>GWAS</vt:lpstr>
      <vt:lpstr>Prediction with PC and ENV</vt:lpstr>
      <vt:lpstr>Choose top five SNPs</vt:lpstr>
      <vt:lpstr>Estimate effects and prediction</vt:lpstr>
      <vt:lpstr>Validation by Dividing into training and testing</vt:lpstr>
      <vt:lpstr>Estimate QTN effects in training</vt:lpstr>
      <vt:lpstr>Model fit in training</vt:lpstr>
      <vt:lpstr>Accuracy in testing</vt:lpstr>
      <vt:lpstr>2 QTNs</vt:lpstr>
      <vt:lpstr>PowerPoint Presentation</vt:lpstr>
      <vt:lpstr>gBLUP</vt:lpstr>
      <vt:lpstr>gBLUP reinvent</vt:lpstr>
      <vt:lpstr>PowerPoint Presentation</vt:lpstr>
      <vt:lpstr>Marker based kinship in MTDFREML</vt:lpstr>
      <vt:lpstr>Mixed Linear Model (MLM)</vt:lpstr>
      <vt:lpstr>Z matrix</vt:lpstr>
      <vt:lpstr>Generic Z matrix</vt:lpstr>
      <vt:lpstr>Efficient kinship algorithm</vt:lpstr>
      <vt:lpstr>Pedigree + Marker</vt:lpstr>
      <vt:lpstr>Henderson's formula</vt:lpstr>
      <vt:lpstr>gBLUP by GAPIT</vt:lpstr>
      <vt:lpstr>Training</vt:lpstr>
      <vt:lpstr>Testing</vt:lpstr>
      <vt:lpstr>Highlight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111</cp:revision>
  <dcterms:created xsi:type="dcterms:W3CDTF">2020-01-18T23:14:17Z</dcterms:created>
  <dcterms:modified xsi:type="dcterms:W3CDTF">2020-04-27T00:46:32Z</dcterms:modified>
</cp:coreProperties>
</file>