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5"/>
  </p:notesMasterIdLst>
  <p:sldIdLst>
    <p:sldId id="307" r:id="rId2"/>
    <p:sldId id="469" r:id="rId3"/>
    <p:sldId id="449" r:id="rId4"/>
    <p:sldId id="450" r:id="rId5"/>
    <p:sldId id="466" r:id="rId6"/>
    <p:sldId id="459" r:id="rId7"/>
    <p:sldId id="460" r:id="rId8"/>
    <p:sldId id="451" r:id="rId9"/>
    <p:sldId id="443" r:id="rId10"/>
    <p:sldId id="453" r:id="rId11"/>
    <p:sldId id="454" r:id="rId12"/>
    <p:sldId id="455" r:id="rId13"/>
    <p:sldId id="456" r:id="rId14"/>
    <p:sldId id="448" r:id="rId15"/>
    <p:sldId id="419" r:id="rId16"/>
    <p:sldId id="427" r:id="rId17"/>
    <p:sldId id="428" r:id="rId18"/>
    <p:sldId id="429" r:id="rId19"/>
    <p:sldId id="424" r:id="rId20"/>
    <p:sldId id="470" r:id="rId21"/>
    <p:sldId id="430" r:id="rId22"/>
    <p:sldId id="471" r:id="rId23"/>
    <p:sldId id="4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6"/>
    <p:restoredTop sz="81536"/>
  </p:normalViewPr>
  <p:slideViewPr>
    <p:cSldViewPr snapToGrid="0" snapToObjects="1">
      <p:cViewPr varScale="1">
        <p:scale>
          <a:sx n="162" d="100"/>
          <a:sy n="162" d="100"/>
        </p:scale>
        <p:origin x="1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2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ovnCsda-zQ" TargetMode="Externa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27: Bayesian methods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Differnt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C99FE-1482-1743-ACA1-7073D4775AE7}"/>
              </a:ext>
            </a:extLst>
          </p:cNvPr>
          <p:cNvSpPr/>
          <p:nvPr/>
        </p:nvSpPr>
        <p:spPr>
          <a:xfrm>
            <a:off x="7226302" y="1037713"/>
            <a:ext cx="34416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Hyper parameters</a:t>
            </a:r>
          </a:p>
        </p:txBody>
      </p:sp>
    </p:spTree>
    <p:extLst>
      <p:ext uri="{BB962C8B-B14F-4D97-AF65-F5344CB8AC3E}">
        <p14:creationId xmlns:p14="http://schemas.microsoft.com/office/powerpoint/2010/main" val="12923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gi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97377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Different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Cpi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g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~X</a:t>
            </a:r>
            <a:r>
              <a:rPr lang="en-US" sz="3200" baseline="30000" dirty="0">
                <a:solidFill>
                  <a:srgbClr val="FF0000"/>
                </a:solidFill>
              </a:rPr>
              <a:t>-2</a:t>
            </a:r>
            <a:r>
              <a:rPr lang="en-US" sz="3200" dirty="0">
                <a:solidFill>
                  <a:srgbClr val="FF0000"/>
                </a:solidFill>
              </a:rPr>
              <a:t>(v, 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4822" y="2753669"/>
            <a:ext cx="2756838" cy="6837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41660" y="2753668"/>
            <a:ext cx="1661616" cy="683729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1-p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Common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36720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Zero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60400" y="3110303"/>
            <a:ext cx="643453" cy="172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4" grpId="0" animBg="1"/>
      <p:bldP spid="18" grpId="0" animBg="1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854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LASSO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4726" y="1037713"/>
            <a:ext cx="68110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Double Exponential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1" y="1686912"/>
            <a:ext cx="685799" cy="12610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84731" y="1728312"/>
            <a:ext cx="641570" cy="1202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97238" y="1686912"/>
            <a:ext cx="554532" cy="1223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483602" y="2809969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/>
              <a:t>Differnt</a:t>
            </a:r>
            <a:endParaRPr lang="en-US" sz="32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02222" y="3095532"/>
            <a:ext cx="542625" cy="68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E383C9-AA76-5247-8DBD-4319AB4B4B64}"/>
                  </a:ext>
                </a:extLst>
              </p:cNvPr>
              <p:cNvSpPr txBox="1"/>
              <p:nvPr/>
            </p:nvSpPr>
            <p:spPr>
              <a:xfrm>
                <a:off x="7938278" y="986650"/>
                <a:ext cx="631070" cy="605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/>
                      <m:sup>
                        <m:sSubSup>
                          <m:sSubSup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</m:e>
                          <m:sub/>
                          <m:sup>
                            <m:r>
                              <m:rPr>
                                <m:nor/>
                              </m:rPr>
                              <a:rPr lang="en-US" sz="2400" i="1" dirty="0">
                                <a:solidFill>
                                  <a:schemeClr val="tx2"/>
                                </a:solidFill>
                              </a:rPr>
                              <m:t>x</m:t>
                            </m:r>
                          </m:sup>
                        </m:sSubSup>
                      </m:sup>
                    </m:sSub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E383C9-AA76-5247-8DBD-4319AB4B4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278" y="986650"/>
                <a:ext cx="631070" cy="605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6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1" grpId="0"/>
      <p:bldP spid="2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09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Bayes alphabet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966B10-4225-9049-9C1F-05A3E0346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015870"/>
              </p:ext>
            </p:extLst>
          </p:nvPr>
        </p:nvGraphicFramePr>
        <p:xfrm>
          <a:off x="1524000" y="1502432"/>
          <a:ext cx="9144000" cy="387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175843288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81548375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6851270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609113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67549862"/>
                    </a:ext>
                  </a:extLst>
                </a:gridCol>
              </a:tblGrid>
              <a:tr h="1029921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Method</a:t>
                      </a:r>
                      <a:r>
                        <a:rPr lang="en-US" altLang="zh-CN" sz="2000" baseline="0" dirty="0"/>
                        <a:t> 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0" dirty="0"/>
                        <a:t>marker effect 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Genomic Effect Variance 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Residual</a:t>
                      </a:r>
                      <a:r>
                        <a:rPr lang="en-US" altLang="zh-CN" sz="2000" baseline="0" dirty="0"/>
                        <a:t> variance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Unknow</a:t>
                      </a:r>
                      <a:r>
                        <a:rPr lang="en-US" altLang="zh-CN" sz="2000" baseline="0" dirty="0"/>
                        <a:t>n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parameter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935059"/>
                  </a:ext>
                </a:extLst>
              </a:tr>
              <a:tr h="717824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</a:t>
                      </a:r>
                      <a:r>
                        <a:rPr lang="en-US" altLang="zh-CN" sz="2000" baseline="0" dirty="0"/>
                        <a:t>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All SNPs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v,S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0893392"/>
                  </a:ext>
                </a:extLst>
              </a:tr>
              <a:tr h="405726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</a:t>
                      </a:r>
                      <a:r>
                        <a:rPr lang="en-US" altLang="zh-CN" sz="2000" dirty="0"/>
                        <a:t> B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P(1-π)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v,S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π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25808"/>
                  </a:ext>
                </a:extLst>
              </a:tr>
              <a:tr h="717824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</a:t>
                      </a:r>
                      <a:r>
                        <a:rPr lang="en-US" altLang="zh-CN" sz="2000" dirty="0"/>
                        <a:t> </a:t>
                      </a:r>
                      <a:r>
                        <a:rPr lang="en-US" altLang="zh-CN" sz="2000" dirty="0" err="1"/>
                        <a:t>Cπ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P(1-π)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v,S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π</a:t>
                      </a:r>
                      <a:r>
                        <a:rPr lang="en-US" altLang="zh-CN" sz="2000" baseline="0" dirty="0"/>
                        <a:t> 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4725909"/>
                  </a:ext>
                </a:extLst>
              </a:tr>
              <a:tr h="717824">
                <a:tc>
                  <a:txBody>
                    <a:bodyPr/>
                    <a:lstStyle/>
                    <a:p>
                      <a:r>
                        <a:rPr lang="en-US" altLang="zh-CN" sz="2000" dirty="0" err="1"/>
                        <a:t>BayesianLASSO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All SNPs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Double exponential effects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altLang="zh-CN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(0,-2)</a:t>
                      </a:r>
                      <a:endParaRPr lang="zh-CN" alt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2000" dirty="0"/>
                        <a:t>λ</a:t>
                      </a:r>
                      <a:r>
                        <a:rPr lang="en-US" altLang="zh-CN" sz="2000" dirty="0"/>
                        <a:t>, t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7805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28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17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likelihood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4096" y="2627322"/>
            <a:ext cx="50704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 | y) =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2616" y="3501082"/>
            <a:ext cx="84334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P(y | 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 P(</a:t>
            </a:r>
            <a:r>
              <a:rPr lang="en-US" sz="3200" dirty="0" err="1">
                <a:solidFill>
                  <a:srgbClr val="0000FF"/>
                </a:solidFill>
              </a:rPr>
              <a:t>g</a:t>
            </a:r>
            <a:r>
              <a:rPr lang="en-US" sz="3200" baseline="-25000" dirty="0" err="1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7531" y="5071772"/>
            <a:ext cx="204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Gibbs sampling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6355605" y="4079477"/>
            <a:ext cx="2743200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7602289" y="4198012"/>
            <a:ext cx="0" cy="873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035454" y="140639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Josiah Willard Gibbs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364" y="1775722"/>
            <a:ext cx="477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Described by Stuart </a:t>
            </a:r>
            <a:r>
              <a:rPr lang="en-US" dirty="0"/>
              <a:t>and Donald </a:t>
            </a:r>
            <a:r>
              <a:rPr lang="en-US" dirty="0" err="1"/>
              <a:t>Geman</a:t>
            </a:r>
            <a:r>
              <a:rPr lang="en-US" dirty="0"/>
              <a:t> in 1984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7181" y="3001510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Joint distribution of x and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07075" y="462507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x given y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7075" y="569464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Marginal distribution of y given x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8161" y="3555508"/>
            <a:ext cx="252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Starting values of x and 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17991" y="3019552"/>
            <a:ext cx="921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Difficult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17991" y="5207155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Easy</a:t>
            </a:r>
          </a:p>
        </p:txBody>
      </p:sp>
      <p:cxnSp>
        <p:nvCxnSpPr>
          <p:cNvPr id="11" name="Straight Arrow Connector 10"/>
          <p:cNvCxnSpPr>
            <a:stCxn id="8" idx="2"/>
            <a:endCxn id="6" idx="0"/>
          </p:cNvCxnSpPr>
          <p:nvPr/>
        </p:nvCxnSpPr>
        <p:spPr>
          <a:xfrm flipH="1">
            <a:off x="6095999" y="3924840"/>
            <a:ext cx="3181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5999" y="504170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946154" y="4809744"/>
            <a:ext cx="731520" cy="1069570"/>
            <a:chOff x="6422154" y="4809744"/>
            <a:chExt cx="731520" cy="1069570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3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7731" y="5276850"/>
            <a:ext cx="18245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x=rnorm(10000) </a:t>
            </a:r>
          </a:p>
          <a:p>
            <a:r>
              <a:rPr lang="is-IS" dirty="0"/>
              <a:t>y=rnorm(10000)</a:t>
            </a:r>
          </a:p>
          <a:p>
            <a:r>
              <a:rPr lang="is-IS" dirty="0"/>
              <a:t>plot(x,y)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869950"/>
            <a:ext cx="3873500" cy="440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197" b="9770"/>
          <a:stretch/>
        </p:blipFill>
        <p:spPr>
          <a:xfrm>
            <a:off x="6654800" y="869950"/>
            <a:ext cx="3556000" cy="39763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64511" y="5023642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60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71812" y="3772007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r=75%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8692" y="-157149"/>
            <a:ext cx="298969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gibbs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B5760C"/>
                </a:solidFill>
                <a:latin typeface="Candara" charset="0"/>
              </a:rPr>
              <a:t>function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.75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{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=matrix(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ncol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nrow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uk-UA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-5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uk-UA" sz="1200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5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0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 {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s-I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sz="1200" dirty="0">
                <a:solidFill>
                  <a:srgbClr val="060087"/>
                </a:solidFill>
                <a:latin typeface="Candara" charset="0"/>
              </a:rPr>
              <a:t>= </a:t>
            </a:r>
            <a:r>
              <a:rPr lang="is-IS" sz="1200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&lt;-</a:t>
            </a:r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gibbs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.75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cor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5000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1000</a:t>
            </a:r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){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plot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9E0003"/>
                </a:solidFill>
                <a:latin typeface="Candara" charset="0"/>
              </a:rPr>
              <a:t>"red"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&amp;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+1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FF0000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)*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de-DE" sz="1200" dirty="0">
              <a:solidFill>
                <a:srgbClr val="060087"/>
              </a:solidFill>
              <a:latin typeface="Candar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8382" y="90916"/>
            <a:ext cx="5803724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757934" y="2413213"/>
            <a:ext cx="15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Starting values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02834" y="2251125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x=-5</a:t>
            </a:r>
          </a:p>
          <a:p>
            <a:r>
              <a:rPr lang="is-IS" dirty="0"/>
              <a:t>y=5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68382" y="389355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rnorm</a:t>
            </a:r>
            <a:r>
              <a:rPr lang="en-US" dirty="0"/>
              <a:t>(n=1, mean=.75*y,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8382" y="4963128"/>
            <a:ext cx="332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y=</a:t>
            </a:r>
            <a:r>
              <a:rPr lang="en-US" dirty="0" err="1"/>
              <a:t>rnorm</a:t>
            </a:r>
            <a:r>
              <a:rPr lang="en-US" dirty="0"/>
              <a:t>(n=1, mean=.75*x,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cxnSp>
        <p:nvCxnSpPr>
          <p:cNvPr id="11" name="Straight Arrow Connector 10"/>
          <p:cNvCxnSpPr>
            <a:stCxn id="16" idx="2"/>
            <a:endCxn id="14" idx="0"/>
          </p:cNvCxnSpPr>
          <p:nvPr/>
        </p:nvCxnSpPr>
        <p:spPr>
          <a:xfrm>
            <a:off x="6357306" y="3193320"/>
            <a:ext cx="0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57306" y="431018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207461" y="4078224"/>
            <a:ext cx="731520" cy="1069570"/>
            <a:chOff x="6422154" y="4809744"/>
            <a:chExt cx="731520" cy="10695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53" y="0"/>
            <a:ext cx="10515600" cy="90163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Gibbs sampling</a:t>
            </a:r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45" r="10111"/>
          <a:stretch/>
        </p:blipFill>
        <p:spPr>
          <a:xfrm>
            <a:off x="2054597" y="893747"/>
            <a:ext cx="8108147" cy="57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26693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Converge of Markov chain Monte Carlo (MCMC)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8130" y="2856840"/>
            <a:ext cx="36271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[100:1000,1],type="b")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[100:1000,2],col="red")</a:t>
            </a:r>
          </a:p>
          <a:p>
            <a:endParaRPr lang="en-US" dirty="0"/>
          </a:p>
          <a:p>
            <a:r>
              <a:rPr lang="en-US" dirty="0"/>
              <a:t>plot(</a:t>
            </a:r>
            <a:r>
              <a:rPr lang="en-US" dirty="0" err="1"/>
              <a:t>bvn</a:t>
            </a:r>
            <a:r>
              <a:rPr lang="en-US" dirty="0"/>
              <a:t>[801:1000,1],type="b")</a:t>
            </a:r>
          </a:p>
          <a:p>
            <a:r>
              <a:rPr lang="en-US" dirty="0"/>
              <a:t>lines(</a:t>
            </a:r>
            <a:r>
              <a:rPr lang="en-US" dirty="0" err="1"/>
              <a:t>bvn</a:t>
            </a:r>
            <a:r>
              <a:rPr lang="en-US" dirty="0"/>
              <a:t>[801:1000,2],col="red")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6BD18-CE90-6342-B6D1-15367C89679D}"/>
              </a:ext>
            </a:extLst>
          </p:cNvPr>
          <p:cNvSpPr txBox="1"/>
          <p:nvPr/>
        </p:nvSpPr>
        <p:spPr>
          <a:xfrm>
            <a:off x="4364869" y="2304924"/>
            <a:ext cx="869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Burn in</a:t>
            </a:r>
            <a:endParaRPr lang="zh-CN" altLang="en-US" sz="1600" dirty="0"/>
          </a:p>
        </p:txBody>
      </p:sp>
      <p:sp>
        <p:nvSpPr>
          <p:cNvPr id="12" name="椭圆 9">
            <a:extLst>
              <a:ext uri="{FF2B5EF4-FFF2-40B4-BE49-F238E27FC236}">
                <a16:creationId xmlns:a16="http://schemas.microsoft.com/office/drawing/2014/main" id="{CF51DE0E-F012-E743-8040-FA8AC1A81288}"/>
              </a:ext>
            </a:extLst>
          </p:cNvPr>
          <p:cNvSpPr/>
          <p:nvPr/>
        </p:nvSpPr>
        <p:spPr>
          <a:xfrm>
            <a:off x="4342163" y="1363305"/>
            <a:ext cx="193867" cy="186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25EDC-6A23-5C4A-893A-140FC621743C}"/>
              </a:ext>
            </a:extLst>
          </p:cNvPr>
          <p:cNvSpPr txBox="1"/>
          <p:nvPr/>
        </p:nvSpPr>
        <p:spPr>
          <a:xfrm>
            <a:off x="5234779" y="2304924"/>
            <a:ext cx="1034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Converge</a:t>
            </a:r>
            <a:endParaRPr lang="zh-CN" alt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E2644-B76C-0447-B3AF-552094FE2CDB}"/>
              </a:ext>
            </a:extLst>
          </p:cNvPr>
          <p:cNvSpPr txBox="1"/>
          <p:nvPr/>
        </p:nvSpPr>
        <p:spPr>
          <a:xfrm>
            <a:off x="4356768" y="1458940"/>
            <a:ext cx="7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Start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1">
            <a:extLst>
              <a:ext uri="{FF2B5EF4-FFF2-40B4-BE49-F238E27FC236}">
                <a16:creationId xmlns:a16="http://schemas.microsoft.com/office/drawing/2014/main" id="{0663B2CA-DEAF-DA4B-A8FD-19E80220F9E1}"/>
              </a:ext>
            </a:extLst>
          </p:cNvPr>
          <p:cNvCxnSpPr>
            <a:cxnSpLocks/>
          </p:cNvCxnSpPr>
          <p:nvPr/>
        </p:nvCxnSpPr>
        <p:spPr>
          <a:xfrm>
            <a:off x="5152403" y="1456789"/>
            <a:ext cx="0" cy="1379482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75F37C1-ADE4-BD4C-B075-C4F66C65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255" y="1325563"/>
            <a:ext cx="7630378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Break the pattern by sampling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181303" y="1860331"/>
            <a:ext cx="40874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=sample(100:10000,9900)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bvn2=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mySample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,]</a:t>
            </a:r>
          </a:p>
          <a:p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=c(3,1), mar = c(3,4,1,1))</a:t>
            </a:r>
          </a:p>
          <a:p>
            <a:r>
              <a:rPr lang="en-US" dirty="0"/>
              <a:t>plot(bvn2[1:1000,1],type="b")</a:t>
            </a:r>
          </a:p>
          <a:p>
            <a:r>
              <a:rPr lang="en-US" dirty="0"/>
              <a:t>lines(bvn2[1:1000,2],col="red")</a:t>
            </a:r>
          </a:p>
          <a:p>
            <a:endParaRPr lang="en-US" dirty="0"/>
          </a:p>
          <a:p>
            <a:r>
              <a:rPr lang="en-US" dirty="0"/>
              <a:t>plot(bvn2[100:1000,1],type="b")</a:t>
            </a:r>
          </a:p>
          <a:p>
            <a:r>
              <a:rPr lang="en-US" dirty="0"/>
              <a:t>lines(bvn2[100:1000,2],col="red")</a:t>
            </a:r>
          </a:p>
          <a:p>
            <a:endParaRPr lang="en-US" dirty="0"/>
          </a:p>
          <a:p>
            <a:r>
              <a:rPr lang="en-US" dirty="0"/>
              <a:t>plot(bvn2[801:1000,1],type="b")</a:t>
            </a:r>
          </a:p>
          <a:p>
            <a:r>
              <a:rPr lang="en-US" dirty="0"/>
              <a:t>lines(bvn2[801:1000,2],col="red")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8F375-7F63-2047-AEA9-31FEDD22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93" y="1325563"/>
            <a:ext cx="671663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7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043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  <a:latin typeface="+mn-lt"/>
              </a:rPr>
              <a:t>Correlations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B98F8-01A5-F34D-84D8-9365C2BB38E6}"/>
              </a:ext>
            </a:extLst>
          </p:cNvPr>
          <p:cNvSpPr/>
          <p:nvPr/>
        </p:nvSpPr>
        <p:spPr>
          <a:xfrm>
            <a:off x="345784" y="1860331"/>
            <a:ext cx="39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1000000</a:t>
            </a: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&lt;-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gibbs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.75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sd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=matrix(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0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for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B5760C"/>
                </a:solidFill>
                <a:latin typeface="Helvetica" pitchFamily="2" charset="0"/>
              </a:rPr>
              <a:t>in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r>
              <a:rPr lang="en-US" dirty="0">
                <a:solidFill>
                  <a:srgbClr val="050074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{</a:t>
            </a:r>
            <a:endParaRPr lang="en-US" dirty="0">
              <a:solidFill>
                <a:srgbClr val="B5760C"/>
              </a:solidFill>
              <a:latin typeface="Helvetica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seq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 ((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-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),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bvn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fregment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,]=</a:t>
            </a:r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cor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],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x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2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])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}</a:t>
            </a:r>
          </a:p>
          <a:p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par(</a:t>
            </a:r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mfrow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=c(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2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), </a:t>
            </a:r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mar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 = c(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3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4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,</a:t>
            </a:r>
            <a:r>
              <a:rPr lang="en-US" dirty="0">
                <a:solidFill>
                  <a:srgbClr val="0B4213"/>
                </a:solidFill>
                <a:latin typeface="Monaco" pitchFamily="2" charset="77"/>
              </a:rPr>
              <a:t>1</a:t>
            </a:r>
            <a:r>
              <a:rPr lang="en-US" dirty="0">
                <a:solidFill>
                  <a:srgbClr val="060087"/>
                </a:solidFill>
                <a:latin typeface="Monaco" pitchFamily="2" charset="77"/>
              </a:rPr>
              <a:t>))</a:t>
            </a:r>
          </a:p>
          <a:p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plot(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</a:p>
          <a:p>
            <a:r>
              <a:rPr lang="en-US" dirty="0" err="1">
                <a:solidFill>
                  <a:srgbClr val="060087"/>
                </a:solidFill>
                <a:latin typeface="Helvetica" pitchFamily="2" charset="0"/>
              </a:rPr>
              <a:t>hist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)</a:t>
            </a:r>
            <a:endParaRPr lang="en-US" dirty="0">
              <a:solidFill>
                <a:srgbClr val="060087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E950A-09B3-9E47-AFA6-746569E5DA1C}"/>
              </a:ext>
            </a:extLst>
          </p:cNvPr>
          <p:cNvSpPr/>
          <p:nvPr/>
        </p:nvSpPr>
        <p:spPr>
          <a:xfrm>
            <a:off x="7737301" y="4201666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525DE-E93C-7948-820E-71EEBC11DC7E}"/>
              </a:ext>
            </a:extLst>
          </p:cNvPr>
          <p:cNvSpPr/>
          <p:nvPr/>
        </p:nvSpPr>
        <p:spPr>
          <a:xfrm>
            <a:off x="7673181" y="149099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block</a:t>
            </a:r>
            <a:r>
              <a:rPr lang="en-US" dirty="0">
                <a:solidFill>
                  <a:srgbClr val="060087"/>
                </a:solidFill>
                <a:latin typeface="Helvetica" pitchFamily="2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Helvetica" pitchFamily="2" charset="0"/>
              </a:rPr>
              <a:t>10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C4DD2-7ED7-9345-BD2D-64BCAA04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31" y="1829082"/>
            <a:ext cx="7797800" cy="234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33890-A38C-3549-9224-E684773F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4521200"/>
            <a:ext cx="7797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Modeling prediction</a:t>
            </a:r>
          </a:p>
          <a:p>
            <a:r>
              <a:rPr lang="en-US" dirty="0">
                <a:latin typeface="Constantia" charset="0"/>
              </a:rPr>
              <a:t>Bayesian likelihood for genomic prediction</a:t>
            </a:r>
          </a:p>
          <a:p>
            <a:r>
              <a:rPr lang="en-US" dirty="0">
                <a:latin typeface="Constantia" charset="0"/>
              </a:rPr>
              <a:t>Gibbs sampling</a:t>
            </a:r>
          </a:p>
          <a:p>
            <a:r>
              <a:rPr lang="en-US" dirty="0">
                <a:latin typeface="Constantia" charset="0"/>
              </a:rPr>
              <a:t>Bayesian implementation</a:t>
            </a:r>
          </a:p>
          <a:p>
            <a:r>
              <a:rPr lang="en-US" dirty="0">
                <a:latin typeface="Constantia" charset="0"/>
              </a:rPr>
              <a:t>Bayesian alphabet</a:t>
            </a:r>
          </a:p>
        </p:txBody>
      </p:sp>
    </p:spTree>
    <p:extLst>
      <p:ext uri="{BB962C8B-B14F-4D97-AF65-F5344CB8AC3E}">
        <p14:creationId xmlns:p14="http://schemas.microsoft.com/office/powerpoint/2010/main" val="13706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078" y="-21243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Marker assisted selection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>
          <a:xfrm>
            <a:off x="1531759" y="2542726"/>
            <a:ext cx="2224971" cy="31640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785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endParaRPr lang="pt-BR" sz="2400" dirty="0">
              <a:latin typeface="Candar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3658" y="5753875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x0</a:t>
            </a:r>
          </a:p>
        </p:txBody>
      </p:sp>
      <p:sp>
        <p:nvSpPr>
          <p:cNvPr id="9" name="Rectangle 8"/>
          <p:cNvSpPr/>
          <p:nvPr/>
        </p:nvSpPr>
        <p:spPr>
          <a:xfrm>
            <a:off x="694787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6481" y="1663611"/>
            <a:ext cx="1823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err="1">
                <a:latin typeface="Candara" charset="0"/>
              </a:rPr>
              <a:t>observation</a:t>
            </a:r>
            <a:endParaRPr lang="pt-BR" sz="2400" dirty="0">
              <a:latin typeface="Candar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2614" y="1663612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mean</a:t>
            </a:r>
            <a:endParaRPr lang="pt-BR" sz="2400" dirty="0">
              <a:latin typeface="Candar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1297" y="5753877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36350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1552" y="2074328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b0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64612" y="2077949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6311" y="2080788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b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936681" y="1663612"/>
          <a:ext cx="3584955" cy="3931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b2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b5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0143919" y="200033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936681" y="2590056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521635" y="2557043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36679" y="2590056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390216" y="2556480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49596" y="5594143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418631" y="5545069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66179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40326" y="5728167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862327" y="572548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31760" y="961094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Least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Square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Error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(LSE)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56865" y="5759681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X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31759" y="6374520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r>
              <a:rPr lang="pt-BR" sz="2400" dirty="0">
                <a:latin typeface="Candara" charset="0"/>
              </a:rPr>
              <a:t> = x</a:t>
            </a:r>
            <a:r>
              <a:rPr lang="pt-BR" sz="2400" baseline="-25000" dirty="0">
                <a:latin typeface="Candara" charset="0"/>
              </a:rPr>
              <a:t>0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0</a:t>
            </a:r>
            <a:r>
              <a:rPr lang="pt-BR" sz="24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pt-BR" sz="2400" dirty="0">
                <a:latin typeface="Candara" charset="0"/>
              </a:rPr>
              <a:t>+ 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... + 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5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5</a:t>
            </a:r>
            <a:r>
              <a:rPr lang="pt-BR" sz="2400" dirty="0">
                <a:latin typeface="Candara" charset="0"/>
              </a:rPr>
              <a:t> + e</a:t>
            </a:r>
          </a:p>
        </p:txBody>
      </p:sp>
    </p:spTree>
    <p:extLst>
      <p:ext uri="{BB962C8B-B14F-4D97-AF65-F5344CB8AC3E}">
        <p14:creationId xmlns:p14="http://schemas.microsoft.com/office/powerpoint/2010/main" val="13552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078" y="6052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More markers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>
          <a:xfrm>
            <a:off x="1531759" y="2542726"/>
            <a:ext cx="2224971" cy="31640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3658" y="5753875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x0</a:t>
            </a:r>
          </a:p>
        </p:txBody>
      </p:sp>
      <p:sp>
        <p:nvSpPr>
          <p:cNvPr id="9" name="Rectangle 8"/>
          <p:cNvSpPr/>
          <p:nvPr/>
        </p:nvSpPr>
        <p:spPr>
          <a:xfrm>
            <a:off x="694787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6481" y="1663611"/>
            <a:ext cx="1823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err="1">
                <a:latin typeface="Candara" charset="0"/>
              </a:rPr>
              <a:t>observation</a:t>
            </a:r>
            <a:endParaRPr lang="pt-BR" sz="2400" dirty="0">
              <a:latin typeface="Candar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2614" y="1663612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mean</a:t>
            </a:r>
            <a:endParaRPr lang="pt-BR" sz="2400" dirty="0">
              <a:latin typeface="Candar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01297" y="5753877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36350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1552" y="1991568"/>
            <a:ext cx="101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Symbol" charset="2"/>
                <a:ea typeface="Symbol" charset="2"/>
                <a:cs typeface="Symbol" charset="2"/>
              </a:rPr>
              <a:t>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64612" y="2077949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[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6311" y="2080788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b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31759" y="6374520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r>
              <a:rPr lang="pt-BR" sz="2400" dirty="0">
                <a:latin typeface="Candara" charset="0"/>
              </a:rPr>
              <a:t> = x</a:t>
            </a:r>
            <a:r>
              <a:rPr lang="pt-BR" sz="2400" baseline="-25000" dirty="0">
                <a:latin typeface="Candara" charset="0"/>
              </a:rPr>
              <a:t>0</a:t>
            </a:r>
            <a:r>
              <a:rPr lang="pt-BR" sz="2400" dirty="0">
                <a:latin typeface="Symbol" charset="2"/>
                <a:ea typeface="Symbol" charset="2"/>
                <a:cs typeface="Symbol" charset="2"/>
              </a:rPr>
              <a:t>m </a:t>
            </a:r>
            <a:r>
              <a:rPr lang="pt-BR" sz="2400" dirty="0">
                <a:latin typeface="Candara" charset="0"/>
              </a:rPr>
              <a:t>+ 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g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x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g</a:t>
            </a:r>
            <a:r>
              <a:rPr lang="pt-BR" sz="24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+ ... +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4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g</a:t>
            </a:r>
            <a:r>
              <a:rPr lang="pt-BR" sz="24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400" dirty="0">
                <a:latin typeface="Candara" charset="0"/>
              </a:rPr>
              <a:t> + e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936681" y="1663612"/>
          <a:ext cx="3584955" cy="3931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SNPp-1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SNPp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g2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gp-1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gp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…</a:t>
                      </a:r>
                      <a:endParaRPr lang="is-I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0143919" y="200033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]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936681" y="2590056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521635" y="2557043"/>
            <a:ext cx="22383" cy="3004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36679" y="2590056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390216" y="2556480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949596" y="5594143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418631" y="5545069"/>
            <a:ext cx="123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66179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40326" y="5728167"/>
            <a:ext cx="82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andara" charset="0"/>
              </a:rPr>
              <a:t>xp-1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862327" y="5725480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xp</a:t>
            </a:r>
            <a:endParaRPr lang="pt-BR" sz="2400" dirty="0">
              <a:latin typeface="Candar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31760" y="961094"/>
            <a:ext cx="9136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Small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n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and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big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400" dirty="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Candara" charset="0"/>
              </a:rPr>
              <a:t>problem</a:t>
            </a:r>
            <a:endParaRPr lang="pt-BR" sz="2400" dirty="0">
              <a:solidFill>
                <a:srgbClr val="FF0000"/>
              </a:solidFill>
              <a:latin typeface="Candar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7852" y="5753874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y</a:t>
            </a:r>
            <a:endParaRPr lang="pt-BR" sz="2400" dirty="0">
              <a:latin typeface="Candara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56865" y="5759681"/>
            <a:ext cx="755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latin typeface="Candara" charset="0"/>
              </a:rPr>
              <a:t>X</a:t>
            </a:r>
            <a:r>
              <a:rPr lang="pt-BR" sz="2400" dirty="0">
                <a:latin typeface="Candara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0720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078" y="6052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Modeling prediction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23118" y="2912283"/>
            <a:ext cx="5671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err="1">
                <a:latin typeface="Candara" charset="0"/>
              </a:rPr>
              <a:t>y</a:t>
            </a:r>
            <a:r>
              <a:rPr lang="pt-BR" sz="2800" dirty="0">
                <a:latin typeface="Candara" charset="0"/>
              </a:rPr>
              <a:t> = x</a:t>
            </a:r>
            <a:r>
              <a:rPr lang="pt-BR" sz="2800" baseline="-25000" dirty="0">
                <a:latin typeface="Candara" charset="0"/>
              </a:rPr>
              <a:t>0</a:t>
            </a:r>
            <a:r>
              <a:rPr lang="pt-BR" sz="2800" dirty="0">
                <a:latin typeface="Candara" charset="0"/>
              </a:rPr>
              <a:t>b</a:t>
            </a:r>
            <a:r>
              <a:rPr lang="pt-BR" sz="2800" baseline="-25000" dirty="0">
                <a:latin typeface="Candara" charset="0"/>
              </a:rPr>
              <a:t>0</a:t>
            </a:r>
            <a:r>
              <a:rPr lang="pt-BR" sz="28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pt-BR" sz="2800" dirty="0">
                <a:latin typeface="Candara" charset="0"/>
              </a:rPr>
              <a:t>+ 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1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 + x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800" baseline="-25000" dirty="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pt-BR" sz="2800" dirty="0">
                <a:solidFill>
                  <a:srgbClr val="FF0000"/>
                </a:solidFill>
                <a:latin typeface="Candara" charset="0"/>
              </a:rPr>
              <a:t> + ... + </a:t>
            </a:r>
            <a:r>
              <a:rPr lang="pt-BR" sz="2800" dirty="0" err="1">
                <a:solidFill>
                  <a:srgbClr val="FF0000"/>
                </a:solidFill>
                <a:latin typeface="Candara" charset="0"/>
              </a:rPr>
              <a:t>x</a:t>
            </a:r>
            <a:r>
              <a:rPr lang="pt-BR" sz="28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800" dirty="0" err="1">
                <a:solidFill>
                  <a:srgbClr val="FF0000"/>
                </a:solidFill>
                <a:latin typeface="Candara" charset="0"/>
              </a:rPr>
              <a:t>b</a:t>
            </a:r>
            <a:r>
              <a:rPr lang="pt-BR" sz="2800" baseline="-25000" dirty="0" err="1">
                <a:solidFill>
                  <a:srgbClr val="FF0000"/>
                </a:solidFill>
                <a:latin typeface="Candara" charset="0"/>
              </a:rPr>
              <a:t>p</a:t>
            </a:r>
            <a:r>
              <a:rPr lang="pt-BR" sz="2800" dirty="0">
                <a:latin typeface="Candara" charset="0"/>
              </a:rPr>
              <a:t> + 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6278" y="1454323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Least Square Error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25638" y="4370243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Likelihood: </a:t>
            </a:r>
            <a:r>
              <a:rPr lang="en-US" sz="2800" dirty="0">
                <a:sym typeface="Wingdings"/>
              </a:rPr>
              <a:t>-2Ln(L)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798558" y="2082801"/>
            <a:ext cx="0" cy="829483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798556" y="3435504"/>
            <a:ext cx="0" cy="82153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45958" y="5828203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BIC: </a:t>
            </a:r>
            <a:r>
              <a:rPr lang="en-US" sz="2800" dirty="0">
                <a:sym typeface="Wingdings"/>
              </a:rPr>
              <a:t>-2Ln(L) + Ln(n)p</a:t>
            </a:r>
            <a:endParaRPr lang="en-US" sz="280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798558" y="4899987"/>
            <a:ext cx="0" cy="82153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77436" y="4376766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RR: </a:t>
            </a:r>
            <a:r>
              <a:rPr lang="en-US" sz="2800" dirty="0">
                <a:sym typeface="Wingdings"/>
              </a:rPr>
              <a:t>-2Ln(L)</a:t>
            </a:r>
            <a:endParaRPr lang="en-US" sz="2800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998720" y="3435502"/>
            <a:ext cx="640076" cy="82153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4998720" y="3435502"/>
            <a:ext cx="1615436" cy="941264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998720" y="3435502"/>
            <a:ext cx="3159756" cy="108314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523117" y="1464540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LASSO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4947920" y="1726150"/>
            <a:ext cx="197104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998720" y="4638376"/>
            <a:ext cx="197104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922175" y="5842673"/>
            <a:ext cx="417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Bayesian likelihood</a:t>
            </a:r>
          </a:p>
          <a:p>
            <a:pPr algn="ctr"/>
            <a:r>
              <a:rPr lang="en-US" sz="2800" dirty="0"/>
              <a:t>(Posterior)</a:t>
            </a:r>
          </a:p>
        </p:txBody>
      </p:sp>
      <p:cxnSp>
        <p:nvCxnSpPr>
          <p:cNvPr id="57" name="Straight Arrow Connector 56"/>
          <p:cNvCxnSpPr>
            <a:stCxn id="45" idx="2"/>
            <a:endCxn id="56" idx="0"/>
          </p:cNvCxnSpPr>
          <p:nvPr/>
        </p:nvCxnSpPr>
        <p:spPr>
          <a:xfrm>
            <a:off x="4008116" y="4899986"/>
            <a:ext cx="0" cy="94268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829715" y="4201854"/>
                <a:ext cx="898323" cy="40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tx2"/>
                          </a:solidFill>
                          <a:latin typeface="Cambria Math" charset="0"/>
                        </a:rPr>
                        <m:t>/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715" y="4201854"/>
                <a:ext cx="898323" cy="406843"/>
              </a:xfrm>
              <a:prstGeom prst="rect">
                <a:avLst/>
              </a:prstGeom>
              <a:blipFill>
                <a:blip r:embed="rId3"/>
                <a:stretch>
                  <a:fillRect l="-2778" r="-1389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3413759" y="2185965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Sum(|b|)&lt;t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4704080" y="2008279"/>
            <a:ext cx="934716" cy="977111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4826000" y="1957947"/>
            <a:ext cx="1686560" cy="987009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947920" y="1825725"/>
            <a:ext cx="3017520" cy="1139147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063066" y="4916133"/>
                <a:ext cx="2333716" cy="43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</a:rPr>
                  <a:t>Prior: </a:t>
                </a:r>
                <a:r>
                  <a:rPr lang="en-US" sz="2400" dirty="0" err="1">
                    <a:solidFill>
                      <a:schemeClr val="tx2"/>
                    </a:solidFill>
                  </a:rPr>
                  <a:t>g</a:t>
                </a:r>
                <a:r>
                  <a:rPr lang="en-US" sz="2400" baseline="-250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400" baseline="-25000" dirty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</a:rPr>
                  <a:t>~ N(0,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2"/>
                            </a:solidFill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chemeClr val="tx2"/>
                            </a:solidFill>
                          </a:rPr>
                          <m:t>i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66" y="4916133"/>
                <a:ext cx="2333716" cy="432554"/>
              </a:xfrm>
              <a:prstGeom prst="rect">
                <a:avLst/>
              </a:prstGeom>
              <a:blipFill>
                <a:blip r:embed="rId4"/>
                <a:stretch>
                  <a:fillRect l="-7568" t="-14286" r="-6486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16C22D-A30C-4C43-AAAC-FD4991FF9D47}"/>
                  </a:ext>
                </a:extLst>
              </p:cNvPr>
              <p:cNvSpPr txBox="1"/>
              <p:nvPr/>
            </p:nvSpPr>
            <p:spPr>
              <a:xfrm>
                <a:off x="4089384" y="5411330"/>
                <a:ext cx="2413225" cy="43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</a:rPr>
                  <a:t>Prior: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2"/>
                            </a:solidFill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chemeClr val="tx2"/>
                            </a:solidFill>
                          </a:rPr>
                          <m:t>i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~X</a:t>
                </a:r>
                <a:r>
                  <a:rPr lang="en-US" sz="2400" baseline="30000" dirty="0">
                    <a:solidFill>
                      <a:schemeClr val="tx2"/>
                    </a:solidFill>
                  </a:rPr>
                  <a:t>-2</a:t>
                </a:r>
                <a:r>
                  <a:rPr lang="en-US" sz="2400" dirty="0">
                    <a:solidFill>
                      <a:schemeClr val="tx2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tx2"/>
                    </a:solidFill>
                  </a:rPr>
                  <a:t>df</a:t>
                </a:r>
                <a:r>
                  <a:rPr lang="en-US" sz="2400" dirty="0">
                    <a:solidFill>
                      <a:schemeClr val="tx2"/>
                    </a:solidFill>
                  </a:rPr>
                  <a:t>, s)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16C22D-A30C-4C43-AAAC-FD4991FF9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384" y="5411330"/>
                <a:ext cx="2413225" cy="432554"/>
              </a:xfrm>
              <a:prstGeom prst="rect">
                <a:avLst/>
              </a:prstGeom>
              <a:blipFill>
                <a:blip r:embed="rId5"/>
                <a:stretch>
                  <a:fillRect l="-7330" t="-14286" r="-680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3" grpId="0"/>
      <p:bldP spid="45" grpId="0"/>
      <p:bldP spid="50" grpId="0"/>
      <p:bldP spid="56" grpId="0"/>
      <p:bldP spid="59" grpId="0"/>
      <p:bldP spid="60" grpId="0"/>
      <p:bldP spid="7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3355"/>
            <a:ext cx="9144000" cy="2958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6469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+mn-lt"/>
              </a:rPr>
              <a:t>LASSO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400" y="1162182"/>
            <a:ext cx="1589938" cy="2358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81940" y="3533415"/>
            <a:ext cx="192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latin typeface="ArialMT" charset="0"/>
              </a:rPr>
              <a:t>Robert </a:t>
            </a:r>
            <a:r>
              <a:rPr lang="en-US" dirty="0" err="1">
                <a:solidFill>
                  <a:srgbClr val="1A1A1A"/>
                </a:solidFill>
                <a:latin typeface="ArialMT" charset="0"/>
              </a:rPr>
              <a:t>Tibshirani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6332" y="780026"/>
            <a:ext cx="5574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1C1C"/>
                </a:solidFill>
                <a:latin typeface="Helvetica" charset="0"/>
              </a:rPr>
              <a:t>Least Absolute Shrinkage and Selection Operator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31" y="1392614"/>
            <a:ext cx="3972560" cy="22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83972"/>
            <a:ext cx="8229600" cy="8260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Pioneers of Bayesian methods</a:t>
            </a:r>
          </a:p>
        </p:txBody>
      </p:sp>
      <p:pic>
        <p:nvPicPr>
          <p:cNvPr id="4" name="Picture 3" descr="Screen Shot 2015-07-02 at 2.2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0624"/>
            <a:ext cx="9144000" cy="2581221"/>
          </a:xfrm>
          <a:prstGeom prst="rect">
            <a:avLst/>
          </a:prstGeom>
        </p:spPr>
      </p:pic>
      <p:pic>
        <p:nvPicPr>
          <p:cNvPr id="6" name="Picture 5" descr="Theo_Meuwi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66" y="4640099"/>
            <a:ext cx="1371600" cy="18288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1" t="1388" r="9259" b="4514"/>
          <a:stretch/>
        </p:blipFill>
        <p:spPr>
          <a:xfrm>
            <a:off x="7678245" y="4640099"/>
            <a:ext cx="1444145" cy="18288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24" y="4640099"/>
            <a:ext cx="1463040" cy="18288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302541" y="6488668"/>
            <a:ext cx="622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https://www.youtube.com/watch?v=RovnCsda-zQ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9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1" y="4751013"/>
            <a:ext cx="602207" cy="82017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710149" y="4858604"/>
            <a:ext cx="744752" cy="71258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6200000">
            <a:off x="4091317" y="3205469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00968" y="2920040"/>
            <a:ext cx="4067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Ridge Regression/BLUP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591033" y="3205142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20588" y="2941705"/>
            <a:ext cx="206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EMMA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19333" y="3212426"/>
            <a:ext cx="1009934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24000" y="-28653"/>
            <a:ext cx="9144000" cy="151042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Treat markers as random effects 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with identical independent distribution (</a:t>
            </a:r>
            <a:r>
              <a:rPr lang="en-US" sz="3200" b="1" dirty="0" err="1">
                <a:solidFill>
                  <a:schemeClr val="accent1"/>
                </a:solidFill>
                <a:latin typeface="+mn-lt"/>
              </a:rPr>
              <a:t>iid</a:t>
            </a:r>
            <a:r>
              <a:rPr lang="en-US" sz="3200" b="1" dirty="0">
                <a:solidFill>
                  <a:schemeClr val="accent1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28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34" y="-6424"/>
            <a:ext cx="8229600" cy="9071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Control of unknown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3794" y="1035011"/>
            <a:ext cx="812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Prior distribution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508828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268797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81439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57435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039430" y="1754032"/>
            <a:ext cx="2539" cy="12511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799399" y="3005158"/>
            <a:ext cx="24003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13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</TotalTime>
  <Words>1356</Words>
  <Application>Microsoft Macintosh PowerPoint</Application>
  <PresentationFormat>Widescreen</PresentationFormat>
  <Paragraphs>312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ArialMT</vt:lpstr>
      <vt:lpstr>等线</vt:lpstr>
      <vt:lpstr>等线 Light</vt:lpstr>
      <vt:lpstr>Arial</vt:lpstr>
      <vt:lpstr>Calibri</vt:lpstr>
      <vt:lpstr>Calibri Light</vt:lpstr>
      <vt:lpstr>Cambria Math</vt:lpstr>
      <vt:lpstr>Candara</vt:lpstr>
      <vt:lpstr>Constantia</vt:lpstr>
      <vt:lpstr>Helvetica</vt:lpstr>
      <vt:lpstr>Monaco</vt:lpstr>
      <vt:lpstr>Symbol</vt:lpstr>
      <vt:lpstr>Wingdings</vt:lpstr>
      <vt:lpstr>Office Theme</vt:lpstr>
      <vt:lpstr>Statistical Genomics</vt:lpstr>
      <vt:lpstr>Outline</vt:lpstr>
      <vt:lpstr>Marker assisted selection</vt:lpstr>
      <vt:lpstr>More markers</vt:lpstr>
      <vt:lpstr>Modeling prediction</vt:lpstr>
      <vt:lpstr>LASSO</vt:lpstr>
      <vt:lpstr>Pioneers of Bayesian methods</vt:lpstr>
      <vt:lpstr>Treat markers as random effects  with identical independent distribution (iid)</vt:lpstr>
      <vt:lpstr>Control of unknown parameters</vt:lpstr>
      <vt:lpstr>Bayes A</vt:lpstr>
      <vt:lpstr>Bayes B</vt:lpstr>
      <vt:lpstr>Bayes Cpi</vt:lpstr>
      <vt:lpstr>Bayesian LASSO</vt:lpstr>
      <vt:lpstr>Bayes alphabet</vt:lpstr>
      <vt:lpstr>Bayesian likelihood</vt:lpstr>
      <vt:lpstr>Gibbs sampling</vt:lpstr>
      <vt:lpstr>Example</vt:lpstr>
      <vt:lpstr>Example</vt:lpstr>
      <vt:lpstr>Gibbs sampling</vt:lpstr>
      <vt:lpstr>Converge of Markov chain Monte Carlo (MCMC)</vt:lpstr>
      <vt:lpstr>Break the pattern by sampling</vt:lpstr>
      <vt:lpstr>Correlations</vt:lpstr>
      <vt:lpstr>Outline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87</cp:revision>
  <dcterms:created xsi:type="dcterms:W3CDTF">2020-01-18T23:14:17Z</dcterms:created>
  <dcterms:modified xsi:type="dcterms:W3CDTF">2020-04-20T21:06:14Z</dcterms:modified>
</cp:coreProperties>
</file>