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0"/>
  </p:notesMasterIdLst>
  <p:sldIdLst>
    <p:sldId id="307" r:id="rId2"/>
    <p:sldId id="367" r:id="rId3"/>
    <p:sldId id="464" r:id="rId4"/>
    <p:sldId id="258" r:id="rId5"/>
    <p:sldId id="419" r:id="rId6"/>
    <p:sldId id="461" r:id="rId7"/>
    <p:sldId id="462" r:id="rId8"/>
    <p:sldId id="434" r:id="rId9"/>
    <p:sldId id="391" r:id="rId10"/>
    <p:sldId id="392" r:id="rId11"/>
    <p:sldId id="393" r:id="rId12"/>
    <p:sldId id="396" r:id="rId13"/>
    <p:sldId id="441" r:id="rId14"/>
    <p:sldId id="466" r:id="rId15"/>
    <p:sldId id="437" r:id="rId16"/>
    <p:sldId id="400" r:id="rId17"/>
    <p:sldId id="398" r:id="rId18"/>
    <p:sldId id="402" r:id="rId19"/>
    <p:sldId id="403" r:id="rId20"/>
    <p:sldId id="406" r:id="rId21"/>
    <p:sldId id="433" r:id="rId22"/>
    <p:sldId id="399" r:id="rId23"/>
    <p:sldId id="410" r:id="rId24"/>
    <p:sldId id="420" r:id="rId25"/>
    <p:sldId id="445" r:id="rId26"/>
    <p:sldId id="435" r:id="rId27"/>
    <p:sldId id="422" r:id="rId28"/>
    <p:sldId id="423" r:id="rId29"/>
    <p:sldId id="424" r:id="rId30"/>
    <p:sldId id="425" r:id="rId31"/>
    <p:sldId id="438" r:id="rId32"/>
    <p:sldId id="439" r:id="rId33"/>
    <p:sldId id="446" r:id="rId34"/>
    <p:sldId id="429" r:id="rId35"/>
    <p:sldId id="430" r:id="rId36"/>
    <p:sldId id="431" r:id="rId37"/>
    <p:sldId id="444" r:id="rId38"/>
    <p:sldId id="46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9"/>
    <p:restoredTop sz="81536"/>
  </p:normalViewPr>
  <p:slideViewPr>
    <p:cSldViewPr snapToGrid="0" snapToObjects="1">
      <p:cViewPr>
        <p:scale>
          <a:sx n="93" d="100"/>
          <a:sy n="93" d="100"/>
        </p:scale>
        <p:origin x="1824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39775-271D-D144-9B9F-104849985E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4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25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9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8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0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7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0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57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37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2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8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aniel_Gianola" TargetMode="External"/><Relationship Id="rId3" Type="http://schemas.openxmlformats.org/officeDocument/2006/relationships/image" Target="../media/image23.tiff"/><Relationship Id="rId7" Type="http://schemas.openxmlformats.org/officeDocument/2006/relationships/image" Target="../media/image26.tif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ce.esalq.usp.br/arquivos/aulas/2013/LCE5713/" TargetMode="Externa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taurus.ansci.iastate.edu/wiki/projects)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aurus.ansci.iastate.edu/wiki/projects" TargetMode="Externa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Lecture 28: Bayesian Tools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956" y="2675467"/>
            <a:ext cx="8625385" cy="34506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$effect: The posterior means of marker effects (m elements)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var</a:t>
            </a:r>
            <a:r>
              <a:rPr lang="en-US" dirty="0"/>
              <a:t>: The posterior means of marker variances (m elements)</a:t>
            </a:r>
          </a:p>
          <a:p>
            <a:pPr marL="0" indent="0">
              <a:buNone/>
            </a:pPr>
            <a:r>
              <a:rPr lang="en-US" dirty="0"/>
              <a:t>$ mean: The posterior mean of overall mean</a:t>
            </a:r>
          </a:p>
          <a:p>
            <a:pPr marL="0" indent="0">
              <a:buNone/>
            </a:pPr>
            <a:r>
              <a:rPr lang="en-US" dirty="0"/>
              <a:t>$ pi: The posterior mean of pi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Va</a:t>
            </a:r>
            <a:r>
              <a:rPr lang="en-US" dirty="0"/>
              <a:t>: The posterior mean of variance of SNP effects (</a:t>
            </a:r>
            <a:r>
              <a:rPr lang="en-US" dirty="0" err="1"/>
              <a:t>CPi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Ve</a:t>
            </a:r>
            <a:r>
              <a:rPr lang="en-US" dirty="0"/>
              <a:t>: The posterior mean of variance of residual effects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696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956" y="2675467"/>
            <a:ext cx="8625385" cy="345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$</a:t>
            </a:r>
            <a:r>
              <a:rPr lang="en-US" dirty="0" err="1"/>
              <a:t>mcmc.p</a:t>
            </a:r>
            <a:r>
              <a:rPr lang="en-US" dirty="0"/>
              <a:t>: The posterior samples of four parameters (t by 4 elements)</a:t>
            </a:r>
          </a:p>
          <a:p>
            <a:pPr marL="301943" lvl="1" indent="0">
              <a:buNone/>
            </a:pPr>
            <a:r>
              <a:rPr lang="en-US" dirty="0"/>
              <a:t>$ mean: The posterior mean of overall mean</a:t>
            </a:r>
          </a:p>
          <a:p>
            <a:pPr marL="301943" lvl="1" indent="0">
              <a:buNone/>
            </a:pPr>
            <a:r>
              <a:rPr lang="en-US" dirty="0"/>
              <a:t>$ pi: The posterior mean of pi</a:t>
            </a:r>
          </a:p>
          <a:p>
            <a:pPr marL="301943" lvl="1" indent="0">
              <a:buNone/>
            </a:pPr>
            <a:r>
              <a:rPr lang="en-US" dirty="0"/>
              <a:t>$ </a:t>
            </a:r>
            <a:r>
              <a:rPr lang="en-US" dirty="0" err="1"/>
              <a:t>Va</a:t>
            </a:r>
            <a:r>
              <a:rPr lang="en-US" dirty="0"/>
              <a:t>: The posterior mean of variance of SNP effects (</a:t>
            </a:r>
            <a:r>
              <a:rPr lang="en-US" dirty="0" err="1"/>
              <a:t>Cpi</a:t>
            </a:r>
            <a:r>
              <a:rPr lang="en-US" dirty="0"/>
              <a:t>)</a:t>
            </a:r>
          </a:p>
          <a:p>
            <a:pPr marL="301943" lvl="1" indent="0">
              <a:buNone/>
            </a:pPr>
            <a:r>
              <a:rPr lang="en-US" dirty="0"/>
              <a:t>$ </a:t>
            </a:r>
            <a:r>
              <a:rPr lang="en-US" dirty="0" err="1"/>
              <a:t>Ve</a:t>
            </a:r>
            <a:r>
              <a:rPr lang="en-US" dirty="0"/>
              <a:t>: The posterior mean of variance of residual effects</a:t>
            </a:r>
          </a:p>
          <a:p>
            <a:pPr marL="0" indent="0">
              <a:buNone/>
            </a:pPr>
            <a:r>
              <a:rPr lang="en-US" dirty="0"/>
              <a:t>$</a:t>
            </a:r>
            <a:r>
              <a:rPr lang="en-US" dirty="0" err="1"/>
              <a:t>mcmc.b</a:t>
            </a:r>
            <a:r>
              <a:rPr lang="en-US" dirty="0"/>
              <a:t>: The posterior samples of marker effects (t by m elements)</a:t>
            </a:r>
          </a:p>
          <a:p>
            <a:pPr marL="0" indent="0">
              <a:buNone/>
            </a:pPr>
            <a:r>
              <a:rPr lang="en-US" dirty="0"/>
              <a:t>$</a:t>
            </a:r>
            <a:r>
              <a:rPr lang="en-US" dirty="0" err="1"/>
              <a:t>mcmc.v</a:t>
            </a:r>
            <a:r>
              <a:rPr lang="en-US" dirty="0"/>
              <a:t>: The posterior samples of marker variances (t by m elements)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Output of MCMC with t iterations</a:t>
            </a:r>
          </a:p>
        </p:txBody>
      </p:sp>
    </p:spTree>
    <p:extLst>
      <p:ext uri="{BB962C8B-B14F-4D97-AF65-F5344CB8AC3E}">
        <p14:creationId xmlns:p14="http://schemas.microsoft.com/office/powerpoint/2010/main" val="18222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Set up GAPIT and BAGS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8950" y="1087547"/>
            <a:ext cx="8674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rm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(list=ls())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source("http://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GAPIT.library.R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")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source("http://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gapit_functions.txt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")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#Prepare BAGS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source('http://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zzlab.net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/sandbox/BAGS.R')</a:t>
            </a:r>
          </a:p>
        </p:txBody>
      </p:sp>
    </p:spTree>
    <p:extLst>
      <p:ext uri="{BB962C8B-B14F-4D97-AF65-F5344CB8AC3E}">
        <p14:creationId xmlns:p14="http://schemas.microsoft.com/office/powerpoint/2010/main" val="361648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4888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Data and 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1048881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#Import demo data</a:t>
            </a:r>
          </a:p>
          <a:p>
            <a:r>
              <a:rPr lang="en-US" sz="1600" dirty="0" err="1"/>
              <a:t>myGD</a:t>
            </a:r>
            <a:r>
              <a:rPr lang="en-US" sz="1600" dirty="0"/>
              <a:t>=</a:t>
            </a:r>
            <a:r>
              <a:rPr lang="en-US" sz="1600" dirty="0" err="1"/>
              <a:t>read.table</a:t>
            </a:r>
            <a:r>
              <a:rPr lang="en-US" sz="1600" dirty="0"/>
              <a:t>(file="http://</a:t>
            </a:r>
            <a:r>
              <a:rPr lang="en-US" sz="1600" dirty="0" err="1"/>
              <a:t>zzlab.net</a:t>
            </a:r>
            <a:r>
              <a:rPr lang="en-US" sz="1600" dirty="0"/>
              <a:t>/GAPIT/data/</a:t>
            </a:r>
            <a:r>
              <a:rPr lang="en-US" sz="1600" dirty="0" err="1"/>
              <a:t>mdp_numeric.txt",head</a:t>
            </a:r>
            <a:r>
              <a:rPr lang="en-US" sz="1600" dirty="0"/>
              <a:t>=T)</a:t>
            </a:r>
          </a:p>
          <a:p>
            <a:r>
              <a:rPr lang="en-US" sz="1600" dirty="0" err="1"/>
              <a:t>myGM</a:t>
            </a:r>
            <a:r>
              <a:rPr lang="en-US" sz="1600" dirty="0"/>
              <a:t>=</a:t>
            </a:r>
            <a:r>
              <a:rPr lang="en-US" sz="1600" dirty="0" err="1"/>
              <a:t>read.table</a:t>
            </a:r>
            <a:r>
              <a:rPr lang="en-US" sz="1600" dirty="0"/>
              <a:t>(file="http://</a:t>
            </a:r>
            <a:r>
              <a:rPr lang="en-US" sz="1600" dirty="0" err="1"/>
              <a:t>zzlab.net</a:t>
            </a:r>
            <a:r>
              <a:rPr lang="en-US" sz="1600" dirty="0"/>
              <a:t>/GAPIT/data/</a:t>
            </a:r>
            <a:r>
              <a:rPr lang="en-US" sz="1600" dirty="0" err="1"/>
              <a:t>mdp_SNP_information.txt",head</a:t>
            </a:r>
            <a:r>
              <a:rPr lang="en-US" sz="1600" dirty="0"/>
              <a:t>=T)</a:t>
            </a:r>
          </a:p>
          <a:p>
            <a:r>
              <a:rPr lang="en-US" sz="1600" dirty="0" err="1"/>
              <a:t>myCV</a:t>
            </a:r>
            <a:r>
              <a:rPr lang="en-US" sz="1600" dirty="0"/>
              <a:t>=</a:t>
            </a:r>
            <a:r>
              <a:rPr lang="en-US" sz="1600" dirty="0" err="1"/>
              <a:t>read.table</a:t>
            </a:r>
            <a:r>
              <a:rPr lang="en-US" sz="1600" dirty="0"/>
              <a:t>(file="http://</a:t>
            </a:r>
            <a:r>
              <a:rPr lang="en-US" sz="1600" dirty="0" err="1"/>
              <a:t>zzlab.net</a:t>
            </a:r>
            <a:r>
              <a:rPr lang="en-US" sz="1600" dirty="0"/>
              <a:t>/GAPIT/data/</a:t>
            </a:r>
            <a:r>
              <a:rPr lang="en-US" sz="1600" dirty="0" err="1"/>
              <a:t>mdp_env.txt",head</a:t>
            </a:r>
            <a:r>
              <a:rPr lang="en-US" sz="1600" dirty="0"/>
              <a:t>=T)</a:t>
            </a:r>
          </a:p>
          <a:p>
            <a:endParaRPr lang="en-US" sz="1600" dirty="0"/>
          </a:p>
          <a:p>
            <a:r>
              <a:rPr lang="pt-BR" sz="1600" dirty="0" err="1"/>
              <a:t>X</a:t>
            </a:r>
            <a:r>
              <a:rPr lang="pt-BR" sz="1600" dirty="0"/>
              <a:t>=</a:t>
            </a:r>
            <a:r>
              <a:rPr lang="pt-BR" sz="1600" dirty="0" err="1"/>
              <a:t>myGD</a:t>
            </a:r>
            <a:r>
              <a:rPr lang="pt-BR" sz="1600" dirty="0"/>
              <a:t>[,-1]</a:t>
            </a:r>
          </a:p>
          <a:p>
            <a:r>
              <a:rPr lang="pt-BR" sz="1600" dirty="0"/>
              <a:t>taxa=</a:t>
            </a:r>
            <a:r>
              <a:rPr lang="pt-BR" sz="1600" dirty="0" err="1"/>
              <a:t>myGD</a:t>
            </a:r>
            <a:r>
              <a:rPr lang="pt-BR" sz="1600" dirty="0"/>
              <a:t>[,1]</a:t>
            </a:r>
          </a:p>
          <a:p>
            <a:r>
              <a:rPr lang="pt-BR" sz="1600" dirty="0"/>
              <a:t>index1to5=</a:t>
            </a:r>
            <a:r>
              <a:rPr lang="pt-BR" sz="1600" dirty="0" err="1"/>
              <a:t>myGM</a:t>
            </a:r>
            <a:r>
              <a:rPr lang="pt-BR" sz="1600" dirty="0"/>
              <a:t>[,2]&lt;6</a:t>
            </a:r>
          </a:p>
          <a:p>
            <a:r>
              <a:rPr lang="pt-BR" sz="1600" dirty="0"/>
              <a:t>X1to5 = </a:t>
            </a:r>
            <a:r>
              <a:rPr lang="pt-BR" sz="1600" dirty="0" err="1"/>
              <a:t>X</a:t>
            </a:r>
            <a:r>
              <a:rPr lang="pt-BR" sz="1600" dirty="0"/>
              <a:t>[,index1to5]</a:t>
            </a:r>
          </a:p>
          <a:p>
            <a:r>
              <a:rPr lang="pt-BR" sz="1600" dirty="0" err="1"/>
              <a:t>GD.candidate</a:t>
            </a:r>
            <a:r>
              <a:rPr lang="pt-BR" sz="1600" dirty="0"/>
              <a:t>=</a:t>
            </a:r>
            <a:r>
              <a:rPr lang="pt-BR" sz="1600" dirty="0" err="1"/>
              <a:t>cbind</a:t>
            </a:r>
            <a:r>
              <a:rPr lang="pt-BR" sz="1600" dirty="0"/>
              <a:t>(</a:t>
            </a:r>
            <a:r>
              <a:rPr lang="pt-BR" sz="1600" dirty="0" err="1"/>
              <a:t>as.data.frame</a:t>
            </a:r>
            <a:r>
              <a:rPr lang="pt-BR" sz="1600" dirty="0"/>
              <a:t>(taxa),X1to5)</a:t>
            </a:r>
          </a:p>
          <a:p>
            <a:endParaRPr lang="pt-BR" sz="1600" dirty="0"/>
          </a:p>
          <a:p>
            <a:r>
              <a:rPr lang="is-IS" sz="1600" dirty="0"/>
              <a:t>set.seed(99164)</a:t>
            </a:r>
          </a:p>
          <a:p>
            <a:r>
              <a:rPr lang="en-US" sz="1600" dirty="0" err="1"/>
              <a:t>mySim</a:t>
            </a:r>
            <a:r>
              <a:rPr lang="en-US" sz="1600" dirty="0"/>
              <a:t>=</a:t>
            </a:r>
            <a:r>
              <a:rPr lang="en-US" sz="1600" dirty="0" err="1"/>
              <a:t>GAPIT.Phenotype.Simulation</a:t>
            </a:r>
            <a:r>
              <a:rPr lang="en-US" sz="1600" dirty="0"/>
              <a:t>(GD=</a:t>
            </a:r>
            <a:r>
              <a:rPr lang="en-US" sz="1600" dirty="0" err="1"/>
              <a:t>GD.candidate,GM</a:t>
            </a:r>
            <a:r>
              <a:rPr lang="en-US" sz="1600" dirty="0"/>
              <a:t>=</a:t>
            </a:r>
            <a:r>
              <a:rPr lang="en-US" sz="1600" dirty="0" err="1"/>
              <a:t>myGM</a:t>
            </a:r>
            <a:r>
              <a:rPr lang="en-US" sz="1600" dirty="0"/>
              <a:t>[index1to5,],h2=.5,NQTN=20, </a:t>
            </a:r>
            <a:r>
              <a:rPr lang="en-US" sz="1600" dirty="0" err="1"/>
              <a:t>effectunit</a:t>
            </a:r>
            <a:r>
              <a:rPr lang="en-US" sz="1600" dirty="0"/>
              <a:t> =.95,QTNDist="</a:t>
            </a:r>
            <a:r>
              <a:rPr lang="en-US" sz="1600" dirty="0" err="1"/>
              <a:t>normal",CV</a:t>
            </a:r>
            <a:r>
              <a:rPr lang="en-US" sz="1600" dirty="0"/>
              <a:t>=</a:t>
            </a:r>
            <a:r>
              <a:rPr lang="en-US" sz="1600" dirty="0" err="1"/>
              <a:t>myCV,cveff</a:t>
            </a:r>
            <a:r>
              <a:rPr lang="en-US" sz="1600" dirty="0"/>
              <a:t>=c(.2,.2),a2=.5,adim=3,category=1,r=.4)</a:t>
            </a:r>
          </a:p>
          <a:p>
            <a:r>
              <a:rPr lang="en-US" sz="1600" dirty="0" err="1"/>
              <a:t>myY</a:t>
            </a:r>
            <a:r>
              <a:rPr lang="en-US" sz="1600" dirty="0"/>
              <a:t>=</a:t>
            </a:r>
            <a:r>
              <a:rPr lang="en-US" sz="1600" dirty="0" err="1"/>
              <a:t>mySim$Y</a:t>
            </a:r>
            <a:endParaRPr lang="en-US" sz="1600" dirty="0"/>
          </a:p>
          <a:p>
            <a:endParaRPr lang="en-US" sz="1600" dirty="0"/>
          </a:p>
          <a:p>
            <a:r>
              <a:rPr lang="is-IS" sz="1600" dirty="0"/>
              <a:t>set.seed(99164)</a:t>
            </a:r>
          </a:p>
          <a:p>
            <a:r>
              <a:rPr lang="en-US" sz="1600" dirty="0" err="1"/>
              <a:t>nfold</a:t>
            </a:r>
            <a:r>
              <a:rPr lang="en-US" sz="1600" dirty="0"/>
              <a:t>=5</a:t>
            </a:r>
          </a:p>
          <a:p>
            <a:r>
              <a:rPr lang="en-US" sz="1600" dirty="0"/>
              <a:t>sets=sample(cut(1:nrow(</a:t>
            </a:r>
            <a:r>
              <a:rPr lang="en-US" sz="1600" dirty="0" err="1"/>
              <a:t>myY</a:t>
            </a:r>
            <a:r>
              <a:rPr lang="en-US" sz="1600" dirty="0"/>
              <a:t> ),</a:t>
            </a:r>
            <a:r>
              <a:rPr lang="en-US" sz="1600" dirty="0" err="1"/>
              <a:t>nfold,labels</a:t>
            </a:r>
            <a:r>
              <a:rPr lang="en-US" sz="1600" dirty="0"/>
              <a:t>=FALSE),</a:t>
            </a:r>
            <a:r>
              <a:rPr lang="en-US" sz="1600" dirty="0" err="1"/>
              <a:t>nrow</a:t>
            </a:r>
            <a:r>
              <a:rPr lang="en-US" sz="1600" dirty="0"/>
              <a:t>(</a:t>
            </a:r>
            <a:r>
              <a:rPr lang="en-US" sz="1600" dirty="0" err="1"/>
              <a:t>myY</a:t>
            </a:r>
            <a:r>
              <a:rPr lang="en-US" sz="1600" dirty="0"/>
              <a:t> ))</a:t>
            </a:r>
          </a:p>
          <a:p>
            <a:r>
              <a:rPr lang="en-US" sz="1600" dirty="0"/>
              <a:t>training=</a:t>
            </a:r>
            <a:r>
              <a:rPr lang="en-US" sz="1600" dirty="0" err="1"/>
              <a:t>myY</a:t>
            </a:r>
            <a:r>
              <a:rPr lang="en-US" sz="1600" dirty="0"/>
              <a:t>[,c(1,2)]</a:t>
            </a:r>
          </a:p>
          <a:p>
            <a:r>
              <a:rPr lang="en-US" sz="1600" dirty="0" err="1"/>
              <a:t>test_index</a:t>
            </a:r>
            <a:r>
              <a:rPr lang="en-US" sz="1600" dirty="0"/>
              <a:t>=sets==1</a:t>
            </a:r>
          </a:p>
          <a:p>
            <a:r>
              <a:rPr lang="en-US" sz="1600" dirty="0"/>
              <a:t>training[test_index,2]=NA</a:t>
            </a:r>
          </a:p>
          <a:p>
            <a:r>
              <a:rPr lang="en-US" sz="1600" dirty="0"/>
              <a:t>testing=</a:t>
            </a:r>
            <a:r>
              <a:rPr lang="en-US" sz="1600" dirty="0" err="1"/>
              <a:t>cbind</a:t>
            </a:r>
            <a:r>
              <a:rPr lang="en-US" sz="1600" dirty="0"/>
              <a:t>(</a:t>
            </a:r>
            <a:r>
              <a:rPr lang="en-US" sz="1600" dirty="0" err="1"/>
              <a:t>myY</a:t>
            </a:r>
            <a:r>
              <a:rPr lang="en-US" sz="1600" dirty="0"/>
              <a:t>[</a:t>
            </a:r>
            <a:r>
              <a:rPr lang="en-US" sz="1600" dirty="0" err="1"/>
              <a:t>test_index,c</a:t>
            </a:r>
            <a:r>
              <a:rPr lang="en-US" sz="1600" dirty="0"/>
              <a:t>(1,2)], </a:t>
            </a:r>
            <a:r>
              <a:rPr lang="en-US" sz="1600" dirty="0" err="1"/>
              <a:t>mySim$u</a:t>
            </a:r>
            <a:r>
              <a:rPr lang="en-US" sz="1600" dirty="0"/>
              <a:t>[</a:t>
            </a:r>
            <a:r>
              <a:rPr lang="en-US" sz="1600" dirty="0" err="1"/>
              <a:t>test_index</a:t>
            </a:r>
            <a:r>
              <a:rPr lang="en-US" sz="1600" dirty="0"/>
              <a:t>])</a:t>
            </a:r>
            <a:endParaRPr lang="en-US" sz="1600" dirty="0">
              <a:solidFill>
                <a:srgbClr val="000000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9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263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Run GAPIT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626364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myGAPIT5 &lt;- GAPIT(</a:t>
            </a:r>
          </a:p>
          <a:p>
            <a:r>
              <a:rPr lang="pt-BR" dirty="0"/>
              <a:t>  </a:t>
            </a:r>
            <a:r>
              <a:rPr lang="pt-BR" dirty="0" err="1"/>
              <a:t>Y</a:t>
            </a:r>
            <a:r>
              <a:rPr lang="pt-BR" dirty="0"/>
              <a:t>=training,</a:t>
            </a:r>
          </a:p>
          <a:p>
            <a:r>
              <a:rPr lang="pt-BR" dirty="0"/>
              <a:t>  GD=</a:t>
            </a:r>
            <a:r>
              <a:rPr lang="pt-BR" dirty="0" err="1"/>
              <a:t>myGD</a:t>
            </a:r>
            <a:r>
              <a:rPr lang="pt-BR" dirty="0"/>
              <a:t>,</a:t>
            </a:r>
          </a:p>
          <a:p>
            <a:r>
              <a:rPr lang="pt-BR" dirty="0"/>
              <a:t>  GM=</a:t>
            </a:r>
            <a:r>
              <a:rPr lang="pt-BR" dirty="0" err="1"/>
              <a:t>myGM</a:t>
            </a:r>
            <a:r>
              <a:rPr lang="pt-BR" dirty="0"/>
              <a:t>,</a:t>
            </a:r>
          </a:p>
          <a:p>
            <a:r>
              <a:rPr lang="pt-BR" dirty="0"/>
              <a:t>  </a:t>
            </a:r>
            <a:r>
              <a:rPr lang="pt-BR" dirty="0" err="1"/>
              <a:t>PCA.total</a:t>
            </a:r>
            <a:r>
              <a:rPr lang="pt-BR" dirty="0"/>
              <a:t>=3,</a:t>
            </a:r>
          </a:p>
          <a:p>
            <a:r>
              <a:rPr lang="pt-BR" dirty="0"/>
              <a:t>  CV=</a:t>
            </a:r>
            <a:r>
              <a:rPr lang="pt-BR" dirty="0" err="1"/>
              <a:t>myCV</a:t>
            </a:r>
            <a:r>
              <a:rPr lang="pt-BR" dirty="0"/>
              <a:t>,</a:t>
            </a:r>
          </a:p>
          <a:p>
            <a:r>
              <a:rPr lang="pt-BR" dirty="0"/>
              <a:t>  </a:t>
            </a:r>
            <a:r>
              <a:rPr lang="pt-BR" dirty="0" err="1"/>
              <a:t>model</a:t>
            </a:r>
            <a:r>
              <a:rPr lang="pt-BR" dirty="0"/>
              <a:t>="gBLUP",</a:t>
            </a:r>
          </a:p>
          <a:p>
            <a:r>
              <a:rPr lang="pt-BR" dirty="0"/>
              <a:t>  </a:t>
            </a:r>
            <a:r>
              <a:rPr lang="pt-BR" dirty="0" err="1"/>
              <a:t>file.output</a:t>
            </a:r>
            <a:r>
              <a:rPr lang="pt-BR" dirty="0"/>
              <a:t>=</a:t>
            </a:r>
            <a:r>
              <a:rPr lang="pt-BR" dirty="0" err="1"/>
              <a:t>F</a:t>
            </a:r>
            <a:endParaRPr lang="pt-BR" dirty="0"/>
          </a:p>
          <a:p>
            <a:r>
              <a:rPr lang="pt-BR" dirty="0"/>
              <a:t>  )</a:t>
            </a:r>
          </a:p>
          <a:p>
            <a:endParaRPr lang="en-US" dirty="0"/>
          </a:p>
          <a:p>
            <a:r>
              <a:rPr lang="en-US" dirty="0" err="1"/>
              <a:t>myY</a:t>
            </a:r>
            <a:r>
              <a:rPr lang="en-US" dirty="0"/>
              <a:t>=</a:t>
            </a:r>
            <a:r>
              <a:rPr lang="en-US" dirty="0" err="1"/>
              <a:t>mySim$Y</a:t>
            </a:r>
            <a:endParaRPr lang="en-US" dirty="0"/>
          </a:p>
          <a:p>
            <a:r>
              <a:rPr lang="en-US" dirty="0" err="1"/>
              <a:t>colnames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)=c("Taxa","Trait1")</a:t>
            </a:r>
          </a:p>
          <a:p>
            <a:r>
              <a:rPr lang="en-US" dirty="0"/>
              <a:t>PCA=myGAPIT5$PCA</a:t>
            </a:r>
          </a:p>
          <a:p>
            <a:r>
              <a:rPr lang="en-US" dirty="0" err="1"/>
              <a:t>pcEnv</a:t>
            </a:r>
            <a:r>
              <a:rPr lang="en-US" dirty="0"/>
              <a:t>=</a:t>
            </a:r>
            <a:r>
              <a:rPr lang="en-US" dirty="0" err="1"/>
              <a:t>cbind</a:t>
            </a:r>
            <a:r>
              <a:rPr lang="en-US" dirty="0"/>
              <a:t>(</a:t>
            </a:r>
            <a:r>
              <a:rPr lang="en-US" dirty="0" err="1"/>
              <a:t>myCV,PCA</a:t>
            </a:r>
            <a:r>
              <a:rPr lang="en-US" dirty="0"/>
              <a:t>[,-1])</a:t>
            </a:r>
          </a:p>
          <a:p>
            <a:endParaRPr lang="en-US" dirty="0"/>
          </a:p>
          <a:p>
            <a:r>
              <a:rPr lang="en-US" dirty="0"/>
              <a:t>gapit5=merge(myY,myGAPIT5$Pred[,c(1,3,5,8)],</a:t>
            </a:r>
            <a:r>
              <a:rPr lang="en-US" dirty="0" err="1"/>
              <a:t>by.x</a:t>
            </a:r>
            <a:r>
              <a:rPr lang="en-US" dirty="0"/>
              <a:t>="Taxa",</a:t>
            </a:r>
            <a:r>
              <a:rPr lang="en-US" dirty="0" err="1"/>
              <a:t>by.y</a:t>
            </a:r>
            <a:r>
              <a:rPr lang="en-US" dirty="0"/>
              <a:t>="Taxa")</a:t>
            </a:r>
          </a:p>
          <a:p>
            <a:r>
              <a:rPr lang="en-US" dirty="0" err="1"/>
              <a:t>acc.GAPIT</a:t>
            </a:r>
            <a:r>
              <a:rPr lang="en-US" dirty="0"/>
              <a:t>=</a:t>
            </a:r>
            <a:r>
              <a:rPr lang="en-US" dirty="0" err="1"/>
              <a:t>cor</a:t>
            </a:r>
            <a:r>
              <a:rPr lang="en-US" dirty="0"/>
              <a:t>(gapit5[</a:t>
            </a:r>
            <a:r>
              <a:rPr lang="en-US" dirty="0">
                <a:solidFill>
                  <a:srgbClr val="FF0000"/>
                </a:solidFill>
              </a:rPr>
              <a:t>gapit5[,3]!=1</a:t>
            </a:r>
            <a:r>
              <a:rPr lang="en-US" dirty="0"/>
              <a:t>,2],gapit5[</a:t>
            </a:r>
            <a:r>
              <a:rPr lang="en-US" dirty="0">
                <a:solidFill>
                  <a:srgbClr val="FF0000"/>
                </a:solidFill>
              </a:rPr>
              <a:t>gapit5[,3]!=1</a:t>
            </a:r>
            <a:r>
              <a:rPr lang="en-US" dirty="0"/>
              <a:t>,5]) </a:t>
            </a:r>
          </a:p>
          <a:p>
            <a:r>
              <a:rPr lang="en-US" dirty="0" err="1"/>
              <a:t>fit.GAPIT</a:t>
            </a:r>
            <a:r>
              <a:rPr lang="en-US" dirty="0"/>
              <a:t>=</a:t>
            </a:r>
            <a:r>
              <a:rPr lang="en-US" dirty="0" err="1"/>
              <a:t>cor</a:t>
            </a:r>
            <a:r>
              <a:rPr lang="en-US" dirty="0"/>
              <a:t>(gapit5[</a:t>
            </a:r>
            <a:r>
              <a:rPr lang="en-US" dirty="0">
                <a:solidFill>
                  <a:srgbClr val="FF0000"/>
                </a:solidFill>
              </a:rPr>
              <a:t>gapit5[,3]==1</a:t>
            </a:r>
            <a:r>
              <a:rPr lang="en-US" dirty="0"/>
              <a:t>,2],gapit5[</a:t>
            </a:r>
            <a:r>
              <a:rPr lang="en-US" dirty="0">
                <a:solidFill>
                  <a:srgbClr val="FF0000"/>
                </a:solidFill>
              </a:rPr>
              <a:t>gapit5[,3]==1</a:t>
            </a:r>
            <a:r>
              <a:rPr lang="en-US" dirty="0"/>
              <a:t>,5]) </a:t>
            </a:r>
          </a:p>
          <a:p>
            <a:r>
              <a:rPr lang="en-US" dirty="0" err="1"/>
              <a:t>acc.GAPIT</a:t>
            </a:r>
            <a:endParaRPr lang="en-US" dirty="0"/>
          </a:p>
          <a:p>
            <a:r>
              <a:rPr lang="en-US" dirty="0" err="1"/>
              <a:t>fit.GAPIT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5520" y="5889344"/>
            <a:ext cx="160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0.3315054</a:t>
            </a:r>
          </a:p>
          <a:p>
            <a:r>
              <a:rPr lang="en-US" dirty="0">
                <a:solidFill>
                  <a:srgbClr val="FF0000"/>
                </a:solidFill>
              </a:rPr>
              <a:t>0.9362512</a:t>
            </a:r>
          </a:p>
        </p:txBody>
      </p:sp>
    </p:spTree>
    <p:extLst>
      <p:ext uri="{BB962C8B-B14F-4D97-AF65-F5344CB8AC3E}">
        <p14:creationId xmlns:p14="http://schemas.microsoft.com/office/powerpoint/2010/main" val="38117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8"/>
            <a:ext cx="5171440" cy="125272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GWAS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2"/>
          <a:stretch/>
        </p:blipFill>
        <p:spPr>
          <a:xfrm>
            <a:off x="1524000" y="3377418"/>
            <a:ext cx="9144000" cy="3480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t="16559" r="6666" b="11000"/>
          <a:stretch/>
        </p:blipFill>
        <p:spPr>
          <a:xfrm>
            <a:off x="7000240" y="65428"/>
            <a:ext cx="3667760" cy="33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5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071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RUN BAGS with different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1641475" y="1019612"/>
            <a:ext cx="89090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niter=200</a:t>
            </a:r>
          </a:p>
          <a:p>
            <a:r>
              <a:rPr lang="en-US" sz="2000" dirty="0"/>
              <a:t>m=</a:t>
            </a:r>
            <a:r>
              <a:rPr lang="en-US" sz="2000" dirty="0" err="1"/>
              <a:t>ncol</a:t>
            </a:r>
            <a:r>
              <a:rPr lang="en-US" sz="2000" dirty="0"/>
              <a:t>(X)</a:t>
            </a:r>
          </a:p>
          <a:p>
            <a:r>
              <a:rPr lang="en-US" sz="2000" dirty="0"/>
              <a:t>GR=</a:t>
            </a:r>
            <a:r>
              <a:rPr lang="en-US" sz="2000" dirty="0" err="1"/>
              <a:t>myGD</a:t>
            </a:r>
            <a:r>
              <a:rPr lang="en-US" sz="2000" dirty="0"/>
              <a:t>[!test_index,-1];YR=</a:t>
            </a:r>
            <a:r>
              <a:rPr lang="en-US" sz="2000" dirty="0" err="1"/>
              <a:t>as.matrix</a:t>
            </a:r>
            <a:r>
              <a:rPr lang="en-US" sz="2000" dirty="0"/>
              <a:t>(</a:t>
            </a:r>
            <a:r>
              <a:rPr lang="en-US" sz="2000" dirty="0" err="1"/>
              <a:t>mySim$Y</a:t>
            </a:r>
            <a:r>
              <a:rPr lang="en-US" sz="2000" dirty="0"/>
              <a:t>[!test_index,2])</a:t>
            </a:r>
          </a:p>
          <a:p>
            <a:r>
              <a:rPr lang="en-US" sz="2000" dirty="0"/>
              <a:t>GI=</a:t>
            </a:r>
            <a:r>
              <a:rPr lang="en-US" sz="2000" dirty="0" err="1"/>
              <a:t>myGD</a:t>
            </a:r>
            <a:r>
              <a:rPr lang="en-US" sz="2000" dirty="0"/>
              <a:t>[test_index,-1];YI=</a:t>
            </a:r>
            <a:r>
              <a:rPr lang="en-US" sz="2000" dirty="0" err="1"/>
              <a:t>as.matrix</a:t>
            </a:r>
            <a:r>
              <a:rPr lang="en-US" sz="2000" dirty="0"/>
              <a:t>(</a:t>
            </a:r>
            <a:r>
              <a:rPr lang="en-US" sz="2000" dirty="0" err="1"/>
              <a:t>mySim$Y</a:t>
            </a:r>
            <a:r>
              <a:rPr lang="en-US" sz="2000" dirty="0"/>
              <a:t>[test_index,2])</a:t>
            </a:r>
            <a:endParaRPr lang="en-US" sz="2000" dirty="0">
              <a:solidFill>
                <a:srgbClr val="060087"/>
              </a:solidFill>
              <a:latin typeface="Candara" charset="0"/>
            </a:endParaRPr>
          </a:p>
          <a:p>
            <a:endParaRPr lang="en-US" sz="2000" dirty="0"/>
          </a:p>
          <a:p>
            <a:r>
              <a:rPr lang="en-US" sz="2000" dirty="0"/>
              <a:t>#Bayes A:</a:t>
            </a:r>
          </a:p>
          <a:p>
            <a:r>
              <a:rPr lang="en-US" sz="2000" dirty="0" err="1"/>
              <a:t>myBayes</a:t>
            </a:r>
            <a:r>
              <a:rPr lang="en-US" sz="2000" dirty="0"/>
              <a:t>=BAGS(X=</a:t>
            </a:r>
            <a:r>
              <a:rPr lang="en-US" sz="2000" dirty="0" err="1"/>
              <a:t>GR,y</a:t>
            </a:r>
            <a:r>
              <a:rPr lang="en-US" sz="2000" dirty="0"/>
              <a:t>=</a:t>
            </a:r>
            <a:r>
              <a:rPr lang="en-US" sz="2000" dirty="0" err="1"/>
              <a:t>YR,pi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FF0000"/>
                </a:solidFill>
              </a:rPr>
              <a:t>0</a:t>
            </a:r>
            <a:r>
              <a:rPr lang="en-US" sz="2000" dirty="0"/>
              <a:t>,burn.in=100,burn.out=100,recording=T)</a:t>
            </a:r>
          </a:p>
          <a:p>
            <a:endParaRPr lang="en-US" sz="2000" dirty="0"/>
          </a:p>
          <a:p>
            <a:r>
              <a:rPr lang="en-US" sz="2000" dirty="0"/>
              <a:t>#Bayes B:</a:t>
            </a:r>
          </a:p>
          <a:p>
            <a:r>
              <a:rPr lang="en-US" sz="2000" dirty="0" err="1"/>
              <a:t>myBayes</a:t>
            </a:r>
            <a:r>
              <a:rPr lang="en-US" sz="2000" dirty="0"/>
              <a:t>=BAGS(X=</a:t>
            </a:r>
            <a:r>
              <a:rPr lang="en-US" sz="2000" dirty="0" err="1"/>
              <a:t>GR,y</a:t>
            </a:r>
            <a:r>
              <a:rPr lang="en-US" sz="2000" dirty="0"/>
              <a:t>=</a:t>
            </a:r>
            <a:r>
              <a:rPr lang="en-US" sz="2000" dirty="0" err="1"/>
              <a:t>YR,pi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FF0000"/>
                </a:solidFill>
              </a:rPr>
              <a:t>.95</a:t>
            </a:r>
            <a:r>
              <a:rPr lang="en-US" sz="2000" dirty="0"/>
              <a:t>,burn.in=100,burn.out=100,recording=T)</a:t>
            </a:r>
          </a:p>
          <a:p>
            <a:endParaRPr lang="en-US" sz="2000" dirty="0"/>
          </a:p>
          <a:p>
            <a:r>
              <a:rPr lang="en-US" sz="2000" dirty="0"/>
              <a:t>#Bayes </a:t>
            </a:r>
            <a:r>
              <a:rPr lang="en-US" sz="2000" dirty="0" err="1"/>
              <a:t>Cpi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myBayes</a:t>
            </a:r>
            <a:r>
              <a:rPr lang="en-US" sz="2000" dirty="0"/>
              <a:t>=BAGS(X=</a:t>
            </a:r>
            <a:r>
              <a:rPr lang="en-US" sz="2000" dirty="0" err="1"/>
              <a:t>GR,y</a:t>
            </a:r>
            <a:r>
              <a:rPr lang="en-US" sz="2000" dirty="0"/>
              <a:t>=</a:t>
            </a:r>
            <a:r>
              <a:rPr lang="en-US" sz="2000" dirty="0" err="1"/>
              <a:t>YR,pi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FF0000"/>
                </a:solidFill>
              </a:rPr>
              <a:t>1</a:t>
            </a:r>
            <a:r>
              <a:rPr lang="en-US" sz="2000" dirty="0"/>
              <a:t>,burn.in=100,burn.out=100,recording=T)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21964" y="5034162"/>
            <a:ext cx="3797300" cy="147732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par(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mfrow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=c(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mar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c(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myBayes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mcmc.p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type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"b"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myBayes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mcmc.p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type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"b"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myBayes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mcmc.p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type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"b"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myBayes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mcmc.p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type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"b"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4779" y="23336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Bayes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Cpi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729" y="1536700"/>
            <a:ext cx="5727700" cy="5321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82481" y="1237964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Overall mean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310045" y="1206327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Pi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4102" y="4032163"/>
            <a:ext cx="747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Ve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377563" y="4047982"/>
            <a:ext cx="747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Va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786523" y="949473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A, B, or </a:t>
            </a:r>
            <a:r>
              <a:rPr lang="en-US" sz="2000" dirty="0" err="1">
                <a:solidFill>
                  <a:srgbClr val="FF0000"/>
                </a:solidFill>
              </a:rPr>
              <a:t>Cpi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5D25D1-C919-314E-A677-4A473CC07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915" y="949473"/>
            <a:ext cx="2565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6669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Bayes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19" y="1536700"/>
            <a:ext cx="5727700" cy="532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4371" y="1214628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Overall mean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5451935" y="1182991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Pi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5992" y="4008827"/>
            <a:ext cx="747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Ve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519453" y="4024646"/>
            <a:ext cx="747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Va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928413" y="926137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A, B, or </a:t>
            </a:r>
            <a:r>
              <a:rPr lang="en-US" sz="2000" dirty="0" err="1">
                <a:solidFill>
                  <a:srgbClr val="FF0000"/>
                </a:solidFill>
              </a:rPr>
              <a:t>Cpi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9337B-FB43-BA4C-A7CE-5A8B244C5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915" y="949473"/>
            <a:ext cx="2565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2890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Bayes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40" y="1536700"/>
            <a:ext cx="5727700" cy="5321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592" y="1214628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Overall mean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168156" y="1182991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Pi</a:t>
            </a:r>
          </a:p>
        </p:txBody>
      </p:sp>
      <p:sp>
        <p:nvSpPr>
          <p:cNvPr id="7" name="Rectangle 6"/>
          <p:cNvSpPr/>
          <p:nvPr/>
        </p:nvSpPr>
        <p:spPr>
          <a:xfrm>
            <a:off x="6192213" y="4008827"/>
            <a:ext cx="747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Ve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235674" y="4024646"/>
            <a:ext cx="747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Va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644634" y="926137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A, B, or </a:t>
            </a:r>
            <a:r>
              <a:rPr lang="en-US" sz="2000" dirty="0" err="1">
                <a:solidFill>
                  <a:srgbClr val="FF0000"/>
                </a:solidFill>
              </a:rPr>
              <a:t>Cpi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9E6F96-6964-AA46-950E-A6EBF5EDC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915" y="949473"/>
            <a:ext cx="2565400" cy="548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084056-D059-B342-8410-3EE9892F3CFB}"/>
              </a:ext>
            </a:extLst>
          </p:cNvPr>
          <p:cNvSpPr/>
          <p:nvPr/>
        </p:nvSpPr>
        <p:spPr>
          <a:xfrm>
            <a:off x="4844963" y="1463181"/>
            <a:ext cx="323193" cy="2545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BAGS</a:t>
            </a:r>
          </a:p>
          <a:p>
            <a:r>
              <a:rPr lang="en-US" dirty="0">
                <a:latin typeface="Constantia" charset="0"/>
              </a:rPr>
              <a:t>BLR/BGLR</a:t>
            </a:r>
          </a:p>
        </p:txBody>
      </p:sp>
    </p:spTree>
    <p:extLst>
      <p:ext uri="{BB962C8B-B14F-4D97-AF65-F5344CB8AC3E}">
        <p14:creationId xmlns:p14="http://schemas.microsoft.com/office/powerpoint/2010/main" val="4128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Visualizing MCMC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8950" y="1087547"/>
            <a:ext cx="89090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myVar</a:t>
            </a:r>
            <a:r>
              <a:rPr lang="en-US" sz="3200" dirty="0"/>
              <a:t>=</a:t>
            </a:r>
            <a:r>
              <a:rPr lang="en-US" sz="3200" dirty="0" err="1"/>
              <a:t>myBayes$mcmc.v</a:t>
            </a:r>
            <a:endParaRPr lang="en-US" sz="3200" dirty="0"/>
          </a:p>
          <a:p>
            <a:r>
              <a:rPr lang="en-US" sz="3200" dirty="0" err="1"/>
              <a:t>av</a:t>
            </a:r>
            <a:r>
              <a:rPr lang="en-US" sz="3200" dirty="0"/>
              <a:t>=</a:t>
            </a:r>
            <a:r>
              <a:rPr lang="en-US" sz="3200" dirty="0" err="1"/>
              <a:t>myVar</a:t>
            </a:r>
            <a:endParaRPr lang="en-US" sz="3200" dirty="0"/>
          </a:p>
          <a:p>
            <a:r>
              <a:rPr lang="nl-NL" sz="3200" dirty="0" err="1"/>
              <a:t>for</a:t>
            </a:r>
            <a:r>
              <a:rPr lang="nl-NL" sz="3200" dirty="0"/>
              <a:t> (j in 1:m){</a:t>
            </a:r>
          </a:p>
          <a:p>
            <a:r>
              <a:rPr lang="nl-NL" sz="3200" dirty="0" err="1"/>
              <a:t>for</a:t>
            </a:r>
            <a:r>
              <a:rPr lang="nl-NL" sz="3200" dirty="0"/>
              <a:t>(i in 1:niter){</a:t>
            </a:r>
          </a:p>
          <a:p>
            <a:r>
              <a:rPr lang="nl-NL" sz="3200" dirty="0"/>
              <a:t>  av[</a:t>
            </a:r>
            <a:r>
              <a:rPr lang="nl-NL" sz="3200" dirty="0" err="1"/>
              <a:t>i,j</a:t>
            </a:r>
            <a:r>
              <a:rPr lang="nl-NL" sz="3200" dirty="0"/>
              <a:t>]=</a:t>
            </a:r>
            <a:r>
              <a:rPr lang="nl-NL" sz="3200" dirty="0" err="1"/>
              <a:t>mean</a:t>
            </a:r>
            <a:r>
              <a:rPr lang="nl-NL" sz="3200" dirty="0"/>
              <a:t>(</a:t>
            </a:r>
            <a:r>
              <a:rPr lang="nl-NL" sz="3200" dirty="0" err="1"/>
              <a:t>myVar</a:t>
            </a:r>
            <a:r>
              <a:rPr lang="nl-NL" sz="3200" dirty="0"/>
              <a:t>[1:i,j])</a:t>
            </a:r>
          </a:p>
          <a:p>
            <a:r>
              <a:rPr lang="nl-NL" sz="3200" dirty="0"/>
              <a:t>}}</a:t>
            </a:r>
          </a:p>
          <a:p>
            <a:r>
              <a:rPr lang="nl-NL" sz="3200" dirty="0" err="1"/>
              <a:t>ylim</a:t>
            </a:r>
            <a:r>
              <a:rPr lang="nl-NL" sz="3200" dirty="0"/>
              <a:t>=c(min(av),max(av))</a:t>
            </a:r>
          </a:p>
          <a:p>
            <a:r>
              <a:rPr lang="nl-NL" sz="3200" dirty="0"/>
              <a:t>plot(av[,1],type="l",</a:t>
            </a:r>
            <a:r>
              <a:rPr lang="nl-NL" sz="3200" dirty="0" err="1"/>
              <a:t>ylim</a:t>
            </a:r>
            <a:r>
              <a:rPr lang="nl-NL" sz="3200" dirty="0"/>
              <a:t>=</a:t>
            </a:r>
            <a:r>
              <a:rPr lang="nl-NL" sz="3200" dirty="0" err="1"/>
              <a:t>ylim</a:t>
            </a:r>
            <a:r>
              <a:rPr lang="nl-NL" sz="3200" dirty="0"/>
              <a:t>)</a:t>
            </a:r>
          </a:p>
          <a:p>
            <a:r>
              <a:rPr lang="it-IT" sz="3200" dirty="0"/>
              <a:t>for(i in 2:m){</a:t>
            </a:r>
          </a:p>
          <a:p>
            <a:r>
              <a:rPr lang="it-IT" sz="3200" dirty="0"/>
              <a:t>  </a:t>
            </a:r>
            <a:r>
              <a:rPr lang="it-IT" sz="3200" dirty="0" err="1"/>
              <a:t>points</a:t>
            </a:r>
            <a:r>
              <a:rPr lang="it-IT" sz="3200" dirty="0"/>
              <a:t>(</a:t>
            </a:r>
            <a:r>
              <a:rPr lang="it-IT" sz="3200" dirty="0" err="1"/>
              <a:t>av</a:t>
            </a:r>
            <a:r>
              <a:rPr lang="it-IT" sz="3200" dirty="0"/>
              <a:t>[,i],</a:t>
            </a:r>
            <a:r>
              <a:rPr lang="it-IT" sz="3200" dirty="0" err="1"/>
              <a:t>type</a:t>
            </a:r>
            <a:r>
              <a:rPr lang="it-IT" sz="3200" dirty="0"/>
              <a:t>="</a:t>
            </a:r>
            <a:r>
              <a:rPr lang="it-IT" sz="3200" dirty="0" err="1"/>
              <a:t>l",col</a:t>
            </a:r>
            <a:r>
              <a:rPr lang="it-IT" sz="3200" dirty="0"/>
              <a:t>=i)</a:t>
            </a:r>
          </a:p>
          <a:p>
            <a:r>
              <a:rPr lang="it-IT" sz="3200" dirty="0"/>
              <a:t>}</a:t>
            </a:r>
            <a:endParaRPr lang="en-US" sz="3200" dirty="0">
              <a:solidFill>
                <a:srgbClr val="060087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93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17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Changes of cumulative averages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1302" y="6501990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Iteration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1917013" y="3390490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Variance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42" y="832710"/>
            <a:ext cx="579011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17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1,000 iterations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75" y="901701"/>
            <a:ext cx="5897051" cy="56830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21302" y="6501990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Iteration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1917013" y="3390490"/>
            <a:ext cx="206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Variance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620001" y="1871967"/>
            <a:ext cx="1536408" cy="6155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902818" y="1603345"/>
            <a:ext cx="1765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New stars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089901" y="1970884"/>
            <a:ext cx="1130007" cy="7342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845301" y="1754233"/>
            <a:ext cx="2311109" cy="2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06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/>
          <a:stretch/>
        </p:blipFill>
        <p:spPr>
          <a:xfrm>
            <a:off x="1796802" y="901700"/>
            <a:ext cx="6417996" cy="594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898206" y="1432844"/>
            <a:ext cx="608693" cy="416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89900" y="1102977"/>
            <a:ext cx="257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QTNs in colors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going up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364671" y="1649154"/>
            <a:ext cx="1359253" cy="28893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898204" y="1247822"/>
            <a:ext cx="585396" cy="552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17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20,000 iterations are still not enough!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89900" y="4599786"/>
            <a:ext cx="257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non-QTNs in gray</a:t>
            </a:r>
          </a:p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going down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841200" y="2949061"/>
            <a:ext cx="747878" cy="170827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898204" y="4246455"/>
            <a:ext cx="526896" cy="474933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759700" y="1730572"/>
            <a:ext cx="1077398" cy="39904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7759699" y="5140469"/>
            <a:ext cx="811824" cy="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7841200" y="4575592"/>
            <a:ext cx="565294" cy="233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7086999" y="1540434"/>
            <a:ext cx="1502080" cy="20980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5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3409" r="4248" b="13804"/>
          <a:stretch/>
        </p:blipFill>
        <p:spPr>
          <a:xfrm>
            <a:off x="3995035" y="4040897"/>
            <a:ext cx="4718098" cy="283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3472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BLR and BGLR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64" y="934720"/>
            <a:ext cx="171450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6880" y="342364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E0505"/>
                </a:solidFill>
                <a:latin typeface="ArialMT" charset="0"/>
              </a:rPr>
              <a:t>Daniel </a:t>
            </a:r>
            <a:r>
              <a:rPr lang="en-US" dirty="0" err="1">
                <a:solidFill>
                  <a:srgbClr val="0E0505"/>
                </a:solidFill>
                <a:latin typeface="ArialMT" charset="0"/>
              </a:rPr>
              <a:t>Gianola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350" r="13179"/>
          <a:stretch/>
        </p:blipFill>
        <p:spPr>
          <a:xfrm>
            <a:off x="8584227" y="965275"/>
            <a:ext cx="1771291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41760" y="3307319"/>
            <a:ext cx="165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E2E2E"/>
                </a:solidFill>
                <a:latin typeface="Georgia" charset="0"/>
              </a:rPr>
              <a:t>Gustavo </a:t>
            </a:r>
          </a:p>
          <a:p>
            <a:pPr algn="ctr"/>
            <a:r>
              <a:rPr lang="en-US" dirty="0">
                <a:solidFill>
                  <a:srgbClr val="2E2E2E"/>
                </a:solidFill>
                <a:latin typeface="Georgia" charset="0"/>
              </a:rPr>
              <a:t>de los Campos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964" y="934720"/>
            <a:ext cx="17145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69964" y="3445817"/>
            <a:ext cx="167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Guilherme</a:t>
            </a:r>
            <a:r>
              <a:rPr lang="en-US" dirty="0"/>
              <a:t> Rosa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8644" y="6211670"/>
            <a:ext cx="323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6"/>
              </a:rPr>
              <a:t>http://www.lce.esalq.usp.br/arquivos/aulas/2013/LCE5713/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726" y="934720"/>
            <a:ext cx="2512476" cy="2286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5771" y="3445817"/>
            <a:ext cx="1250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Jose </a:t>
            </a:r>
            <a:r>
              <a:rPr lang="en-US" dirty="0" err="1"/>
              <a:t>Crossa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8A9774-325C-E940-867A-1065D381D213}"/>
              </a:ext>
            </a:extLst>
          </p:cNvPr>
          <p:cNvSpPr/>
          <p:nvPr/>
        </p:nvSpPr>
        <p:spPr>
          <a:xfrm>
            <a:off x="1408799" y="3749685"/>
            <a:ext cx="25458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8"/>
              </a:rPr>
              <a:t>https://en.wikipedia.org/wiki/Daniel_Gianola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5493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Papers of BLR and BGLR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4271" y="4884902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333333"/>
                </a:solidFill>
                <a:latin typeface="Open Sans" charset="0"/>
              </a:rPr>
              <a:t>Genome-Wide Regression &amp; Prediction with the BGLR Statistical Package</a:t>
            </a:r>
          </a:p>
          <a:p>
            <a:pPr fontAlgn="base"/>
            <a:r>
              <a:rPr lang="en-US" dirty="0" err="1">
                <a:solidFill>
                  <a:srgbClr val="666666"/>
                </a:solidFill>
                <a:latin typeface="inherit" charset="0"/>
              </a:rPr>
              <a:t>Paulino</a:t>
            </a:r>
            <a:r>
              <a:rPr lang="en-US" dirty="0">
                <a:solidFill>
                  <a:srgbClr val="666666"/>
                </a:solidFill>
                <a:latin typeface="inherit" charset="0"/>
              </a:rPr>
              <a:t> Pérez and Gustavo de </a:t>
            </a:r>
            <a:r>
              <a:rPr lang="en-US" dirty="0" err="1">
                <a:solidFill>
                  <a:srgbClr val="666666"/>
                </a:solidFill>
                <a:latin typeface="inherit" charset="0"/>
              </a:rPr>
              <a:t>los</a:t>
            </a:r>
            <a:r>
              <a:rPr lang="en-US" dirty="0">
                <a:solidFill>
                  <a:srgbClr val="666666"/>
                </a:solidFill>
                <a:latin typeface="inherit" charset="0"/>
              </a:rPr>
              <a:t> Campos</a:t>
            </a:r>
            <a:endParaRPr lang="en-US" dirty="0">
              <a:solidFill>
                <a:srgbClr val="666666"/>
              </a:solidFill>
              <a:latin typeface="Open Sans" charset="0"/>
            </a:endParaRPr>
          </a:p>
          <a:p>
            <a:pPr fontAlgn="base"/>
            <a:r>
              <a:rPr lang="en-US" cap="all" dirty="0">
                <a:solidFill>
                  <a:srgbClr val="666666"/>
                </a:solidFill>
                <a:latin typeface="Open Sans" charset="0"/>
              </a:rPr>
              <a:t>GENETICS </a:t>
            </a:r>
            <a:r>
              <a:rPr lang="en-US" i="1" dirty="0">
                <a:solidFill>
                  <a:srgbClr val="666666"/>
                </a:solidFill>
                <a:latin typeface="Open Sans" charset="0"/>
              </a:rPr>
              <a:t>Early online July 9, 2014;  https://</a:t>
            </a:r>
            <a:r>
              <a:rPr lang="en-US" i="1" dirty="0" err="1">
                <a:solidFill>
                  <a:srgbClr val="666666"/>
                </a:solidFill>
                <a:latin typeface="Open Sans" charset="0"/>
              </a:rPr>
              <a:t>doi.org</a:t>
            </a:r>
            <a:r>
              <a:rPr lang="en-US" i="1" dirty="0">
                <a:solidFill>
                  <a:srgbClr val="666666"/>
                </a:solidFill>
                <a:latin typeface="Open Sans" charset="0"/>
              </a:rPr>
              <a:t>/10.1534/genetics.114.164442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66717"/>
            <a:ext cx="5516880" cy="13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8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1" y="0"/>
            <a:ext cx="83428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87397" y="5351196"/>
            <a:ext cx="3373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install.packages</a:t>
            </a:r>
            <a:r>
              <a:rPr lang="en-US" dirty="0">
                <a:solidFill>
                  <a:srgbClr val="FF0000"/>
                </a:solidFill>
              </a:rPr>
              <a:t>("BLR") </a:t>
            </a:r>
          </a:p>
          <a:p>
            <a:r>
              <a:rPr lang="en-US" dirty="0">
                <a:solidFill>
                  <a:srgbClr val="FF0000"/>
                </a:solidFill>
              </a:rPr>
              <a:t>library(BLR) </a:t>
            </a:r>
          </a:p>
        </p:txBody>
      </p:sp>
    </p:spTree>
    <p:extLst>
      <p:ext uri="{BB962C8B-B14F-4D97-AF65-F5344CB8AC3E}">
        <p14:creationId xmlns:p14="http://schemas.microsoft.com/office/powerpoint/2010/main" val="758968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1" y="0"/>
            <a:ext cx="818466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2438" y="6123356"/>
            <a:ext cx="2825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install.packages</a:t>
            </a:r>
            <a:r>
              <a:rPr lang="en-US" dirty="0">
                <a:solidFill>
                  <a:srgbClr val="FF0000"/>
                </a:solidFill>
              </a:rPr>
              <a:t>("BGLR") </a:t>
            </a:r>
          </a:p>
          <a:p>
            <a:r>
              <a:rPr lang="en-US" dirty="0">
                <a:solidFill>
                  <a:srgbClr val="FF0000"/>
                </a:solidFill>
              </a:rPr>
              <a:t>library(BGLR) </a:t>
            </a:r>
          </a:p>
        </p:txBody>
      </p:sp>
    </p:spTree>
    <p:extLst>
      <p:ext uri="{BB962C8B-B14F-4D97-AF65-F5344CB8AC3E}">
        <p14:creationId xmlns:p14="http://schemas.microsoft.com/office/powerpoint/2010/main" val="3694350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Model in BLR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816100"/>
            <a:ext cx="8128000" cy="77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466813"/>
            <a:ext cx="204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Intercept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733040" y="2590800"/>
            <a:ext cx="365760" cy="792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0641" y="4593269"/>
            <a:ext cx="2510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Fixed effects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(MAS)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3936103" y="2590801"/>
            <a:ext cx="418159" cy="20024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48059" y="5792228"/>
            <a:ext cx="400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random regression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(Ridge regression)</a:t>
            </a:r>
          </a:p>
        </p:txBody>
      </p:sp>
      <p:cxnSp>
        <p:nvCxnSpPr>
          <p:cNvPr id="14" name="Straight Arrow Connector 13"/>
          <p:cNvCxnSpPr>
            <a:stCxn id="13" idx="0"/>
            <a:endCxn id="2" idx="2"/>
          </p:cNvCxnSpPr>
          <p:nvPr/>
        </p:nvCxnSpPr>
        <p:spPr>
          <a:xfrm flipV="1">
            <a:off x="6049580" y="2590800"/>
            <a:ext cx="46421" cy="32014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44219" y="4715010"/>
            <a:ext cx="3413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Bayeian</a:t>
            </a:r>
            <a:r>
              <a:rPr lang="en-US" sz="3200" dirty="0"/>
              <a:t> LASSO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(Bayes)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7508439" y="2590800"/>
            <a:ext cx="542660" cy="21242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60640" y="3216477"/>
            <a:ext cx="3189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Breeding values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(</a:t>
            </a:r>
            <a:r>
              <a:rPr lang="en-US" sz="3200" dirty="0" err="1">
                <a:solidFill>
                  <a:schemeClr val="accent2"/>
                </a:solidFill>
              </a:rPr>
              <a:t>gBLUP</a:t>
            </a:r>
            <a:r>
              <a:rPr lang="en-US" sz="3200" dirty="0">
                <a:solidFill>
                  <a:schemeClr val="accent2"/>
                </a:solidFill>
              </a:rPr>
              <a:t>)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H="1" flipV="1">
            <a:off x="9103361" y="2418081"/>
            <a:ext cx="152202" cy="7983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42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  <p:bldP spid="20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Bayesian likelihood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81861"/>
            <a:ext cx="9144000" cy="28060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0800" y="3059803"/>
            <a:ext cx="2763520" cy="506358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71440" y="4427026"/>
            <a:ext cx="3992880" cy="491334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82360" y="3836221"/>
            <a:ext cx="1600200" cy="49133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6BD5F-D6EF-4843-AA4F-32EB64DBD181}"/>
              </a:ext>
            </a:extLst>
          </p:cNvPr>
          <p:cNvSpPr/>
          <p:nvPr/>
        </p:nvSpPr>
        <p:spPr>
          <a:xfrm>
            <a:off x="4076956" y="3078549"/>
            <a:ext cx="2105404" cy="506358"/>
          </a:xfrm>
          <a:prstGeom prst="rect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222C08-B901-2F4E-A6ED-1E848DCCFBDA}"/>
              </a:ext>
            </a:extLst>
          </p:cNvPr>
          <p:cNvSpPr/>
          <p:nvPr/>
        </p:nvSpPr>
        <p:spPr>
          <a:xfrm>
            <a:off x="4076956" y="3836221"/>
            <a:ext cx="2105404" cy="506358"/>
          </a:xfrm>
          <a:prstGeom prst="rect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9BCB0F-9E55-3446-8C6E-9A323E100DE2}"/>
              </a:ext>
            </a:extLst>
          </p:cNvPr>
          <p:cNvSpPr/>
          <p:nvPr/>
        </p:nvSpPr>
        <p:spPr>
          <a:xfrm>
            <a:off x="3486790" y="4481597"/>
            <a:ext cx="1684650" cy="366564"/>
          </a:xfrm>
          <a:prstGeom prst="rect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52EBA-CC65-964F-935B-0607E674D7B0}"/>
              </a:ext>
            </a:extLst>
          </p:cNvPr>
          <p:cNvSpPr/>
          <p:nvPr/>
        </p:nvSpPr>
        <p:spPr>
          <a:xfrm>
            <a:off x="8949664" y="2301342"/>
            <a:ext cx="1466143" cy="581208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56B916-56D9-BE4E-916A-493CF5EFBA44}"/>
              </a:ext>
            </a:extLst>
          </p:cNvPr>
          <p:cNvSpPr/>
          <p:nvPr/>
        </p:nvSpPr>
        <p:spPr>
          <a:xfrm>
            <a:off x="3992881" y="2301342"/>
            <a:ext cx="4807964" cy="581208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685CF0-AD72-3F4D-B2B7-847148EF8A8F}"/>
              </a:ext>
            </a:extLst>
          </p:cNvPr>
          <p:cNvSpPr/>
          <p:nvPr/>
        </p:nvSpPr>
        <p:spPr>
          <a:xfrm>
            <a:off x="1859740" y="2301342"/>
            <a:ext cx="212901" cy="581208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DFF5B0-6D96-7D4E-B8EA-0B5D2C17B94B}"/>
              </a:ext>
            </a:extLst>
          </p:cNvPr>
          <p:cNvSpPr/>
          <p:nvPr/>
        </p:nvSpPr>
        <p:spPr>
          <a:xfrm>
            <a:off x="2122171" y="2301342"/>
            <a:ext cx="223411" cy="58120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E096D7-3A0A-1846-BEFA-2B6A9AB8A4B9}"/>
              </a:ext>
            </a:extLst>
          </p:cNvPr>
          <p:cNvSpPr/>
          <p:nvPr/>
        </p:nvSpPr>
        <p:spPr>
          <a:xfrm>
            <a:off x="3714810" y="2301342"/>
            <a:ext cx="242921" cy="58120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B5130E-BC0E-B44D-B448-3E70C1E2D603}"/>
              </a:ext>
            </a:extLst>
          </p:cNvPr>
          <p:cNvSpPr/>
          <p:nvPr/>
        </p:nvSpPr>
        <p:spPr>
          <a:xfrm>
            <a:off x="8000745" y="3851245"/>
            <a:ext cx="688060" cy="49133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alibri" charset="0"/>
              </a:rPr>
              <a:t>Bayesian alphabet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F992A5-B099-0E40-8FE4-D6FE0877D7AF}"/>
              </a:ext>
            </a:extLst>
          </p:cNvPr>
          <p:cNvSpPr txBox="1"/>
          <p:nvPr/>
        </p:nvSpPr>
        <p:spPr>
          <a:xfrm>
            <a:off x="6362379" y="5589690"/>
            <a:ext cx="4097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Symbol" charset="2"/>
                <a:ea typeface="Symbol" charset="2"/>
                <a:cs typeface="Symbol" charset="2"/>
              </a:rPr>
              <a:t>p </a:t>
            </a:r>
            <a:r>
              <a:rPr lang="en-US" sz="2800" b="1" dirty="0">
                <a:latin typeface="+mj-lt"/>
                <a:ea typeface="Symbol" charset="2"/>
                <a:cs typeface="Symbol" charset="2"/>
              </a:rPr>
              <a:t>: </a:t>
            </a:r>
            <a:r>
              <a:rPr lang="en-US" sz="2800" b="1" dirty="0">
                <a:latin typeface="+mj-lt"/>
                <a:ea typeface="Symbol" charset="2"/>
                <a:cs typeface="Arial" panose="020B0604020202020204" pitchFamily="34" charset="0"/>
              </a:rPr>
              <a:t>Beta distribution (</a:t>
            </a:r>
            <a:r>
              <a:rPr lang="en-US" sz="2800" b="1" dirty="0">
                <a:latin typeface="+mj-lt"/>
                <a:sym typeface="Symbol" pitchFamily="2" charset="2"/>
              </a:rPr>
              <a:t>,</a:t>
            </a:r>
            <a:r>
              <a:rPr lang="en-US" sz="2800" b="1" dirty="0">
                <a:latin typeface="+mj-lt"/>
                <a:ea typeface="Symbol" charset="2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E34F4-808C-9648-894A-76C77BA6D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8"/>
          <a:stretch/>
        </p:blipFill>
        <p:spPr>
          <a:xfrm>
            <a:off x="6786213" y="3149802"/>
            <a:ext cx="2819675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F6D8CA-A5CB-3744-AEE8-47E989E1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82" y="3154363"/>
            <a:ext cx="2446518" cy="228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1D8143-25D1-5448-AA22-C75D4C339918}"/>
              </a:ext>
            </a:extLst>
          </p:cNvPr>
          <p:cNvSpPr txBox="1"/>
          <p:nvPr/>
        </p:nvSpPr>
        <p:spPr>
          <a:xfrm>
            <a:off x="1819373" y="5435802"/>
            <a:ext cx="3921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a typeface="Symbol" charset="2"/>
                <a:cs typeface="Symbol" charset="2"/>
              </a:rPr>
              <a:t>Variances: Scaled </a:t>
            </a:r>
            <a:r>
              <a:rPr lang="en-US" sz="2400" b="1" dirty="0">
                <a:ea typeface="Symbol" charset="2"/>
                <a:cs typeface="Arial" panose="020B0604020202020204" pitchFamily="34" charset="0"/>
              </a:rPr>
              <a:t>chi-square distribution (</a:t>
            </a:r>
            <a:r>
              <a:rPr lang="en-US" sz="2400" dirty="0">
                <a:sym typeface="Symbol" pitchFamily="2" charset="2"/>
              </a:rPr>
              <a:t>v,</a:t>
            </a:r>
            <a:r>
              <a:rPr lang="en-US" dirty="0">
                <a:sym typeface="Symbol" pitchFamily="2" charset="2"/>
              </a:rPr>
              <a:t> </a:t>
            </a:r>
            <a:r>
              <a:rPr lang="en-US" sz="2400" dirty="0">
                <a:sym typeface="Symbol" pitchFamily="2" charset="2"/>
              </a:rPr>
              <a:t></a:t>
            </a:r>
            <a:r>
              <a:rPr lang="en-US" sz="2400" baseline="30000" dirty="0">
                <a:sym typeface="Symbol" pitchFamily="2" charset="2"/>
              </a:rPr>
              <a:t>2</a:t>
            </a:r>
            <a:r>
              <a:rPr lang="en-US" sz="2400" dirty="0"/>
              <a:t> </a:t>
            </a:r>
            <a:r>
              <a:rPr lang="en-US" sz="2400" b="1" dirty="0">
                <a:ea typeface="Symbol" charset="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4E921-6FCC-1C43-B432-FCBC1028A1C7}"/>
              </a:ext>
            </a:extLst>
          </p:cNvPr>
          <p:cNvSpPr/>
          <p:nvPr/>
        </p:nvSpPr>
        <p:spPr>
          <a:xfrm>
            <a:off x="3780148" y="645112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Symbol" charset="2"/>
                <a:cs typeface="Arial" panose="020B0604020202020204" pitchFamily="34" charset="0"/>
              </a:rPr>
              <a:t>DF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C6FF67-DC6D-C042-9B6F-260BD8F4A0EF}"/>
              </a:ext>
            </a:extLst>
          </p:cNvPr>
          <p:cNvSpPr/>
          <p:nvPr/>
        </p:nvSpPr>
        <p:spPr>
          <a:xfrm>
            <a:off x="4644603" y="6441021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Symbol" charset="2"/>
                <a:cs typeface="Arial" panose="020B0604020202020204" pitchFamily="34" charset="0"/>
              </a:rPr>
              <a:t>Shape (S)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74CB3C-35AC-B943-AB9B-9F92A9CCAF0B}"/>
              </a:ext>
            </a:extLst>
          </p:cNvPr>
          <p:cNvCxnSpPr>
            <a:cxnSpLocks/>
          </p:cNvCxnSpPr>
          <p:nvPr/>
        </p:nvCxnSpPr>
        <p:spPr>
          <a:xfrm flipH="1" flipV="1">
            <a:off x="4644603" y="6261747"/>
            <a:ext cx="115934" cy="1893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85A72B-847C-5747-947F-314D2182179A}"/>
              </a:ext>
            </a:extLst>
          </p:cNvPr>
          <p:cNvCxnSpPr>
            <a:cxnSpLocks/>
          </p:cNvCxnSpPr>
          <p:nvPr/>
        </p:nvCxnSpPr>
        <p:spPr>
          <a:xfrm flipV="1">
            <a:off x="4172057" y="6233906"/>
            <a:ext cx="136068" cy="2004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0D13A-0A8E-8A47-B757-AC89DD2A4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0" y="1158927"/>
            <a:ext cx="109601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5184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BLR output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51840"/>
            <a:ext cx="9144000" cy="61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5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Run BLR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5120" y="1327404"/>
            <a:ext cx="854456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install.packages</a:t>
            </a:r>
            <a:r>
              <a:rPr lang="en-US" dirty="0"/>
              <a:t>("BLR") </a:t>
            </a:r>
          </a:p>
          <a:p>
            <a:r>
              <a:rPr lang="en-US" dirty="0"/>
              <a:t>library(BLR) 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 err="1"/>
              <a:t>nIter</a:t>
            </a:r>
            <a:r>
              <a:rPr lang="en-US" dirty="0"/>
              <a:t>=2000              #### number of iteration</a:t>
            </a:r>
          </a:p>
          <a:p>
            <a:r>
              <a:rPr lang="en-US" dirty="0" err="1"/>
              <a:t>burnIn</a:t>
            </a:r>
            <a:r>
              <a:rPr lang="en-US" dirty="0"/>
              <a:t>=1500             #### </a:t>
            </a:r>
            <a:r>
              <a:rPr lang="en-US" dirty="0" err="1"/>
              <a:t>burnin</a:t>
            </a:r>
            <a:r>
              <a:rPr lang="en-US" dirty="0"/>
              <a:t> a part of iteration</a:t>
            </a:r>
          </a:p>
          <a:p>
            <a:r>
              <a:rPr lang="en-US" dirty="0" err="1"/>
              <a:t>myBLR</a:t>
            </a:r>
            <a:r>
              <a:rPr lang="en-US" dirty="0"/>
              <a:t> =</a:t>
            </a:r>
            <a:r>
              <a:rPr lang="en-US" sz="2800" dirty="0">
                <a:solidFill>
                  <a:schemeClr val="accent2"/>
                </a:solidFill>
              </a:rPr>
              <a:t>BLR</a:t>
            </a:r>
            <a:r>
              <a:rPr lang="en-US" dirty="0"/>
              <a:t>(y=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[!test_index,2]),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XF</a:t>
            </a:r>
            <a:r>
              <a:rPr lang="en-US" dirty="0"/>
              <a:t>=</a:t>
            </a:r>
            <a:r>
              <a:rPr lang="en-US" dirty="0" err="1"/>
              <a:t>pcEnv</a:t>
            </a:r>
            <a:r>
              <a:rPr lang="en-US" dirty="0"/>
              <a:t>[! test_index,-1],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XL</a:t>
            </a:r>
            <a:r>
              <a:rPr lang="en-US" dirty="0"/>
              <a:t>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[! test_index,-1]),</a:t>
            </a:r>
          </a:p>
          <a:p>
            <a:r>
              <a:rPr lang="en-US" dirty="0"/>
              <a:t>	</a:t>
            </a:r>
            <a:r>
              <a:rPr lang="en-US" dirty="0" err="1"/>
              <a:t>nIter</a:t>
            </a:r>
            <a:r>
              <a:rPr lang="en-US" dirty="0"/>
              <a:t>=</a:t>
            </a:r>
            <a:r>
              <a:rPr lang="en-US" dirty="0" err="1"/>
              <a:t>nIter</a:t>
            </a:r>
            <a:r>
              <a:rPr lang="en-US" dirty="0"/>
              <a:t>,</a:t>
            </a:r>
          </a:p>
          <a:p>
            <a:r>
              <a:rPr lang="en-US" dirty="0"/>
              <a:t>	</a:t>
            </a:r>
            <a:r>
              <a:rPr lang="en-US" dirty="0" err="1"/>
              <a:t>burnIn</a:t>
            </a:r>
            <a:r>
              <a:rPr lang="en-US" dirty="0"/>
              <a:t>=</a:t>
            </a:r>
            <a:r>
              <a:rPr lang="en-US" dirty="0" err="1"/>
              <a:t>burnIn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pred.inf</a:t>
            </a:r>
            <a:r>
              <a:rPr lang="en-US" dirty="0"/>
              <a:t>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[test_index,-1])%*%</a:t>
            </a:r>
            <a:r>
              <a:rPr lang="en-US" dirty="0" err="1"/>
              <a:t>myBLR$bL</a:t>
            </a:r>
            <a:endParaRPr lang="en-US" dirty="0"/>
          </a:p>
          <a:p>
            <a:r>
              <a:rPr lang="en-US" dirty="0" err="1"/>
              <a:t>pred.ref</a:t>
            </a:r>
            <a:r>
              <a:rPr lang="en-US" dirty="0"/>
              <a:t>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[!test_index,-1])%*%</a:t>
            </a:r>
            <a:r>
              <a:rPr lang="en-US" dirty="0" err="1"/>
              <a:t>myBLR$bL</a:t>
            </a:r>
            <a:endParaRPr lang="en-US" dirty="0"/>
          </a:p>
          <a:p>
            <a:endParaRPr lang="en-US" dirty="0"/>
          </a:p>
          <a:p>
            <a:r>
              <a:rPr lang="en-US" dirty="0"/>
              <a:t>accuracy &lt;- 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[test_index,2],</a:t>
            </a:r>
            <a:r>
              <a:rPr lang="en-US" dirty="0" err="1"/>
              <a:t>pred.inf</a:t>
            </a:r>
            <a:r>
              <a:rPr lang="en-US" dirty="0"/>
              <a:t>)</a:t>
            </a:r>
          </a:p>
          <a:p>
            <a:r>
              <a:rPr lang="en-US" dirty="0" err="1"/>
              <a:t>modelfit</a:t>
            </a:r>
            <a:r>
              <a:rPr lang="en-US" dirty="0"/>
              <a:t> &lt;- 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[! test_index,2],</a:t>
            </a:r>
            <a:r>
              <a:rPr lang="en-US" dirty="0" err="1"/>
              <a:t>pred.ref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accuracy</a:t>
            </a:r>
          </a:p>
          <a:p>
            <a:r>
              <a:rPr lang="en-US" dirty="0" err="1"/>
              <a:t>modelfit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31866" y="5636277"/>
            <a:ext cx="181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0000"/>
                </a:solidFill>
              </a:rPr>
              <a:t>0.3460928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fi-FI" dirty="0">
                <a:solidFill>
                  <a:srgbClr val="FF0000"/>
                </a:solidFill>
              </a:rPr>
              <a:t>0.8923029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 b="8866"/>
          <a:stretch/>
        </p:blipFill>
        <p:spPr>
          <a:xfrm>
            <a:off x="1682815" y="1"/>
            <a:ext cx="8922620" cy="36383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2464" y="119594"/>
            <a:ext cx="2642135" cy="90477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GWAS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49843" y="378038"/>
            <a:ext cx="2417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myGWAS</a:t>
            </a:r>
            <a:r>
              <a:rPr lang="en-US" dirty="0"/>
              <a:t>=myBLR$tau2</a:t>
            </a:r>
          </a:p>
          <a:p>
            <a:r>
              <a:rPr lang="en-US" dirty="0"/>
              <a:t>plot(</a:t>
            </a:r>
            <a:r>
              <a:rPr lang="en-US" dirty="0" err="1"/>
              <a:t>myGWAS</a:t>
            </a:r>
            <a:r>
              <a:rPr lang="en-US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2"/>
          <a:stretch/>
        </p:blipFill>
        <p:spPr>
          <a:xfrm>
            <a:off x="1524000" y="3330342"/>
            <a:ext cx="9144000" cy="35276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73076" y="3493970"/>
            <a:ext cx="3684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/(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exp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myGWAS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myGI.MP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cbind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-1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GAPIT.Manhattan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GI.MP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myGI.MP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seqQTN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mySim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QTN.position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15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BGLR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"/>
          <a:stretch/>
        </p:blipFill>
        <p:spPr>
          <a:xfrm>
            <a:off x="3905609" y="3329875"/>
            <a:ext cx="2967151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5824" y="2639126"/>
            <a:ext cx="213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Individuals</a:t>
            </a:r>
            <a:endParaRPr lang="en-US" sz="3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785824" y="3254835"/>
            <a:ext cx="576391" cy="4635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16154" y="2709553"/>
            <a:ext cx="213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Markers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422919" y="3223901"/>
            <a:ext cx="385010" cy="4687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39A42B6-E0E7-6A40-BA75-009DA7B64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856744"/>
            <a:ext cx="9144000" cy="15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2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95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Run BGLR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6240" y="517804"/>
            <a:ext cx="854456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install.packages</a:t>
            </a:r>
            <a:r>
              <a:rPr lang="en-US" dirty="0"/>
              <a:t>("BGLR") </a:t>
            </a:r>
          </a:p>
          <a:p>
            <a:r>
              <a:rPr lang="en-US" dirty="0"/>
              <a:t>library(BGLR) 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 err="1"/>
              <a:t>nIter</a:t>
            </a:r>
            <a:r>
              <a:rPr lang="en-US" dirty="0"/>
              <a:t>=2000              #### number of iteration</a:t>
            </a:r>
          </a:p>
          <a:p>
            <a:r>
              <a:rPr lang="en-US" dirty="0" err="1"/>
              <a:t>burnIn</a:t>
            </a:r>
            <a:r>
              <a:rPr lang="en-US" dirty="0"/>
              <a:t>=1500             #### </a:t>
            </a:r>
            <a:r>
              <a:rPr lang="en-US" dirty="0" err="1"/>
              <a:t>burnin</a:t>
            </a:r>
            <a:r>
              <a:rPr lang="en-US" dirty="0"/>
              <a:t> a part of iteration</a:t>
            </a:r>
          </a:p>
          <a:p>
            <a:r>
              <a:rPr lang="en-US" dirty="0" err="1"/>
              <a:t>myBGLR</a:t>
            </a:r>
            <a:r>
              <a:rPr lang="en-US" dirty="0"/>
              <a:t> =</a:t>
            </a:r>
            <a:r>
              <a:rPr lang="en-US" sz="2800" dirty="0">
                <a:solidFill>
                  <a:schemeClr val="accent2"/>
                </a:solidFill>
              </a:rPr>
              <a:t>BGLR</a:t>
            </a:r>
            <a:r>
              <a:rPr lang="en-US" dirty="0"/>
              <a:t>(y=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[! test_index,2]),</a:t>
            </a:r>
          </a:p>
          <a:p>
            <a:r>
              <a:rPr lang="en-US" dirty="0"/>
              <a:t>ETA=list(list(X=</a:t>
            </a:r>
            <a:r>
              <a:rPr lang="en-US" dirty="0" err="1"/>
              <a:t>pcEnv</a:t>
            </a:r>
            <a:r>
              <a:rPr lang="en-US" dirty="0"/>
              <a:t>[! test_index,-1],model='FIXED', </a:t>
            </a:r>
            <a:r>
              <a:rPr lang="en-US" dirty="0" err="1"/>
              <a:t>saveEffects</a:t>
            </a:r>
            <a:r>
              <a:rPr lang="en-US" dirty="0"/>
              <a:t>=TRUE),</a:t>
            </a:r>
          </a:p>
          <a:p>
            <a:r>
              <a:rPr lang="en-US" dirty="0"/>
              <a:t>	list(X=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[! test_index,-1]),model='BRR', </a:t>
            </a:r>
            <a:r>
              <a:rPr lang="en-US" dirty="0" err="1"/>
              <a:t>saveEffects</a:t>
            </a:r>
            <a:r>
              <a:rPr lang="en-US" dirty="0"/>
              <a:t>=TRUE)</a:t>
            </a:r>
          </a:p>
          <a:p>
            <a:r>
              <a:rPr lang="en-US" dirty="0"/>
              <a:t>	#list(X=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[! test_index,-1]),model='BL', </a:t>
            </a:r>
            <a:r>
              <a:rPr lang="en-US" dirty="0" err="1"/>
              <a:t>saveEffects</a:t>
            </a:r>
            <a:r>
              <a:rPr lang="en-US" dirty="0"/>
              <a:t>=TRUE)</a:t>
            </a:r>
          </a:p>
          <a:p>
            <a:r>
              <a:rPr lang="en-US" dirty="0"/>
              <a:t>	#list(X=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[! test_index,-1]),model='</a:t>
            </a:r>
            <a:r>
              <a:rPr lang="en-US" dirty="0" err="1"/>
              <a:t>BayesA</a:t>
            </a:r>
            <a:r>
              <a:rPr lang="en-US" dirty="0"/>
              <a:t>', </a:t>
            </a:r>
            <a:r>
              <a:rPr lang="en-US" dirty="0" err="1"/>
              <a:t>saveEffects</a:t>
            </a:r>
            <a:r>
              <a:rPr lang="en-US" dirty="0"/>
              <a:t>=TRUE)</a:t>
            </a:r>
          </a:p>
          <a:p>
            <a:r>
              <a:rPr lang="en-US" dirty="0"/>
              <a:t>	#list(X=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[! test_index,-1]),model='</a:t>
            </a:r>
            <a:r>
              <a:rPr lang="en-US" dirty="0" err="1"/>
              <a:t>BayesB</a:t>
            </a:r>
            <a:r>
              <a:rPr lang="en-US" dirty="0"/>
              <a:t>', </a:t>
            </a:r>
            <a:r>
              <a:rPr lang="en-US" dirty="0" err="1"/>
              <a:t>saveEffects</a:t>
            </a:r>
            <a:r>
              <a:rPr lang="en-US" dirty="0"/>
              <a:t>=TRUE)</a:t>
            </a:r>
          </a:p>
          <a:p>
            <a:r>
              <a:rPr lang="en-US" dirty="0"/>
              <a:t>	),</a:t>
            </a:r>
          </a:p>
          <a:p>
            <a:r>
              <a:rPr lang="en-US" dirty="0"/>
              <a:t>	</a:t>
            </a:r>
            <a:r>
              <a:rPr lang="en-US" dirty="0" err="1"/>
              <a:t>nIter</a:t>
            </a:r>
            <a:r>
              <a:rPr lang="en-US" dirty="0"/>
              <a:t>=</a:t>
            </a:r>
            <a:r>
              <a:rPr lang="en-US" dirty="0" err="1"/>
              <a:t>nIter</a:t>
            </a:r>
            <a:r>
              <a:rPr lang="en-US" dirty="0"/>
              <a:t>,</a:t>
            </a:r>
          </a:p>
          <a:p>
            <a:r>
              <a:rPr lang="en-US" dirty="0"/>
              <a:t>	</a:t>
            </a:r>
            <a:r>
              <a:rPr lang="en-US" dirty="0" err="1"/>
              <a:t>burnIn</a:t>
            </a:r>
            <a:r>
              <a:rPr lang="en-US" dirty="0"/>
              <a:t>=</a:t>
            </a:r>
            <a:r>
              <a:rPr lang="en-US" dirty="0" err="1"/>
              <a:t>burnIn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pred.inf</a:t>
            </a:r>
            <a:r>
              <a:rPr lang="en-US" dirty="0"/>
              <a:t>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[test_index,-1])%*%</a:t>
            </a:r>
            <a:r>
              <a:rPr lang="en-US" dirty="0" err="1"/>
              <a:t>myBGLR$ETA</a:t>
            </a:r>
            <a:r>
              <a:rPr lang="en-US" dirty="0"/>
              <a:t>[[2]]$b</a:t>
            </a:r>
          </a:p>
          <a:p>
            <a:r>
              <a:rPr lang="en-US" dirty="0" err="1"/>
              <a:t>pred.ref</a:t>
            </a:r>
            <a:r>
              <a:rPr lang="en-US" dirty="0"/>
              <a:t>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[! test_index,-1])%*%</a:t>
            </a:r>
            <a:r>
              <a:rPr lang="en-US" dirty="0" err="1"/>
              <a:t>myBGLR$ETA</a:t>
            </a:r>
            <a:r>
              <a:rPr lang="en-US" dirty="0"/>
              <a:t>[[2]]$b</a:t>
            </a:r>
          </a:p>
          <a:p>
            <a:endParaRPr lang="en-US" dirty="0"/>
          </a:p>
          <a:p>
            <a:r>
              <a:rPr lang="en-US" dirty="0"/>
              <a:t>accuracy &lt;- 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[test_index,2],</a:t>
            </a:r>
            <a:r>
              <a:rPr lang="en-US" dirty="0" err="1"/>
              <a:t>pred.inf</a:t>
            </a:r>
            <a:r>
              <a:rPr lang="en-US" dirty="0"/>
              <a:t>)</a:t>
            </a:r>
          </a:p>
          <a:p>
            <a:r>
              <a:rPr lang="en-US" dirty="0" err="1"/>
              <a:t>modelfit</a:t>
            </a:r>
            <a:r>
              <a:rPr lang="en-US" dirty="0"/>
              <a:t> &lt;- 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[! test_index,2],</a:t>
            </a:r>
            <a:r>
              <a:rPr lang="en-US" dirty="0" err="1"/>
              <a:t>pred.ref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accuracy</a:t>
            </a:r>
          </a:p>
          <a:p>
            <a:r>
              <a:rPr lang="en-US" dirty="0" err="1"/>
              <a:t>modelfit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854654" y="5958718"/>
            <a:ext cx="181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0.3337361</a:t>
            </a:r>
          </a:p>
          <a:p>
            <a:r>
              <a:rPr lang="en-US" dirty="0">
                <a:solidFill>
                  <a:srgbClr val="FF0000"/>
                </a:solidFill>
              </a:rPr>
              <a:t>0.8778146</a:t>
            </a:r>
          </a:p>
        </p:txBody>
      </p:sp>
    </p:spTree>
    <p:extLst>
      <p:ext uri="{BB962C8B-B14F-4D97-AF65-F5344CB8AC3E}">
        <p14:creationId xmlns:p14="http://schemas.microsoft.com/office/powerpoint/2010/main" val="17593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GWAS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3453" y="1870947"/>
            <a:ext cx="3497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myGWAS</a:t>
            </a:r>
            <a:r>
              <a:rPr lang="en-US" dirty="0"/>
              <a:t>=abs(</a:t>
            </a:r>
            <a:r>
              <a:rPr lang="en-US" dirty="0" err="1"/>
              <a:t>myBGLR$ETA</a:t>
            </a:r>
            <a:r>
              <a:rPr lang="en-US" dirty="0"/>
              <a:t>[[2]]$b)</a:t>
            </a:r>
          </a:p>
          <a:p>
            <a:r>
              <a:rPr lang="en-US" dirty="0"/>
              <a:t>plot(</a:t>
            </a:r>
            <a:r>
              <a:rPr lang="en-US" dirty="0" err="1"/>
              <a:t>myGWAS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90801"/>
            <a:ext cx="9144000" cy="42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1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772" y="125494"/>
            <a:ext cx="7002868" cy="12527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Visualization by GAPIT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1754749"/>
            <a:ext cx="5323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/(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exp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(100*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myGWAS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myGI.MP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cbind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-1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GAPIT.Manhattan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GI.MP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myGI.MP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seqQTN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mySim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QTN.position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GAPIT.QQ(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8333" r="6666" b="11001"/>
          <a:stretch/>
        </p:blipFill>
        <p:spPr>
          <a:xfrm>
            <a:off x="7040880" y="57463"/>
            <a:ext cx="3627120" cy="3230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69208"/>
            <a:ext cx="9144000" cy="33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37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53198" y="973836"/>
            <a:ext cx="3476065" cy="125272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Comparison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429000"/>
            <a:ext cx="4367605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08" y="5257800"/>
            <a:ext cx="4355926" cy="1600200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945067"/>
              </p:ext>
            </p:extLst>
          </p:nvPr>
        </p:nvGraphicFramePr>
        <p:xfrm>
          <a:off x="6553198" y="2645195"/>
          <a:ext cx="4481607" cy="238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3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80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BayesA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BayesB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D9C5698-6C5C-1245-A20E-4463A354C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14"/>
          <a:stretch/>
        </p:blipFill>
        <p:spPr>
          <a:xfrm>
            <a:off x="1496368" y="108488"/>
            <a:ext cx="4377690" cy="1596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E9834-1408-F24D-A493-B3BF7924E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368" y="1787366"/>
            <a:ext cx="4377690" cy="1641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07AF19-2DD9-1443-9D7F-5B1DF3590B07}"/>
              </a:ext>
            </a:extLst>
          </p:cNvPr>
          <p:cNvSpPr txBox="1"/>
          <p:nvPr/>
        </p:nvSpPr>
        <p:spPr>
          <a:xfrm>
            <a:off x="6272349" y="5688568"/>
            <a:ext cx="504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each time accuracy and prediction is different !!</a:t>
            </a:r>
          </a:p>
        </p:txBody>
      </p:sp>
    </p:spTree>
    <p:extLst>
      <p:ext uri="{BB962C8B-B14F-4D97-AF65-F5344CB8AC3E}">
        <p14:creationId xmlns:p14="http://schemas.microsoft.com/office/powerpoint/2010/main" val="629316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BAGS</a:t>
            </a:r>
          </a:p>
          <a:p>
            <a:r>
              <a:rPr lang="en-US" dirty="0">
                <a:latin typeface="Constantia" charset="0"/>
              </a:rPr>
              <a:t>BLR/BGLR</a:t>
            </a:r>
          </a:p>
        </p:txBody>
      </p:sp>
    </p:spTree>
    <p:extLst>
      <p:ext uri="{BB962C8B-B14F-4D97-AF65-F5344CB8AC3E}">
        <p14:creationId xmlns:p14="http://schemas.microsoft.com/office/powerpoint/2010/main" val="837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021D3FCA-4911-3541-AEBD-E4255EBB591A}"/>
              </a:ext>
            </a:extLst>
          </p:cNvPr>
          <p:cNvSpPr txBox="1"/>
          <p:nvPr/>
        </p:nvSpPr>
        <p:spPr>
          <a:xfrm rot="16200000">
            <a:off x="8290703" y="3269493"/>
            <a:ext cx="1044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Bayes A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4C340EC7-F4A6-8A40-BA60-3D0E1361E53D}"/>
              </a:ext>
            </a:extLst>
          </p:cNvPr>
          <p:cNvSpPr/>
          <p:nvPr/>
        </p:nvSpPr>
        <p:spPr>
          <a:xfrm>
            <a:off x="3644162" y="2823778"/>
            <a:ext cx="4976958" cy="1054922"/>
          </a:xfrm>
          <a:custGeom>
            <a:avLst/>
            <a:gdLst>
              <a:gd name="connsiteX0" fmla="*/ 6626 w 4976958"/>
              <a:gd name="connsiteY0" fmla="*/ 981146 h 981146"/>
              <a:gd name="connsiteX1" fmla="*/ 0 w 4976958"/>
              <a:gd name="connsiteY1" fmla="*/ 961268 h 981146"/>
              <a:gd name="connsiteX2" fmla="*/ 6626 w 4976958"/>
              <a:gd name="connsiteY2" fmla="*/ 941390 h 981146"/>
              <a:gd name="connsiteX3" fmla="*/ 13252 w 4976958"/>
              <a:gd name="connsiteY3" fmla="*/ 908259 h 981146"/>
              <a:gd name="connsiteX4" fmla="*/ 19878 w 4976958"/>
              <a:gd name="connsiteY4" fmla="*/ 729355 h 981146"/>
              <a:gd name="connsiteX5" fmla="*/ 26505 w 4976958"/>
              <a:gd name="connsiteY5" fmla="*/ 682972 h 981146"/>
              <a:gd name="connsiteX6" fmla="*/ 19878 w 4976958"/>
              <a:gd name="connsiteY6" fmla="*/ 616712 h 981146"/>
              <a:gd name="connsiteX7" fmla="*/ 13252 w 4976958"/>
              <a:gd name="connsiteY7" fmla="*/ 576955 h 981146"/>
              <a:gd name="connsiteX8" fmla="*/ 26505 w 4976958"/>
              <a:gd name="connsiteY8" fmla="*/ 590207 h 981146"/>
              <a:gd name="connsiteX9" fmla="*/ 46383 w 4976958"/>
              <a:gd name="connsiteY9" fmla="*/ 603459 h 981146"/>
              <a:gd name="connsiteX10" fmla="*/ 53009 w 4976958"/>
              <a:gd name="connsiteY10" fmla="*/ 643216 h 981146"/>
              <a:gd name="connsiteX11" fmla="*/ 59635 w 4976958"/>
              <a:gd name="connsiteY11" fmla="*/ 689599 h 981146"/>
              <a:gd name="connsiteX12" fmla="*/ 72887 w 4976958"/>
              <a:gd name="connsiteY12" fmla="*/ 729355 h 981146"/>
              <a:gd name="connsiteX13" fmla="*/ 86139 w 4976958"/>
              <a:gd name="connsiteY13" fmla="*/ 782364 h 981146"/>
              <a:gd name="connsiteX14" fmla="*/ 72887 w 4976958"/>
              <a:gd name="connsiteY14" fmla="*/ 742607 h 981146"/>
              <a:gd name="connsiteX15" fmla="*/ 79513 w 4976958"/>
              <a:gd name="connsiteY15" fmla="*/ 629964 h 981146"/>
              <a:gd name="connsiteX16" fmla="*/ 86139 w 4976958"/>
              <a:gd name="connsiteY16" fmla="*/ 610085 h 981146"/>
              <a:gd name="connsiteX17" fmla="*/ 92765 w 4976958"/>
              <a:gd name="connsiteY17" fmla="*/ 563703 h 981146"/>
              <a:gd name="connsiteX18" fmla="*/ 119270 w 4976958"/>
              <a:gd name="connsiteY18" fmla="*/ 623338 h 981146"/>
              <a:gd name="connsiteX19" fmla="*/ 139148 w 4976958"/>
              <a:gd name="connsiteY19" fmla="*/ 643216 h 981146"/>
              <a:gd name="connsiteX20" fmla="*/ 159026 w 4976958"/>
              <a:gd name="connsiteY20" fmla="*/ 649842 h 981146"/>
              <a:gd name="connsiteX21" fmla="*/ 178905 w 4976958"/>
              <a:gd name="connsiteY21" fmla="*/ 663094 h 981146"/>
              <a:gd name="connsiteX22" fmla="*/ 205409 w 4976958"/>
              <a:gd name="connsiteY22" fmla="*/ 656468 h 981146"/>
              <a:gd name="connsiteX23" fmla="*/ 218661 w 4976958"/>
              <a:gd name="connsiteY23" fmla="*/ 636590 h 981146"/>
              <a:gd name="connsiteX24" fmla="*/ 258418 w 4976958"/>
              <a:gd name="connsiteY24" fmla="*/ 623338 h 981146"/>
              <a:gd name="connsiteX25" fmla="*/ 278296 w 4976958"/>
              <a:gd name="connsiteY25" fmla="*/ 616712 h 981146"/>
              <a:gd name="connsiteX26" fmla="*/ 291548 w 4976958"/>
              <a:gd name="connsiteY26" fmla="*/ 636590 h 981146"/>
              <a:gd name="connsiteX27" fmla="*/ 304800 w 4976958"/>
              <a:gd name="connsiteY27" fmla="*/ 676346 h 981146"/>
              <a:gd name="connsiteX28" fmla="*/ 351183 w 4976958"/>
              <a:gd name="connsiteY28" fmla="*/ 716103 h 981146"/>
              <a:gd name="connsiteX29" fmla="*/ 377687 w 4976958"/>
              <a:gd name="connsiteY29" fmla="*/ 749233 h 981146"/>
              <a:gd name="connsiteX30" fmla="*/ 390939 w 4976958"/>
              <a:gd name="connsiteY30" fmla="*/ 709477 h 981146"/>
              <a:gd name="connsiteX31" fmla="*/ 404191 w 4976958"/>
              <a:gd name="connsiteY31" fmla="*/ 623338 h 981146"/>
              <a:gd name="connsiteX32" fmla="*/ 417444 w 4976958"/>
              <a:gd name="connsiteY32" fmla="*/ 610085 h 981146"/>
              <a:gd name="connsiteX33" fmla="*/ 424070 w 4976958"/>
              <a:gd name="connsiteY33" fmla="*/ 590207 h 981146"/>
              <a:gd name="connsiteX34" fmla="*/ 470452 w 4976958"/>
              <a:gd name="connsiteY34" fmla="*/ 610085 h 981146"/>
              <a:gd name="connsiteX35" fmla="*/ 483705 w 4976958"/>
              <a:gd name="connsiteY35" fmla="*/ 629964 h 981146"/>
              <a:gd name="connsiteX36" fmla="*/ 523461 w 4976958"/>
              <a:gd name="connsiteY36" fmla="*/ 649842 h 981146"/>
              <a:gd name="connsiteX37" fmla="*/ 549965 w 4976958"/>
              <a:gd name="connsiteY37" fmla="*/ 643216 h 981146"/>
              <a:gd name="connsiteX38" fmla="*/ 563218 w 4976958"/>
              <a:gd name="connsiteY38" fmla="*/ 629964 h 981146"/>
              <a:gd name="connsiteX39" fmla="*/ 583096 w 4976958"/>
              <a:gd name="connsiteY39" fmla="*/ 616712 h 981146"/>
              <a:gd name="connsiteX40" fmla="*/ 602974 w 4976958"/>
              <a:gd name="connsiteY40" fmla="*/ 629964 h 981146"/>
              <a:gd name="connsiteX41" fmla="*/ 609600 w 4976958"/>
              <a:gd name="connsiteY41" fmla="*/ 649842 h 981146"/>
              <a:gd name="connsiteX42" fmla="*/ 636105 w 4976958"/>
              <a:gd name="connsiteY42" fmla="*/ 682972 h 981146"/>
              <a:gd name="connsiteX43" fmla="*/ 662609 w 4976958"/>
              <a:gd name="connsiteY43" fmla="*/ 742607 h 981146"/>
              <a:gd name="connsiteX44" fmla="*/ 682487 w 4976958"/>
              <a:gd name="connsiteY44" fmla="*/ 755859 h 981146"/>
              <a:gd name="connsiteX45" fmla="*/ 722244 w 4976958"/>
              <a:gd name="connsiteY45" fmla="*/ 769112 h 981146"/>
              <a:gd name="connsiteX46" fmla="*/ 762000 w 4976958"/>
              <a:gd name="connsiteY46" fmla="*/ 749233 h 981146"/>
              <a:gd name="connsiteX47" fmla="*/ 775252 w 4976958"/>
              <a:gd name="connsiteY47" fmla="*/ 729355 h 981146"/>
              <a:gd name="connsiteX48" fmla="*/ 788505 w 4976958"/>
              <a:gd name="connsiteY48" fmla="*/ 716103 h 981146"/>
              <a:gd name="connsiteX49" fmla="*/ 795131 w 4976958"/>
              <a:gd name="connsiteY49" fmla="*/ 696225 h 981146"/>
              <a:gd name="connsiteX50" fmla="*/ 828261 w 4976958"/>
              <a:gd name="connsiteY50" fmla="*/ 669720 h 981146"/>
              <a:gd name="connsiteX51" fmla="*/ 848139 w 4976958"/>
              <a:gd name="connsiteY51" fmla="*/ 663094 h 981146"/>
              <a:gd name="connsiteX52" fmla="*/ 868018 w 4976958"/>
              <a:gd name="connsiteY52" fmla="*/ 649842 h 981146"/>
              <a:gd name="connsiteX53" fmla="*/ 894522 w 4976958"/>
              <a:gd name="connsiteY53" fmla="*/ 682972 h 981146"/>
              <a:gd name="connsiteX54" fmla="*/ 927652 w 4976958"/>
              <a:gd name="connsiteY54" fmla="*/ 709477 h 981146"/>
              <a:gd name="connsiteX55" fmla="*/ 940905 w 4976958"/>
              <a:gd name="connsiteY55" fmla="*/ 696225 h 981146"/>
              <a:gd name="connsiteX56" fmla="*/ 974035 w 4976958"/>
              <a:gd name="connsiteY56" fmla="*/ 689599 h 981146"/>
              <a:gd name="connsiteX57" fmla="*/ 987287 w 4976958"/>
              <a:gd name="connsiteY57" fmla="*/ 649842 h 981146"/>
              <a:gd name="connsiteX58" fmla="*/ 1007165 w 4976958"/>
              <a:gd name="connsiteY58" fmla="*/ 576955 h 981146"/>
              <a:gd name="connsiteX59" fmla="*/ 1020418 w 4976958"/>
              <a:gd name="connsiteY59" fmla="*/ 590207 h 981146"/>
              <a:gd name="connsiteX60" fmla="*/ 1027044 w 4976958"/>
              <a:gd name="connsiteY60" fmla="*/ 610085 h 981146"/>
              <a:gd name="connsiteX61" fmla="*/ 1033670 w 4976958"/>
              <a:gd name="connsiteY61" fmla="*/ 696225 h 981146"/>
              <a:gd name="connsiteX62" fmla="*/ 1040296 w 4976958"/>
              <a:gd name="connsiteY62" fmla="*/ 716103 h 981146"/>
              <a:gd name="connsiteX63" fmla="*/ 1086678 w 4976958"/>
              <a:gd name="connsiteY63" fmla="*/ 709477 h 981146"/>
              <a:gd name="connsiteX64" fmla="*/ 1106557 w 4976958"/>
              <a:gd name="connsiteY64" fmla="*/ 669720 h 981146"/>
              <a:gd name="connsiteX65" fmla="*/ 1126435 w 4976958"/>
              <a:gd name="connsiteY65" fmla="*/ 676346 h 981146"/>
              <a:gd name="connsiteX66" fmla="*/ 1146313 w 4976958"/>
              <a:gd name="connsiteY66" fmla="*/ 709477 h 981146"/>
              <a:gd name="connsiteX67" fmla="*/ 1159565 w 4976958"/>
              <a:gd name="connsiteY67" fmla="*/ 729355 h 981146"/>
              <a:gd name="connsiteX68" fmla="*/ 1179444 w 4976958"/>
              <a:gd name="connsiteY68" fmla="*/ 769112 h 981146"/>
              <a:gd name="connsiteX69" fmla="*/ 1186070 w 4976958"/>
              <a:gd name="connsiteY69" fmla="*/ 603459 h 981146"/>
              <a:gd name="connsiteX70" fmla="*/ 1192696 w 4976958"/>
              <a:gd name="connsiteY70" fmla="*/ 570329 h 981146"/>
              <a:gd name="connsiteX71" fmla="*/ 1199322 w 4976958"/>
              <a:gd name="connsiteY71" fmla="*/ 530572 h 981146"/>
              <a:gd name="connsiteX72" fmla="*/ 1212574 w 4976958"/>
              <a:gd name="connsiteY72" fmla="*/ 543825 h 981146"/>
              <a:gd name="connsiteX73" fmla="*/ 1225826 w 4976958"/>
              <a:gd name="connsiteY73" fmla="*/ 623338 h 981146"/>
              <a:gd name="connsiteX74" fmla="*/ 1239078 w 4976958"/>
              <a:gd name="connsiteY74" fmla="*/ 663094 h 981146"/>
              <a:gd name="connsiteX75" fmla="*/ 1245705 w 4976958"/>
              <a:gd name="connsiteY75" fmla="*/ 682972 h 981146"/>
              <a:gd name="connsiteX76" fmla="*/ 1258957 w 4976958"/>
              <a:gd name="connsiteY76" fmla="*/ 696225 h 981146"/>
              <a:gd name="connsiteX77" fmla="*/ 1272209 w 4976958"/>
              <a:gd name="connsiteY77" fmla="*/ 716103 h 981146"/>
              <a:gd name="connsiteX78" fmla="*/ 1292087 w 4976958"/>
              <a:gd name="connsiteY78" fmla="*/ 722729 h 981146"/>
              <a:gd name="connsiteX79" fmla="*/ 1311965 w 4976958"/>
              <a:gd name="connsiteY79" fmla="*/ 735981 h 981146"/>
              <a:gd name="connsiteX80" fmla="*/ 1338470 w 4976958"/>
              <a:gd name="connsiteY80" fmla="*/ 702851 h 981146"/>
              <a:gd name="connsiteX81" fmla="*/ 1331844 w 4976958"/>
              <a:gd name="connsiteY81" fmla="*/ 663094 h 981146"/>
              <a:gd name="connsiteX82" fmla="*/ 1325218 w 4976958"/>
              <a:gd name="connsiteY82" fmla="*/ 636590 h 981146"/>
              <a:gd name="connsiteX83" fmla="*/ 1318591 w 4976958"/>
              <a:gd name="connsiteY83" fmla="*/ 603459 h 981146"/>
              <a:gd name="connsiteX84" fmla="*/ 1325218 w 4976958"/>
              <a:gd name="connsiteY84" fmla="*/ 550451 h 981146"/>
              <a:gd name="connsiteX85" fmla="*/ 1331844 w 4976958"/>
              <a:gd name="connsiteY85" fmla="*/ 570329 h 981146"/>
              <a:gd name="connsiteX86" fmla="*/ 1358348 w 4976958"/>
              <a:gd name="connsiteY86" fmla="*/ 610085 h 981146"/>
              <a:gd name="connsiteX87" fmla="*/ 1391478 w 4976958"/>
              <a:gd name="connsiteY87" fmla="*/ 616712 h 981146"/>
              <a:gd name="connsiteX88" fmla="*/ 1404731 w 4976958"/>
              <a:gd name="connsiteY88" fmla="*/ 629964 h 981146"/>
              <a:gd name="connsiteX89" fmla="*/ 1417983 w 4976958"/>
              <a:gd name="connsiteY89" fmla="*/ 669720 h 981146"/>
              <a:gd name="connsiteX90" fmla="*/ 1464365 w 4976958"/>
              <a:gd name="connsiteY90" fmla="*/ 682972 h 981146"/>
              <a:gd name="connsiteX91" fmla="*/ 1504122 w 4976958"/>
              <a:gd name="connsiteY91" fmla="*/ 676346 h 981146"/>
              <a:gd name="connsiteX92" fmla="*/ 1510748 w 4976958"/>
              <a:gd name="connsiteY92" fmla="*/ 649842 h 981146"/>
              <a:gd name="connsiteX93" fmla="*/ 1530626 w 4976958"/>
              <a:gd name="connsiteY93" fmla="*/ 610085 h 981146"/>
              <a:gd name="connsiteX94" fmla="*/ 1537252 w 4976958"/>
              <a:gd name="connsiteY94" fmla="*/ 590207 h 981146"/>
              <a:gd name="connsiteX95" fmla="*/ 1570383 w 4976958"/>
              <a:gd name="connsiteY95" fmla="*/ 610085 h 981146"/>
              <a:gd name="connsiteX96" fmla="*/ 1583635 w 4976958"/>
              <a:gd name="connsiteY96" fmla="*/ 623338 h 981146"/>
              <a:gd name="connsiteX97" fmla="*/ 1577009 w 4976958"/>
              <a:gd name="connsiteY97" fmla="*/ 643216 h 981146"/>
              <a:gd name="connsiteX98" fmla="*/ 1610139 w 4976958"/>
              <a:gd name="connsiteY98" fmla="*/ 643216 h 981146"/>
              <a:gd name="connsiteX99" fmla="*/ 1636644 w 4976958"/>
              <a:gd name="connsiteY99" fmla="*/ 610085 h 981146"/>
              <a:gd name="connsiteX100" fmla="*/ 1656522 w 4976958"/>
              <a:gd name="connsiteY100" fmla="*/ 616712 h 981146"/>
              <a:gd name="connsiteX101" fmla="*/ 1676400 w 4976958"/>
              <a:gd name="connsiteY101" fmla="*/ 656468 h 981146"/>
              <a:gd name="connsiteX102" fmla="*/ 1683026 w 4976958"/>
              <a:gd name="connsiteY102" fmla="*/ 709477 h 981146"/>
              <a:gd name="connsiteX103" fmla="*/ 1689652 w 4976958"/>
              <a:gd name="connsiteY103" fmla="*/ 729355 h 981146"/>
              <a:gd name="connsiteX104" fmla="*/ 1683026 w 4976958"/>
              <a:gd name="connsiteY104" fmla="*/ 616712 h 981146"/>
              <a:gd name="connsiteX105" fmla="*/ 1689652 w 4976958"/>
              <a:gd name="connsiteY105" fmla="*/ 517320 h 981146"/>
              <a:gd name="connsiteX106" fmla="*/ 1709531 w 4976958"/>
              <a:gd name="connsiteY106" fmla="*/ 338416 h 981146"/>
              <a:gd name="connsiteX107" fmla="*/ 1722783 w 4976958"/>
              <a:gd name="connsiteY107" fmla="*/ 318538 h 981146"/>
              <a:gd name="connsiteX108" fmla="*/ 1736035 w 4976958"/>
              <a:gd name="connsiteY108" fmla="*/ 278781 h 981146"/>
              <a:gd name="connsiteX109" fmla="*/ 1749287 w 4976958"/>
              <a:gd name="connsiteY109" fmla="*/ 212520 h 981146"/>
              <a:gd name="connsiteX110" fmla="*/ 1755913 w 4976958"/>
              <a:gd name="connsiteY110" fmla="*/ 245651 h 981146"/>
              <a:gd name="connsiteX111" fmla="*/ 1769165 w 4976958"/>
              <a:gd name="connsiteY111" fmla="*/ 285407 h 981146"/>
              <a:gd name="connsiteX112" fmla="*/ 1775791 w 4976958"/>
              <a:gd name="connsiteY112" fmla="*/ 311912 h 981146"/>
              <a:gd name="connsiteX113" fmla="*/ 1782418 w 4976958"/>
              <a:gd name="connsiteY113" fmla="*/ 378172 h 981146"/>
              <a:gd name="connsiteX114" fmla="*/ 1795670 w 4976958"/>
              <a:gd name="connsiteY114" fmla="*/ 656468 h 981146"/>
              <a:gd name="connsiteX115" fmla="*/ 1802296 w 4976958"/>
              <a:gd name="connsiteY115" fmla="*/ 696225 h 981146"/>
              <a:gd name="connsiteX116" fmla="*/ 1808922 w 4976958"/>
              <a:gd name="connsiteY116" fmla="*/ 762485 h 981146"/>
              <a:gd name="connsiteX117" fmla="*/ 1815548 w 4976958"/>
              <a:gd name="connsiteY117" fmla="*/ 716103 h 981146"/>
              <a:gd name="connsiteX118" fmla="*/ 1835426 w 4976958"/>
              <a:gd name="connsiteY118" fmla="*/ 682972 h 981146"/>
              <a:gd name="connsiteX119" fmla="*/ 1842052 w 4976958"/>
              <a:gd name="connsiteY119" fmla="*/ 663094 h 981146"/>
              <a:gd name="connsiteX120" fmla="*/ 1848678 w 4976958"/>
              <a:gd name="connsiteY120" fmla="*/ 616712 h 981146"/>
              <a:gd name="connsiteX121" fmla="*/ 1868557 w 4976958"/>
              <a:gd name="connsiteY121" fmla="*/ 623338 h 981146"/>
              <a:gd name="connsiteX122" fmla="*/ 1875183 w 4976958"/>
              <a:gd name="connsiteY122" fmla="*/ 702851 h 981146"/>
              <a:gd name="connsiteX123" fmla="*/ 1881809 w 4976958"/>
              <a:gd name="connsiteY123" fmla="*/ 722729 h 981146"/>
              <a:gd name="connsiteX124" fmla="*/ 1901687 w 4976958"/>
              <a:gd name="connsiteY124" fmla="*/ 735981 h 981146"/>
              <a:gd name="connsiteX125" fmla="*/ 1941444 w 4976958"/>
              <a:gd name="connsiteY125" fmla="*/ 762485 h 981146"/>
              <a:gd name="connsiteX126" fmla="*/ 1967948 w 4976958"/>
              <a:gd name="connsiteY126" fmla="*/ 755859 h 981146"/>
              <a:gd name="connsiteX127" fmla="*/ 1994452 w 4976958"/>
              <a:gd name="connsiteY127" fmla="*/ 669720 h 981146"/>
              <a:gd name="connsiteX128" fmla="*/ 2014331 w 4976958"/>
              <a:gd name="connsiteY128" fmla="*/ 716103 h 981146"/>
              <a:gd name="connsiteX129" fmla="*/ 2034209 w 4976958"/>
              <a:gd name="connsiteY129" fmla="*/ 722729 h 981146"/>
              <a:gd name="connsiteX130" fmla="*/ 2054087 w 4976958"/>
              <a:gd name="connsiteY130" fmla="*/ 735981 h 981146"/>
              <a:gd name="connsiteX131" fmla="*/ 2073965 w 4976958"/>
              <a:gd name="connsiteY131" fmla="*/ 729355 h 981146"/>
              <a:gd name="connsiteX132" fmla="*/ 2080591 w 4976958"/>
              <a:gd name="connsiteY132" fmla="*/ 676346 h 981146"/>
              <a:gd name="connsiteX133" fmla="*/ 2093844 w 4976958"/>
              <a:gd name="connsiteY133" fmla="*/ 663094 h 981146"/>
              <a:gd name="connsiteX134" fmla="*/ 2100470 w 4976958"/>
              <a:gd name="connsiteY134" fmla="*/ 643216 h 981146"/>
              <a:gd name="connsiteX135" fmla="*/ 2107096 w 4976958"/>
              <a:gd name="connsiteY135" fmla="*/ 517320 h 981146"/>
              <a:gd name="connsiteX136" fmla="*/ 2120348 w 4976958"/>
              <a:gd name="connsiteY136" fmla="*/ 557077 h 981146"/>
              <a:gd name="connsiteX137" fmla="*/ 2146852 w 4976958"/>
              <a:gd name="connsiteY137" fmla="*/ 590207 h 981146"/>
              <a:gd name="connsiteX138" fmla="*/ 2206487 w 4976958"/>
              <a:gd name="connsiteY138" fmla="*/ 596833 h 981146"/>
              <a:gd name="connsiteX139" fmla="*/ 2219739 w 4976958"/>
              <a:gd name="connsiteY139" fmla="*/ 616712 h 981146"/>
              <a:gd name="connsiteX140" fmla="*/ 2226365 w 4976958"/>
              <a:gd name="connsiteY140" fmla="*/ 649842 h 981146"/>
              <a:gd name="connsiteX141" fmla="*/ 2232991 w 4976958"/>
              <a:gd name="connsiteY141" fmla="*/ 676346 h 981146"/>
              <a:gd name="connsiteX142" fmla="*/ 2246244 w 4976958"/>
              <a:gd name="connsiteY142" fmla="*/ 716103 h 981146"/>
              <a:gd name="connsiteX143" fmla="*/ 2252870 w 4976958"/>
              <a:gd name="connsiteY143" fmla="*/ 735981 h 981146"/>
              <a:gd name="connsiteX144" fmla="*/ 2272748 w 4976958"/>
              <a:gd name="connsiteY144" fmla="*/ 749233 h 981146"/>
              <a:gd name="connsiteX145" fmla="*/ 2332383 w 4976958"/>
              <a:gd name="connsiteY145" fmla="*/ 735981 h 981146"/>
              <a:gd name="connsiteX146" fmla="*/ 2372139 w 4976958"/>
              <a:gd name="connsiteY146" fmla="*/ 742607 h 981146"/>
              <a:gd name="connsiteX147" fmla="*/ 2378765 w 4976958"/>
              <a:gd name="connsiteY147" fmla="*/ 762485 h 981146"/>
              <a:gd name="connsiteX148" fmla="*/ 2392018 w 4976958"/>
              <a:gd name="connsiteY148" fmla="*/ 775738 h 981146"/>
              <a:gd name="connsiteX149" fmla="*/ 2385391 w 4976958"/>
              <a:gd name="connsiteY149" fmla="*/ 822120 h 981146"/>
              <a:gd name="connsiteX150" fmla="*/ 2398644 w 4976958"/>
              <a:gd name="connsiteY150" fmla="*/ 808868 h 981146"/>
              <a:gd name="connsiteX151" fmla="*/ 2418522 w 4976958"/>
              <a:gd name="connsiteY151" fmla="*/ 769112 h 981146"/>
              <a:gd name="connsiteX152" fmla="*/ 2405270 w 4976958"/>
              <a:gd name="connsiteY152" fmla="*/ 755859 h 981146"/>
              <a:gd name="connsiteX153" fmla="*/ 2411896 w 4976958"/>
              <a:gd name="connsiteY153" fmla="*/ 722729 h 981146"/>
              <a:gd name="connsiteX154" fmla="*/ 2451652 w 4976958"/>
              <a:gd name="connsiteY154" fmla="*/ 702851 h 981146"/>
              <a:gd name="connsiteX155" fmla="*/ 2471531 w 4976958"/>
              <a:gd name="connsiteY155" fmla="*/ 636590 h 981146"/>
              <a:gd name="connsiteX156" fmla="*/ 2491409 w 4976958"/>
              <a:gd name="connsiteY156" fmla="*/ 623338 h 981146"/>
              <a:gd name="connsiteX157" fmla="*/ 2517913 w 4976958"/>
              <a:gd name="connsiteY157" fmla="*/ 563703 h 981146"/>
              <a:gd name="connsiteX158" fmla="*/ 2524539 w 4976958"/>
              <a:gd name="connsiteY158" fmla="*/ 543825 h 981146"/>
              <a:gd name="connsiteX159" fmla="*/ 2544418 w 4976958"/>
              <a:gd name="connsiteY159" fmla="*/ 656468 h 981146"/>
              <a:gd name="connsiteX160" fmla="*/ 2564296 w 4976958"/>
              <a:gd name="connsiteY160" fmla="*/ 669720 h 981146"/>
              <a:gd name="connsiteX161" fmla="*/ 2570922 w 4976958"/>
              <a:gd name="connsiteY161" fmla="*/ 689599 h 981146"/>
              <a:gd name="connsiteX162" fmla="*/ 2590800 w 4976958"/>
              <a:gd name="connsiteY162" fmla="*/ 696225 h 981146"/>
              <a:gd name="connsiteX163" fmla="*/ 2597426 w 4976958"/>
              <a:gd name="connsiteY163" fmla="*/ 742607 h 981146"/>
              <a:gd name="connsiteX164" fmla="*/ 2610678 w 4976958"/>
              <a:gd name="connsiteY164" fmla="*/ 722729 h 981146"/>
              <a:gd name="connsiteX165" fmla="*/ 2617305 w 4976958"/>
              <a:gd name="connsiteY165" fmla="*/ 702851 h 981146"/>
              <a:gd name="connsiteX166" fmla="*/ 2623931 w 4976958"/>
              <a:gd name="connsiteY166" fmla="*/ 563703 h 981146"/>
              <a:gd name="connsiteX167" fmla="*/ 2630557 w 4976958"/>
              <a:gd name="connsiteY167" fmla="*/ 510694 h 981146"/>
              <a:gd name="connsiteX168" fmla="*/ 2643809 w 4976958"/>
              <a:gd name="connsiteY168" fmla="*/ 464312 h 981146"/>
              <a:gd name="connsiteX169" fmla="*/ 2657061 w 4976958"/>
              <a:gd name="connsiteY169" fmla="*/ 159512 h 981146"/>
              <a:gd name="connsiteX170" fmla="*/ 2663687 w 4976958"/>
              <a:gd name="connsiteY170" fmla="*/ 126381 h 981146"/>
              <a:gd name="connsiteX171" fmla="*/ 2670313 w 4976958"/>
              <a:gd name="connsiteY171" fmla="*/ 86625 h 981146"/>
              <a:gd name="connsiteX172" fmla="*/ 2676939 w 4976958"/>
              <a:gd name="connsiteY172" fmla="*/ 7112 h 981146"/>
              <a:gd name="connsiteX173" fmla="*/ 2696818 w 4976958"/>
              <a:gd name="connsiteY173" fmla="*/ 485 h 981146"/>
              <a:gd name="connsiteX174" fmla="*/ 2710070 w 4976958"/>
              <a:gd name="connsiteY174" fmla="*/ 13738 h 981146"/>
              <a:gd name="connsiteX175" fmla="*/ 2716696 w 4976958"/>
              <a:gd name="connsiteY175" fmla="*/ 278781 h 981146"/>
              <a:gd name="connsiteX176" fmla="*/ 2723322 w 4976958"/>
              <a:gd name="connsiteY176" fmla="*/ 305285 h 981146"/>
              <a:gd name="connsiteX177" fmla="*/ 2736574 w 4976958"/>
              <a:gd name="connsiteY177" fmla="*/ 378172 h 981146"/>
              <a:gd name="connsiteX178" fmla="*/ 2749826 w 4976958"/>
              <a:gd name="connsiteY178" fmla="*/ 417929 h 981146"/>
              <a:gd name="connsiteX179" fmla="*/ 2763078 w 4976958"/>
              <a:gd name="connsiteY179" fmla="*/ 484190 h 981146"/>
              <a:gd name="connsiteX180" fmla="*/ 2763078 w 4976958"/>
              <a:gd name="connsiteY180" fmla="*/ 716103 h 981146"/>
              <a:gd name="connsiteX181" fmla="*/ 2769705 w 4976958"/>
              <a:gd name="connsiteY181" fmla="*/ 696225 h 981146"/>
              <a:gd name="connsiteX182" fmla="*/ 2809461 w 4976958"/>
              <a:gd name="connsiteY182" fmla="*/ 682972 h 981146"/>
              <a:gd name="connsiteX183" fmla="*/ 2816087 w 4976958"/>
              <a:gd name="connsiteY183" fmla="*/ 663094 h 981146"/>
              <a:gd name="connsiteX184" fmla="*/ 2862470 w 4976958"/>
              <a:gd name="connsiteY184" fmla="*/ 649842 h 981146"/>
              <a:gd name="connsiteX185" fmla="*/ 2869096 w 4976958"/>
              <a:gd name="connsiteY185" fmla="*/ 543825 h 981146"/>
              <a:gd name="connsiteX186" fmla="*/ 2882348 w 4976958"/>
              <a:gd name="connsiteY186" fmla="*/ 504068 h 981146"/>
              <a:gd name="connsiteX187" fmla="*/ 2895600 w 4976958"/>
              <a:gd name="connsiteY187" fmla="*/ 457685 h 981146"/>
              <a:gd name="connsiteX188" fmla="*/ 2908852 w 4976958"/>
              <a:gd name="connsiteY188" fmla="*/ 417929 h 981146"/>
              <a:gd name="connsiteX189" fmla="*/ 2928731 w 4976958"/>
              <a:gd name="connsiteY189" fmla="*/ 411303 h 981146"/>
              <a:gd name="connsiteX190" fmla="*/ 2941983 w 4976958"/>
              <a:gd name="connsiteY190" fmla="*/ 543825 h 981146"/>
              <a:gd name="connsiteX191" fmla="*/ 2948609 w 4976958"/>
              <a:gd name="connsiteY191" fmla="*/ 563703 h 981146"/>
              <a:gd name="connsiteX192" fmla="*/ 2955235 w 4976958"/>
              <a:gd name="connsiteY192" fmla="*/ 590207 h 981146"/>
              <a:gd name="connsiteX193" fmla="*/ 2981739 w 4976958"/>
              <a:gd name="connsiteY193" fmla="*/ 623338 h 981146"/>
              <a:gd name="connsiteX194" fmla="*/ 2988365 w 4976958"/>
              <a:gd name="connsiteY194" fmla="*/ 643216 h 981146"/>
              <a:gd name="connsiteX195" fmla="*/ 2994991 w 4976958"/>
              <a:gd name="connsiteY195" fmla="*/ 689599 h 981146"/>
              <a:gd name="connsiteX196" fmla="*/ 3014870 w 4976958"/>
              <a:gd name="connsiteY196" fmla="*/ 682972 h 981146"/>
              <a:gd name="connsiteX197" fmla="*/ 3028122 w 4976958"/>
              <a:gd name="connsiteY197" fmla="*/ 517320 h 981146"/>
              <a:gd name="connsiteX198" fmla="*/ 3041374 w 4976958"/>
              <a:gd name="connsiteY198" fmla="*/ 477564 h 981146"/>
              <a:gd name="connsiteX199" fmla="*/ 3074505 w 4976958"/>
              <a:gd name="connsiteY199" fmla="*/ 444433 h 981146"/>
              <a:gd name="connsiteX200" fmla="*/ 3087757 w 4976958"/>
              <a:gd name="connsiteY200" fmla="*/ 484190 h 981146"/>
              <a:gd name="connsiteX201" fmla="*/ 3094383 w 4976958"/>
              <a:gd name="connsiteY201" fmla="*/ 530572 h 981146"/>
              <a:gd name="connsiteX202" fmla="*/ 3101009 w 4976958"/>
              <a:gd name="connsiteY202" fmla="*/ 583581 h 981146"/>
              <a:gd name="connsiteX203" fmla="*/ 3114261 w 4976958"/>
              <a:gd name="connsiteY203" fmla="*/ 636590 h 981146"/>
              <a:gd name="connsiteX204" fmla="*/ 3120887 w 4976958"/>
              <a:gd name="connsiteY204" fmla="*/ 663094 h 981146"/>
              <a:gd name="connsiteX205" fmla="*/ 3134139 w 4976958"/>
              <a:gd name="connsiteY205" fmla="*/ 702851 h 981146"/>
              <a:gd name="connsiteX206" fmla="*/ 3147391 w 4976958"/>
              <a:gd name="connsiteY206" fmla="*/ 722729 h 981146"/>
              <a:gd name="connsiteX207" fmla="*/ 3160644 w 4976958"/>
              <a:gd name="connsiteY207" fmla="*/ 762485 h 981146"/>
              <a:gd name="connsiteX208" fmla="*/ 3167270 w 4976958"/>
              <a:gd name="connsiteY208" fmla="*/ 808868 h 981146"/>
              <a:gd name="connsiteX209" fmla="*/ 3207026 w 4976958"/>
              <a:gd name="connsiteY209" fmla="*/ 795616 h 981146"/>
              <a:gd name="connsiteX210" fmla="*/ 3220278 w 4976958"/>
              <a:gd name="connsiteY210" fmla="*/ 775738 h 981146"/>
              <a:gd name="connsiteX211" fmla="*/ 3233531 w 4976958"/>
              <a:gd name="connsiteY211" fmla="*/ 762485 h 981146"/>
              <a:gd name="connsiteX212" fmla="*/ 3253409 w 4976958"/>
              <a:gd name="connsiteY212" fmla="*/ 722729 h 981146"/>
              <a:gd name="connsiteX213" fmla="*/ 3260035 w 4976958"/>
              <a:gd name="connsiteY213" fmla="*/ 656468 h 981146"/>
              <a:gd name="connsiteX214" fmla="*/ 3266661 w 4976958"/>
              <a:gd name="connsiteY214" fmla="*/ 676346 h 981146"/>
              <a:gd name="connsiteX215" fmla="*/ 3286539 w 4976958"/>
              <a:gd name="connsiteY215" fmla="*/ 749233 h 981146"/>
              <a:gd name="connsiteX216" fmla="*/ 3299791 w 4976958"/>
              <a:gd name="connsiteY216" fmla="*/ 729355 h 981146"/>
              <a:gd name="connsiteX217" fmla="*/ 3313044 w 4976958"/>
              <a:gd name="connsiteY217" fmla="*/ 663094 h 981146"/>
              <a:gd name="connsiteX218" fmla="*/ 3326296 w 4976958"/>
              <a:gd name="connsiteY218" fmla="*/ 623338 h 981146"/>
              <a:gd name="connsiteX219" fmla="*/ 3332922 w 4976958"/>
              <a:gd name="connsiteY219" fmla="*/ 596833 h 981146"/>
              <a:gd name="connsiteX220" fmla="*/ 3339548 w 4976958"/>
              <a:gd name="connsiteY220" fmla="*/ 576955 h 981146"/>
              <a:gd name="connsiteX221" fmla="*/ 3366052 w 4976958"/>
              <a:gd name="connsiteY221" fmla="*/ 537199 h 981146"/>
              <a:gd name="connsiteX222" fmla="*/ 3379305 w 4976958"/>
              <a:gd name="connsiteY222" fmla="*/ 550451 h 981146"/>
              <a:gd name="connsiteX223" fmla="*/ 3385931 w 4976958"/>
              <a:gd name="connsiteY223" fmla="*/ 663094 h 981146"/>
              <a:gd name="connsiteX224" fmla="*/ 3392557 w 4976958"/>
              <a:gd name="connsiteY224" fmla="*/ 682972 h 981146"/>
              <a:gd name="connsiteX225" fmla="*/ 3405809 w 4976958"/>
              <a:gd name="connsiteY225" fmla="*/ 696225 h 981146"/>
              <a:gd name="connsiteX226" fmla="*/ 3485322 w 4976958"/>
              <a:gd name="connsiteY226" fmla="*/ 682972 h 981146"/>
              <a:gd name="connsiteX227" fmla="*/ 3498574 w 4976958"/>
              <a:gd name="connsiteY227" fmla="*/ 696225 h 981146"/>
              <a:gd name="connsiteX228" fmla="*/ 3505200 w 4976958"/>
              <a:gd name="connsiteY228" fmla="*/ 716103 h 981146"/>
              <a:gd name="connsiteX229" fmla="*/ 3511826 w 4976958"/>
              <a:gd name="connsiteY229" fmla="*/ 682972 h 981146"/>
              <a:gd name="connsiteX230" fmla="*/ 3518452 w 4976958"/>
              <a:gd name="connsiteY230" fmla="*/ 643216 h 981146"/>
              <a:gd name="connsiteX231" fmla="*/ 3525078 w 4976958"/>
              <a:gd name="connsiteY231" fmla="*/ 484190 h 981146"/>
              <a:gd name="connsiteX232" fmla="*/ 3538331 w 4976958"/>
              <a:gd name="connsiteY232" fmla="*/ 470938 h 981146"/>
              <a:gd name="connsiteX233" fmla="*/ 3558209 w 4976958"/>
              <a:gd name="connsiteY233" fmla="*/ 477564 h 981146"/>
              <a:gd name="connsiteX234" fmla="*/ 3578087 w 4976958"/>
              <a:gd name="connsiteY234" fmla="*/ 550451 h 981146"/>
              <a:gd name="connsiteX235" fmla="*/ 3584713 w 4976958"/>
              <a:gd name="connsiteY235" fmla="*/ 603459 h 981146"/>
              <a:gd name="connsiteX236" fmla="*/ 3604591 w 4976958"/>
              <a:gd name="connsiteY236" fmla="*/ 643216 h 981146"/>
              <a:gd name="connsiteX237" fmla="*/ 3611218 w 4976958"/>
              <a:gd name="connsiteY237" fmla="*/ 663094 h 981146"/>
              <a:gd name="connsiteX238" fmla="*/ 3657600 w 4976958"/>
              <a:gd name="connsiteY238" fmla="*/ 643216 h 981146"/>
              <a:gd name="connsiteX239" fmla="*/ 3684105 w 4976958"/>
              <a:gd name="connsiteY239" fmla="*/ 576955 h 981146"/>
              <a:gd name="connsiteX240" fmla="*/ 3703983 w 4976958"/>
              <a:gd name="connsiteY240" fmla="*/ 570329 h 981146"/>
              <a:gd name="connsiteX241" fmla="*/ 3717235 w 4976958"/>
              <a:gd name="connsiteY241" fmla="*/ 610085 h 981146"/>
              <a:gd name="connsiteX242" fmla="*/ 3723861 w 4976958"/>
              <a:gd name="connsiteY242" fmla="*/ 636590 h 981146"/>
              <a:gd name="connsiteX243" fmla="*/ 3737113 w 4976958"/>
              <a:gd name="connsiteY243" fmla="*/ 676346 h 981146"/>
              <a:gd name="connsiteX244" fmla="*/ 3743739 w 4976958"/>
              <a:gd name="connsiteY244" fmla="*/ 696225 h 981146"/>
              <a:gd name="connsiteX245" fmla="*/ 3763618 w 4976958"/>
              <a:gd name="connsiteY245" fmla="*/ 702851 h 981146"/>
              <a:gd name="connsiteX246" fmla="*/ 3803374 w 4976958"/>
              <a:gd name="connsiteY246" fmla="*/ 682972 h 981146"/>
              <a:gd name="connsiteX247" fmla="*/ 3836505 w 4976958"/>
              <a:gd name="connsiteY247" fmla="*/ 649842 h 981146"/>
              <a:gd name="connsiteX248" fmla="*/ 3863009 w 4976958"/>
              <a:gd name="connsiteY248" fmla="*/ 656468 h 981146"/>
              <a:gd name="connsiteX249" fmla="*/ 3916018 w 4976958"/>
              <a:gd name="connsiteY249" fmla="*/ 696225 h 981146"/>
              <a:gd name="connsiteX250" fmla="*/ 3935896 w 4976958"/>
              <a:gd name="connsiteY250" fmla="*/ 709477 h 981146"/>
              <a:gd name="connsiteX251" fmla="*/ 3949148 w 4976958"/>
              <a:gd name="connsiteY251" fmla="*/ 689599 h 981146"/>
              <a:gd name="connsiteX252" fmla="*/ 3955774 w 4976958"/>
              <a:gd name="connsiteY252" fmla="*/ 669720 h 981146"/>
              <a:gd name="connsiteX253" fmla="*/ 3995531 w 4976958"/>
              <a:gd name="connsiteY253" fmla="*/ 616712 h 981146"/>
              <a:gd name="connsiteX254" fmla="*/ 4015409 w 4976958"/>
              <a:gd name="connsiteY254" fmla="*/ 610085 h 981146"/>
              <a:gd name="connsiteX255" fmla="*/ 4055165 w 4976958"/>
              <a:gd name="connsiteY255" fmla="*/ 590207 h 981146"/>
              <a:gd name="connsiteX256" fmla="*/ 4094922 w 4976958"/>
              <a:gd name="connsiteY256" fmla="*/ 596833 h 981146"/>
              <a:gd name="connsiteX257" fmla="*/ 4108174 w 4976958"/>
              <a:gd name="connsiteY257" fmla="*/ 636590 h 981146"/>
              <a:gd name="connsiteX258" fmla="*/ 4114800 w 4976958"/>
              <a:gd name="connsiteY258" fmla="*/ 656468 h 981146"/>
              <a:gd name="connsiteX259" fmla="*/ 4121426 w 4976958"/>
              <a:gd name="connsiteY259" fmla="*/ 676346 h 981146"/>
              <a:gd name="connsiteX260" fmla="*/ 4128052 w 4976958"/>
              <a:gd name="connsiteY260" fmla="*/ 696225 h 981146"/>
              <a:gd name="connsiteX261" fmla="*/ 4141305 w 4976958"/>
              <a:gd name="connsiteY261" fmla="*/ 682972 h 981146"/>
              <a:gd name="connsiteX262" fmla="*/ 4167809 w 4976958"/>
              <a:gd name="connsiteY262" fmla="*/ 643216 h 981146"/>
              <a:gd name="connsiteX263" fmla="*/ 4227444 w 4976958"/>
              <a:gd name="connsiteY263" fmla="*/ 623338 h 981146"/>
              <a:gd name="connsiteX264" fmla="*/ 4247322 w 4976958"/>
              <a:gd name="connsiteY264" fmla="*/ 616712 h 981146"/>
              <a:gd name="connsiteX265" fmla="*/ 4267200 w 4976958"/>
              <a:gd name="connsiteY265" fmla="*/ 623338 h 981146"/>
              <a:gd name="connsiteX266" fmla="*/ 4287078 w 4976958"/>
              <a:gd name="connsiteY266" fmla="*/ 636590 h 981146"/>
              <a:gd name="connsiteX267" fmla="*/ 4326835 w 4976958"/>
              <a:gd name="connsiteY267" fmla="*/ 649842 h 981146"/>
              <a:gd name="connsiteX268" fmla="*/ 4340087 w 4976958"/>
              <a:gd name="connsiteY268" fmla="*/ 629964 h 981146"/>
              <a:gd name="connsiteX269" fmla="*/ 4346713 w 4976958"/>
              <a:gd name="connsiteY269" fmla="*/ 649842 h 981146"/>
              <a:gd name="connsiteX270" fmla="*/ 4353339 w 4976958"/>
              <a:gd name="connsiteY270" fmla="*/ 676346 h 981146"/>
              <a:gd name="connsiteX271" fmla="*/ 4379844 w 4976958"/>
              <a:gd name="connsiteY271" fmla="*/ 623338 h 981146"/>
              <a:gd name="connsiteX272" fmla="*/ 4386470 w 4976958"/>
              <a:gd name="connsiteY272" fmla="*/ 583581 h 981146"/>
              <a:gd name="connsiteX273" fmla="*/ 4399722 w 4976958"/>
              <a:gd name="connsiteY273" fmla="*/ 603459 h 981146"/>
              <a:gd name="connsiteX274" fmla="*/ 4419600 w 4976958"/>
              <a:gd name="connsiteY274" fmla="*/ 689599 h 981146"/>
              <a:gd name="connsiteX275" fmla="*/ 4426226 w 4976958"/>
              <a:gd name="connsiteY275" fmla="*/ 735981 h 981146"/>
              <a:gd name="connsiteX276" fmla="*/ 4439478 w 4976958"/>
              <a:gd name="connsiteY276" fmla="*/ 696225 h 981146"/>
              <a:gd name="connsiteX277" fmla="*/ 4446105 w 4976958"/>
              <a:gd name="connsiteY277" fmla="*/ 676346 h 981146"/>
              <a:gd name="connsiteX278" fmla="*/ 4452731 w 4976958"/>
              <a:gd name="connsiteY278" fmla="*/ 656468 h 981146"/>
              <a:gd name="connsiteX279" fmla="*/ 4459357 w 4976958"/>
              <a:gd name="connsiteY279" fmla="*/ 550451 h 981146"/>
              <a:gd name="connsiteX280" fmla="*/ 4479235 w 4976958"/>
              <a:gd name="connsiteY280" fmla="*/ 537199 h 981146"/>
              <a:gd name="connsiteX281" fmla="*/ 4485861 w 4976958"/>
              <a:gd name="connsiteY281" fmla="*/ 557077 h 981146"/>
              <a:gd name="connsiteX282" fmla="*/ 4518991 w 4976958"/>
              <a:gd name="connsiteY282" fmla="*/ 504068 h 981146"/>
              <a:gd name="connsiteX283" fmla="*/ 4532244 w 4976958"/>
              <a:gd name="connsiteY283" fmla="*/ 490816 h 981146"/>
              <a:gd name="connsiteX284" fmla="*/ 4538870 w 4976958"/>
              <a:gd name="connsiteY284" fmla="*/ 470938 h 981146"/>
              <a:gd name="connsiteX285" fmla="*/ 4552122 w 4976958"/>
              <a:gd name="connsiteY285" fmla="*/ 490816 h 981146"/>
              <a:gd name="connsiteX286" fmla="*/ 4558748 w 4976958"/>
              <a:gd name="connsiteY286" fmla="*/ 610085 h 981146"/>
              <a:gd name="connsiteX287" fmla="*/ 4591878 w 4976958"/>
              <a:gd name="connsiteY287" fmla="*/ 669720 h 981146"/>
              <a:gd name="connsiteX288" fmla="*/ 4598505 w 4976958"/>
              <a:gd name="connsiteY288" fmla="*/ 689599 h 981146"/>
              <a:gd name="connsiteX289" fmla="*/ 4638261 w 4976958"/>
              <a:gd name="connsiteY289" fmla="*/ 716103 h 981146"/>
              <a:gd name="connsiteX290" fmla="*/ 4658139 w 4976958"/>
              <a:gd name="connsiteY290" fmla="*/ 729355 h 981146"/>
              <a:gd name="connsiteX291" fmla="*/ 4651513 w 4976958"/>
              <a:gd name="connsiteY291" fmla="*/ 676346 h 981146"/>
              <a:gd name="connsiteX292" fmla="*/ 4664765 w 4976958"/>
              <a:gd name="connsiteY292" fmla="*/ 603459 h 981146"/>
              <a:gd name="connsiteX293" fmla="*/ 4671391 w 4976958"/>
              <a:gd name="connsiteY293" fmla="*/ 623338 h 981146"/>
              <a:gd name="connsiteX294" fmla="*/ 4711148 w 4976958"/>
              <a:gd name="connsiteY294" fmla="*/ 643216 h 981146"/>
              <a:gd name="connsiteX295" fmla="*/ 4717774 w 4976958"/>
              <a:gd name="connsiteY295" fmla="*/ 689599 h 981146"/>
              <a:gd name="connsiteX296" fmla="*/ 4724400 w 4976958"/>
              <a:gd name="connsiteY296" fmla="*/ 709477 h 981146"/>
              <a:gd name="connsiteX297" fmla="*/ 4744278 w 4976958"/>
              <a:gd name="connsiteY297" fmla="*/ 769112 h 981146"/>
              <a:gd name="connsiteX298" fmla="*/ 4764157 w 4976958"/>
              <a:gd name="connsiteY298" fmla="*/ 775738 h 981146"/>
              <a:gd name="connsiteX299" fmla="*/ 4777409 w 4976958"/>
              <a:gd name="connsiteY299" fmla="*/ 762485 h 981146"/>
              <a:gd name="connsiteX300" fmla="*/ 4790661 w 4976958"/>
              <a:gd name="connsiteY300" fmla="*/ 669720 h 981146"/>
              <a:gd name="connsiteX301" fmla="*/ 4797287 w 4976958"/>
              <a:gd name="connsiteY301" fmla="*/ 649842 h 981146"/>
              <a:gd name="connsiteX302" fmla="*/ 4823791 w 4976958"/>
              <a:gd name="connsiteY302" fmla="*/ 689599 h 981146"/>
              <a:gd name="connsiteX303" fmla="*/ 4863548 w 4976958"/>
              <a:gd name="connsiteY303" fmla="*/ 702851 h 981146"/>
              <a:gd name="connsiteX304" fmla="*/ 4883426 w 4976958"/>
              <a:gd name="connsiteY304" fmla="*/ 689599 h 981146"/>
              <a:gd name="connsiteX305" fmla="*/ 4916557 w 4976958"/>
              <a:gd name="connsiteY305" fmla="*/ 682972 h 981146"/>
              <a:gd name="connsiteX306" fmla="*/ 4936435 w 4976958"/>
              <a:gd name="connsiteY306" fmla="*/ 676346 h 981146"/>
              <a:gd name="connsiteX307" fmla="*/ 4949687 w 4976958"/>
              <a:gd name="connsiteY307" fmla="*/ 689599 h 981146"/>
              <a:gd name="connsiteX308" fmla="*/ 4962939 w 4976958"/>
              <a:gd name="connsiteY308" fmla="*/ 729355 h 981146"/>
              <a:gd name="connsiteX309" fmla="*/ 4969565 w 4976958"/>
              <a:gd name="connsiteY309" fmla="*/ 822120 h 981146"/>
              <a:gd name="connsiteX310" fmla="*/ 4976191 w 4976958"/>
              <a:gd name="connsiteY310" fmla="*/ 855251 h 981146"/>
              <a:gd name="connsiteX311" fmla="*/ 4976191 w 4976958"/>
              <a:gd name="connsiteY311" fmla="*/ 974520 h 98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</a:cxnLst>
            <a:rect l="l" t="t" r="r" b="b"/>
            <a:pathLst>
              <a:path w="4976958" h="981146">
                <a:moveTo>
                  <a:pt x="6626" y="981146"/>
                </a:moveTo>
                <a:cubicBezTo>
                  <a:pt x="4417" y="974520"/>
                  <a:pt x="0" y="968252"/>
                  <a:pt x="0" y="961268"/>
                </a:cubicBezTo>
                <a:cubicBezTo>
                  <a:pt x="0" y="954284"/>
                  <a:pt x="4932" y="948166"/>
                  <a:pt x="6626" y="941390"/>
                </a:cubicBezTo>
                <a:cubicBezTo>
                  <a:pt x="9357" y="930464"/>
                  <a:pt x="11043" y="919303"/>
                  <a:pt x="13252" y="908259"/>
                </a:cubicBezTo>
                <a:cubicBezTo>
                  <a:pt x="15461" y="848624"/>
                  <a:pt x="16374" y="788928"/>
                  <a:pt x="19878" y="729355"/>
                </a:cubicBezTo>
                <a:cubicBezTo>
                  <a:pt x="20795" y="713764"/>
                  <a:pt x="26505" y="698590"/>
                  <a:pt x="26505" y="682972"/>
                </a:cubicBezTo>
                <a:cubicBezTo>
                  <a:pt x="26505" y="660775"/>
                  <a:pt x="22631" y="638737"/>
                  <a:pt x="19878" y="616712"/>
                </a:cubicBezTo>
                <a:cubicBezTo>
                  <a:pt x="18211" y="603381"/>
                  <a:pt x="9993" y="589989"/>
                  <a:pt x="13252" y="576955"/>
                </a:cubicBezTo>
                <a:cubicBezTo>
                  <a:pt x="14767" y="570894"/>
                  <a:pt x="21627" y="586304"/>
                  <a:pt x="26505" y="590207"/>
                </a:cubicBezTo>
                <a:cubicBezTo>
                  <a:pt x="32723" y="595182"/>
                  <a:pt x="39757" y="599042"/>
                  <a:pt x="46383" y="603459"/>
                </a:cubicBezTo>
                <a:cubicBezTo>
                  <a:pt x="48592" y="616711"/>
                  <a:pt x="50966" y="629937"/>
                  <a:pt x="53009" y="643216"/>
                </a:cubicBezTo>
                <a:cubicBezTo>
                  <a:pt x="55384" y="658652"/>
                  <a:pt x="56123" y="674381"/>
                  <a:pt x="59635" y="689599"/>
                </a:cubicBezTo>
                <a:cubicBezTo>
                  <a:pt x="62776" y="703210"/>
                  <a:pt x="69499" y="715803"/>
                  <a:pt x="72887" y="729355"/>
                </a:cubicBezTo>
                <a:cubicBezTo>
                  <a:pt x="77304" y="747025"/>
                  <a:pt x="91898" y="799643"/>
                  <a:pt x="86139" y="782364"/>
                </a:cubicBezTo>
                <a:lnTo>
                  <a:pt x="72887" y="742607"/>
                </a:lnTo>
                <a:cubicBezTo>
                  <a:pt x="75096" y="705059"/>
                  <a:pt x="75770" y="667390"/>
                  <a:pt x="79513" y="629964"/>
                </a:cubicBezTo>
                <a:cubicBezTo>
                  <a:pt x="80208" y="623014"/>
                  <a:pt x="84769" y="616934"/>
                  <a:pt x="86139" y="610085"/>
                </a:cubicBezTo>
                <a:cubicBezTo>
                  <a:pt x="89202" y="594771"/>
                  <a:pt x="90556" y="579164"/>
                  <a:pt x="92765" y="563703"/>
                </a:cubicBezTo>
                <a:cubicBezTo>
                  <a:pt x="102395" y="592592"/>
                  <a:pt x="101771" y="602338"/>
                  <a:pt x="119270" y="623338"/>
                </a:cubicBezTo>
                <a:cubicBezTo>
                  <a:pt x="125269" y="630537"/>
                  <a:pt x="131351" y="638018"/>
                  <a:pt x="139148" y="643216"/>
                </a:cubicBezTo>
                <a:cubicBezTo>
                  <a:pt x="144959" y="647090"/>
                  <a:pt x="152779" y="646719"/>
                  <a:pt x="159026" y="649842"/>
                </a:cubicBezTo>
                <a:cubicBezTo>
                  <a:pt x="166149" y="653403"/>
                  <a:pt x="172279" y="658677"/>
                  <a:pt x="178905" y="663094"/>
                </a:cubicBezTo>
                <a:cubicBezTo>
                  <a:pt x="187740" y="660885"/>
                  <a:pt x="197832" y="661519"/>
                  <a:pt x="205409" y="656468"/>
                </a:cubicBezTo>
                <a:cubicBezTo>
                  <a:pt x="212035" y="652051"/>
                  <a:pt x="211908" y="640811"/>
                  <a:pt x="218661" y="636590"/>
                </a:cubicBezTo>
                <a:cubicBezTo>
                  <a:pt x="230507" y="629186"/>
                  <a:pt x="245166" y="627755"/>
                  <a:pt x="258418" y="623338"/>
                </a:cubicBezTo>
                <a:lnTo>
                  <a:pt x="278296" y="616712"/>
                </a:lnTo>
                <a:cubicBezTo>
                  <a:pt x="282713" y="623338"/>
                  <a:pt x="288314" y="629313"/>
                  <a:pt x="291548" y="636590"/>
                </a:cubicBezTo>
                <a:cubicBezTo>
                  <a:pt x="297221" y="649355"/>
                  <a:pt x="294923" y="666469"/>
                  <a:pt x="304800" y="676346"/>
                </a:cubicBezTo>
                <a:cubicBezTo>
                  <a:pt x="336936" y="708482"/>
                  <a:pt x="320909" y="695920"/>
                  <a:pt x="351183" y="716103"/>
                </a:cubicBezTo>
                <a:cubicBezTo>
                  <a:pt x="351631" y="717447"/>
                  <a:pt x="361913" y="761852"/>
                  <a:pt x="377687" y="749233"/>
                </a:cubicBezTo>
                <a:cubicBezTo>
                  <a:pt x="388595" y="740507"/>
                  <a:pt x="390939" y="709477"/>
                  <a:pt x="390939" y="709477"/>
                </a:cubicBezTo>
                <a:cubicBezTo>
                  <a:pt x="391321" y="705654"/>
                  <a:pt x="392729" y="642441"/>
                  <a:pt x="404191" y="623338"/>
                </a:cubicBezTo>
                <a:cubicBezTo>
                  <a:pt x="407405" y="617981"/>
                  <a:pt x="413026" y="614503"/>
                  <a:pt x="417444" y="610085"/>
                </a:cubicBezTo>
                <a:cubicBezTo>
                  <a:pt x="419653" y="603459"/>
                  <a:pt x="417585" y="592801"/>
                  <a:pt x="424070" y="590207"/>
                </a:cubicBezTo>
                <a:cubicBezTo>
                  <a:pt x="437441" y="584859"/>
                  <a:pt x="461237" y="603942"/>
                  <a:pt x="470452" y="610085"/>
                </a:cubicBezTo>
                <a:cubicBezTo>
                  <a:pt x="474870" y="616711"/>
                  <a:pt x="478074" y="624333"/>
                  <a:pt x="483705" y="629964"/>
                </a:cubicBezTo>
                <a:cubicBezTo>
                  <a:pt x="496550" y="642809"/>
                  <a:pt x="507294" y="644453"/>
                  <a:pt x="523461" y="649842"/>
                </a:cubicBezTo>
                <a:cubicBezTo>
                  <a:pt x="532296" y="647633"/>
                  <a:pt x="541820" y="647288"/>
                  <a:pt x="549965" y="643216"/>
                </a:cubicBezTo>
                <a:cubicBezTo>
                  <a:pt x="555553" y="640422"/>
                  <a:pt x="558340" y="633867"/>
                  <a:pt x="563218" y="629964"/>
                </a:cubicBezTo>
                <a:cubicBezTo>
                  <a:pt x="569436" y="624989"/>
                  <a:pt x="576470" y="621129"/>
                  <a:pt x="583096" y="616712"/>
                </a:cubicBezTo>
                <a:cubicBezTo>
                  <a:pt x="589722" y="621129"/>
                  <a:pt x="597999" y="623746"/>
                  <a:pt x="602974" y="629964"/>
                </a:cubicBezTo>
                <a:cubicBezTo>
                  <a:pt x="607337" y="635418"/>
                  <a:pt x="606476" y="643595"/>
                  <a:pt x="609600" y="649842"/>
                </a:cubicBezTo>
                <a:cubicBezTo>
                  <a:pt x="617959" y="666561"/>
                  <a:pt x="623778" y="670646"/>
                  <a:pt x="636105" y="682972"/>
                </a:cubicBezTo>
                <a:cubicBezTo>
                  <a:pt x="642666" y="702655"/>
                  <a:pt x="646858" y="726856"/>
                  <a:pt x="662609" y="742607"/>
                </a:cubicBezTo>
                <a:cubicBezTo>
                  <a:pt x="668240" y="748238"/>
                  <a:pt x="675210" y="752625"/>
                  <a:pt x="682487" y="755859"/>
                </a:cubicBezTo>
                <a:cubicBezTo>
                  <a:pt x="695252" y="761533"/>
                  <a:pt x="722244" y="769112"/>
                  <a:pt x="722244" y="769112"/>
                </a:cubicBezTo>
                <a:cubicBezTo>
                  <a:pt x="738410" y="763722"/>
                  <a:pt x="749156" y="762077"/>
                  <a:pt x="762000" y="749233"/>
                </a:cubicBezTo>
                <a:cubicBezTo>
                  <a:pt x="767631" y="743602"/>
                  <a:pt x="770277" y="735573"/>
                  <a:pt x="775252" y="729355"/>
                </a:cubicBezTo>
                <a:cubicBezTo>
                  <a:pt x="779155" y="724477"/>
                  <a:pt x="784087" y="720520"/>
                  <a:pt x="788505" y="716103"/>
                </a:cubicBezTo>
                <a:cubicBezTo>
                  <a:pt x="790714" y="709477"/>
                  <a:pt x="791538" y="702214"/>
                  <a:pt x="795131" y="696225"/>
                </a:cubicBezTo>
                <a:cubicBezTo>
                  <a:pt x="800414" y="687419"/>
                  <a:pt x="820520" y="673590"/>
                  <a:pt x="828261" y="669720"/>
                </a:cubicBezTo>
                <a:cubicBezTo>
                  <a:pt x="834508" y="666596"/>
                  <a:pt x="841892" y="666217"/>
                  <a:pt x="848139" y="663094"/>
                </a:cubicBezTo>
                <a:cubicBezTo>
                  <a:pt x="855262" y="659533"/>
                  <a:pt x="861392" y="654259"/>
                  <a:pt x="868018" y="649842"/>
                </a:cubicBezTo>
                <a:cubicBezTo>
                  <a:pt x="907608" y="676235"/>
                  <a:pt x="873186" y="647412"/>
                  <a:pt x="894522" y="682972"/>
                </a:cubicBezTo>
                <a:cubicBezTo>
                  <a:pt x="900817" y="693465"/>
                  <a:pt x="918621" y="703456"/>
                  <a:pt x="927652" y="709477"/>
                </a:cubicBezTo>
                <a:cubicBezTo>
                  <a:pt x="932070" y="705060"/>
                  <a:pt x="935163" y="698686"/>
                  <a:pt x="940905" y="696225"/>
                </a:cubicBezTo>
                <a:cubicBezTo>
                  <a:pt x="951256" y="691789"/>
                  <a:pt x="966072" y="697563"/>
                  <a:pt x="974035" y="689599"/>
                </a:cubicBezTo>
                <a:cubicBezTo>
                  <a:pt x="983913" y="679721"/>
                  <a:pt x="983899" y="663394"/>
                  <a:pt x="987287" y="649842"/>
                </a:cubicBezTo>
                <a:cubicBezTo>
                  <a:pt x="1002233" y="590057"/>
                  <a:pt x="994779" y="614112"/>
                  <a:pt x="1007165" y="576955"/>
                </a:cubicBezTo>
                <a:cubicBezTo>
                  <a:pt x="1011583" y="581372"/>
                  <a:pt x="1017204" y="584850"/>
                  <a:pt x="1020418" y="590207"/>
                </a:cubicBezTo>
                <a:cubicBezTo>
                  <a:pt x="1024012" y="596196"/>
                  <a:pt x="1026178" y="603155"/>
                  <a:pt x="1027044" y="610085"/>
                </a:cubicBezTo>
                <a:cubicBezTo>
                  <a:pt x="1030616" y="638661"/>
                  <a:pt x="1030098" y="667649"/>
                  <a:pt x="1033670" y="696225"/>
                </a:cubicBezTo>
                <a:cubicBezTo>
                  <a:pt x="1034536" y="703155"/>
                  <a:pt x="1038087" y="709477"/>
                  <a:pt x="1040296" y="716103"/>
                </a:cubicBezTo>
                <a:cubicBezTo>
                  <a:pt x="1055757" y="713894"/>
                  <a:pt x="1072406" y="715820"/>
                  <a:pt x="1086678" y="709477"/>
                </a:cubicBezTo>
                <a:cubicBezTo>
                  <a:pt x="1096732" y="705008"/>
                  <a:pt x="1103617" y="678542"/>
                  <a:pt x="1106557" y="669720"/>
                </a:cubicBezTo>
                <a:cubicBezTo>
                  <a:pt x="1113183" y="671929"/>
                  <a:pt x="1120446" y="672752"/>
                  <a:pt x="1126435" y="676346"/>
                </a:cubicBezTo>
                <a:cubicBezTo>
                  <a:pt x="1144923" y="687439"/>
                  <a:pt x="1137379" y="691608"/>
                  <a:pt x="1146313" y="709477"/>
                </a:cubicBezTo>
                <a:cubicBezTo>
                  <a:pt x="1149874" y="716600"/>
                  <a:pt x="1156004" y="722232"/>
                  <a:pt x="1159565" y="729355"/>
                </a:cubicBezTo>
                <a:cubicBezTo>
                  <a:pt x="1186997" y="784219"/>
                  <a:pt x="1141465" y="712144"/>
                  <a:pt x="1179444" y="769112"/>
                </a:cubicBezTo>
                <a:cubicBezTo>
                  <a:pt x="1181653" y="713894"/>
                  <a:pt x="1182394" y="658598"/>
                  <a:pt x="1186070" y="603459"/>
                </a:cubicBezTo>
                <a:cubicBezTo>
                  <a:pt x="1186819" y="592222"/>
                  <a:pt x="1190681" y="581409"/>
                  <a:pt x="1192696" y="570329"/>
                </a:cubicBezTo>
                <a:cubicBezTo>
                  <a:pt x="1195099" y="557111"/>
                  <a:pt x="1197113" y="543824"/>
                  <a:pt x="1199322" y="530572"/>
                </a:cubicBezTo>
                <a:cubicBezTo>
                  <a:pt x="1203739" y="534990"/>
                  <a:pt x="1209360" y="538468"/>
                  <a:pt x="1212574" y="543825"/>
                </a:cubicBezTo>
                <a:cubicBezTo>
                  <a:pt x="1223445" y="561943"/>
                  <a:pt x="1224386" y="616136"/>
                  <a:pt x="1225826" y="623338"/>
                </a:cubicBezTo>
                <a:cubicBezTo>
                  <a:pt x="1228565" y="637036"/>
                  <a:pt x="1234660" y="649842"/>
                  <a:pt x="1239078" y="663094"/>
                </a:cubicBezTo>
                <a:cubicBezTo>
                  <a:pt x="1241287" y="669720"/>
                  <a:pt x="1240766" y="678033"/>
                  <a:pt x="1245705" y="682972"/>
                </a:cubicBezTo>
                <a:cubicBezTo>
                  <a:pt x="1250122" y="687390"/>
                  <a:pt x="1255054" y="691347"/>
                  <a:pt x="1258957" y="696225"/>
                </a:cubicBezTo>
                <a:cubicBezTo>
                  <a:pt x="1263932" y="702443"/>
                  <a:pt x="1265991" y="711128"/>
                  <a:pt x="1272209" y="716103"/>
                </a:cubicBezTo>
                <a:cubicBezTo>
                  <a:pt x="1277663" y="720466"/>
                  <a:pt x="1285840" y="719605"/>
                  <a:pt x="1292087" y="722729"/>
                </a:cubicBezTo>
                <a:cubicBezTo>
                  <a:pt x="1299210" y="726290"/>
                  <a:pt x="1305339" y="731564"/>
                  <a:pt x="1311965" y="735981"/>
                </a:cubicBezTo>
                <a:cubicBezTo>
                  <a:pt x="1318554" y="729392"/>
                  <a:pt x="1337425" y="712256"/>
                  <a:pt x="1338470" y="702851"/>
                </a:cubicBezTo>
                <a:cubicBezTo>
                  <a:pt x="1339954" y="689498"/>
                  <a:pt x="1334479" y="676268"/>
                  <a:pt x="1331844" y="663094"/>
                </a:cubicBezTo>
                <a:cubicBezTo>
                  <a:pt x="1330058" y="654164"/>
                  <a:pt x="1327194" y="645480"/>
                  <a:pt x="1325218" y="636590"/>
                </a:cubicBezTo>
                <a:cubicBezTo>
                  <a:pt x="1322775" y="625596"/>
                  <a:pt x="1320800" y="614503"/>
                  <a:pt x="1318591" y="603459"/>
                </a:cubicBezTo>
                <a:cubicBezTo>
                  <a:pt x="1320800" y="585790"/>
                  <a:pt x="1318604" y="566984"/>
                  <a:pt x="1325218" y="550451"/>
                </a:cubicBezTo>
                <a:cubicBezTo>
                  <a:pt x="1327812" y="543966"/>
                  <a:pt x="1328452" y="564224"/>
                  <a:pt x="1331844" y="570329"/>
                </a:cubicBezTo>
                <a:cubicBezTo>
                  <a:pt x="1339579" y="584252"/>
                  <a:pt x="1342730" y="606961"/>
                  <a:pt x="1358348" y="610085"/>
                </a:cubicBezTo>
                <a:lnTo>
                  <a:pt x="1391478" y="616712"/>
                </a:lnTo>
                <a:cubicBezTo>
                  <a:pt x="1395896" y="621129"/>
                  <a:pt x="1401937" y="624376"/>
                  <a:pt x="1404731" y="629964"/>
                </a:cubicBezTo>
                <a:cubicBezTo>
                  <a:pt x="1410978" y="642458"/>
                  <a:pt x="1404731" y="665303"/>
                  <a:pt x="1417983" y="669720"/>
                </a:cubicBezTo>
                <a:cubicBezTo>
                  <a:pt x="1446500" y="679226"/>
                  <a:pt x="1431085" y="674652"/>
                  <a:pt x="1464365" y="682972"/>
                </a:cubicBezTo>
                <a:cubicBezTo>
                  <a:pt x="1477617" y="680763"/>
                  <a:pt x="1493189" y="684155"/>
                  <a:pt x="1504122" y="676346"/>
                </a:cubicBezTo>
                <a:cubicBezTo>
                  <a:pt x="1511532" y="671053"/>
                  <a:pt x="1508246" y="658598"/>
                  <a:pt x="1510748" y="649842"/>
                </a:cubicBezTo>
                <a:cubicBezTo>
                  <a:pt x="1521851" y="610982"/>
                  <a:pt x="1511267" y="648804"/>
                  <a:pt x="1530626" y="610085"/>
                </a:cubicBezTo>
                <a:cubicBezTo>
                  <a:pt x="1533749" y="603838"/>
                  <a:pt x="1535043" y="596833"/>
                  <a:pt x="1537252" y="590207"/>
                </a:cubicBezTo>
                <a:cubicBezTo>
                  <a:pt x="1570837" y="623790"/>
                  <a:pt x="1527369" y="584275"/>
                  <a:pt x="1570383" y="610085"/>
                </a:cubicBezTo>
                <a:cubicBezTo>
                  <a:pt x="1575740" y="613299"/>
                  <a:pt x="1579218" y="618920"/>
                  <a:pt x="1583635" y="623338"/>
                </a:cubicBezTo>
                <a:cubicBezTo>
                  <a:pt x="1581426" y="629964"/>
                  <a:pt x="1577009" y="636232"/>
                  <a:pt x="1577009" y="643216"/>
                </a:cubicBezTo>
                <a:cubicBezTo>
                  <a:pt x="1577009" y="712549"/>
                  <a:pt x="1587142" y="677712"/>
                  <a:pt x="1610139" y="643216"/>
                </a:cubicBezTo>
                <a:cubicBezTo>
                  <a:pt x="1626857" y="618140"/>
                  <a:pt x="1617760" y="628969"/>
                  <a:pt x="1636644" y="610085"/>
                </a:cubicBezTo>
                <a:cubicBezTo>
                  <a:pt x="1643270" y="612294"/>
                  <a:pt x="1651068" y="612349"/>
                  <a:pt x="1656522" y="616712"/>
                </a:cubicBezTo>
                <a:cubicBezTo>
                  <a:pt x="1668199" y="626054"/>
                  <a:pt x="1672035" y="643373"/>
                  <a:pt x="1676400" y="656468"/>
                </a:cubicBezTo>
                <a:cubicBezTo>
                  <a:pt x="1678609" y="674138"/>
                  <a:pt x="1679841" y="691957"/>
                  <a:pt x="1683026" y="709477"/>
                </a:cubicBezTo>
                <a:cubicBezTo>
                  <a:pt x="1684275" y="716349"/>
                  <a:pt x="1689652" y="736339"/>
                  <a:pt x="1689652" y="729355"/>
                </a:cubicBezTo>
                <a:cubicBezTo>
                  <a:pt x="1689652" y="691742"/>
                  <a:pt x="1685235" y="654260"/>
                  <a:pt x="1683026" y="616712"/>
                </a:cubicBezTo>
                <a:cubicBezTo>
                  <a:pt x="1685235" y="583581"/>
                  <a:pt x="1687810" y="550473"/>
                  <a:pt x="1689652" y="517320"/>
                </a:cubicBezTo>
                <a:cubicBezTo>
                  <a:pt x="1689827" y="514178"/>
                  <a:pt x="1683734" y="377112"/>
                  <a:pt x="1709531" y="338416"/>
                </a:cubicBezTo>
                <a:lnTo>
                  <a:pt x="1722783" y="318538"/>
                </a:lnTo>
                <a:cubicBezTo>
                  <a:pt x="1727200" y="305286"/>
                  <a:pt x="1734059" y="292610"/>
                  <a:pt x="1736035" y="278781"/>
                </a:cubicBezTo>
                <a:cubicBezTo>
                  <a:pt x="1743649" y="225484"/>
                  <a:pt x="1737722" y="247215"/>
                  <a:pt x="1749287" y="212520"/>
                </a:cubicBezTo>
                <a:cubicBezTo>
                  <a:pt x="1751496" y="223564"/>
                  <a:pt x="1752950" y="234785"/>
                  <a:pt x="1755913" y="245651"/>
                </a:cubicBezTo>
                <a:cubicBezTo>
                  <a:pt x="1759588" y="259128"/>
                  <a:pt x="1765777" y="271855"/>
                  <a:pt x="1769165" y="285407"/>
                </a:cubicBezTo>
                <a:lnTo>
                  <a:pt x="1775791" y="311912"/>
                </a:lnTo>
                <a:cubicBezTo>
                  <a:pt x="1778000" y="333999"/>
                  <a:pt x="1781513" y="355994"/>
                  <a:pt x="1782418" y="378172"/>
                </a:cubicBezTo>
                <a:cubicBezTo>
                  <a:pt x="1793813" y="657343"/>
                  <a:pt x="1761423" y="553728"/>
                  <a:pt x="1795670" y="656468"/>
                </a:cubicBezTo>
                <a:cubicBezTo>
                  <a:pt x="1797879" y="669720"/>
                  <a:pt x="1800630" y="682894"/>
                  <a:pt x="1802296" y="696225"/>
                </a:cubicBezTo>
                <a:cubicBezTo>
                  <a:pt x="1805049" y="718250"/>
                  <a:pt x="1796609" y="744016"/>
                  <a:pt x="1808922" y="762485"/>
                </a:cubicBezTo>
                <a:cubicBezTo>
                  <a:pt x="1817585" y="775480"/>
                  <a:pt x="1812485" y="731417"/>
                  <a:pt x="1815548" y="716103"/>
                </a:cubicBezTo>
                <a:cubicBezTo>
                  <a:pt x="1819849" y="694599"/>
                  <a:pt x="1821082" y="697317"/>
                  <a:pt x="1835426" y="682972"/>
                </a:cubicBezTo>
                <a:cubicBezTo>
                  <a:pt x="1837635" y="676346"/>
                  <a:pt x="1840682" y="669943"/>
                  <a:pt x="1842052" y="663094"/>
                </a:cubicBezTo>
                <a:cubicBezTo>
                  <a:pt x="1845115" y="647780"/>
                  <a:pt x="1840015" y="629707"/>
                  <a:pt x="1848678" y="616712"/>
                </a:cubicBezTo>
                <a:cubicBezTo>
                  <a:pt x="1852553" y="610900"/>
                  <a:pt x="1861931" y="621129"/>
                  <a:pt x="1868557" y="623338"/>
                </a:cubicBezTo>
                <a:cubicBezTo>
                  <a:pt x="1870766" y="649842"/>
                  <a:pt x="1871668" y="676488"/>
                  <a:pt x="1875183" y="702851"/>
                </a:cubicBezTo>
                <a:cubicBezTo>
                  <a:pt x="1876106" y="709774"/>
                  <a:pt x="1877446" y="717275"/>
                  <a:pt x="1881809" y="722729"/>
                </a:cubicBezTo>
                <a:cubicBezTo>
                  <a:pt x="1886784" y="728947"/>
                  <a:pt x="1895569" y="730883"/>
                  <a:pt x="1901687" y="735981"/>
                </a:cubicBezTo>
                <a:cubicBezTo>
                  <a:pt x="1934776" y="763555"/>
                  <a:pt x="1906509" y="750841"/>
                  <a:pt x="1941444" y="762485"/>
                </a:cubicBezTo>
                <a:cubicBezTo>
                  <a:pt x="1950279" y="760276"/>
                  <a:pt x="1965232" y="764551"/>
                  <a:pt x="1967948" y="755859"/>
                </a:cubicBezTo>
                <a:cubicBezTo>
                  <a:pt x="1996941" y="663080"/>
                  <a:pt x="1941709" y="634558"/>
                  <a:pt x="1994452" y="669720"/>
                </a:cubicBezTo>
                <a:cubicBezTo>
                  <a:pt x="1998431" y="685637"/>
                  <a:pt x="2000030" y="704662"/>
                  <a:pt x="2014331" y="716103"/>
                </a:cubicBezTo>
                <a:cubicBezTo>
                  <a:pt x="2019785" y="720466"/>
                  <a:pt x="2027962" y="719605"/>
                  <a:pt x="2034209" y="722729"/>
                </a:cubicBezTo>
                <a:cubicBezTo>
                  <a:pt x="2041332" y="726290"/>
                  <a:pt x="2047461" y="731564"/>
                  <a:pt x="2054087" y="735981"/>
                </a:cubicBezTo>
                <a:cubicBezTo>
                  <a:pt x="2060713" y="733772"/>
                  <a:pt x="2067976" y="732948"/>
                  <a:pt x="2073965" y="729355"/>
                </a:cubicBezTo>
                <a:cubicBezTo>
                  <a:pt x="2098097" y="714876"/>
                  <a:pt x="2085280" y="704474"/>
                  <a:pt x="2080591" y="676346"/>
                </a:cubicBezTo>
                <a:cubicBezTo>
                  <a:pt x="2085009" y="671929"/>
                  <a:pt x="2090630" y="668451"/>
                  <a:pt x="2093844" y="663094"/>
                </a:cubicBezTo>
                <a:cubicBezTo>
                  <a:pt x="2097438" y="657105"/>
                  <a:pt x="2099838" y="650172"/>
                  <a:pt x="2100470" y="643216"/>
                </a:cubicBezTo>
                <a:cubicBezTo>
                  <a:pt x="2104275" y="601365"/>
                  <a:pt x="2104887" y="559285"/>
                  <a:pt x="2107096" y="517320"/>
                </a:cubicBezTo>
                <a:lnTo>
                  <a:pt x="2120348" y="557077"/>
                </a:lnTo>
                <a:cubicBezTo>
                  <a:pt x="2126078" y="574268"/>
                  <a:pt x="2125055" y="584758"/>
                  <a:pt x="2146852" y="590207"/>
                </a:cubicBezTo>
                <a:cubicBezTo>
                  <a:pt x="2166256" y="595058"/>
                  <a:pt x="2186609" y="594624"/>
                  <a:pt x="2206487" y="596833"/>
                </a:cubicBezTo>
                <a:cubicBezTo>
                  <a:pt x="2210904" y="603459"/>
                  <a:pt x="2216943" y="609255"/>
                  <a:pt x="2219739" y="616712"/>
                </a:cubicBezTo>
                <a:cubicBezTo>
                  <a:pt x="2223693" y="627257"/>
                  <a:pt x="2223922" y="638848"/>
                  <a:pt x="2226365" y="649842"/>
                </a:cubicBezTo>
                <a:cubicBezTo>
                  <a:pt x="2228340" y="658732"/>
                  <a:pt x="2230374" y="667624"/>
                  <a:pt x="2232991" y="676346"/>
                </a:cubicBezTo>
                <a:cubicBezTo>
                  <a:pt x="2237005" y="689726"/>
                  <a:pt x="2241826" y="702851"/>
                  <a:pt x="2246244" y="716103"/>
                </a:cubicBezTo>
                <a:cubicBezTo>
                  <a:pt x="2248453" y="722729"/>
                  <a:pt x="2247059" y="732107"/>
                  <a:pt x="2252870" y="735981"/>
                </a:cubicBezTo>
                <a:lnTo>
                  <a:pt x="2272748" y="749233"/>
                </a:lnTo>
                <a:cubicBezTo>
                  <a:pt x="2282971" y="746677"/>
                  <a:pt x="2323970" y="735981"/>
                  <a:pt x="2332383" y="735981"/>
                </a:cubicBezTo>
                <a:cubicBezTo>
                  <a:pt x="2345818" y="735981"/>
                  <a:pt x="2358887" y="740398"/>
                  <a:pt x="2372139" y="742607"/>
                </a:cubicBezTo>
                <a:cubicBezTo>
                  <a:pt x="2374348" y="749233"/>
                  <a:pt x="2375171" y="756496"/>
                  <a:pt x="2378765" y="762485"/>
                </a:cubicBezTo>
                <a:cubicBezTo>
                  <a:pt x="2381979" y="767842"/>
                  <a:pt x="2391328" y="769529"/>
                  <a:pt x="2392018" y="775738"/>
                </a:cubicBezTo>
                <a:cubicBezTo>
                  <a:pt x="2393743" y="791260"/>
                  <a:pt x="2382328" y="806806"/>
                  <a:pt x="2385391" y="822120"/>
                </a:cubicBezTo>
                <a:cubicBezTo>
                  <a:pt x="2386616" y="828246"/>
                  <a:pt x="2394741" y="813746"/>
                  <a:pt x="2398644" y="808868"/>
                </a:cubicBezTo>
                <a:cubicBezTo>
                  <a:pt x="2413323" y="790520"/>
                  <a:pt x="2411524" y="790106"/>
                  <a:pt x="2418522" y="769112"/>
                </a:cubicBezTo>
                <a:cubicBezTo>
                  <a:pt x="2414105" y="764694"/>
                  <a:pt x="2406153" y="762044"/>
                  <a:pt x="2405270" y="755859"/>
                </a:cubicBezTo>
                <a:cubicBezTo>
                  <a:pt x="2403677" y="744710"/>
                  <a:pt x="2406308" y="732507"/>
                  <a:pt x="2411896" y="722729"/>
                </a:cubicBezTo>
                <a:cubicBezTo>
                  <a:pt x="2417941" y="712151"/>
                  <a:pt x="2441449" y="706252"/>
                  <a:pt x="2451652" y="702851"/>
                </a:cubicBezTo>
                <a:cubicBezTo>
                  <a:pt x="2454304" y="692241"/>
                  <a:pt x="2466689" y="639818"/>
                  <a:pt x="2471531" y="636590"/>
                </a:cubicBezTo>
                <a:lnTo>
                  <a:pt x="2491409" y="623338"/>
                </a:lnTo>
                <a:cubicBezTo>
                  <a:pt x="2512409" y="591836"/>
                  <a:pt x="2502143" y="611014"/>
                  <a:pt x="2517913" y="563703"/>
                </a:cubicBezTo>
                <a:lnTo>
                  <a:pt x="2524539" y="543825"/>
                </a:lnTo>
                <a:cubicBezTo>
                  <a:pt x="2528832" y="608214"/>
                  <a:pt x="2508203" y="627497"/>
                  <a:pt x="2544418" y="656468"/>
                </a:cubicBezTo>
                <a:cubicBezTo>
                  <a:pt x="2550636" y="661443"/>
                  <a:pt x="2557670" y="665303"/>
                  <a:pt x="2564296" y="669720"/>
                </a:cubicBezTo>
                <a:cubicBezTo>
                  <a:pt x="2566505" y="676346"/>
                  <a:pt x="2565983" y="684660"/>
                  <a:pt x="2570922" y="689599"/>
                </a:cubicBezTo>
                <a:cubicBezTo>
                  <a:pt x="2575861" y="694538"/>
                  <a:pt x="2587676" y="689978"/>
                  <a:pt x="2590800" y="696225"/>
                </a:cubicBezTo>
                <a:cubicBezTo>
                  <a:pt x="2597784" y="710194"/>
                  <a:pt x="2595217" y="727146"/>
                  <a:pt x="2597426" y="742607"/>
                </a:cubicBezTo>
                <a:cubicBezTo>
                  <a:pt x="2601843" y="735981"/>
                  <a:pt x="2607116" y="729852"/>
                  <a:pt x="2610678" y="722729"/>
                </a:cubicBezTo>
                <a:cubicBezTo>
                  <a:pt x="2613802" y="716482"/>
                  <a:pt x="2616725" y="709811"/>
                  <a:pt x="2617305" y="702851"/>
                </a:cubicBezTo>
                <a:cubicBezTo>
                  <a:pt x="2621161" y="656576"/>
                  <a:pt x="2620736" y="610028"/>
                  <a:pt x="2623931" y="563703"/>
                </a:cubicBezTo>
                <a:cubicBezTo>
                  <a:pt x="2625156" y="545938"/>
                  <a:pt x="2627630" y="528259"/>
                  <a:pt x="2630557" y="510694"/>
                </a:cubicBezTo>
                <a:cubicBezTo>
                  <a:pt x="2633330" y="494054"/>
                  <a:pt x="2638557" y="480067"/>
                  <a:pt x="2643809" y="464312"/>
                </a:cubicBezTo>
                <a:cubicBezTo>
                  <a:pt x="2645830" y="405696"/>
                  <a:pt x="2650135" y="235703"/>
                  <a:pt x="2657061" y="159512"/>
                </a:cubicBezTo>
                <a:cubicBezTo>
                  <a:pt x="2658081" y="148296"/>
                  <a:pt x="2661672" y="137462"/>
                  <a:pt x="2663687" y="126381"/>
                </a:cubicBezTo>
                <a:cubicBezTo>
                  <a:pt x="2666090" y="113163"/>
                  <a:pt x="2668104" y="99877"/>
                  <a:pt x="2670313" y="86625"/>
                </a:cubicBezTo>
                <a:cubicBezTo>
                  <a:pt x="2672522" y="60121"/>
                  <a:pt x="2669117" y="32532"/>
                  <a:pt x="2676939" y="7112"/>
                </a:cubicBezTo>
                <a:cubicBezTo>
                  <a:pt x="2678993" y="436"/>
                  <a:pt x="2689969" y="-885"/>
                  <a:pt x="2696818" y="485"/>
                </a:cubicBezTo>
                <a:cubicBezTo>
                  <a:pt x="2702944" y="1710"/>
                  <a:pt x="2705653" y="9320"/>
                  <a:pt x="2710070" y="13738"/>
                </a:cubicBezTo>
                <a:cubicBezTo>
                  <a:pt x="2712279" y="102086"/>
                  <a:pt x="2712683" y="190497"/>
                  <a:pt x="2716696" y="278781"/>
                </a:cubicBezTo>
                <a:cubicBezTo>
                  <a:pt x="2717110" y="287878"/>
                  <a:pt x="2721693" y="296325"/>
                  <a:pt x="2723322" y="305285"/>
                </a:cubicBezTo>
                <a:cubicBezTo>
                  <a:pt x="2731220" y="348724"/>
                  <a:pt x="2726169" y="343489"/>
                  <a:pt x="2736574" y="378172"/>
                </a:cubicBezTo>
                <a:cubicBezTo>
                  <a:pt x="2740588" y="391552"/>
                  <a:pt x="2747086" y="404231"/>
                  <a:pt x="2749826" y="417929"/>
                </a:cubicBezTo>
                <a:lnTo>
                  <a:pt x="2763078" y="484190"/>
                </a:lnTo>
                <a:cubicBezTo>
                  <a:pt x="2756554" y="582057"/>
                  <a:pt x="2750740" y="611233"/>
                  <a:pt x="2763078" y="716103"/>
                </a:cubicBezTo>
                <a:cubicBezTo>
                  <a:pt x="2763894" y="723040"/>
                  <a:pt x="2764021" y="700285"/>
                  <a:pt x="2769705" y="696225"/>
                </a:cubicBezTo>
                <a:cubicBezTo>
                  <a:pt x="2781072" y="688106"/>
                  <a:pt x="2809461" y="682972"/>
                  <a:pt x="2809461" y="682972"/>
                </a:cubicBezTo>
                <a:cubicBezTo>
                  <a:pt x="2811670" y="676346"/>
                  <a:pt x="2811148" y="668033"/>
                  <a:pt x="2816087" y="663094"/>
                </a:cubicBezTo>
                <a:cubicBezTo>
                  <a:pt x="2819256" y="659925"/>
                  <a:pt x="2862241" y="649899"/>
                  <a:pt x="2862470" y="649842"/>
                </a:cubicBezTo>
                <a:cubicBezTo>
                  <a:pt x="2864679" y="614503"/>
                  <a:pt x="2864312" y="578908"/>
                  <a:pt x="2869096" y="543825"/>
                </a:cubicBezTo>
                <a:cubicBezTo>
                  <a:pt x="2870983" y="529984"/>
                  <a:pt x="2877931" y="517320"/>
                  <a:pt x="2882348" y="504068"/>
                </a:cubicBezTo>
                <a:cubicBezTo>
                  <a:pt x="2904619" y="437254"/>
                  <a:pt x="2870636" y="540900"/>
                  <a:pt x="2895600" y="457685"/>
                </a:cubicBezTo>
                <a:cubicBezTo>
                  <a:pt x="2899614" y="444305"/>
                  <a:pt x="2895600" y="422346"/>
                  <a:pt x="2908852" y="417929"/>
                </a:cubicBezTo>
                <a:lnTo>
                  <a:pt x="2928731" y="411303"/>
                </a:lnTo>
                <a:cubicBezTo>
                  <a:pt x="2948558" y="470783"/>
                  <a:pt x="2927911" y="403100"/>
                  <a:pt x="2941983" y="543825"/>
                </a:cubicBezTo>
                <a:cubicBezTo>
                  <a:pt x="2942678" y="550775"/>
                  <a:pt x="2946690" y="556987"/>
                  <a:pt x="2948609" y="563703"/>
                </a:cubicBezTo>
                <a:cubicBezTo>
                  <a:pt x="2951111" y="572459"/>
                  <a:pt x="2951648" y="581837"/>
                  <a:pt x="2955235" y="590207"/>
                </a:cubicBezTo>
                <a:cubicBezTo>
                  <a:pt x="2961503" y="604833"/>
                  <a:pt x="2971053" y="612652"/>
                  <a:pt x="2981739" y="623338"/>
                </a:cubicBezTo>
                <a:cubicBezTo>
                  <a:pt x="2983948" y="629964"/>
                  <a:pt x="2986995" y="636367"/>
                  <a:pt x="2988365" y="643216"/>
                </a:cubicBezTo>
                <a:cubicBezTo>
                  <a:pt x="2991428" y="658531"/>
                  <a:pt x="2986327" y="676604"/>
                  <a:pt x="2994991" y="689599"/>
                </a:cubicBezTo>
                <a:cubicBezTo>
                  <a:pt x="2998866" y="695411"/>
                  <a:pt x="3008244" y="685181"/>
                  <a:pt x="3014870" y="682972"/>
                </a:cubicBezTo>
                <a:cubicBezTo>
                  <a:pt x="3017153" y="637307"/>
                  <a:pt x="3014071" y="568840"/>
                  <a:pt x="3028122" y="517320"/>
                </a:cubicBezTo>
                <a:cubicBezTo>
                  <a:pt x="3031797" y="503843"/>
                  <a:pt x="3031497" y="487441"/>
                  <a:pt x="3041374" y="477564"/>
                </a:cubicBezTo>
                <a:lnTo>
                  <a:pt x="3074505" y="444433"/>
                </a:lnTo>
                <a:cubicBezTo>
                  <a:pt x="3078922" y="457685"/>
                  <a:pt x="3085781" y="470361"/>
                  <a:pt x="3087757" y="484190"/>
                </a:cubicBezTo>
                <a:cubicBezTo>
                  <a:pt x="3089966" y="499651"/>
                  <a:pt x="3092319" y="515091"/>
                  <a:pt x="3094383" y="530572"/>
                </a:cubicBezTo>
                <a:cubicBezTo>
                  <a:pt x="3096736" y="548223"/>
                  <a:pt x="3097727" y="566079"/>
                  <a:pt x="3101009" y="583581"/>
                </a:cubicBezTo>
                <a:cubicBezTo>
                  <a:pt x="3104365" y="601483"/>
                  <a:pt x="3109844" y="618920"/>
                  <a:pt x="3114261" y="636590"/>
                </a:cubicBezTo>
                <a:cubicBezTo>
                  <a:pt x="3116470" y="645425"/>
                  <a:pt x="3118007" y="654455"/>
                  <a:pt x="3120887" y="663094"/>
                </a:cubicBezTo>
                <a:cubicBezTo>
                  <a:pt x="3125304" y="676346"/>
                  <a:pt x="3126390" y="691228"/>
                  <a:pt x="3134139" y="702851"/>
                </a:cubicBezTo>
                <a:cubicBezTo>
                  <a:pt x="3138556" y="709477"/>
                  <a:pt x="3144157" y="715452"/>
                  <a:pt x="3147391" y="722729"/>
                </a:cubicBezTo>
                <a:cubicBezTo>
                  <a:pt x="3153065" y="735494"/>
                  <a:pt x="3160644" y="762485"/>
                  <a:pt x="3160644" y="762485"/>
                </a:cubicBezTo>
                <a:cubicBezTo>
                  <a:pt x="3162853" y="777946"/>
                  <a:pt x="3160286" y="794899"/>
                  <a:pt x="3167270" y="808868"/>
                </a:cubicBezTo>
                <a:cubicBezTo>
                  <a:pt x="3179898" y="834125"/>
                  <a:pt x="3203863" y="799412"/>
                  <a:pt x="3207026" y="795616"/>
                </a:cubicBezTo>
                <a:cubicBezTo>
                  <a:pt x="3212124" y="789498"/>
                  <a:pt x="3215303" y="781956"/>
                  <a:pt x="3220278" y="775738"/>
                </a:cubicBezTo>
                <a:cubicBezTo>
                  <a:pt x="3224181" y="770860"/>
                  <a:pt x="3229628" y="767363"/>
                  <a:pt x="3233531" y="762485"/>
                </a:cubicBezTo>
                <a:cubicBezTo>
                  <a:pt x="3248211" y="744136"/>
                  <a:pt x="3246411" y="743724"/>
                  <a:pt x="3253409" y="722729"/>
                </a:cubicBezTo>
                <a:cubicBezTo>
                  <a:pt x="3255618" y="700642"/>
                  <a:pt x="3253937" y="677811"/>
                  <a:pt x="3260035" y="656468"/>
                </a:cubicBezTo>
                <a:cubicBezTo>
                  <a:pt x="3261954" y="649752"/>
                  <a:pt x="3265412" y="669474"/>
                  <a:pt x="3266661" y="676346"/>
                </a:cubicBezTo>
                <a:cubicBezTo>
                  <a:pt x="3279033" y="744395"/>
                  <a:pt x="3261281" y="711346"/>
                  <a:pt x="3286539" y="749233"/>
                </a:cubicBezTo>
                <a:cubicBezTo>
                  <a:pt x="3290956" y="742607"/>
                  <a:pt x="3296229" y="736478"/>
                  <a:pt x="3299791" y="729355"/>
                </a:cubicBezTo>
                <a:cubicBezTo>
                  <a:pt x="3310294" y="708351"/>
                  <a:pt x="3307809" y="685780"/>
                  <a:pt x="3313044" y="663094"/>
                </a:cubicBezTo>
                <a:cubicBezTo>
                  <a:pt x="3316185" y="649483"/>
                  <a:pt x="3322908" y="636890"/>
                  <a:pt x="3326296" y="623338"/>
                </a:cubicBezTo>
                <a:cubicBezTo>
                  <a:pt x="3328505" y="614503"/>
                  <a:pt x="3330420" y="605590"/>
                  <a:pt x="3332922" y="596833"/>
                </a:cubicBezTo>
                <a:cubicBezTo>
                  <a:pt x="3334841" y="590117"/>
                  <a:pt x="3336156" y="583060"/>
                  <a:pt x="3339548" y="576955"/>
                </a:cubicBezTo>
                <a:cubicBezTo>
                  <a:pt x="3347283" y="563032"/>
                  <a:pt x="3366052" y="537199"/>
                  <a:pt x="3366052" y="537199"/>
                </a:cubicBezTo>
                <a:cubicBezTo>
                  <a:pt x="3370470" y="541616"/>
                  <a:pt x="3378331" y="544280"/>
                  <a:pt x="3379305" y="550451"/>
                </a:cubicBezTo>
                <a:cubicBezTo>
                  <a:pt x="3385171" y="587603"/>
                  <a:pt x="3382188" y="625668"/>
                  <a:pt x="3385931" y="663094"/>
                </a:cubicBezTo>
                <a:cubicBezTo>
                  <a:pt x="3386626" y="670044"/>
                  <a:pt x="3388964" y="676983"/>
                  <a:pt x="3392557" y="682972"/>
                </a:cubicBezTo>
                <a:cubicBezTo>
                  <a:pt x="3395771" y="688329"/>
                  <a:pt x="3401392" y="691807"/>
                  <a:pt x="3405809" y="696225"/>
                </a:cubicBezTo>
                <a:cubicBezTo>
                  <a:pt x="3420385" y="693310"/>
                  <a:pt x="3474758" y="681798"/>
                  <a:pt x="3485322" y="682972"/>
                </a:cubicBezTo>
                <a:cubicBezTo>
                  <a:pt x="3491531" y="683662"/>
                  <a:pt x="3494157" y="691807"/>
                  <a:pt x="3498574" y="696225"/>
                </a:cubicBezTo>
                <a:cubicBezTo>
                  <a:pt x="3500783" y="702851"/>
                  <a:pt x="3500261" y="721042"/>
                  <a:pt x="3505200" y="716103"/>
                </a:cubicBezTo>
                <a:cubicBezTo>
                  <a:pt x="3513163" y="708139"/>
                  <a:pt x="3509811" y="694053"/>
                  <a:pt x="3511826" y="682972"/>
                </a:cubicBezTo>
                <a:cubicBezTo>
                  <a:pt x="3514229" y="669754"/>
                  <a:pt x="3516243" y="656468"/>
                  <a:pt x="3518452" y="643216"/>
                </a:cubicBezTo>
                <a:cubicBezTo>
                  <a:pt x="3520661" y="590207"/>
                  <a:pt x="3518996" y="536895"/>
                  <a:pt x="3525078" y="484190"/>
                </a:cubicBezTo>
                <a:cubicBezTo>
                  <a:pt x="3525794" y="477984"/>
                  <a:pt x="3532205" y="472163"/>
                  <a:pt x="3538331" y="470938"/>
                </a:cubicBezTo>
                <a:cubicBezTo>
                  <a:pt x="3545180" y="469568"/>
                  <a:pt x="3551583" y="475355"/>
                  <a:pt x="3558209" y="477564"/>
                </a:cubicBezTo>
                <a:cubicBezTo>
                  <a:pt x="3570045" y="513071"/>
                  <a:pt x="3572735" y="515663"/>
                  <a:pt x="3578087" y="550451"/>
                </a:cubicBezTo>
                <a:cubicBezTo>
                  <a:pt x="3580795" y="568051"/>
                  <a:pt x="3581528" y="585939"/>
                  <a:pt x="3584713" y="603459"/>
                </a:cubicBezTo>
                <a:cubicBezTo>
                  <a:pt x="3589472" y="629631"/>
                  <a:pt x="3592465" y="618965"/>
                  <a:pt x="3604591" y="643216"/>
                </a:cubicBezTo>
                <a:cubicBezTo>
                  <a:pt x="3607715" y="649463"/>
                  <a:pt x="3609009" y="656468"/>
                  <a:pt x="3611218" y="663094"/>
                </a:cubicBezTo>
                <a:cubicBezTo>
                  <a:pt x="3621527" y="660517"/>
                  <a:pt x="3651063" y="656290"/>
                  <a:pt x="3657600" y="643216"/>
                </a:cubicBezTo>
                <a:cubicBezTo>
                  <a:pt x="3671699" y="615017"/>
                  <a:pt x="3658202" y="592496"/>
                  <a:pt x="3684105" y="576955"/>
                </a:cubicBezTo>
                <a:cubicBezTo>
                  <a:pt x="3690094" y="573362"/>
                  <a:pt x="3697357" y="572538"/>
                  <a:pt x="3703983" y="570329"/>
                </a:cubicBezTo>
                <a:cubicBezTo>
                  <a:pt x="3708400" y="583581"/>
                  <a:pt x="3713847" y="596533"/>
                  <a:pt x="3717235" y="610085"/>
                </a:cubicBezTo>
                <a:cubicBezTo>
                  <a:pt x="3719444" y="618920"/>
                  <a:pt x="3721244" y="627867"/>
                  <a:pt x="3723861" y="636590"/>
                </a:cubicBezTo>
                <a:cubicBezTo>
                  <a:pt x="3727875" y="649970"/>
                  <a:pt x="3732696" y="663094"/>
                  <a:pt x="3737113" y="676346"/>
                </a:cubicBezTo>
                <a:cubicBezTo>
                  <a:pt x="3739322" y="682972"/>
                  <a:pt x="3737113" y="694016"/>
                  <a:pt x="3743739" y="696225"/>
                </a:cubicBezTo>
                <a:lnTo>
                  <a:pt x="3763618" y="702851"/>
                </a:lnTo>
                <a:cubicBezTo>
                  <a:pt x="3779787" y="697461"/>
                  <a:pt x="3790528" y="695818"/>
                  <a:pt x="3803374" y="682972"/>
                </a:cubicBezTo>
                <a:cubicBezTo>
                  <a:pt x="3847541" y="638804"/>
                  <a:pt x="3783501" y="685176"/>
                  <a:pt x="3836505" y="649842"/>
                </a:cubicBezTo>
                <a:cubicBezTo>
                  <a:pt x="3845340" y="652051"/>
                  <a:pt x="3854864" y="652395"/>
                  <a:pt x="3863009" y="656468"/>
                </a:cubicBezTo>
                <a:cubicBezTo>
                  <a:pt x="3924651" y="687289"/>
                  <a:pt x="3884957" y="671376"/>
                  <a:pt x="3916018" y="696225"/>
                </a:cubicBezTo>
                <a:cubicBezTo>
                  <a:pt x="3922236" y="701200"/>
                  <a:pt x="3929270" y="705060"/>
                  <a:pt x="3935896" y="709477"/>
                </a:cubicBezTo>
                <a:cubicBezTo>
                  <a:pt x="3940313" y="702851"/>
                  <a:pt x="3945587" y="696722"/>
                  <a:pt x="3949148" y="689599"/>
                </a:cubicBezTo>
                <a:cubicBezTo>
                  <a:pt x="3952272" y="683352"/>
                  <a:pt x="3952382" y="675826"/>
                  <a:pt x="3955774" y="669720"/>
                </a:cubicBezTo>
                <a:cubicBezTo>
                  <a:pt x="3957422" y="666754"/>
                  <a:pt x="3982125" y="624756"/>
                  <a:pt x="3995531" y="616712"/>
                </a:cubicBezTo>
                <a:cubicBezTo>
                  <a:pt x="4001520" y="613118"/>
                  <a:pt x="4009162" y="613209"/>
                  <a:pt x="4015409" y="610085"/>
                </a:cubicBezTo>
                <a:cubicBezTo>
                  <a:pt x="4066780" y="584398"/>
                  <a:pt x="4005208" y="606859"/>
                  <a:pt x="4055165" y="590207"/>
                </a:cubicBezTo>
                <a:cubicBezTo>
                  <a:pt x="4068417" y="592416"/>
                  <a:pt x="4084811" y="587986"/>
                  <a:pt x="4094922" y="596833"/>
                </a:cubicBezTo>
                <a:cubicBezTo>
                  <a:pt x="4105435" y="606032"/>
                  <a:pt x="4103757" y="623338"/>
                  <a:pt x="4108174" y="636590"/>
                </a:cubicBezTo>
                <a:lnTo>
                  <a:pt x="4114800" y="656468"/>
                </a:lnTo>
                <a:lnTo>
                  <a:pt x="4121426" y="676346"/>
                </a:lnTo>
                <a:lnTo>
                  <a:pt x="4128052" y="696225"/>
                </a:lnTo>
                <a:cubicBezTo>
                  <a:pt x="4132470" y="691807"/>
                  <a:pt x="4137556" y="687970"/>
                  <a:pt x="4141305" y="682972"/>
                </a:cubicBezTo>
                <a:cubicBezTo>
                  <a:pt x="4150861" y="670230"/>
                  <a:pt x="4152699" y="648253"/>
                  <a:pt x="4167809" y="643216"/>
                </a:cubicBezTo>
                <a:lnTo>
                  <a:pt x="4227444" y="623338"/>
                </a:lnTo>
                <a:lnTo>
                  <a:pt x="4247322" y="616712"/>
                </a:lnTo>
                <a:cubicBezTo>
                  <a:pt x="4253948" y="618921"/>
                  <a:pt x="4260953" y="620214"/>
                  <a:pt x="4267200" y="623338"/>
                </a:cubicBezTo>
                <a:cubicBezTo>
                  <a:pt x="4274323" y="626899"/>
                  <a:pt x="4279801" y="633356"/>
                  <a:pt x="4287078" y="636590"/>
                </a:cubicBezTo>
                <a:cubicBezTo>
                  <a:pt x="4299843" y="642263"/>
                  <a:pt x="4326835" y="649842"/>
                  <a:pt x="4326835" y="649842"/>
                </a:cubicBezTo>
                <a:cubicBezTo>
                  <a:pt x="4331252" y="643216"/>
                  <a:pt x="4332124" y="629964"/>
                  <a:pt x="4340087" y="629964"/>
                </a:cubicBezTo>
                <a:cubicBezTo>
                  <a:pt x="4347071" y="629964"/>
                  <a:pt x="4344794" y="643126"/>
                  <a:pt x="4346713" y="649842"/>
                </a:cubicBezTo>
                <a:cubicBezTo>
                  <a:pt x="4349215" y="658598"/>
                  <a:pt x="4351130" y="667511"/>
                  <a:pt x="4353339" y="676346"/>
                </a:cubicBezTo>
                <a:cubicBezTo>
                  <a:pt x="4368567" y="630663"/>
                  <a:pt x="4356713" y="646467"/>
                  <a:pt x="4379844" y="623338"/>
                </a:cubicBezTo>
                <a:cubicBezTo>
                  <a:pt x="4382053" y="610086"/>
                  <a:pt x="4376970" y="593081"/>
                  <a:pt x="4386470" y="583581"/>
                </a:cubicBezTo>
                <a:cubicBezTo>
                  <a:pt x="4392101" y="577950"/>
                  <a:pt x="4398053" y="595672"/>
                  <a:pt x="4399722" y="603459"/>
                </a:cubicBezTo>
                <a:cubicBezTo>
                  <a:pt x="4419336" y="694991"/>
                  <a:pt x="4385917" y="655914"/>
                  <a:pt x="4419600" y="689599"/>
                </a:cubicBezTo>
                <a:cubicBezTo>
                  <a:pt x="4421809" y="705060"/>
                  <a:pt x="4411410" y="731042"/>
                  <a:pt x="4426226" y="735981"/>
                </a:cubicBezTo>
                <a:cubicBezTo>
                  <a:pt x="4439478" y="740398"/>
                  <a:pt x="4435061" y="709477"/>
                  <a:pt x="4439478" y="696225"/>
                </a:cubicBezTo>
                <a:lnTo>
                  <a:pt x="4446105" y="676346"/>
                </a:lnTo>
                <a:lnTo>
                  <a:pt x="4452731" y="656468"/>
                </a:lnTo>
                <a:cubicBezTo>
                  <a:pt x="4454940" y="621129"/>
                  <a:pt x="4451676" y="585016"/>
                  <a:pt x="4459357" y="550451"/>
                </a:cubicBezTo>
                <a:cubicBezTo>
                  <a:pt x="4461085" y="542677"/>
                  <a:pt x="4471509" y="535268"/>
                  <a:pt x="4479235" y="537199"/>
                </a:cubicBezTo>
                <a:cubicBezTo>
                  <a:pt x="4486011" y="538893"/>
                  <a:pt x="4483652" y="550451"/>
                  <a:pt x="4485861" y="557077"/>
                </a:cubicBezTo>
                <a:cubicBezTo>
                  <a:pt x="4504979" y="499720"/>
                  <a:pt x="4485581" y="530795"/>
                  <a:pt x="4518991" y="504068"/>
                </a:cubicBezTo>
                <a:cubicBezTo>
                  <a:pt x="4523869" y="500165"/>
                  <a:pt x="4527826" y="495233"/>
                  <a:pt x="4532244" y="490816"/>
                </a:cubicBezTo>
                <a:cubicBezTo>
                  <a:pt x="4534453" y="484190"/>
                  <a:pt x="4531886" y="470938"/>
                  <a:pt x="4538870" y="470938"/>
                </a:cubicBezTo>
                <a:cubicBezTo>
                  <a:pt x="4546833" y="470938"/>
                  <a:pt x="4550996" y="482933"/>
                  <a:pt x="4552122" y="490816"/>
                </a:cubicBezTo>
                <a:cubicBezTo>
                  <a:pt x="4557753" y="530233"/>
                  <a:pt x="4554973" y="570447"/>
                  <a:pt x="4558748" y="610085"/>
                </a:cubicBezTo>
                <a:cubicBezTo>
                  <a:pt x="4561412" y="638063"/>
                  <a:pt x="4582017" y="640139"/>
                  <a:pt x="4591878" y="669720"/>
                </a:cubicBezTo>
                <a:cubicBezTo>
                  <a:pt x="4594087" y="676346"/>
                  <a:pt x="4593566" y="684660"/>
                  <a:pt x="4598505" y="689599"/>
                </a:cubicBezTo>
                <a:cubicBezTo>
                  <a:pt x="4609767" y="700861"/>
                  <a:pt x="4625009" y="707268"/>
                  <a:pt x="4638261" y="716103"/>
                </a:cubicBezTo>
                <a:lnTo>
                  <a:pt x="4658139" y="729355"/>
                </a:lnTo>
                <a:cubicBezTo>
                  <a:pt x="4655930" y="711685"/>
                  <a:pt x="4651513" y="694153"/>
                  <a:pt x="4651513" y="676346"/>
                </a:cubicBezTo>
                <a:cubicBezTo>
                  <a:pt x="4651513" y="638885"/>
                  <a:pt x="4655447" y="631414"/>
                  <a:pt x="4664765" y="603459"/>
                </a:cubicBezTo>
                <a:cubicBezTo>
                  <a:pt x="4666974" y="610085"/>
                  <a:pt x="4667797" y="617349"/>
                  <a:pt x="4671391" y="623338"/>
                </a:cubicBezTo>
                <a:cubicBezTo>
                  <a:pt x="4681816" y="640712"/>
                  <a:pt x="4692093" y="638452"/>
                  <a:pt x="4711148" y="643216"/>
                </a:cubicBezTo>
                <a:cubicBezTo>
                  <a:pt x="4713357" y="658677"/>
                  <a:pt x="4714711" y="674284"/>
                  <a:pt x="4717774" y="689599"/>
                </a:cubicBezTo>
                <a:cubicBezTo>
                  <a:pt x="4719144" y="696448"/>
                  <a:pt x="4723030" y="702628"/>
                  <a:pt x="4724400" y="709477"/>
                </a:cubicBezTo>
                <a:cubicBezTo>
                  <a:pt x="4729801" y="736480"/>
                  <a:pt x="4720827" y="755041"/>
                  <a:pt x="4744278" y="769112"/>
                </a:cubicBezTo>
                <a:cubicBezTo>
                  <a:pt x="4750267" y="772706"/>
                  <a:pt x="4757531" y="773529"/>
                  <a:pt x="4764157" y="775738"/>
                </a:cubicBezTo>
                <a:cubicBezTo>
                  <a:pt x="4768574" y="771320"/>
                  <a:pt x="4774195" y="767842"/>
                  <a:pt x="4777409" y="762485"/>
                </a:cubicBezTo>
                <a:cubicBezTo>
                  <a:pt x="4789723" y="741961"/>
                  <a:pt x="4790481" y="670981"/>
                  <a:pt x="4790661" y="669720"/>
                </a:cubicBezTo>
                <a:cubicBezTo>
                  <a:pt x="4791649" y="662806"/>
                  <a:pt x="4795078" y="656468"/>
                  <a:pt x="4797287" y="649842"/>
                </a:cubicBezTo>
                <a:cubicBezTo>
                  <a:pt x="4803513" y="668520"/>
                  <a:pt x="4803487" y="678319"/>
                  <a:pt x="4823791" y="689599"/>
                </a:cubicBezTo>
                <a:cubicBezTo>
                  <a:pt x="4836002" y="696383"/>
                  <a:pt x="4863548" y="702851"/>
                  <a:pt x="4863548" y="702851"/>
                </a:cubicBezTo>
                <a:cubicBezTo>
                  <a:pt x="4870174" y="698434"/>
                  <a:pt x="4875970" y="692395"/>
                  <a:pt x="4883426" y="689599"/>
                </a:cubicBezTo>
                <a:cubicBezTo>
                  <a:pt x="4893971" y="685644"/>
                  <a:pt x="4905631" y="685704"/>
                  <a:pt x="4916557" y="682972"/>
                </a:cubicBezTo>
                <a:cubicBezTo>
                  <a:pt x="4923333" y="681278"/>
                  <a:pt x="4929809" y="678555"/>
                  <a:pt x="4936435" y="676346"/>
                </a:cubicBezTo>
                <a:cubicBezTo>
                  <a:pt x="4940852" y="680764"/>
                  <a:pt x="4946893" y="684011"/>
                  <a:pt x="4949687" y="689599"/>
                </a:cubicBezTo>
                <a:cubicBezTo>
                  <a:pt x="4955934" y="702093"/>
                  <a:pt x="4962939" y="729355"/>
                  <a:pt x="4962939" y="729355"/>
                </a:cubicBezTo>
                <a:cubicBezTo>
                  <a:pt x="4965148" y="760277"/>
                  <a:pt x="4966320" y="791290"/>
                  <a:pt x="4969565" y="822120"/>
                </a:cubicBezTo>
                <a:cubicBezTo>
                  <a:pt x="4970744" y="833320"/>
                  <a:pt x="4975702" y="843999"/>
                  <a:pt x="4976191" y="855251"/>
                </a:cubicBezTo>
                <a:cubicBezTo>
                  <a:pt x="4977918" y="894970"/>
                  <a:pt x="4976191" y="934764"/>
                  <a:pt x="4976191" y="974520"/>
                </a:cubicBezTo>
              </a:path>
            </a:pathLst>
          </a:custGeom>
          <a:solidFill>
            <a:schemeClr val="tx1">
              <a:lumMod val="65000"/>
              <a:lumOff val="35000"/>
              <a:alpha val="52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EEAE9D-3BAE-C847-AE16-B4353A1B9046}"/>
              </a:ext>
            </a:extLst>
          </p:cNvPr>
          <p:cNvSpPr txBox="1"/>
          <p:nvPr/>
        </p:nvSpPr>
        <p:spPr>
          <a:xfrm rot="16200000">
            <a:off x="8287382" y="4515559"/>
            <a:ext cx="1044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Bayes 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13784-2E38-BA45-B367-4E0529C04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68"/>
          <a:stretch/>
        </p:blipFill>
        <p:spPr>
          <a:xfrm>
            <a:off x="7116057" y="3340843"/>
            <a:ext cx="1518884" cy="175602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E98C6BD-223B-4446-8B7E-BBC3F8EF91AA}"/>
              </a:ext>
            </a:extLst>
          </p:cNvPr>
          <p:cNvSpPr txBox="1"/>
          <p:nvPr/>
        </p:nvSpPr>
        <p:spPr>
          <a:xfrm rot="16200000">
            <a:off x="8301110" y="5751478"/>
            <a:ext cx="1044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Bayes </a:t>
            </a:r>
            <a:r>
              <a:rPr lang="en-US" sz="1200" dirty="0" err="1"/>
              <a:t>CPi</a:t>
            </a:r>
            <a:endParaRPr lang="en-US" sz="12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9BED733-10FA-B447-83DB-8A732FBF5F80}"/>
              </a:ext>
            </a:extLst>
          </p:cNvPr>
          <p:cNvSpPr/>
          <p:nvPr/>
        </p:nvSpPr>
        <p:spPr>
          <a:xfrm>
            <a:off x="7116056" y="5278708"/>
            <a:ext cx="1501601" cy="1041485"/>
          </a:xfrm>
          <a:prstGeom prst="rect">
            <a:avLst/>
          </a:prstGeom>
          <a:solidFill>
            <a:schemeClr val="tx1">
              <a:alpha val="41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2129C1-AD2E-C445-8630-17AF27F0B6DD}"/>
              </a:ext>
            </a:extLst>
          </p:cNvPr>
          <p:cNvSpPr txBox="1"/>
          <p:nvPr/>
        </p:nvSpPr>
        <p:spPr>
          <a:xfrm rot="16200000">
            <a:off x="8101767" y="1891175"/>
            <a:ext cx="1408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Ridge Regression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0992016-2E33-FE43-BCA6-018FC9E58270}"/>
              </a:ext>
            </a:extLst>
          </p:cNvPr>
          <p:cNvCxnSpPr>
            <a:cxnSpLocks/>
          </p:cNvCxnSpPr>
          <p:nvPr/>
        </p:nvCxnSpPr>
        <p:spPr>
          <a:xfrm>
            <a:off x="3482521" y="2654114"/>
            <a:ext cx="51484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356D7B0B-449B-A441-B927-9AC9B6912771}"/>
              </a:ext>
            </a:extLst>
          </p:cNvPr>
          <p:cNvSpPr/>
          <p:nvPr/>
        </p:nvSpPr>
        <p:spPr>
          <a:xfrm>
            <a:off x="3692787" y="1600036"/>
            <a:ext cx="4907157" cy="1041485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Constant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B14783-7E7F-734C-8083-303813CAA431}"/>
              </a:ext>
            </a:extLst>
          </p:cNvPr>
          <p:cNvSpPr/>
          <p:nvPr/>
        </p:nvSpPr>
        <p:spPr>
          <a:xfrm>
            <a:off x="5086254" y="465405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B0912A1-E775-1542-808E-58491976872A}"/>
              </a:ext>
            </a:extLst>
          </p:cNvPr>
          <p:cNvSpPr/>
          <p:nvPr/>
        </p:nvSpPr>
        <p:spPr>
          <a:xfrm>
            <a:off x="5086254" y="592668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9690B16-3CD0-4745-BF45-7DFBC32AAF95}"/>
              </a:ext>
            </a:extLst>
          </p:cNvPr>
          <p:cNvSpPr/>
          <p:nvPr/>
        </p:nvSpPr>
        <p:spPr>
          <a:xfrm>
            <a:off x="7590178" y="4683460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C9C9A4D-263E-694B-9F4A-E0FE26FAFE24}"/>
              </a:ext>
            </a:extLst>
          </p:cNvPr>
          <p:cNvSpPr/>
          <p:nvPr/>
        </p:nvSpPr>
        <p:spPr>
          <a:xfrm>
            <a:off x="7598820" y="5929902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2A5C42-1903-8F44-9921-E224BBFBC67A}"/>
              </a:ext>
            </a:extLst>
          </p:cNvPr>
          <p:cNvSpPr/>
          <p:nvPr/>
        </p:nvSpPr>
        <p:spPr>
          <a:xfrm>
            <a:off x="5732885" y="6373893"/>
            <a:ext cx="799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ea typeface="Symbol" charset="2"/>
                <a:cs typeface="Symbol" charset="2"/>
              </a:rPr>
              <a:t>Markers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2465888-3B05-8042-A1FC-0CD2B584CA0C}"/>
              </a:ext>
            </a:extLst>
          </p:cNvPr>
          <p:cNvCxnSpPr>
            <a:cxnSpLocks/>
          </p:cNvCxnSpPr>
          <p:nvPr/>
        </p:nvCxnSpPr>
        <p:spPr>
          <a:xfrm>
            <a:off x="3482521" y="1506036"/>
            <a:ext cx="0" cy="1147377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FB63A93A-5F00-7E48-8573-3EA188CB9289}"/>
              </a:ext>
            </a:extLst>
          </p:cNvPr>
          <p:cNvSpPr/>
          <p:nvPr/>
        </p:nvSpPr>
        <p:spPr>
          <a:xfrm rot="16200000">
            <a:off x="2659661" y="1993516"/>
            <a:ext cx="11727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a typeface="Symbol" charset="2"/>
                <a:cs typeface="Symbol" charset="2"/>
              </a:rPr>
              <a:t>Variance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006E3BD-C724-C343-B4F0-FAE759A40AEF}"/>
              </a:ext>
            </a:extLst>
          </p:cNvPr>
          <p:cNvCxnSpPr>
            <a:cxnSpLocks/>
          </p:cNvCxnSpPr>
          <p:nvPr/>
        </p:nvCxnSpPr>
        <p:spPr>
          <a:xfrm>
            <a:off x="3483742" y="3878700"/>
            <a:ext cx="51484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221CBCB-F308-0E4D-A0E3-98335DEAE3F8}"/>
              </a:ext>
            </a:extLst>
          </p:cNvPr>
          <p:cNvCxnSpPr>
            <a:cxnSpLocks/>
          </p:cNvCxnSpPr>
          <p:nvPr/>
        </p:nvCxnSpPr>
        <p:spPr>
          <a:xfrm>
            <a:off x="3483742" y="2730622"/>
            <a:ext cx="0" cy="1147377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D9E4B266-8C57-634D-A0A1-F447D150C909}"/>
              </a:ext>
            </a:extLst>
          </p:cNvPr>
          <p:cNvSpPr/>
          <p:nvPr/>
        </p:nvSpPr>
        <p:spPr>
          <a:xfrm rot="16200000">
            <a:off x="2660882" y="3218102"/>
            <a:ext cx="11727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a typeface="Symbol" charset="2"/>
                <a:cs typeface="Symbol" charset="2"/>
              </a:rPr>
              <a:t>Variance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E6377AA-50E7-CB4A-BF0C-9B4D2767BB3C}"/>
              </a:ext>
            </a:extLst>
          </p:cNvPr>
          <p:cNvCxnSpPr>
            <a:cxnSpLocks/>
          </p:cNvCxnSpPr>
          <p:nvPr/>
        </p:nvCxnSpPr>
        <p:spPr>
          <a:xfrm>
            <a:off x="3480669" y="5090759"/>
            <a:ext cx="51484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E7F6E1C-3813-1646-96AC-AE16DF84753B}"/>
              </a:ext>
            </a:extLst>
          </p:cNvPr>
          <p:cNvCxnSpPr>
            <a:cxnSpLocks/>
          </p:cNvCxnSpPr>
          <p:nvPr/>
        </p:nvCxnSpPr>
        <p:spPr>
          <a:xfrm>
            <a:off x="3480669" y="3942681"/>
            <a:ext cx="0" cy="1147377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94A374A4-017F-534A-AB56-3D67A03E4A00}"/>
              </a:ext>
            </a:extLst>
          </p:cNvPr>
          <p:cNvSpPr/>
          <p:nvPr/>
        </p:nvSpPr>
        <p:spPr>
          <a:xfrm rot="16200000">
            <a:off x="2657809" y="4430161"/>
            <a:ext cx="11727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a typeface="Symbol" charset="2"/>
                <a:cs typeface="Symbol" charset="2"/>
              </a:rPr>
              <a:t>Variance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33E076B-DC16-044B-9FD5-1681956B8286}"/>
              </a:ext>
            </a:extLst>
          </p:cNvPr>
          <p:cNvCxnSpPr>
            <a:cxnSpLocks/>
          </p:cNvCxnSpPr>
          <p:nvPr/>
        </p:nvCxnSpPr>
        <p:spPr>
          <a:xfrm>
            <a:off x="3480669" y="6329949"/>
            <a:ext cx="51484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E0950F4-5441-2346-9D27-C488B9E4FD26}"/>
              </a:ext>
            </a:extLst>
          </p:cNvPr>
          <p:cNvCxnSpPr>
            <a:cxnSpLocks/>
          </p:cNvCxnSpPr>
          <p:nvPr/>
        </p:nvCxnSpPr>
        <p:spPr>
          <a:xfrm>
            <a:off x="3480669" y="5181871"/>
            <a:ext cx="0" cy="1147377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952F3ABD-EE3E-B64F-8ADB-427C3C6382FC}"/>
              </a:ext>
            </a:extLst>
          </p:cNvPr>
          <p:cNvSpPr/>
          <p:nvPr/>
        </p:nvSpPr>
        <p:spPr>
          <a:xfrm rot="16200000">
            <a:off x="2657809" y="5669351"/>
            <a:ext cx="11727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a typeface="Symbol" charset="2"/>
                <a:cs typeface="Symbol" charset="2"/>
              </a:rPr>
              <a:t>Variance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EE95E71-677B-DC4A-95A0-A3092EBCBD6B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Calibri" charset="0"/>
              </a:rPr>
              <a:t>Visualize 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260566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17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likelihood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4096" y="2627322"/>
            <a:ext cx="50704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 | y) =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616" y="3501082"/>
            <a:ext cx="84334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P(y | 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 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7531" y="5071772"/>
            <a:ext cx="204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Gibbs sampling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6355605" y="4079477"/>
            <a:ext cx="2743200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7602289" y="4198012"/>
            <a:ext cx="0" cy="873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9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Alphabet for Genomic Selection (BAGS)</a:t>
            </a:r>
          </a:p>
          <a:p>
            <a:r>
              <a:rPr lang="en-US" dirty="0"/>
              <a:t>source("http://</a:t>
            </a:r>
            <a:r>
              <a:rPr lang="en-US" dirty="0" err="1"/>
              <a:t>www.zzlab.net</a:t>
            </a:r>
            <a:r>
              <a:rPr lang="en-US" dirty="0"/>
              <a:t>/sandbox/BAGS.R")</a:t>
            </a:r>
          </a:p>
          <a:p>
            <a:r>
              <a:rPr lang="en-US" dirty="0"/>
              <a:t>Based on the  source code  originally developed by Rohan Fernando (</a:t>
            </a:r>
            <a:r>
              <a:rPr lang="en-US" dirty="0">
                <a:hlinkClick r:id="rId2"/>
              </a:rPr>
              <a:t>http://taurus.ansci.iastate.edu/wiki/projects)</a:t>
            </a:r>
            <a:endParaRPr lang="en-US" dirty="0"/>
          </a:p>
          <a:p>
            <a:r>
              <a:rPr lang="en-US" dirty="0"/>
              <a:t>Intensively revised</a:t>
            </a:r>
          </a:p>
          <a:p>
            <a:r>
              <a:rPr lang="en-US" dirty="0"/>
              <a:t>Methods: Bayes A, B and </a:t>
            </a:r>
            <a:r>
              <a:rPr lang="en-US" dirty="0" err="1"/>
              <a:t>Cpi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BAGS </a:t>
            </a:r>
            <a:r>
              <a:rPr lang="en-US" b="1" dirty="0">
                <a:solidFill>
                  <a:schemeClr val="accent1"/>
                </a:solidFill>
                <a:latin typeface="+mn-lt"/>
                <a:sym typeface="Wingdings" pitchFamily="2" charset="2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Implementation of Bayesian methods in R)</a:t>
            </a:r>
          </a:p>
        </p:txBody>
      </p:sp>
    </p:spTree>
    <p:extLst>
      <p:ext uri="{BB962C8B-B14F-4D97-AF65-F5344CB8AC3E}">
        <p14:creationId xmlns:p14="http://schemas.microsoft.com/office/powerpoint/2010/main" val="302467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06" y="0"/>
            <a:ext cx="322729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00929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1473" y="2131538"/>
            <a:ext cx="5220269" cy="3693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vare</a:t>
            </a:r>
            <a:r>
              <a:rPr lang="en-US" dirty="0"/>
              <a:t> = ( t(</a:t>
            </a:r>
            <a:r>
              <a:rPr lang="en-US" dirty="0" err="1"/>
              <a:t>ycorr</a:t>
            </a:r>
            <a:r>
              <a:rPr lang="en-US" dirty="0"/>
              <a:t>)%*%</a:t>
            </a:r>
            <a:r>
              <a:rPr lang="en-US" dirty="0" err="1"/>
              <a:t>ycorr</a:t>
            </a:r>
            <a:r>
              <a:rPr lang="en-US" dirty="0"/>
              <a:t> )/</a:t>
            </a:r>
            <a:r>
              <a:rPr lang="en-US" dirty="0" err="1">
                <a:solidFill>
                  <a:srgbClr val="FF0000"/>
                </a:solidFill>
              </a:rPr>
              <a:t>rchisq</a:t>
            </a:r>
            <a:r>
              <a:rPr lang="en-US" dirty="0"/>
              <a:t>(1,nrecords + 3)</a:t>
            </a:r>
          </a:p>
        </p:txBody>
      </p:sp>
      <p:sp>
        <p:nvSpPr>
          <p:cNvPr id="7" name="Rectangle 6"/>
          <p:cNvSpPr/>
          <p:nvPr/>
        </p:nvSpPr>
        <p:spPr>
          <a:xfrm>
            <a:off x="4312408" y="4904316"/>
            <a:ext cx="3457998" cy="3693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b[1] = </a:t>
            </a:r>
            <a:r>
              <a:rPr lang="en-US" dirty="0" err="1">
                <a:solidFill>
                  <a:srgbClr val="FF0000"/>
                </a:solidFill>
              </a:rPr>
              <a:t>rnorm</a:t>
            </a:r>
            <a:r>
              <a:rPr lang="en-US" dirty="0"/>
              <a:t>(1,mean,sqrt(</a:t>
            </a:r>
            <a:r>
              <a:rPr lang="en-US" dirty="0" err="1"/>
              <a:t>invLhs</a:t>
            </a:r>
            <a:r>
              <a:rPr lang="en-US" dirty="0"/>
              <a:t>))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27322" y="1486864"/>
            <a:ext cx="4011034" cy="3693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varCandidate</a:t>
            </a:r>
            <a:r>
              <a:rPr lang="en-US" dirty="0"/>
              <a:t> = </a:t>
            </a:r>
            <a:r>
              <a:rPr lang="en-US" dirty="0" err="1"/>
              <a:t>var</a:t>
            </a:r>
            <a:r>
              <a:rPr lang="en-US" dirty="0"/>
              <a:t>[locus]*2 /</a:t>
            </a:r>
            <a:r>
              <a:rPr lang="en-US" dirty="0" err="1">
                <a:solidFill>
                  <a:srgbClr val="FF0000"/>
                </a:solidFill>
              </a:rPr>
              <a:t>rchisq</a:t>
            </a:r>
            <a:r>
              <a:rPr lang="en-US" dirty="0"/>
              <a:t>(1,4)</a:t>
            </a:r>
          </a:p>
        </p:txBody>
      </p:sp>
      <p:sp>
        <p:nvSpPr>
          <p:cNvPr id="9" name="Rectangle 8"/>
          <p:cNvSpPr/>
          <p:nvPr/>
        </p:nvSpPr>
        <p:spPr>
          <a:xfrm>
            <a:off x="3988809" y="4353632"/>
            <a:ext cx="4030270" cy="3693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b[1+locus]= </a:t>
            </a:r>
            <a:r>
              <a:rPr lang="en-US" dirty="0" err="1">
                <a:solidFill>
                  <a:srgbClr val="FF0000"/>
                </a:solidFill>
              </a:rPr>
              <a:t>rnorm</a:t>
            </a:r>
            <a:r>
              <a:rPr lang="en-US" dirty="0"/>
              <a:t>(1,mean,sqrt(</a:t>
            </a:r>
            <a:r>
              <a:rPr lang="en-US" dirty="0" err="1"/>
              <a:t>invLhs</a:t>
            </a:r>
            <a:r>
              <a:rPr lang="en-US" dirty="0"/>
              <a:t>))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16756" y="2913218"/>
            <a:ext cx="5629701" cy="3693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varEffects</a:t>
            </a:r>
            <a:r>
              <a:rPr lang="en-US" dirty="0"/>
              <a:t> = (</a:t>
            </a:r>
            <a:r>
              <a:rPr lang="en-US" dirty="0" err="1"/>
              <a:t>scalec</a:t>
            </a:r>
            <a:r>
              <a:rPr lang="en-US" dirty="0"/>
              <a:t>*</a:t>
            </a:r>
            <a:r>
              <a:rPr lang="en-US" dirty="0" err="1"/>
              <a:t>nua</a:t>
            </a:r>
            <a:r>
              <a:rPr lang="en-US" dirty="0"/>
              <a:t> + sum)/</a:t>
            </a:r>
            <a:r>
              <a:rPr lang="en-US" dirty="0" err="1">
                <a:solidFill>
                  <a:srgbClr val="FF0000"/>
                </a:solidFill>
              </a:rPr>
              <a:t>rchisq</a:t>
            </a:r>
            <a:r>
              <a:rPr lang="en-US" dirty="0"/>
              <a:t>(1,nua+countLoci)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98420" y="2450592"/>
            <a:ext cx="786384" cy="16596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7" idx="1"/>
          </p:cNvCxnSpPr>
          <p:nvPr/>
        </p:nvCxnSpPr>
        <p:spPr>
          <a:xfrm>
            <a:off x="2342388" y="4750308"/>
            <a:ext cx="1970020" cy="3386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3"/>
          </p:cNvCxnSpPr>
          <p:nvPr/>
        </p:nvCxnSpPr>
        <p:spPr>
          <a:xfrm flipH="1">
            <a:off x="7638356" y="1273088"/>
            <a:ext cx="745590" cy="398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886700" y="3910680"/>
            <a:ext cx="682094" cy="5526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667500" y="3429000"/>
            <a:ext cx="1460500" cy="16250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02886" y="213995"/>
            <a:ext cx="2060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BAGS.R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B5FECD-8EA0-8942-B3DD-8A75564F099B}"/>
              </a:ext>
            </a:extLst>
          </p:cNvPr>
          <p:cNvSpPr/>
          <p:nvPr/>
        </p:nvSpPr>
        <p:spPr>
          <a:xfrm>
            <a:off x="4461316" y="5696492"/>
            <a:ext cx="2025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 = </a:t>
            </a:r>
            <a:r>
              <a:rPr lang="en-US" dirty="0" err="1">
                <a:solidFill>
                  <a:srgbClr val="FF0000"/>
                </a:solidFill>
              </a:rPr>
              <a:t>rbeta</a:t>
            </a:r>
            <a:r>
              <a:rPr lang="en-US" dirty="0"/>
              <a:t>(1, aa, bb)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AB795C-3D49-C649-A2BD-FA77F0DE75AE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6486999" y="5414088"/>
            <a:ext cx="1740748" cy="4670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66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23336"/>
          <a:stretch/>
        </p:blipFill>
        <p:spPr>
          <a:xfrm>
            <a:off x="1524000" y="0"/>
            <a:ext cx="9144000" cy="4013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599" t="8142" r="5201"/>
          <a:stretch/>
        </p:blipFill>
        <p:spPr>
          <a:xfrm>
            <a:off x="2743200" y="4107852"/>
            <a:ext cx="1702228" cy="2286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13918" y="6488668"/>
            <a:ext cx="172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Rohan Fernando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14" y="4107852"/>
            <a:ext cx="1714500" cy="228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8015" y="6488668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Dorian J Garrick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4107852"/>
            <a:ext cx="1714500" cy="2286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6036" y="6488668"/>
            <a:ext cx="179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Jack C M </a:t>
            </a:r>
            <a:r>
              <a:rPr lang="en-US" dirty="0" err="1"/>
              <a:t>Dekkers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524001" y="3537224"/>
            <a:ext cx="6739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linkClick r:id="rId6"/>
              </a:rPr>
              <a:t>http://taurus.</a:t>
            </a:r>
            <a:r>
              <a:rPr lang="en-US" sz="2800" dirty="0">
                <a:solidFill>
                  <a:srgbClr val="FF0000"/>
                </a:solidFill>
                <a:hlinkClick r:id="rId6"/>
              </a:rPr>
              <a:t>ansci.iastate</a:t>
            </a:r>
            <a:r>
              <a:rPr lang="en-US" sz="2800" dirty="0">
                <a:solidFill>
                  <a:schemeClr val="bg1"/>
                </a:solidFill>
                <a:hlinkClick r:id="rId6"/>
              </a:rPr>
              <a:t>.edu/wiki/projects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9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956" y="2675467"/>
            <a:ext cx="8625385" cy="3450696"/>
          </a:xfrm>
        </p:spPr>
        <p:txBody>
          <a:bodyPr>
            <a:normAutofit fontScale="92500"/>
          </a:bodyPr>
          <a:lstStyle/>
          <a:p>
            <a:pPr marL="0" indent="-914400">
              <a:buNone/>
            </a:pPr>
            <a:r>
              <a:rPr lang="en-US" dirty="0"/>
              <a:t>G: numeric genotype with individual as row and marker as column (n by m).</a:t>
            </a:r>
          </a:p>
          <a:p>
            <a:pPr marL="0" indent="-914400">
              <a:buNone/>
            </a:pPr>
            <a:r>
              <a:rPr lang="en-US" dirty="0"/>
              <a:t>y: phenotype of single column (n by 1)</a:t>
            </a:r>
          </a:p>
          <a:p>
            <a:pPr marL="0" indent="-914400">
              <a:buNone/>
            </a:pPr>
            <a:r>
              <a:rPr lang="en-US" dirty="0">
                <a:solidFill>
                  <a:srgbClr val="FF0000"/>
                </a:solidFill>
              </a:rPr>
              <a:t>pi: 0 for Bayes A, 1 for </a:t>
            </a:r>
            <a:r>
              <a:rPr lang="en-US" dirty="0" err="1">
                <a:solidFill>
                  <a:srgbClr val="FF0000"/>
                </a:solidFill>
              </a:rPr>
              <a:t>Cpi</a:t>
            </a:r>
            <a:r>
              <a:rPr lang="en-US" dirty="0">
                <a:solidFill>
                  <a:srgbClr val="FF0000"/>
                </a:solidFill>
              </a:rPr>
              <a:t> and between 0 and 1  for Bayes B</a:t>
            </a:r>
          </a:p>
          <a:p>
            <a:pPr marL="0" indent="-457200">
              <a:buNone/>
            </a:pPr>
            <a:r>
              <a:rPr lang="en-US" dirty="0" err="1"/>
              <a:t>burn.in</a:t>
            </a:r>
            <a:r>
              <a:rPr lang="en-US" dirty="0"/>
              <a:t>: number iterations not used</a:t>
            </a:r>
          </a:p>
          <a:p>
            <a:pPr marL="0" indent="-457200">
              <a:buNone/>
            </a:pPr>
            <a:r>
              <a:rPr lang="en-US" dirty="0" err="1"/>
              <a:t>burn.out</a:t>
            </a:r>
            <a:r>
              <a:rPr lang="en-US" dirty="0"/>
              <a:t>: number iterations used</a:t>
            </a:r>
          </a:p>
          <a:p>
            <a:pPr marL="0" indent="-457200">
              <a:buNone/>
            </a:pPr>
            <a:r>
              <a:rPr lang="en-US" dirty="0"/>
              <a:t>recording: T or F to return MCMC 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5909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</TotalTime>
  <Words>2181</Words>
  <Application>Microsoft Macintosh PowerPoint</Application>
  <PresentationFormat>Widescreen</PresentationFormat>
  <Paragraphs>312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ArialMT</vt:lpstr>
      <vt:lpstr>inherit</vt:lpstr>
      <vt:lpstr>Open Sans</vt:lpstr>
      <vt:lpstr>Arial</vt:lpstr>
      <vt:lpstr>Calibri</vt:lpstr>
      <vt:lpstr>Calibri Light</vt:lpstr>
      <vt:lpstr>Candara</vt:lpstr>
      <vt:lpstr>Constantia</vt:lpstr>
      <vt:lpstr>Georgia</vt:lpstr>
      <vt:lpstr>Symbol</vt:lpstr>
      <vt:lpstr>Wingdings</vt:lpstr>
      <vt:lpstr>Office Theme</vt:lpstr>
      <vt:lpstr>Statistical Genomics</vt:lpstr>
      <vt:lpstr>Outline</vt:lpstr>
      <vt:lpstr>Bayesian alphabet</vt:lpstr>
      <vt:lpstr>PowerPoint Presentation</vt:lpstr>
      <vt:lpstr>Bayesian likelihood</vt:lpstr>
      <vt:lpstr>BAGS (Implementation of Bayesian methods in R)</vt:lpstr>
      <vt:lpstr>PowerPoint Presentation</vt:lpstr>
      <vt:lpstr>PowerPoint Presentation</vt:lpstr>
      <vt:lpstr>Input</vt:lpstr>
      <vt:lpstr>Output</vt:lpstr>
      <vt:lpstr>Output of MCMC with t iterations</vt:lpstr>
      <vt:lpstr>Set up GAPIT and BAGS</vt:lpstr>
      <vt:lpstr>Data and simulation</vt:lpstr>
      <vt:lpstr>Run GAPIT</vt:lpstr>
      <vt:lpstr>GWAS</vt:lpstr>
      <vt:lpstr>RUN BAGS with different model</vt:lpstr>
      <vt:lpstr>Bayes Cpi</vt:lpstr>
      <vt:lpstr>Bayes B</vt:lpstr>
      <vt:lpstr>Bayes A</vt:lpstr>
      <vt:lpstr>Visualizing MCMC</vt:lpstr>
      <vt:lpstr>Changes of cumulative averages</vt:lpstr>
      <vt:lpstr>1,000 iterations</vt:lpstr>
      <vt:lpstr>20,000 iterations are still not enough!</vt:lpstr>
      <vt:lpstr>BLR and BGLR</vt:lpstr>
      <vt:lpstr>Papers of BLR and BGLR</vt:lpstr>
      <vt:lpstr>PowerPoint Presentation</vt:lpstr>
      <vt:lpstr>PowerPoint Presentation</vt:lpstr>
      <vt:lpstr>Model in BLR</vt:lpstr>
      <vt:lpstr>Bayesian likelihood</vt:lpstr>
      <vt:lpstr>BLR output</vt:lpstr>
      <vt:lpstr>Run BLR</vt:lpstr>
      <vt:lpstr>GWAS</vt:lpstr>
      <vt:lpstr>BGLR model</vt:lpstr>
      <vt:lpstr>Run BGLR</vt:lpstr>
      <vt:lpstr>GWAS</vt:lpstr>
      <vt:lpstr>Visualization by GAPIT</vt:lpstr>
      <vt:lpstr>Comparison</vt:lpstr>
      <vt:lpstr>Outline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105</cp:revision>
  <dcterms:created xsi:type="dcterms:W3CDTF">2020-01-18T23:14:17Z</dcterms:created>
  <dcterms:modified xsi:type="dcterms:W3CDTF">2020-04-27T08:12:54Z</dcterms:modified>
</cp:coreProperties>
</file>