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395" r:id="rId4"/>
    <p:sldId id="398" r:id="rId5"/>
    <p:sldId id="399" r:id="rId6"/>
    <p:sldId id="257" r:id="rId7"/>
    <p:sldId id="367" r:id="rId8"/>
    <p:sldId id="368" r:id="rId9"/>
    <p:sldId id="396" r:id="rId10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00" autoAdjust="0"/>
    <p:restoredTop sz="94470" autoAdjust="0"/>
  </p:normalViewPr>
  <p:slideViewPr>
    <p:cSldViewPr snapToGrid="0">
      <p:cViewPr>
        <p:scale>
          <a:sx n="110" d="100"/>
          <a:sy n="110" d="100"/>
        </p:scale>
        <p:origin x="976" y="72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0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9057EDC-40B0-4B48-9B74-76CD5661EC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43767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1A0F20C-22DF-6141-AC3D-DF0889012C6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277225" y="0"/>
            <a:ext cx="10175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07A9AB4-FF35-0942-B2A4-31A111D08935}" type="datetime1">
              <a:rPr lang="en-US"/>
              <a:pPr>
                <a:defRPr/>
              </a:pPr>
              <a:t>1/24/21</a:t>
            </a:fld>
            <a:endParaRPr lang="en-US" dirty="0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42A347F5-7C7B-D24A-A056-09A229D3E7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Template-Primary on 201-shield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C717F84B-20D9-ED4B-85BA-2F00697F69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C14AD6F3-D4C9-6145-8EE7-D6BFA0B86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EA2D7-7B6B-C94D-A06C-2EFA754D161E}"/>
              </a:ext>
            </a:extLst>
          </p:cNvPr>
          <p:cNvSpPr txBox="1"/>
          <p:nvPr/>
        </p:nvSpPr>
        <p:spPr>
          <a:xfrm>
            <a:off x="0" y="7938"/>
            <a:ext cx="3757613" cy="277812"/>
          </a:xfrm>
          <a:prstGeom prst="rect">
            <a:avLst/>
          </a:prstGeom>
          <a:noFill/>
        </p:spPr>
        <p:txBody>
          <a:bodyPr lIns="91650" tIns="45825" rIns="91650" bIns="45825">
            <a:spAutoFit/>
          </a:bodyPr>
          <a:lstStyle/>
          <a:p>
            <a:pPr eaLnBrk="1" hangingPunct="1">
              <a:defRPr/>
            </a:pPr>
            <a:r>
              <a:rPr lang="en-US" sz="1200" spc="3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300D5CF-96BF-C142-B7C1-F074EFF41D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4CEE831-C8D4-0543-A594-3ED1950A217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F20F47-644C-3443-897B-EC4282CC9860}" type="datetime1">
              <a:rPr lang="en-US"/>
              <a:pPr>
                <a:defRPr/>
              </a:pPr>
              <a:t>1/24/21</a:t>
            </a:fld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98E8AA92-DF7A-9249-ACF0-827D176DE7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DF6229D-3503-2242-983C-184F0D2BC6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10BFE08A-9F71-624C-AC19-0B802BEE92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Template-Primary on 201-shield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4621EE4B-2B88-774B-B475-7624C7E0B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71BE2B4B-8658-0241-9D3C-F96A8DAC1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4F20F47-644C-3443-897B-EC4282CC9860}" type="datetime1">
              <a:rPr lang="en-US" smtClean="0"/>
              <a:pPr>
                <a:defRPr/>
              </a:pPr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Template-Primary on 201-shield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E2B4B-8658-0241-9D3C-F96A8DAC18C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11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FAFF9EC9-6CB3-1147-83A5-63D95B2F0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DDEBBD-FAEF-A94A-8DFB-6962BFF24C5F}"/>
              </a:ext>
            </a:extLst>
          </p:cNvPr>
          <p:cNvCxnSpPr/>
          <p:nvPr userDrawn="1"/>
        </p:nvCxnSpPr>
        <p:spPr>
          <a:xfrm>
            <a:off x="0" y="83343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1" y="2392432"/>
            <a:ext cx="9143996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0" y="3025243"/>
            <a:ext cx="9143997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C7742-01FA-504F-AE6D-0AFD05785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019026-4DB1-0140-844D-A05FC3B93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16E3DB-9F94-FB4E-8D8D-FDEA706C2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9F4A-AF2B-E14A-8BB9-B8E857018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4936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543"/>
            <a:ext cx="9144000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82" y="2287148"/>
            <a:ext cx="7651836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5F2586-0DC4-4645-A579-1C7E33BB0E45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8AF9D-4790-FB49-89F7-ABBA3BE9080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9F8782-0842-9B48-A1EA-39C4B7E2FC3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30B3-F115-7742-AA0D-85BBAE350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583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5889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5889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06045-FEDA-6746-AE9D-0AEFC4B6A54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1CCDE2-1DD4-A348-AD71-4B1E571F19E4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7A927-16E6-E64F-B6FE-DD4406AFA5EB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13487-84DE-4040-9EC5-39C16B8D7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215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8389"/>
            <a:ext cx="9144001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47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67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03861-724B-BD4B-A09D-40A65C05628C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B5E7-041D-4644-B481-29D04E9BDB3A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D0D5E-3641-AF4A-A84C-8CC12FB26919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C169-019E-EC40-A303-92BDFBB81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6528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3081"/>
            <a:ext cx="91440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45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44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870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869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4B4F13-96D2-3E44-BC4A-86D69BA0C165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3E520B-1310-6C4B-BA3C-3FD7D2ECBA8E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0B39CA-4158-7F46-9667-08F7512CEC9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3DE1-D32E-6140-B687-EC71C26B3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4964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1092"/>
            <a:ext cx="9144000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3260F8-A428-534E-A11B-DF625C36360E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DD555C-E791-AD42-85BF-E45056A53DAF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9B947A-75EC-EF45-933B-05B395D515A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3F8E-5788-8C42-9334-FB9E7D341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57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F12ED9-116B-444A-ACB5-5EA3CE5D7D76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15F4BD-102A-014A-A43C-859C299368E0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DEAF55-2BB9-584D-8824-96A2655C1E26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410B-9796-8047-988B-FD9028839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6481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AC89A1-3E8D-E546-A865-9992601E305F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2F70A-66C2-7E45-AA41-447582C4D7C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C48511-4AA6-E44D-846D-2D92AE1FC27E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A677-C364-6844-93FD-39CEF8E0B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0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D3206-602D-6C4F-8687-E42BB7C4DF20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7698C-262E-784B-B263-E5820E9227AF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FFC79-4381-4443-A01A-A2D35874A025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BC96-7167-B445-BD60-B54493939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7456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A525D42-3532-B242-B6F5-725187DF3219}"/>
              </a:ext>
            </a:extLst>
          </p:cNvPr>
          <p:cNvSpPr/>
          <p:nvPr userDrawn="1"/>
        </p:nvSpPr>
        <p:spPr bwMode="gray">
          <a:xfrm flipH="1">
            <a:off x="0" y="0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99FEDF-F3A8-2D40-8E0F-DA0EF2D11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400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72AA11D3-797D-2847-87F5-D1F21BEC0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0" y="1512888"/>
            <a:ext cx="9144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E16D48-D5D4-B342-BC31-E3B5E9B47D8B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CD522F-4E12-DF4B-B646-38A18F7960CA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4609D78-6F0D-1247-A90F-F862778E2433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35C291-A77D-484D-9518-5445B7656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4">
            <a:extLst>
              <a:ext uri="{FF2B5EF4-FFF2-40B4-BE49-F238E27FC236}">
                <a16:creationId xmlns:a16="http://schemas.microsoft.com/office/drawing/2014/main" id="{4F0795F2-4BEB-B944-869E-EA968CC6A8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36948" r="17580" b="36948"/>
          <a:stretch>
            <a:fillRect/>
          </a:stretch>
        </p:blipFill>
        <p:spPr bwMode="auto">
          <a:xfrm>
            <a:off x="0" y="-1588"/>
            <a:ext cx="569913" cy="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F7D810-573E-2B43-936F-E4C15D960B30}"/>
              </a:ext>
            </a:extLst>
          </p:cNvPr>
          <p:cNvCxnSpPr/>
          <p:nvPr userDrawn="1"/>
        </p:nvCxnSpPr>
        <p:spPr>
          <a:xfrm>
            <a:off x="-17463" y="625475"/>
            <a:ext cx="91614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77"/>
        <a:buChar char="–"/>
        <a:defRPr lang="en-US" sz="22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77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studio.com/products/rstudio/download/#download" TargetMode="External"/><Relationship Id="rId2" Type="http://schemas.openxmlformats.org/officeDocument/2006/relationships/hyperlink" Target="https://cran.r-project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D37E-1BBE-814B-BE5B-AF3A08482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2: Distribution and Statistical inference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F1656-A381-9D47-97FB-D77A90043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25243"/>
            <a:ext cx="9143997" cy="854080"/>
          </a:xfrm>
        </p:spPr>
        <p:txBody>
          <a:bodyPr/>
          <a:lstStyle/>
          <a:p>
            <a:r>
              <a:rPr lang="en-US" dirty="0"/>
              <a:t>Crop545</a:t>
            </a:r>
          </a:p>
          <a:p>
            <a:r>
              <a:rPr lang="en-US" dirty="0"/>
              <a:t>Spring 2021</a:t>
            </a:r>
          </a:p>
        </p:txBody>
      </p:sp>
    </p:spTree>
    <p:extLst>
      <p:ext uri="{BB962C8B-B14F-4D97-AF65-F5344CB8AC3E}">
        <p14:creationId xmlns:p14="http://schemas.microsoft.com/office/powerpoint/2010/main" val="13787632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26E7-CC9C-C04B-A3B9-CB19DCC2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D4D92-77FF-3940-B551-AF8CBB6FD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10" y="2686856"/>
            <a:ext cx="8590979" cy="1754326"/>
          </a:xfrm>
        </p:spPr>
        <p:txBody>
          <a:bodyPr/>
          <a:lstStyle/>
          <a:p>
            <a:r>
              <a:rPr lang="en-US" dirty="0"/>
              <a:t>Using R markdown in RStudio</a:t>
            </a:r>
          </a:p>
          <a:p>
            <a:r>
              <a:rPr lang="en-US" dirty="0"/>
              <a:t>Lecture code of Distribution and Statistical inference</a:t>
            </a:r>
          </a:p>
          <a:p>
            <a:r>
              <a:rPr lang="en-US" dirty="0"/>
              <a:t>Swirl</a:t>
            </a:r>
          </a:p>
        </p:txBody>
      </p:sp>
    </p:spTree>
    <p:extLst>
      <p:ext uri="{BB962C8B-B14F-4D97-AF65-F5344CB8AC3E}">
        <p14:creationId xmlns:p14="http://schemas.microsoft.com/office/powerpoint/2010/main" val="27202672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49" y="365126"/>
            <a:ext cx="7444539" cy="1325563"/>
          </a:xfrm>
        </p:spPr>
        <p:txBody>
          <a:bodyPr>
            <a:normAutofit/>
          </a:bodyPr>
          <a:lstStyle/>
          <a:p>
            <a:r>
              <a:rPr lang="en-US" dirty="0"/>
              <a:t>Let’s write R code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57957" y="1888857"/>
            <a:ext cx="7515231" cy="1472711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Download and install R</a:t>
            </a:r>
          </a:p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  <a:hlinkClick r:id="rId2"/>
              </a:rPr>
              <a:t>https://cran.r-project.org/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sz="2800" dirty="0">
                <a:cs typeface="Times New Roman" panose="02020603050405020304" pitchFamily="18" charset="0"/>
              </a:rPr>
              <a:t>Download and install </a:t>
            </a:r>
            <a:r>
              <a:rPr lang="en-US" sz="2800" dirty="0" err="1">
                <a:cs typeface="Times New Roman" panose="02020603050405020304" pitchFamily="18" charset="0"/>
              </a:rPr>
              <a:t>Rstudio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  <a:hlinkClick r:id="rId3"/>
              </a:rPr>
              <a:t>https://rstudio.com/products/rstudio/download/#download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E9FB1-6AD7-EF42-8FAA-C6CB9DEA4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62" y="3930491"/>
            <a:ext cx="3835322" cy="2594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D2A06-892D-294D-9EB2-DD7DEB440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435" y="3361568"/>
            <a:ext cx="4802981" cy="31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69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9739-08AF-AE4D-B144-16A50CB6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3788"/>
            <a:ext cx="9144001" cy="424732"/>
          </a:xfrm>
        </p:spPr>
        <p:txBody>
          <a:bodyPr/>
          <a:lstStyle/>
          <a:p>
            <a:r>
              <a:rPr lang="en-US" dirty="0"/>
              <a:t>Keyboard Shortcuts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4618F-97AC-4E4B-9763-33B6FFCD6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4" y="2397991"/>
            <a:ext cx="8835111" cy="311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070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9739-08AF-AE4D-B144-16A50CB6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1496180"/>
            <a:ext cx="9144001" cy="424732"/>
          </a:xfrm>
        </p:spPr>
        <p:txBody>
          <a:bodyPr/>
          <a:lstStyle/>
          <a:p>
            <a:r>
              <a:rPr lang="en-US" dirty="0"/>
              <a:t>Keyboard Shortcuts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49DF44-CCA3-F94B-B513-E943EF57E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23" y="2311256"/>
            <a:ext cx="8639349" cy="41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849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350C7-BC6E-8B42-8A8C-68613C2C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E39C4-FB12-CB41-88A1-1E13D346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82" y="2287148"/>
            <a:ext cx="7651836" cy="2893100"/>
          </a:xfrm>
        </p:spPr>
        <p:txBody>
          <a:bodyPr/>
          <a:lstStyle/>
          <a:p>
            <a:r>
              <a:rPr lang="en-US" dirty="0"/>
              <a:t>Binomial</a:t>
            </a:r>
          </a:p>
          <a:p>
            <a:r>
              <a:rPr lang="en-US" dirty="0"/>
              <a:t>Normal distribution</a:t>
            </a:r>
          </a:p>
          <a:p>
            <a:r>
              <a:rPr lang="en-US" dirty="0"/>
              <a:t>Poisson</a:t>
            </a:r>
          </a:p>
          <a:p>
            <a:r>
              <a:rPr lang="en-US" dirty="0"/>
              <a:t>Chi square</a:t>
            </a:r>
          </a:p>
          <a:p>
            <a:r>
              <a:rPr lang="en-US" dirty="0"/>
              <a:t>F distribution</a:t>
            </a:r>
          </a:p>
          <a:p>
            <a:r>
              <a:rPr lang="en-US" dirty="0"/>
              <a:t>t distribution</a:t>
            </a:r>
          </a:p>
        </p:txBody>
      </p:sp>
    </p:spTree>
    <p:extLst>
      <p:ext uri="{BB962C8B-B14F-4D97-AF65-F5344CB8AC3E}">
        <p14:creationId xmlns:p14="http://schemas.microsoft.com/office/powerpoint/2010/main" val="26920427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78349" y="1774509"/>
            <a:ext cx="4114800" cy="41148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  <a:gs pos="28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highlight>
                <a:srgbClr val="000000"/>
              </a:highligh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981075"/>
            <a:ext cx="6172200" cy="68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Distribution diagram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1950" y="3534744"/>
            <a:ext cx="9677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chemeClr val="bg2"/>
                </a:solidFill>
              </a:rPr>
              <a:t>N(0,1)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1950" y="2053401"/>
            <a:ext cx="9625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chemeClr val="bg2"/>
                </a:solidFill>
              </a:rPr>
              <a:t>B(</a:t>
            </a:r>
            <a:r>
              <a:rPr lang="en-US" sz="2100" dirty="0" err="1">
                <a:solidFill>
                  <a:schemeClr val="bg2"/>
                </a:solidFill>
              </a:rPr>
              <a:t>n,p</a:t>
            </a:r>
            <a:r>
              <a:rPr lang="en-US" sz="21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0681" y="3443311"/>
            <a:ext cx="8572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chemeClr val="bg2"/>
                </a:solidFill>
              </a:rPr>
              <a:t>P(</a:t>
            </a:r>
            <a:r>
              <a:rPr lang="en-US" sz="2100" dirty="0" err="1">
                <a:solidFill>
                  <a:schemeClr val="bg2"/>
                </a:solidFill>
              </a:rPr>
              <a:t>λ</a:t>
            </a:r>
            <a:r>
              <a:rPr lang="en-US" sz="21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0300" y="3534744"/>
            <a:ext cx="8572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/>
              <a:t>t(n)</a:t>
            </a:r>
          </a:p>
        </p:txBody>
      </p:sp>
      <p:sp>
        <p:nvSpPr>
          <p:cNvPr id="9" name="Rectangle 8"/>
          <p:cNvSpPr/>
          <p:nvPr/>
        </p:nvSpPr>
        <p:spPr>
          <a:xfrm>
            <a:off x="4200525" y="5102551"/>
            <a:ext cx="8572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chemeClr val="bg2"/>
                </a:solidFill>
              </a:rPr>
              <a:t>X</a:t>
            </a:r>
            <a:r>
              <a:rPr lang="en-US" sz="2100" baseline="30000" dirty="0">
                <a:solidFill>
                  <a:schemeClr val="bg2"/>
                </a:solidFill>
              </a:rPr>
              <a:t>2</a:t>
            </a:r>
            <a:r>
              <a:rPr lang="en-US" sz="2100" dirty="0">
                <a:solidFill>
                  <a:schemeClr val="bg2"/>
                </a:solidFill>
              </a:rPr>
              <a:t>(n)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74879" y="4098646"/>
            <a:ext cx="11906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chemeClr val="bg2"/>
                </a:solidFill>
              </a:rPr>
              <a:t>F(n1,n2)</a:t>
            </a:r>
          </a:p>
        </p:txBody>
      </p:sp>
      <p:cxnSp>
        <p:nvCxnSpPr>
          <p:cNvPr id="12" name="Straight Arrow Connector 11"/>
          <p:cNvCxnSpPr>
            <a:cxnSpLocks/>
            <a:stCxn id="5" idx="3"/>
            <a:endCxn id="7" idx="0"/>
          </p:cNvCxnSpPr>
          <p:nvPr/>
        </p:nvCxnSpPr>
        <p:spPr>
          <a:xfrm>
            <a:off x="5134474" y="2261150"/>
            <a:ext cx="1014832" cy="118216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5" idx="2"/>
            <a:endCxn id="4" idx="0"/>
          </p:cNvCxnSpPr>
          <p:nvPr/>
        </p:nvCxnSpPr>
        <p:spPr>
          <a:xfrm>
            <a:off x="4653212" y="2468899"/>
            <a:ext cx="2591" cy="1065845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4" idx="2"/>
            <a:endCxn id="9" idx="0"/>
          </p:cNvCxnSpPr>
          <p:nvPr/>
        </p:nvCxnSpPr>
        <p:spPr>
          <a:xfrm flipH="1">
            <a:off x="4629150" y="3950242"/>
            <a:ext cx="26653" cy="1152309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  <a:endCxn id="8" idx="2"/>
          </p:cNvCxnSpPr>
          <p:nvPr/>
        </p:nvCxnSpPr>
        <p:spPr>
          <a:xfrm flipH="1" flipV="1">
            <a:off x="2828925" y="3950242"/>
            <a:ext cx="1371600" cy="136005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4" idx="1"/>
            <a:endCxn id="8" idx="3"/>
          </p:cNvCxnSpPr>
          <p:nvPr/>
        </p:nvCxnSpPr>
        <p:spPr>
          <a:xfrm flipH="1">
            <a:off x="3257550" y="3742493"/>
            <a:ext cx="9144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946265" y="4424155"/>
            <a:ext cx="1112417" cy="80769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635748" y="3991257"/>
            <a:ext cx="114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sum x^2</a:t>
            </a:r>
          </a:p>
          <a:p>
            <a:r>
              <a:rPr lang="en-US" dirty="0">
                <a:solidFill>
                  <a:schemeClr val="bg2"/>
                </a:solidFill>
              </a:rPr>
              <a:t>over 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363739" y="4822947"/>
            <a:ext cx="1813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X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/n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  /</a:t>
            </a:r>
          </a:p>
          <a:p>
            <a:r>
              <a:rPr lang="en-US" dirty="0">
                <a:solidFill>
                  <a:schemeClr val="bg2"/>
                </a:solidFill>
              </a:rPr>
              <a:t>X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baseline="-25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/n</a:t>
            </a:r>
            <a:r>
              <a:rPr lang="en-US" baseline="-25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67515" y="3861669"/>
            <a:ext cx="675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x/X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618659" y="2640887"/>
            <a:ext cx="1146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λ</a:t>
            </a:r>
            <a:r>
              <a:rPr lang="en-US" dirty="0">
                <a:solidFill>
                  <a:schemeClr val="bg2"/>
                </a:solidFill>
              </a:rPr>
              <a:t>=</a:t>
            </a:r>
            <a:r>
              <a:rPr lang="en-US" dirty="0" err="1">
                <a:solidFill>
                  <a:schemeClr val="bg2"/>
                </a:solidFill>
              </a:rPr>
              <a:t>np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114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9701" y="2863454"/>
          <a:ext cx="6410326" cy="267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41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Features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B(</a:t>
                      </a:r>
                      <a:r>
                        <a:rPr lang="en-US" sz="1400" dirty="0" err="1"/>
                        <a:t>n,p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P(</a:t>
                      </a:r>
                      <a:r>
                        <a:rPr lang="en-US" sz="1400" dirty="0" err="1"/>
                        <a:t>λ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N(0,1)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X2(n)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F(n1,n2)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T(n)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np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λ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n2/(n2-2)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1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Variance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np</a:t>
                      </a:r>
                      <a:r>
                        <a:rPr lang="en-US" sz="1400" dirty="0"/>
                        <a:t>(1-p)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λ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n/(n-2)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Range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&gt;=0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(-∞,∞)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(-∞,∞)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1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Symmetry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513" y="1426691"/>
            <a:ext cx="7886700" cy="4247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features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93622" y="4088892"/>
          <a:ext cx="4214756" cy="302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5486400" imgH="393700" progId="Word.Document.12">
                  <p:embed/>
                </p:oleObj>
              </mc:Choice>
              <mc:Fallback>
                <p:oleObj name="Document" r:id="rId3" imgW="5486400" imgH="393700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3622" y="4088892"/>
                        <a:ext cx="4214756" cy="302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9774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49" y="365126"/>
            <a:ext cx="7444539" cy="1325563"/>
          </a:xfrm>
        </p:spPr>
        <p:txBody>
          <a:bodyPr>
            <a:normAutofit/>
          </a:bodyPr>
          <a:lstStyle/>
          <a:p>
            <a:r>
              <a:rPr lang="en-US" dirty="0"/>
              <a:t>Let’s learn basic 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49" y="1940003"/>
            <a:ext cx="7444540" cy="700717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Basic R in the swirl (https://</a:t>
            </a:r>
            <a:r>
              <a:rPr lang="en-US" sz="2800" dirty="0" err="1">
                <a:cs typeface="Times New Roman" panose="02020603050405020304" pitchFamily="18" charset="0"/>
              </a:rPr>
              <a:t>swirlstats.com</a:t>
            </a:r>
            <a:r>
              <a:rPr lang="en-US" sz="2800" dirty="0">
                <a:cs typeface="Times New Roman" panose="02020603050405020304" pitchFamily="18" charset="0"/>
              </a:rPr>
              <a:t>/)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EEB89-8226-5F43-82A9-9BE9E9E29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3139209"/>
            <a:ext cx="3852472" cy="362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A346F-B665-3240-ACE1-DAC57D7B5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13" y="2890034"/>
            <a:ext cx="2850776" cy="1745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80756-A21C-5C49-9ADC-210FF4484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018" y="4826690"/>
            <a:ext cx="2929429" cy="16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840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222</Words>
  <Application>Microsoft Macintosh PowerPoint</Application>
  <PresentationFormat>On-screen Show (4:3)</PresentationFormat>
  <Paragraphs>81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Lucida Sans</vt:lpstr>
      <vt:lpstr>Times New Roman</vt:lpstr>
      <vt:lpstr>Default Design</vt:lpstr>
      <vt:lpstr>Document</vt:lpstr>
      <vt:lpstr>Lab 2: Distribution and Statistical inference</vt:lpstr>
      <vt:lpstr>Agenda</vt:lpstr>
      <vt:lpstr>Let’s write R code</vt:lpstr>
      <vt:lpstr>Keyboard Shortcuts</vt:lpstr>
      <vt:lpstr>Keyboard Shortcuts</vt:lpstr>
      <vt:lpstr>Distribution functions</vt:lpstr>
      <vt:lpstr>Distribution diagram</vt:lpstr>
      <vt:lpstr>Distribution features</vt:lpstr>
      <vt:lpstr>Let’s learn basic 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Agriculture</dc:title>
  <dc:creator>Tang, Zhou</dc:creator>
  <cp:lastModifiedBy>Tang, Zhou</cp:lastModifiedBy>
  <cp:revision>142</cp:revision>
  <dcterms:created xsi:type="dcterms:W3CDTF">2020-10-12T03:33:41Z</dcterms:created>
  <dcterms:modified xsi:type="dcterms:W3CDTF">2021-01-27T20:06:56Z</dcterms:modified>
</cp:coreProperties>
</file>