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0"/>
  </p:notesMasterIdLst>
  <p:sldIdLst>
    <p:sldId id="307" r:id="rId2"/>
    <p:sldId id="481" r:id="rId3"/>
    <p:sldId id="394" r:id="rId4"/>
    <p:sldId id="399" r:id="rId5"/>
    <p:sldId id="400" r:id="rId6"/>
    <p:sldId id="406" r:id="rId7"/>
    <p:sldId id="443" r:id="rId8"/>
    <p:sldId id="444" r:id="rId9"/>
    <p:sldId id="390" r:id="rId10"/>
    <p:sldId id="467" r:id="rId11"/>
    <p:sldId id="423" r:id="rId12"/>
    <p:sldId id="438" r:id="rId13"/>
    <p:sldId id="439" r:id="rId14"/>
    <p:sldId id="469" r:id="rId15"/>
    <p:sldId id="470" r:id="rId16"/>
    <p:sldId id="429" r:id="rId17"/>
    <p:sldId id="431" r:id="rId18"/>
    <p:sldId id="4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2"/>
    <p:restoredTop sz="81536"/>
  </p:normalViewPr>
  <p:slideViewPr>
    <p:cSldViewPr snapToGrid="0" snapToObjects="1">
      <p:cViewPr varScale="1">
        <p:scale>
          <a:sx n="241" d="100"/>
          <a:sy n="241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2" d="100"/>
          <a:sy n="122" d="100"/>
        </p:scale>
        <p:origin x="47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02881-2D3C-384C-B2E5-5A6FFE92557B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E7E5-1986-184D-9714-100ED52F2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18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5107-B47F-A942-A7B4-FB0CAFAD15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0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2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5E7E5-1986-184D-9714-100ED52F2D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5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7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2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33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0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75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D15F-A8BE-E54B-9202-76E9C8AC610C}" type="datetimeFigureOut">
              <a:rPr lang="en-US" smtClean="0"/>
              <a:t>4/26/21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3DB2E-DE22-DF44-A0EC-916AAC02D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1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zzlab.net/m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71701" y="2036495"/>
            <a:ext cx="8857883" cy="107285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5"/>
                </a:solidFill>
              </a:rPr>
              <a:t>Statistical Genomics</a:t>
            </a:r>
          </a:p>
        </p:txBody>
      </p:sp>
      <p:pic>
        <p:nvPicPr>
          <p:cNvPr id="4" name="Picture 7" descr="Washington_State_Couga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887" y="5049539"/>
            <a:ext cx="14335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036699" y="3844956"/>
            <a:ext cx="6400800" cy="1204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Zhiwu Zhang</a:t>
            </a:r>
          </a:p>
          <a:p>
            <a:pPr marL="0" indent="0" algn="ctr">
              <a:buNone/>
            </a:pPr>
            <a:r>
              <a:rPr lang="en-US" sz="2800" dirty="0"/>
              <a:t>Washington State University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92F9A08-CAA6-2340-9D23-075F72215EA7}"/>
              </a:ext>
            </a:extLst>
          </p:cNvPr>
          <p:cNvSpPr txBox="1">
            <a:spLocks/>
          </p:cNvSpPr>
          <p:nvPr/>
        </p:nvSpPr>
        <p:spPr bwMode="auto">
          <a:xfrm>
            <a:off x="2457002" y="3044856"/>
            <a:ext cx="748727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Lecture 00: GS</a:t>
            </a:r>
          </a:p>
        </p:txBody>
      </p:sp>
    </p:spTree>
    <p:extLst>
      <p:ext uri="{BB962C8B-B14F-4D97-AF65-F5344CB8AC3E}">
        <p14:creationId xmlns:p14="http://schemas.microsoft.com/office/powerpoint/2010/main" val="60005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90715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BAGS with different model</a:t>
            </a:r>
          </a:p>
        </p:txBody>
      </p:sp>
      <p:sp>
        <p:nvSpPr>
          <p:cNvPr id="2" name="Rectangle 1"/>
          <p:cNvSpPr/>
          <p:nvPr/>
        </p:nvSpPr>
        <p:spPr>
          <a:xfrm>
            <a:off x="364218" y="1034127"/>
            <a:ext cx="52636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E3E3E"/>
                </a:solidFill>
                <a:latin typeface="Candara" charset="0"/>
              </a:rPr>
              <a:t>#Prepare BAGS</a:t>
            </a:r>
          </a:p>
          <a:p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sz="1600" dirty="0"/>
              <a:t>"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http://</a:t>
            </a:r>
            <a:r>
              <a:rPr lang="en-US" sz="1600" dirty="0" err="1">
                <a:solidFill>
                  <a:srgbClr val="060087"/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/sandbox/BAGS.R</a:t>
            </a:r>
            <a:r>
              <a:rPr lang="en-US" sz="1600" dirty="0"/>
              <a:t>"</a:t>
            </a:r>
            <a:r>
              <a:rPr lang="en-US" sz="16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en-US" sz="1600" dirty="0"/>
          </a:p>
          <a:p>
            <a:r>
              <a:rPr lang="en-US" sz="1600" dirty="0" err="1"/>
              <a:t>burn.in</a:t>
            </a:r>
            <a:r>
              <a:rPr lang="en-US" sz="1600" dirty="0"/>
              <a:t>=100</a:t>
            </a:r>
          </a:p>
          <a:p>
            <a:r>
              <a:rPr lang="en-US" sz="1600" dirty="0" err="1"/>
              <a:t>burn.out</a:t>
            </a:r>
            <a:r>
              <a:rPr lang="en-US" sz="1600" dirty="0"/>
              <a:t>=100 </a:t>
            </a:r>
          </a:p>
          <a:p>
            <a:r>
              <a:rPr lang="en-US" sz="1600" dirty="0"/>
              <a:t>m=</a:t>
            </a:r>
            <a:r>
              <a:rPr lang="en-US" sz="1600" dirty="0" err="1"/>
              <a:t>ncol</a:t>
            </a:r>
            <a:r>
              <a:rPr lang="en-US" sz="1600" dirty="0"/>
              <a:t>(X)</a:t>
            </a:r>
          </a:p>
          <a:p>
            <a:r>
              <a:rPr lang="en-US" sz="1600" dirty="0"/>
              <a:t>GR=</a:t>
            </a:r>
            <a:r>
              <a:rPr lang="en-US" sz="1600" dirty="0" err="1"/>
              <a:t>myGD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,-1];YR=</a:t>
            </a:r>
            <a:r>
              <a:rPr lang="en-US" sz="1600" dirty="0" err="1"/>
              <a:t>as.matrix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,2])</a:t>
            </a:r>
          </a:p>
          <a:p>
            <a:r>
              <a:rPr lang="en-US" sz="1600" dirty="0"/>
              <a:t>GI=</a:t>
            </a:r>
            <a:r>
              <a:rPr lang="en-US" sz="1600" dirty="0" err="1"/>
              <a:t>myGD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,-1];YI=</a:t>
            </a:r>
            <a:r>
              <a:rPr lang="en-US" sz="1600" dirty="0" err="1"/>
              <a:t>as.matrix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sz="1600" dirty="0"/>
              <a:t>,2])</a:t>
            </a:r>
            <a:endParaRPr lang="en-US" sz="1600" dirty="0">
              <a:solidFill>
                <a:srgbClr val="060087"/>
              </a:solidFill>
              <a:latin typeface="Candara" charset="0"/>
            </a:endParaRPr>
          </a:p>
          <a:p>
            <a:endParaRPr lang="en-US" sz="1600" dirty="0"/>
          </a:p>
          <a:p>
            <a:r>
              <a:rPr lang="en-US" sz="1600" dirty="0"/>
              <a:t>#Bayes A: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0</a:t>
            </a:r>
            <a:r>
              <a:rPr lang="en-US" sz="1600" dirty="0"/>
              <a:t>,burn.in=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  <a:p>
            <a:endParaRPr lang="en-US" sz="1600" dirty="0"/>
          </a:p>
          <a:p>
            <a:r>
              <a:rPr lang="en-US" sz="1600" dirty="0"/>
              <a:t>#Bayes B: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.95</a:t>
            </a:r>
            <a:r>
              <a:rPr lang="en-US" sz="1600" dirty="0"/>
              <a:t>, </a:t>
            </a:r>
            <a:r>
              <a:rPr lang="en-US" sz="1600" dirty="0" err="1"/>
              <a:t>burn.in</a:t>
            </a:r>
            <a:r>
              <a:rPr lang="en-US" sz="1600" dirty="0"/>
              <a:t>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  <a:p>
            <a:endParaRPr lang="en-US" sz="1600" dirty="0"/>
          </a:p>
          <a:p>
            <a:r>
              <a:rPr lang="en-US" sz="1600" dirty="0"/>
              <a:t>#Bayes </a:t>
            </a:r>
            <a:r>
              <a:rPr lang="en-US" sz="1600" dirty="0" err="1"/>
              <a:t>Cpi</a:t>
            </a:r>
            <a:r>
              <a:rPr lang="en-US" sz="1600" dirty="0"/>
              <a:t>:</a:t>
            </a:r>
          </a:p>
          <a:p>
            <a:r>
              <a:rPr lang="is-IS" sz="1600" dirty="0"/>
              <a:t>set.seed(99164)</a:t>
            </a:r>
            <a:endParaRPr lang="en-US" sz="1600" dirty="0"/>
          </a:p>
          <a:p>
            <a:r>
              <a:rPr lang="en-US" sz="1600" dirty="0" err="1"/>
              <a:t>myBayes</a:t>
            </a:r>
            <a:r>
              <a:rPr lang="en-US" sz="1600" dirty="0"/>
              <a:t>=BAGS(X=</a:t>
            </a:r>
            <a:r>
              <a:rPr lang="en-US" sz="1600" dirty="0" err="1"/>
              <a:t>GR,y</a:t>
            </a:r>
            <a:r>
              <a:rPr lang="en-US" sz="1600" dirty="0"/>
              <a:t>=</a:t>
            </a:r>
            <a:r>
              <a:rPr lang="en-US" sz="1600" dirty="0" err="1"/>
              <a:t>YR,pi</a:t>
            </a:r>
            <a:r>
              <a:rPr lang="en-US" sz="1600" dirty="0"/>
              <a:t>=</a:t>
            </a:r>
            <a:r>
              <a:rPr lang="en-US" sz="1600" dirty="0">
                <a:solidFill>
                  <a:srgbClr val="FF0000"/>
                </a:solidFill>
              </a:rPr>
              <a:t>1</a:t>
            </a:r>
            <a:r>
              <a:rPr lang="en-US" sz="1600" dirty="0"/>
              <a:t>, </a:t>
            </a:r>
            <a:r>
              <a:rPr lang="en-US" sz="1600" dirty="0" err="1"/>
              <a:t>burn.in</a:t>
            </a:r>
            <a:r>
              <a:rPr lang="en-US" sz="1600" dirty="0"/>
              <a:t>= </a:t>
            </a:r>
            <a:r>
              <a:rPr lang="en-US" sz="1600" dirty="0" err="1"/>
              <a:t>burn.in</a:t>
            </a:r>
            <a:r>
              <a:rPr lang="en-US" sz="1600" dirty="0"/>
              <a:t>, </a:t>
            </a:r>
            <a:r>
              <a:rPr lang="en-US" sz="1600" dirty="0" err="1"/>
              <a:t>burn.out</a:t>
            </a:r>
            <a:r>
              <a:rPr lang="en-US" sz="1600" dirty="0"/>
              <a:t>=</a:t>
            </a:r>
            <a:r>
              <a:rPr lang="en-US" sz="1600" dirty="0" err="1"/>
              <a:t>burn.out</a:t>
            </a:r>
            <a:r>
              <a:rPr lang="en-US" sz="1600" dirty="0"/>
              <a:t>, recording=T)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27914" y="936850"/>
            <a:ext cx="3039431" cy="116955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par(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=c(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),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mar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3E3E3E"/>
                </a:solidFill>
                <a:latin typeface="Candara" charset="0"/>
              </a:rPr>
              <a:t> 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c(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2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plot(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myBayes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mcmc.p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4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type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9E0003"/>
                </a:solidFill>
                <a:latin typeface="Candara" charset="0"/>
              </a:rPr>
              <a:t>"b"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FDB98E-FE99-7C4E-92CD-57BA8193CA84}"/>
              </a:ext>
            </a:extLst>
          </p:cNvPr>
          <p:cNvSpPr/>
          <p:nvPr/>
        </p:nvSpPr>
        <p:spPr>
          <a:xfrm>
            <a:off x="5627914" y="2754867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myGWAS</a:t>
            </a:r>
            <a:r>
              <a:rPr lang="en-US" sz="1400" dirty="0"/>
              <a:t>= abs(</a:t>
            </a:r>
            <a:r>
              <a:rPr lang="en-US" sz="1400" dirty="0" err="1"/>
              <a:t>myBayes$effect</a:t>
            </a:r>
            <a:r>
              <a:rPr lang="en-US" sz="1400" dirty="0"/>
              <a:t>)</a:t>
            </a:r>
          </a:p>
          <a:p>
            <a:r>
              <a:rPr lang="en-US" sz="1400" dirty="0"/>
              <a:t>#plot(</a:t>
            </a:r>
            <a:r>
              <a:rPr lang="en-US" sz="1400" dirty="0" err="1"/>
              <a:t>myGWAS</a:t>
            </a:r>
            <a:r>
              <a:rPr lang="en-US" sz="1400" dirty="0"/>
              <a:t>)</a:t>
            </a:r>
            <a:endParaRPr lang="en-US" sz="1400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sz="1400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sz="1400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sz="1400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sz="1400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C681EE-25CB-C046-AA3F-6EB7DA9F8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430" y="3955196"/>
            <a:ext cx="6413770" cy="2836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D0CE2D-0DB7-6846-96A7-2561C840A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9953" y="936850"/>
            <a:ext cx="2743200" cy="25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1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Model in BLR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816100"/>
            <a:ext cx="8128000" cy="774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466813"/>
            <a:ext cx="2049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/>
              <a:t>Intercept</a:t>
            </a:r>
            <a:endParaRPr lang="en-US" sz="3200" dirty="0">
              <a:solidFill>
                <a:schemeClr val="accent2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733040" y="2590800"/>
            <a:ext cx="365760" cy="7924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0641" y="4593269"/>
            <a:ext cx="25109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Fixed effects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(MAS)</a:t>
            </a:r>
          </a:p>
        </p:txBody>
      </p:sp>
      <p:cxnSp>
        <p:nvCxnSpPr>
          <p:cNvPr id="10" name="Straight Arrow Connector 9"/>
          <p:cNvCxnSpPr>
            <a:stCxn id="9" idx="0"/>
          </p:cNvCxnSpPr>
          <p:nvPr/>
        </p:nvCxnSpPr>
        <p:spPr>
          <a:xfrm flipV="1">
            <a:off x="3936103" y="2590801"/>
            <a:ext cx="418159" cy="20024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48059" y="5792228"/>
            <a:ext cx="400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random regression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(Ridge regression)</a:t>
            </a:r>
          </a:p>
        </p:txBody>
      </p:sp>
      <p:cxnSp>
        <p:nvCxnSpPr>
          <p:cNvPr id="14" name="Straight Arrow Connector 13"/>
          <p:cNvCxnSpPr>
            <a:stCxn id="13" idx="0"/>
            <a:endCxn id="2" idx="2"/>
          </p:cNvCxnSpPr>
          <p:nvPr/>
        </p:nvCxnSpPr>
        <p:spPr>
          <a:xfrm flipV="1">
            <a:off x="6049580" y="2590800"/>
            <a:ext cx="46421" cy="32014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44219" y="4715010"/>
            <a:ext cx="341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Bayeian</a:t>
            </a:r>
            <a:r>
              <a:rPr lang="en-US" sz="3200" dirty="0"/>
              <a:t> LASSO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(Bayes)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>
          <a:xfrm flipH="1" flipV="1">
            <a:off x="7508439" y="2590800"/>
            <a:ext cx="542660" cy="212421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0640" y="3216477"/>
            <a:ext cx="31898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Breeding values</a:t>
            </a:r>
          </a:p>
          <a:p>
            <a:pPr algn="ctr"/>
            <a:r>
              <a:rPr lang="en-US" sz="3200" dirty="0">
                <a:solidFill>
                  <a:schemeClr val="accent2"/>
                </a:solidFill>
              </a:rPr>
              <a:t>(</a:t>
            </a:r>
            <a:r>
              <a:rPr lang="en-US" sz="3200" dirty="0" err="1">
                <a:solidFill>
                  <a:schemeClr val="accent2"/>
                </a:solidFill>
              </a:rPr>
              <a:t>gBLUP</a:t>
            </a:r>
            <a:r>
              <a:rPr lang="en-US" sz="3200" dirty="0">
                <a:solidFill>
                  <a:schemeClr val="accent2"/>
                </a:solidFill>
              </a:rPr>
              <a:t>)</a:t>
            </a:r>
          </a:p>
        </p:txBody>
      </p:sp>
      <p:cxnSp>
        <p:nvCxnSpPr>
          <p:cNvPr id="26" name="Straight Arrow Connector 25"/>
          <p:cNvCxnSpPr>
            <a:stCxn id="25" idx="0"/>
          </p:cNvCxnSpPr>
          <p:nvPr/>
        </p:nvCxnSpPr>
        <p:spPr>
          <a:xfrm flipH="1" flipV="1">
            <a:off x="9103361" y="2418081"/>
            <a:ext cx="152202" cy="7983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2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5922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BL in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320" y="208898"/>
            <a:ext cx="61555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("BLR") </a:t>
            </a:r>
          </a:p>
          <a:p>
            <a:r>
              <a:rPr lang="en-US" dirty="0"/>
              <a:t>library(BLR)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XF</a:t>
            </a:r>
            <a:r>
              <a:rPr lang="en-US" dirty="0"/>
              <a:t>=</a:t>
            </a:r>
            <a:r>
              <a:rPr lang="en-US" dirty="0" err="1"/>
              <a:t>myX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XL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myBLR$bL</a:t>
            </a:r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70012-91D0-D448-B07C-A5EA5996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280" y="226759"/>
            <a:ext cx="3327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6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0807" y="200928"/>
            <a:ext cx="2642135" cy="90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57" y="367039"/>
            <a:ext cx="7699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myBLR$bL</a:t>
            </a:r>
            <a:r>
              <a:rPr lang="en-US" dirty="0"/>
              <a:t>*200)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D66DA8-BB35-3840-8533-4699E875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0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252728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RR in BLR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071801"/>
            <a:ext cx="615550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("BLR") </a:t>
            </a:r>
          </a:p>
          <a:p>
            <a:r>
              <a:rPr lang="en-US" dirty="0"/>
              <a:t>library(BLR)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XF</a:t>
            </a:r>
            <a:r>
              <a:rPr lang="en-US" dirty="0"/>
              <a:t>=</a:t>
            </a:r>
            <a:r>
              <a:rPr lang="en-US" dirty="0" err="1"/>
              <a:t>myX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>
                <a:solidFill>
                  <a:srgbClr val="FF0000"/>
                </a:solidFill>
              </a:rPr>
              <a:t>XR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myBLR$bR</a:t>
            </a:r>
            <a:endParaRPr lang="en-US" dirty="0"/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myBLR$bR</a:t>
            </a:r>
            <a:endParaRPr lang="en-US" dirty="0"/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1B4F7-2D66-354E-AD9E-29059183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0187" y="0"/>
            <a:ext cx="3671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1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0807" y="200928"/>
            <a:ext cx="2642135" cy="90477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GWAS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8857" y="367039"/>
            <a:ext cx="7699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myBLR$bR</a:t>
            </a:r>
            <a:r>
              <a:rPr lang="en-US" dirty="0"/>
              <a:t>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C592F8-CB18-0643-A077-2EFAE5F22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1600200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1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395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Run BGLR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85445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</a:t>
            </a:r>
            <a:r>
              <a:rPr lang="en-US" dirty="0" err="1"/>
              <a:t>install.packages</a:t>
            </a:r>
            <a:r>
              <a:rPr lang="en-US" dirty="0"/>
              <a:t>("BGLR") </a:t>
            </a:r>
          </a:p>
          <a:p>
            <a:r>
              <a:rPr lang="en-US" dirty="0"/>
              <a:t>library(BGLR) 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/>
              <a:t>nIter</a:t>
            </a:r>
            <a:r>
              <a:rPr lang="en-US" dirty="0"/>
              <a:t>=2000              #### number of iteration</a:t>
            </a:r>
          </a:p>
          <a:p>
            <a:r>
              <a:rPr lang="en-US" dirty="0" err="1"/>
              <a:t>burnIn</a:t>
            </a:r>
            <a:r>
              <a:rPr lang="en-US" dirty="0"/>
              <a:t>=1500             #### </a:t>
            </a:r>
            <a:r>
              <a:rPr lang="en-US" dirty="0" err="1"/>
              <a:t>burnin</a:t>
            </a:r>
            <a:r>
              <a:rPr lang="en-US" dirty="0"/>
              <a:t> a part of iteration</a:t>
            </a:r>
          </a:p>
          <a:p>
            <a:r>
              <a:rPr lang="is-IS" dirty="0"/>
              <a:t>set.seed(99164)</a:t>
            </a:r>
            <a:endParaRPr lang="en-US" dirty="0"/>
          </a:p>
          <a:p>
            <a:r>
              <a:rPr lang="en-US" dirty="0" err="1"/>
              <a:t>myBGLR</a:t>
            </a:r>
            <a:r>
              <a:rPr lang="en-US" dirty="0"/>
              <a:t> =</a:t>
            </a:r>
            <a:r>
              <a:rPr lang="en-US" sz="2800" dirty="0">
                <a:solidFill>
                  <a:schemeClr val="accent2"/>
                </a:solidFill>
              </a:rPr>
              <a:t>BGLR</a:t>
            </a:r>
            <a:r>
              <a:rPr lang="en-US" dirty="0"/>
              <a:t>(y=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,2]</a:t>
            </a:r>
            <a:r>
              <a:rPr lang="en-US" dirty="0"/>
              <a:t>),</a:t>
            </a:r>
          </a:p>
          <a:p>
            <a:r>
              <a:rPr lang="en-US" dirty="0"/>
              <a:t>ETA=list(list(X=</a:t>
            </a:r>
            <a:r>
              <a:rPr lang="en-US" dirty="0" err="1"/>
              <a:t>myX,model</a:t>
            </a:r>
            <a:r>
              <a:rPr lang="en-US" dirty="0"/>
              <a:t>='FIXED', </a:t>
            </a:r>
            <a:r>
              <a:rPr lang="en-US" dirty="0" err="1"/>
              <a:t>saveEffects</a:t>
            </a:r>
            <a:r>
              <a:rPr lang="en-US" dirty="0"/>
              <a:t>=TRUE),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[training,-1]),model='BRR',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[training,-1]),model='BL',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#list(X=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BayesA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list(X=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[training,-1]),model='</a:t>
            </a:r>
            <a:r>
              <a:rPr lang="en-US" dirty="0" err="1"/>
              <a:t>BayesB</a:t>
            </a:r>
            <a:r>
              <a:rPr lang="en-US" dirty="0"/>
              <a:t>', </a:t>
            </a:r>
            <a:r>
              <a:rPr lang="en-US" dirty="0" err="1"/>
              <a:t>saveEffects</a:t>
            </a:r>
            <a:r>
              <a:rPr lang="en-US" dirty="0"/>
              <a:t>=TRUE)</a:t>
            </a:r>
          </a:p>
          <a:p>
            <a:r>
              <a:rPr lang="en-US" dirty="0"/>
              <a:t>	),</a:t>
            </a:r>
          </a:p>
          <a:p>
            <a:r>
              <a:rPr lang="en-US" dirty="0"/>
              <a:t>	</a:t>
            </a:r>
            <a:r>
              <a:rPr lang="en-US" dirty="0" err="1"/>
              <a:t>nIter</a:t>
            </a:r>
            <a:r>
              <a:rPr lang="en-US" dirty="0"/>
              <a:t>=</a:t>
            </a:r>
            <a:r>
              <a:rPr lang="en-US" dirty="0" err="1"/>
              <a:t>nIter</a:t>
            </a:r>
            <a:r>
              <a:rPr lang="en-US" dirty="0"/>
              <a:t>,</a:t>
            </a:r>
          </a:p>
          <a:p>
            <a:r>
              <a:rPr lang="en-US" dirty="0"/>
              <a:t>	</a:t>
            </a:r>
            <a:r>
              <a:rPr lang="en-US" dirty="0" err="1"/>
              <a:t>burnIn</a:t>
            </a:r>
            <a:r>
              <a:rPr lang="en-US" dirty="0"/>
              <a:t>=</a:t>
            </a:r>
            <a:r>
              <a:rPr lang="en-US" dirty="0" err="1"/>
              <a:t>burnIn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pred.inf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[testing,-1])%*%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 err="1"/>
              <a:t>pred.ref</a:t>
            </a:r>
            <a:r>
              <a:rPr lang="en-US" dirty="0"/>
              <a:t>=</a:t>
            </a:r>
            <a:r>
              <a:rPr lang="en-US" dirty="0" err="1"/>
              <a:t>as.matrix</a:t>
            </a:r>
            <a:r>
              <a:rPr lang="en-US" dirty="0"/>
              <a:t>(</a:t>
            </a:r>
            <a:r>
              <a:rPr lang="en-US" dirty="0" err="1"/>
              <a:t>myGD</a:t>
            </a:r>
            <a:r>
              <a:rPr lang="en-US" dirty="0"/>
              <a:t>[training,-1])%*%</a:t>
            </a:r>
            <a:r>
              <a:rPr lang="en-US" dirty="0" err="1"/>
              <a:t>myBGLR$ETA</a:t>
            </a:r>
            <a:r>
              <a:rPr lang="en-US" dirty="0"/>
              <a:t>[[2]]$b</a:t>
            </a:r>
          </a:p>
          <a:p>
            <a:r>
              <a:rPr lang="en-US" dirty="0"/>
              <a:t>accuracy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[testing,2],</a:t>
            </a:r>
            <a:r>
              <a:rPr lang="en-US" dirty="0" err="1"/>
              <a:t>pred.inf</a:t>
            </a:r>
            <a:r>
              <a:rPr lang="en-US" dirty="0"/>
              <a:t>)^2</a:t>
            </a:r>
          </a:p>
          <a:p>
            <a:r>
              <a:rPr lang="en-US" dirty="0" err="1"/>
              <a:t>modelfit</a:t>
            </a:r>
            <a:r>
              <a:rPr lang="en-US" dirty="0"/>
              <a:t> &lt;- </a:t>
            </a:r>
            <a:r>
              <a:rPr lang="en-US" dirty="0" err="1"/>
              <a:t>cor</a:t>
            </a:r>
            <a:r>
              <a:rPr lang="en-US" dirty="0"/>
              <a:t>(</a:t>
            </a:r>
            <a:r>
              <a:rPr lang="en-US" dirty="0" err="1"/>
              <a:t>mySim$u</a:t>
            </a:r>
            <a:r>
              <a:rPr lang="en-US" dirty="0"/>
              <a:t>[training],</a:t>
            </a:r>
            <a:r>
              <a:rPr lang="en-US" dirty="0" err="1"/>
              <a:t>pred.ref</a:t>
            </a:r>
            <a:r>
              <a:rPr lang="en-US" dirty="0"/>
              <a:t>)^2</a:t>
            </a:r>
          </a:p>
          <a:p>
            <a:r>
              <a:rPr lang="en-US" dirty="0"/>
              <a:t>par(</a:t>
            </a:r>
            <a:r>
              <a:rPr lang="en-US" dirty="0" err="1"/>
              <a:t>mfrow</a:t>
            </a:r>
            <a:r>
              <a:rPr lang="en-US" dirty="0"/>
              <a:t>=c(2,1), mar = c(3,4,1,1))</a:t>
            </a:r>
          </a:p>
          <a:p>
            <a:r>
              <a:rPr lang="en-US" dirty="0"/>
              <a:t>plot(</a:t>
            </a:r>
            <a:r>
              <a:rPr lang="en-US" dirty="0" err="1"/>
              <a:t>pred.ref,mySim$u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training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(paste("Training R square=", </a:t>
            </a:r>
            <a:r>
              <a:rPr lang="en-US" dirty="0" err="1"/>
              <a:t>modelfit,sep</a:t>
            </a:r>
            <a:r>
              <a:rPr lang="en-US" dirty="0"/>
              <a:t>=""), side = 3)</a:t>
            </a:r>
          </a:p>
          <a:p>
            <a:r>
              <a:rPr lang="en-US" dirty="0"/>
              <a:t>plot(</a:t>
            </a:r>
            <a:r>
              <a:rPr lang="en-US" dirty="0" err="1"/>
              <a:t>pred.inf,mySim$u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</a:rPr>
              <a:t>testing</a:t>
            </a:r>
            <a:r>
              <a:rPr lang="en-US" dirty="0"/>
              <a:t>])</a:t>
            </a:r>
          </a:p>
          <a:p>
            <a:r>
              <a:rPr lang="en-US" dirty="0" err="1"/>
              <a:t>mtext</a:t>
            </a:r>
            <a:r>
              <a:rPr lang="en-US" dirty="0"/>
              <a:t>(paste("Testing R square=", </a:t>
            </a:r>
            <a:r>
              <a:rPr lang="en-US" dirty="0" err="1"/>
              <a:t>accuracy,sep</a:t>
            </a:r>
            <a:r>
              <a:rPr lang="en-US" dirty="0"/>
              <a:t>=""), side = 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3C91D5-727D-FB4F-93E6-A22091E0E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60" y="0"/>
            <a:ext cx="3503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0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2478" y="125494"/>
            <a:ext cx="7002868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+mn-lt"/>
              </a:rPr>
              <a:t>GWAS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7714" y="288427"/>
            <a:ext cx="66156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myGWAS</a:t>
            </a:r>
            <a:r>
              <a:rPr lang="en-US" dirty="0"/>
              <a:t>=abs(</a:t>
            </a:r>
            <a:r>
              <a:rPr lang="en-US" dirty="0" err="1"/>
              <a:t>myBGLR$ETA</a:t>
            </a:r>
            <a:r>
              <a:rPr lang="en-US" dirty="0"/>
              <a:t>[[2]]$b)</a:t>
            </a:r>
          </a:p>
          <a:p>
            <a:r>
              <a:rPr lang="en-US" dirty="0"/>
              <a:t>#plot(</a:t>
            </a:r>
            <a:r>
              <a:rPr lang="en-US" dirty="0" err="1"/>
              <a:t>myGWAS</a:t>
            </a:r>
            <a:r>
              <a:rPr lang="en-US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/(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exp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(100*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myGWAS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cbind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[,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-1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rgbClr val="060087"/>
                </a:solidFill>
                <a:latin typeface="Candara" charset="0"/>
              </a:rPr>
              <a:t>GAPIT.Manhattan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GI.MP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myGI.MP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seqQTN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</a:t>
            </a:r>
            <a:r>
              <a:rPr lang="en-US" dirty="0" err="1">
                <a:solidFill>
                  <a:srgbClr val="060087"/>
                </a:solidFill>
                <a:latin typeface="Candara" charset="0"/>
              </a:rPr>
              <a:t>$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QTN.position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FE3629-3696-F741-B6EF-0DD3AF0D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2" y="1541155"/>
            <a:ext cx="118872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19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4"/>
          <p:cNvSpPr txBox="1">
            <a:spLocks/>
          </p:cNvSpPr>
          <p:nvPr/>
        </p:nvSpPr>
        <p:spPr>
          <a:xfrm>
            <a:off x="165371" y="275815"/>
            <a:ext cx="10058400" cy="1140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b="1" dirty="0" err="1">
                <a:solidFill>
                  <a:schemeClr val="accent1"/>
                </a:solidFill>
              </a:rPr>
              <a:t>mMap</a:t>
            </a:r>
            <a:r>
              <a:rPr lang="en-US" sz="2800" b="1" dirty="0">
                <a:solidFill>
                  <a:schemeClr val="accent1"/>
                </a:solidFill>
              </a:rPr>
              <a:t>: </a:t>
            </a:r>
            <a:r>
              <a:rPr lang="en-US" sz="2800" b="1" dirty="0">
                <a:solidFill>
                  <a:schemeClr val="tx1"/>
                </a:solidFill>
              </a:rPr>
              <a:t>An Online Computing Platform for Mining the Maximum Accuracy of Prediction of Phenotypes </a:t>
            </a:r>
            <a:r>
              <a:rPr lang="en-US" sz="2800" b="1">
                <a:solidFill>
                  <a:schemeClr val="tx1"/>
                </a:solidFill>
              </a:rPr>
              <a:t>from Genotypes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246A22-F76A-5840-AEF9-A20581FAE89A}"/>
              </a:ext>
            </a:extLst>
          </p:cNvPr>
          <p:cNvSpPr/>
          <p:nvPr/>
        </p:nvSpPr>
        <p:spPr>
          <a:xfrm>
            <a:off x="9811412" y="1046775"/>
            <a:ext cx="238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kern="100" dirty="0">
                <a:solidFill>
                  <a:srgbClr val="0563C1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http://zzlab.net/mMAP</a:t>
            </a:r>
            <a:endParaRPr lang="en-US" u="sng" kern="100" dirty="0">
              <a:solidFill>
                <a:srgbClr val="0563C1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5CC8DE-8B38-E54B-A3CE-35C3A717C2B1}"/>
              </a:ext>
            </a:extLst>
          </p:cNvPr>
          <p:cNvSpPr/>
          <p:nvPr/>
        </p:nvSpPr>
        <p:spPr>
          <a:xfrm>
            <a:off x="165371" y="1615666"/>
            <a:ext cx="80315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#Data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names(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)=c("Taxa", 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SimTrait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[training,],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mdp_YRef.txt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[-training,], 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mdp_YInf.txt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write.table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mySim$Y,mySim$u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),file="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mdp_BV.txt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",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sep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="\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t",quote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F,row.names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=F)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read.csv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("admin559.csv")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sz="1600" dirty="0"/>
              <a:t>accuracy &lt;- 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mySim$u</a:t>
            </a:r>
            <a:r>
              <a:rPr lang="en-US" sz="1600" dirty="0"/>
              <a:t>[testing],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[testing,2] </a:t>
            </a:r>
            <a:r>
              <a:rPr lang="en-US" sz="1600" dirty="0"/>
              <a:t>)^2</a:t>
            </a:r>
          </a:p>
          <a:p>
            <a:r>
              <a:rPr lang="en-US" sz="1600" dirty="0" err="1"/>
              <a:t>modelfit</a:t>
            </a:r>
            <a:r>
              <a:rPr lang="en-US" sz="1600" dirty="0"/>
              <a:t> &lt;- 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mySim$u</a:t>
            </a:r>
            <a:r>
              <a:rPr lang="en-US" sz="1600" dirty="0"/>
              <a:t>[training],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[training,2] 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[training,2] 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training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(paste("Training R square=", </a:t>
            </a:r>
            <a:r>
              <a:rPr lang="en-US" sz="1600" dirty="0" err="1"/>
              <a:t>modelfit,sep</a:t>
            </a:r>
            <a:r>
              <a:rPr lang="en-US" sz="1600" dirty="0"/>
              <a:t>=""), side = 3)</a:t>
            </a:r>
          </a:p>
          <a:p>
            <a:r>
              <a:rPr lang="en-US" sz="1600" dirty="0"/>
              <a:t>plot(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mymMapRef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[testing,2] 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(paste("Testing R square=", </a:t>
            </a:r>
            <a:r>
              <a:rPr lang="en-US" sz="1600" dirty="0" err="1"/>
              <a:t>accuracy,sep</a:t>
            </a:r>
            <a:r>
              <a:rPr lang="en-US" sz="1600" dirty="0"/>
              <a:t>=""), side = 3)</a:t>
            </a:r>
          </a:p>
          <a:p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AF1909-7711-A34D-843B-067DB45E49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72" b="22859"/>
          <a:stretch/>
        </p:blipFill>
        <p:spPr>
          <a:xfrm>
            <a:off x="10064793" y="76256"/>
            <a:ext cx="1873825" cy="970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90C7D-2B55-BA4B-8909-CA017FB77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9978" y="1756203"/>
            <a:ext cx="2592540" cy="498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49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38954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Summary of GS methods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707B14-22E6-4444-ADBF-D0167F4F2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837839"/>
              </p:ext>
            </p:extLst>
          </p:nvPr>
        </p:nvGraphicFramePr>
        <p:xfrm>
          <a:off x="90308" y="1238954"/>
          <a:ext cx="11842046" cy="5483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918">
                  <a:extLst>
                    <a:ext uri="{9D8B030D-6E8A-4147-A177-3AD203B41FA5}">
                      <a16:colId xmlns:a16="http://schemas.microsoft.com/office/drawing/2014/main" val="2693314841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3034132517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689713303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2967125976"/>
                    </a:ext>
                  </a:extLst>
                </a:gridCol>
                <a:gridCol w="1093792">
                  <a:extLst>
                    <a:ext uri="{9D8B030D-6E8A-4147-A177-3AD203B41FA5}">
                      <a16:colId xmlns:a16="http://schemas.microsoft.com/office/drawing/2014/main" val="1781222058"/>
                    </a:ext>
                  </a:extLst>
                </a:gridCol>
                <a:gridCol w="1100227">
                  <a:extLst>
                    <a:ext uri="{9D8B030D-6E8A-4147-A177-3AD203B41FA5}">
                      <a16:colId xmlns:a16="http://schemas.microsoft.com/office/drawing/2014/main" val="1359122239"/>
                    </a:ext>
                  </a:extLst>
                </a:gridCol>
                <a:gridCol w="993683">
                  <a:extLst>
                    <a:ext uri="{9D8B030D-6E8A-4147-A177-3AD203B41FA5}">
                      <a16:colId xmlns:a16="http://schemas.microsoft.com/office/drawing/2014/main" val="1338928255"/>
                    </a:ext>
                  </a:extLst>
                </a:gridCol>
                <a:gridCol w="1014825">
                  <a:extLst>
                    <a:ext uri="{9D8B030D-6E8A-4147-A177-3AD203B41FA5}">
                      <a16:colId xmlns:a16="http://schemas.microsoft.com/office/drawing/2014/main" val="2766637881"/>
                    </a:ext>
                  </a:extLst>
                </a:gridCol>
                <a:gridCol w="1035968">
                  <a:extLst>
                    <a:ext uri="{9D8B030D-6E8A-4147-A177-3AD203B41FA5}">
                      <a16:colId xmlns:a16="http://schemas.microsoft.com/office/drawing/2014/main" val="3681755955"/>
                    </a:ext>
                  </a:extLst>
                </a:gridCol>
                <a:gridCol w="1324257">
                  <a:extLst>
                    <a:ext uri="{9D8B030D-6E8A-4147-A177-3AD203B41FA5}">
                      <a16:colId xmlns:a16="http://schemas.microsoft.com/office/drawing/2014/main" val="4162715150"/>
                    </a:ext>
                  </a:extLst>
                </a:gridCol>
              </a:tblGrid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Property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sBLUP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rrBLUP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Bayes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Bayes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Bayes </a:t>
                      </a:r>
                      <a:r>
                        <a:rPr lang="en-US" dirty="0" err="1"/>
                        <a:t>Cpi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Bayesian LASSO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5025301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Kinship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9977484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Marker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0958321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Random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859816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Trait specific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6981349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Marker specific 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2129838"/>
                  </a:ext>
                </a:extLst>
              </a:tr>
              <a:tr h="53867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Prior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0106625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Restriction of  zero effect markers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5294378"/>
                  </a:ext>
                </a:extLst>
              </a:tr>
              <a:tr h="5953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Prior 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Inverse X</a:t>
                      </a:r>
                      <a:r>
                        <a:rPr kumimoji="0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Inverse X</a:t>
                      </a:r>
                      <a:r>
                        <a:rPr kumimoji="0" lang="en-US" sz="1800" b="1" i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</a:t>
                      </a:r>
                      <a:endParaRPr kumimoji="0" lang="en-US" sz="1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Inverse X</a:t>
                      </a:r>
                      <a:r>
                        <a:rPr kumimoji="0" lang="en-US" sz="18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Double Exponential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49013848"/>
                  </a:ext>
                </a:extLst>
              </a:tr>
              <a:tr h="4919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Common variance of marker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6519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6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Import data and simulate phenotype</a:t>
            </a:r>
          </a:p>
        </p:txBody>
      </p:sp>
      <p:sp>
        <p:nvSpPr>
          <p:cNvPr id="2" name="Rectangle 1"/>
          <p:cNvSpPr/>
          <p:nvPr/>
        </p:nvSpPr>
        <p:spPr>
          <a:xfrm>
            <a:off x="982101" y="1325563"/>
            <a:ext cx="9836214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source("http://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GAPIT.library.R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source(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"http://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www.zzlab.net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/GAPIT/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gapit_functions.txt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mdp_numeric.txt",head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mdp_SNP_information.txt",head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read.table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(file="http://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zzlab.net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/GAPIT/data/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mdp_env.txt",head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=T)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Simultate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10 QTN on the first half chromosomes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[,-1]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index1to5=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[,2]&lt;6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X1to5 =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X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[,index1to5]</a:t>
            </a:r>
          </a:p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taxa=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myGD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[,1]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cbind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(taxa,X1to5)</a:t>
            </a:r>
          </a:p>
          <a:p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nqtn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pt-BR" sz="2800" dirty="0">
                <a:solidFill>
                  <a:srgbClr val="FF0000"/>
                </a:solidFill>
                <a:latin typeface="Candara" charset="0"/>
              </a:rPr>
              <a:t>20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setwd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("~/Desktop/temp")</a:t>
            </a:r>
            <a:endParaRPr lang="is-IS" dirty="0">
              <a:solidFill>
                <a:schemeClr val="tx1">
                  <a:lumMod val="75000"/>
                  <a:lumOff val="25000"/>
                </a:schemeClr>
              </a:solidFill>
              <a:latin typeface="Candara" charset="0"/>
            </a:endParaRPr>
          </a:p>
          <a:p>
            <a:r>
              <a:rPr lang="is-I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set.seed(99164)</a:t>
            </a:r>
          </a:p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mySim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GAPIT.Phenotype.Simulation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(GD=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GD.candidate,GM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myGM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[index1to5,],h2=.75,NQTN=</a:t>
            </a:r>
            <a:r>
              <a:rPr lang="en-US" dirty="0" err="1">
                <a:latin typeface="Candara" charset="0"/>
              </a:rPr>
              <a:t>nqtn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effectunit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=.95,QTNDist="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normal",CV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myCV,cveff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=c(.01,.01))</a:t>
            </a:r>
          </a:p>
        </p:txBody>
      </p:sp>
    </p:spTree>
    <p:extLst>
      <p:ext uri="{BB962C8B-B14F-4D97-AF65-F5344CB8AC3E}">
        <p14:creationId xmlns:p14="http://schemas.microsoft.com/office/powerpoint/2010/main" val="387016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Dividing into training and testing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4686" y="2046210"/>
            <a:ext cx="80338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#Cross validation</a:t>
            </a:r>
          </a:p>
          <a:p>
            <a:r>
              <a:rPr lang="is-IS" sz="3200" dirty="0"/>
              <a:t>set.seed(99164)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n=</a:t>
            </a:r>
            <a:r>
              <a:rPr lang="en-US" sz="3200" dirty="0" err="1">
                <a:solidFill>
                  <a:srgbClr val="FF0000"/>
                </a:solidFill>
              </a:rPr>
              <a:t>nrow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 err="1">
                <a:solidFill>
                  <a:srgbClr val="FF0000"/>
                </a:solidFill>
              </a:rPr>
              <a:t>mySim$Y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testing=sample(</a:t>
            </a:r>
            <a:r>
              <a:rPr lang="en-US" sz="3200" dirty="0" err="1">
                <a:solidFill>
                  <a:srgbClr val="FF0000"/>
                </a:solidFill>
              </a:rPr>
              <a:t>n,round</a:t>
            </a:r>
            <a:r>
              <a:rPr lang="en-US" sz="3200" dirty="0">
                <a:solidFill>
                  <a:srgbClr val="FF0000"/>
                </a:solidFill>
              </a:rPr>
              <a:t>(n/5),replace=F)</a:t>
            </a:r>
          </a:p>
          <a:p>
            <a:r>
              <a:rPr lang="en-US" sz="3200" dirty="0">
                <a:solidFill>
                  <a:srgbClr val="FF0000"/>
                </a:solidFill>
              </a:rPr>
              <a:t>training=-testing</a:t>
            </a:r>
          </a:p>
          <a:p>
            <a:r>
              <a:rPr lang="en-US" sz="3200" dirty="0" err="1"/>
              <a:t>nr</a:t>
            </a:r>
            <a:r>
              <a:rPr lang="en-US" sz="3200" dirty="0"/>
              <a:t>=length(</a:t>
            </a:r>
            <a:r>
              <a:rPr lang="en-US" sz="3200" dirty="0" err="1">
                <a:solidFill>
                  <a:srgbClr val="FF0000"/>
                </a:solidFill>
              </a:rPr>
              <a:t>mySim$Y</a:t>
            </a:r>
            <a:r>
              <a:rPr lang="en-US" sz="3200" dirty="0">
                <a:solidFill>
                  <a:srgbClr val="FF0000"/>
                </a:solidFill>
              </a:rPr>
              <a:t>[training,1])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561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0"/>
            <a:ext cx="7765143" cy="125272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Marker Assisted Selection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28142-FE4D-9E4C-8265-DFA18921A89E}"/>
              </a:ext>
            </a:extLst>
          </p:cNvPr>
          <p:cNvSpPr/>
          <p:nvPr/>
        </p:nvSpPr>
        <p:spPr>
          <a:xfrm>
            <a:off x="342256" y="1098317"/>
            <a:ext cx="37217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#GWAS on training to find QTNs</a:t>
            </a:r>
          </a:p>
          <a:p>
            <a:r>
              <a:rPr lang="en-US" dirty="0"/>
              <a:t>myGAPIT3 &lt;- GAPIT(</a:t>
            </a:r>
          </a:p>
          <a:p>
            <a:r>
              <a:rPr lang="en-US" dirty="0">
                <a:solidFill>
                  <a:srgbClr val="FF0000"/>
                </a:solidFill>
              </a:rPr>
              <a:t>Y=</a:t>
            </a:r>
            <a:r>
              <a:rPr lang="en-US" dirty="0" err="1">
                <a:solidFill>
                  <a:srgbClr val="FF0000"/>
                </a:solidFill>
              </a:rPr>
              <a:t>mySim$Y</a:t>
            </a:r>
            <a:r>
              <a:rPr lang="en-US" dirty="0">
                <a:solidFill>
                  <a:srgbClr val="FF0000"/>
                </a:solidFill>
              </a:rPr>
              <a:t>[training</a:t>
            </a:r>
            <a:r>
              <a:rPr lang="en-US" dirty="0"/>
              <a:t>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myGM,CV</a:t>
            </a:r>
            <a:r>
              <a:rPr lang="en-US" dirty="0"/>
              <a:t>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 err="1"/>
              <a:t>PCA.total</a:t>
            </a:r>
            <a:r>
              <a:rPr lang="en-US" dirty="0"/>
              <a:t>=3,</a:t>
            </a:r>
            <a:r>
              <a:rPr lang="fi-FI" dirty="0" err="1"/>
              <a:t>model</a:t>
            </a:r>
            <a:r>
              <a:rPr lang="fi-FI" dirty="0"/>
              <a:t>="</a:t>
            </a:r>
            <a:r>
              <a:rPr lang="fi-FI" dirty="0" err="1"/>
              <a:t>Blink</a:t>
            </a:r>
            <a:r>
              <a:rPr lang="fi-FI" dirty="0"/>
              <a:t>", </a:t>
            </a:r>
            <a:r>
              <a:rPr lang="fi-FI" dirty="0" err="1"/>
              <a:t>QTN.position</a:t>
            </a:r>
            <a:r>
              <a:rPr lang="fi-FI" dirty="0"/>
              <a:t>=</a:t>
            </a:r>
            <a:r>
              <a:rPr lang="fi-FI" dirty="0" err="1"/>
              <a:t>mySim$QTN.position</a:t>
            </a:r>
            <a:r>
              <a:rPr lang="fi-FI" dirty="0"/>
              <a:t>,</a:t>
            </a:r>
          </a:p>
          <a:p>
            <a:r>
              <a:rPr lang="en-US" dirty="0"/>
              <a:t>memo="GWAS",</a:t>
            </a:r>
            <a:r>
              <a:rPr lang="is-IS" dirty="0"/>
              <a:t>)</a:t>
            </a:r>
          </a:p>
          <a:p>
            <a:endParaRPr lang="is-IS" dirty="0"/>
          </a:p>
          <a:p>
            <a:r>
              <a:rPr lang="en-US" dirty="0" err="1"/>
              <a:t>ntop</a:t>
            </a:r>
            <a:r>
              <a:rPr lang="en-US" dirty="0"/>
              <a:t>=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floor(sqrt(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nr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 charset="0"/>
              </a:rPr>
              <a:t>))</a:t>
            </a:r>
          </a:p>
          <a:p>
            <a:r>
              <a:rPr lang="en-US" dirty="0"/>
              <a:t>index=order(myGAPIT3$GWAS[,4])</a:t>
            </a:r>
          </a:p>
          <a:p>
            <a:r>
              <a:rPr lang="en-US" dirty="0"/>
              <a:t>top=index[1:ntop]</a:t>
            </a:r>
          </a:p>
          <a:p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cbind</a:t>
            </a:r>
            <a:r>
              <a:rPr lang="en-US" dirty="0">
                <a:solidFill>
                  <a:srgbClr val="FF0000"/>
                </a:solidFill>
              </a:rPr>
              <a:t>(myGAPIT3$PCA,myGD[,c(top+1)])</a:t>
            </a:r>
            <a:endParaRPr lang="en-US" dirty="0"/>
          </a:p>
          <a:p>
            <a:r>
              <a:rPr lang="en-US" dirty="0"/>
              <a:t>#Estimate effect and prediction</a:t>
            </a:r>
          </a:p>
          <a:p>
            <a:r>
              <a:rPr lang="en-US" dirty="0"/>
              <a:t>myGAPIT4 &lt;- GAPIT(</a:t>
            </a:r>
          </a:p>
          <a:p>
            <a:r>
              <a:rPr lang="en-US" dirty="0"/>
              <a:t>Y=</a:t>
            </a:r>
            <a:r>
              <a:rPr lang="en-US" dirty="0" err="1"/>
              <a:t>mySim$Y</a:t>
            </a:r>
            <a:r>
              <a:rPr lang="en-US" dirty="0"/>
              <a:t>[training,],</a:t>
            </a:r>
          </a:p>
          <a:p>
            <a:r>
              <a:rPr lang="en-US" dirty="0"/>
              <a:t>GD=</a:t>
            </a:r>
            <a:r>
              <a:rPr lang="en-US" dirty="0" err="1"/>
              <a:t>myGD,GM</a:t>
            </a:r>
            <a:r>
              <a:rPr lang="en-US" dirty="0"/>
              <a:t>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CV=</a:t>
            </a:r>
            <a:r>
              <a:rPr lang="en-US" dirty="0" err="1">
                <a:solidFill>
                  <a:srgbClr val="FF0000"/>
                </a:solidFill>
              </a:rPr>
              <a:t>myQTN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fi-FI" dirty="0" err="1"/>
              <a:t>model</a:t>
            </a:r>
            <a:r>
              <a:rPr lang="fi-FI" dirty="0"/>
              <a:t>="GLM", </a:t>
            </a:r>
          </a:p>
          <a:p>
            <a:r>
              <a:rPr lang="en-US" dirty="0" err="1"/>
              <a:t>SNP.test</a:t>
            </a:r>
            <a:r>
              <a:rPr lang="en-US" dirty="0"/>
              <a:t>=FALSE,</a:t>
            </a:r>
          </a:p>
          <a:p>
            <a:r>
              <a:rPr lang="en-US" dirty="0"/>
              <a:t>memo="GLM+QTN",</a:t>
            </a:r>
            <a:r>
              <a:rPr lang="is-IS" dirty="0"/>
              <a:t>)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FC62DC-7E59-8049-8645-936ADD259152}"/>
              </a:ext>
            </a:extLst>
          </p:cNvPr>
          <p:cNvSpPr/>
          <p:nvPr/>
        </p:nvSpPr>
        <p:spPr>
          <a:xfrm>
            <a:off x="4064000" y="1103055"/>
            <a:ext cx="4521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order=</a:t>
            </a:r>
            <a:r>
              <a:rPr lang="en-US" sz="1600" dirty="0">
                <a:solidFill>
                  <a:srgbClr val="FF0000"/>
                </a:solidFill>
              </a:rPr>
              <a:t>match</a:t>
            </a:r>
            <a:r>
              <a:rPr lang="en-US" sz="1600" dirty="0"/>
              <a:t>(</a:t>
            </a:r>
            <a:r>
              <a:rPr lang="en-US" sz="1600" dirty="0" err="1"/>
              <a:t>mySim$Y</a:t>
            </a:r>
            <a:r>
              <a:rPr lang="en-US" sz="1600" dirty="0"/>
              <a:t>[,1],myGAPIT4$Pred[,1])</a:t>
            </a:r>
          </a:p>
          <a:p>
            <a:r>
              <a:rPr lang="en-US" sz="1600" dirty="0" err="1"/>
              <a:t>myPred</a:t>
            </a:r>
            <a:r>
              <a:rPr lang="en-US" sz="1600" dirty="0"/>
              <a:t>=myGAPIT4$Pred[order,]</a:t>
            </a:r>
          </a:p>
          <a:p>
            <a:endParaRPr lang="en-US" sz="1600" dirty="0"/>
          </a:p>
          <a:p>
            <a:r>
              <a:rPr lang="en-US" sz="1600" dirty="0"/>
              <a:t>ry2=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,2])^2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square=",ry2,sep=""), side = 3)</a:t>
            </a:r>
          </a:p>
          <a:p>
            <a:r>
              <a:rPr lang="en-US" sz="1600" dirty="0"/>
              <a:t>plot(</a:t>
            </a:r>
            <a:r>
              <a:rPr lang="en-US" sz="1600" dirty="0" err="1"/>
              <a:t>myPred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,8],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217410-C523-3D45-B965-5FEAD75C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200" y="0"/>
            <a:ext cx="357110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C712BB-B119-2843-A80E-2ACCA0ECE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79" y="4564284"/>
            <a:ext cx="4897821" cy="21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7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gBLUP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myGAPIT5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 &lt;- GAPIT(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myGD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myGM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PCA.total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0B4213"/>
                </a:solidFill>
                <a:latin typeface="Candara" charset="0"/>
              </a:rPr>
              <a:t>3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myCV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/>
              <a:t> model="</a:t>
            </a:r>
            <a:r>
              <a:rPr lang="en-US" dirty="0" err="1"/>
              <a:t>gBLUP</a:t>
            </a:r>
            <a:r>
              <a:rPr lang="en-US" dirty="0"/>
              <a:t>",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SNP.test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B5760C"/>
                </a:solidFill>
                <a:latin typeface="Candara" charset="0"/>
              </a:rPr>
              <a:t>FALSE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memo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=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 err="1">
                <a:solidFill>
                  <a:srgbClr val="9E0003"/>
                </a:solidFill>
                <a:latin typeface="Candara" charset="0"/>
              </a:rPr>
              <a:t>gBLUP</a:t>
            </a:r>
            <a:r>
              <a:rPr lang="en-US" dirty="0">
                <a:solidFill>
                  <a:srgbClr val="9E0003"/>
                </a:solidFill>
                <a:latin typeface="Candara" charset="0"/>
              </a:rPr>
              <a:t>"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</a:t>
            </a:r>
            <a:r>
              <a:rPr lang="is-IS" dirty="0">
                <a:solidFill>
                  <a:srgbClr val="060087"/>
                </a:solidFill>
                <a:latin typeface="Candara" charset="0"/>
              </a:rPr>
              <a:t>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[,1],myGAPIT5$Pred[,1])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EE034-27AA-4D4B-99EC-6BF592FB0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991" y="260615"/>
            <a:ext cx="35941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6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cBLUP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myGAPIT6 &lt;- GAPIT(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model="</a:t>
            </a:r>
            <a:r>
              <a:rPr lang="en-US" dirty="0" err="1">
                <a:solidFill>
                  <a:srgbClr val="FF0000"/>
                </a:solidFill>
              </a:rPr>
              <a:t>cBLUP</a:t>
            </a:r>
            <a:r>
              <a:rPr lang="en-US" dirty="0"/>
              <a:t>",</a:t>
            </a:r>
          </a:p>
          <a:p>
            <a:r>
              <a:rPr lang="en-US" dirty="0"/>
              <a:t>  </a:t>
            </a:r>
            <a:r>
              <a:rPr lang="en-US" dirty="0" err="1">
                <a:solidFill>
                  <a:srgbClr val="FF0000"/>
                </a:solidFill>
              </a:rPr>
              <a:t>group.from</a:t>
            </a:r>
            <a:r>
              <a:rPr lang="en-US" dirty="0">
                <a:solidFill>
                  <a:srgbClr val="FF0000"/>
                </a:solidFill>
              </a:rPr>
              <a:t>=270,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group.to</a:t>
            </a:r>
            <a:r>
              <a:rPr lang="en-US" dirty="0">
                <a:solidFill>
                  <a:srgbClr val="FF0000"/>
                </a:solidFill>
              </a:rPr>
              <a:t>=1000,</a:t>
            </a:r>
          </a:p>
          <a:p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group.by</a:t>
            </a:r>
            <a:r>
              <a:rPr lang="en-US" dirty="0">
                <a:solidFill>
                  <a:srgbClr val="FF0000"/>
                </a:solidFill>
              </a:rPr>
              <a:t>=1,</a:t>
            </a:r>
          </a:p>
          <a:p>
            <a:r>
              <a:rPr lang="en-US" dirty="0"/>
              <a:t>  </a:t>
            </a:r>
            <a:r>
              <a:rPr lang="en-US" dirty="0" err="1"/>
              <a:t>file.output</a:t>
            </a:r>
            <a:r>
              <a:rPr lang="en-US" dirty="0"/>
              <a:t>=F)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[,1],myGAPIT6$Pred[,1])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=myGAPIT6$Pred[order,]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576B7E-057C-AB4E-8AD9-DE03C1CB4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260615"/>
            <a:ext cx="3365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366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5496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+mn-lt"/>
              </a:rPr>
              <a:t>sBLUP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296" y="2168355"/>
            <a:ext cx="2641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myGAPIT7 &lt;- GAPIT(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Y=</a:t>
            </a:r>
            <a:r>
              <a:rPr lang="en-US" dirty="0" err="1">
                <a:solidFill>
                  <a:srgbClr val="FF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[training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,],</a:t>
            </a:r>
          </a:p>
          <a:p>
            <a:r>
              <a:rPr lang="en-US" dirty="0"/>
              <a:t>  GD=</a:t>
            </a:r>
            <a:r>
              <a:rPr lang="en-US" dirty="0" err="1"/>
              <a:t>myGD</a:t>
            </a:r>
            <a:r>
              <a:rPr lang="en-US" dirty="0"/>
              <a:t>,</a:t>
            </a:r>
          </a:p>
          <a:p>
            <a:r>
              <a:rPr lang="en-US" dirty="0"/>
              <a:t>  GM=</a:t>
            </a:r>
            <a:r>
              <a:rPr lang="en-US" dirty="0" err="1"/>
              <a:t>myGM</a:t>
            </a:r>
            <a:r>
              <a:rPr lang="en-US" dirty="0"/>
              <a:t>,</a:t>
            </a:r>
          </a:p>
          <a:p>
            <a:r>
              <a:rPr lang="en-US" dirty="0"/>
              <a:t>  </a:t>
            </a:r>
            <a:r>
              <a:rPr lang="en-US" dirty="0" err="1"/>
              <a:t>PCA.total</a:t>
            </a:r>
            <a:r>
              <a:rPr lang="en-US" dirty="0"/>
              <a:t>=3,</a:t>
            </a:r>
          </a:p>
          <a:p>
            <a:r>
              <a:rPr lang="en-US" dirty="0"/>
              <a:t>  #CV=</a:t>
            </a:r>
            <a:r>
              <a:rPr lang="en-US" dirty="0" err="1"/>
              <a:t>myCV</a:t>
            </a:r>
            <a:r>
              <a:rPr lang="en-US" dirty="0"/>
              <a:t>,</a:t>
            </a:r>
          </a:p>
          <a:p>
            <a:r>
              <a:rPr lang="en-US" dirty="0"/>
              <a:t>  model="</a:t>
            </a:r>
            <a:r>
              <a:rPr lang="en-US" dirty="0" err="1">
                <a:solidFill>
                  <a:srgbClr val="FF0000"/>
                </a:solidFill>
              </a:rPr>
              <a:t>sBLUP</a:t>
            </a:r>
            <a:r>
              <a:rPr lang="en-US" dirty="0"/>
              <a:t>",</a:t>
            </a:r>
          </a:p>
          <a:p>
            <a:r>
              <a:rPr lang="en-US" dirty="0"/>
              <a:t>  </a:t>
            </a:r>
            <a:r>
              <a:rPr lang="en-US" dirty="0" err="1"/>
              <a:t>file.output</a:t>
            </a:r>
            <a:r>
              <a:rPr lang="en-US" dirty="0"/>
              <a:t>=F)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8D9036-0EE4-474F-B548-AEA72DEDACDB}"/>
              </a:ext>
            </a:extLst>
          </p:cNvPr>
          <p:cNvSpPr/>
          <p:nvPr/>
        </p:nvSpPr>
        <p:spPr>
          <a:xfrm>
            <a:off x="2815771" y="1891355"/>
            <a:ext cx="64275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order=</a:t>
            </a:r>
            <a:r>
              <a:rPr lang="en-US" dirty="0">
                <a:solidFill>
                  <a:srgbClr val="FF0000"/>
                </a:solidFill>
              </a:rPr>
              <a:t>match</a:t>
            </a:r>
            <a:r>
              <a:rPr lang="en-US" dirty="0"/>
              <a:t>(</a:t>
            </a:r>
            <a:r>
              <a:rPr lang="en-US" dirty="0" err="1"/>
              <a:t>mySim$Y</a:t>
            </a:r>
            <a:r>
              <a:rPr lang="en-US" dirty="0"/>
              <a:t>[,1],myGAPIT7$Pred[,1])</a:t>
            </a:r>
          </a:p>
          <a:p>
            <a:r>
              <a:rPr lang="en-US" dirty="0" err="1"/>
              <a:t>myPred</a:t>
            </a:r>
            <a:r>
              <a:rPr lang="en-US" dirty="0"/>
              <a:t>=myGAPIT7$Pred[order,]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ry2.blup=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[testing,2])^2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ru2.blup=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cor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[testing])^2</a:t>
            </a:r>
          </a:p>
          <a:p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par(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mfrow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=c(2,1), mar = c(3,4,1,1))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mySim$Y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[testing,2])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square=",ry2.blup,sep=""), side = 3)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[testing,5],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mySim$u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[testing])</a:t>
            </a:r>
          </a:p>
          <a:p>
            <a:r>
              <a:rPr lang="en-US" dirty="0" err="1">
                <a:solidFill>
                  <a:srgbClr val="000000"/>
                </a:solidFill>
                <a:latin typeface="Candara" charset="0"/>
              </a:rPr>
              <a:t>mtext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(paste("R square=",ru2.blup,sep=""), side =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A1E9E3-3725-B34C-9F81-B40CDD13F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00" y="323193"/>
            <a:ext cx="3365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27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6083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Ridge Regression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67" y="148947"/>
            <a:ext cx="44931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#Import 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endParaRPr lang="en-US" dirty="0">
              <a:solidFill>
                <a:srgbClr val="3E3E3E"/>
              </a:solidFill>
              <a:latin typeface="Candara" charset="0"/>
            </a:endParaRPr>
          </a:p>
          <a:p>
            <a:r>
              <a:rPr lang="en-US" dirty="0">
                <a:solidFill>
                  <a:srgbClr val="3E3E3E"/>
                </a:solidFill>
                <a:latin typeface="Candara" charset="0"/>
              </a:rPr>
              <a:t>#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install.packages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("</a:t>
            </a:r>
            <a:r>
              <a:rPr lang="en-US" dirty="0" err="1">
                <a:solidFill>
                  <a:srgbClr val="3E3E3E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3E3E3E"/>
                </a:solidFill>
                <a:latin typeface="Candara" charset="0"/>
              </a:rPr>
              <a:t>") </a:t>
            </a:r>
          </a:p>
          <a:p>
            <a:r>
              <a:rPr lang="en-US" dirty="0">
                <a:solidFill>
                  <a:srgbClr val="060087"/>
                </a:solidFill>
                <a:latin typeface="Candara" charset="0"/>
              </a:rPr>
              <a:t>library(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rrBLUP</a:t>
            </a:r>
            <a:r>
              <a:rPr lang="en-US" dirty="0">
                <a:solidFill>
                  <a:srgbClr val="060087"/>
                </a:solidFill>
                <a:latin typeface="Candara" charset="0"/>
              </a:rPr>
              <a:t>)</a:t>
            </a:r>
          </a:p>
          <a:p>
            <a:endParaRPr lang="pt-BR" dirty="0"/>
          </a:p>
          <a:p>
            <a:r>
              <a:rPr lang="pt-BR" dirty="0"/>
              <a:t>#prepare data</a:t>
            </a:r>
          </a:p>
          <a:p>
            <a:r>
              <a:rPr lang="pt-BR" dirty="0" err="1"/>
              <a:t>y</a:t>
            </a:r>
            <a:r>
              <a:rPr lang="pt-BR" dirty="0"/>
              <a:t> &lt;- </a:t>
            </a:r>
            <a:r>
              <a:rPr lang="pt-BR" dirty="0" err="1"/>
              <a:t>mySim$Y</a:t>
            </a:r>
            <a:r>
              <a:rPr lang="pt-BR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pt-BR" dirty="0"/>
              <a:t>,2]</a:t>
            </a:r>
          </a:p>
          <a:p>
            <a:r>
              <a:rPr lang="pt-BR" dirty="0"/>
              <a:t>M=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training,</a:t>
            </a:r>
            <a:r>
              <a:rPr lang="pt-BR" dirty="0"/>
              <a:t>])</a:t>
            </a:r>
          </a:p>
          <a:p>
            <a:r>
              <a:rPr lang="pt-BR" dirty="0"/>
              <a:t>m= 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X</a:t>
            </a:r>
            <a:r>
              <a:rPr lang="pt-BR" dirty="0"/>
              <a:t>[-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training,</a:t>
            </a:r>
            <a:r>
              <a:rPr lang="pt-BR" dirty="0"/>
              <a:t>])</a:t>
            </a:r>
          </a:p>
          <a:p>
            <a:r>
              <a:rPr lang="en-US" dirty="0" err="1"/>
              <a:t>totalCV</a:t>
            </a:r>
            <a:r>
              <a:rPr lang="en-US" dirty="0"/>
              <a:t>=myGAPIT5$PCA</a:t>
            </a:r>
          </a:p>
          <a:p>
            <a:r>
              <a:rPr lang="pt-BR" dirty="0" err="1"/>
              <a:t>myX</a:t>
            </a:r>
            <a:r>
              <a:rPr lang="pt-BR" dirty="0"/>
              <a:t> =</a:t>
            </a:r>
            <a:r>
              <a:rPr lang="pt-BR" dirty="0" err="1"/>
              <a:t>as.matrix</a:t>
            </a:r>
            <a:r>
              <a:rPr lang="pt-BR" dirty="0"/>
              <a:t>(</a:t>
            </a:r>
            <a:r>
              <a:rPr lang="pt-BR" dirty="0" err="1"/>
              <a:t>cbind</a:t>
            </a:r>
            <a:r>
              <a:rPr lang="pt-BR" dirty="0"/>
              <a:t>(1,</a:t>
            </a:r>
            <a:r>
              <a:rPr lang="en-US" dirty="0" err="1"/>
              <a:t>totalCV</a:t>
            </a:r>
            <a:r>
              <a:rPr lang="en-US" dirty="0"/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dirty="0"/>
              <a:t>,-1]</a:t>
            </a:r>
            <a:r>
              <a:rPr lang="pt-BR" dirty="0"/>
              <a:t>))</a:t>
            </a:r>
          </a:p>
          <a:p>
            <a:endParaRPr lang="pt-BR" dirty="0"/>
          </a:p>
          <a:p>
            <a:r>
              <a:rPr lang="pt-BR" dirty="0"/>
              <a:t>#</a:t>
            </a:r>
            <a:r>
              <a:rPr lang="pt-BR" dirty="0" err="1"/>
              <a:t>Ridge</a:t>
            </a:r>
            <a:r>
              <a:rPr lang="pt-BR" dirty="0"/>
              <a:t> </a:t>
            </a:r>
            <a:r>
              <a:rPr lang="pt-BR" dirty="0" err="1"/>
              <a:t>Regression</a:t>
            </a:r>
            <a:endParaRPr lang="pt-BR" dirty="0"/>
          </a:p>
          <a:p>
            <a:r>
              <a:rPr lang="pt-BR" dirty="0"/>
              <a:t>ans1 &lt;- </a:t>
            </a:r>
            <a:r>
              <a:rPr lang="pt-BR" dirty="0" err="1"/>
              <a:t>mixed.solve</a:t>
            </a:r>
            <a:r>
              <a:rPr lang="pt-BR" dirty="0"/>
              <a:t>(</a:t>
            </a:r>
            <a:r>
              <a:rPr lang="pt-BR" dirty="0" err="1"/>
              <a:t>y</a:t>
            </a:r>
            <a:r>
              <a:rPr lang="pt-BR" dirty="0"/>
              <a:t>=</a:t>
            </a:r>
            <a:r>
              <a:rPr lang="pt-BR" dirty="0" err="1"/>
              <a:t>y,Z</a:t>
            </a:r>
            <a:r>
              <a:rPr lang="pt-BR" dirty="0"/>
              <a:t>=M,X=</a:t>
            </a:r>
            <a:r>
              <a:rPr lang="pt-BR" dirty="0" err="1"/>
              <a:t>myX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 err="1"/>
              <a:t>EBVtraining</a:t>
            </a:r>
            <a:r>
              <a:rPr lang="pt-BR" dirty="0"/>
              <a:t>=</a:t>
            </a:r>
            <a:r>
              <a:rPr lang="en-US" dirty="0"/>
              <a:t> M%*%ans1$u</a:t>
            </a:r>
          </a:p>
          <a:p>
            <a:r>
              <a:rPr lang="pt-BR" dirty="0" err="1"/>
              <a:t>EBVtesting</a:t>
            </a:r>
            <a:r>
              <a:rPr lang="pt-BR" dirty="0"/>
              <a:t>=</a:t>
            </a:r>
            <a:r>
              <a:rPr lang="en-US" dirty="0"/>
              <a:t> m%*%ans1$u</a:t>
            </a:r>
          </a:p>
          <a:p>
            <a:endParaRPr lang="en-US" dirty="0"/>
          </a:p>
          <a:p>
            <a:r>
              <a:rPr lang="en-US" dirty="0"/>
              <a:t>#Compare with GAPIT</a:t>
            </a:r>
          </a:p>
          <a:p>
            <a:r>
              <a:rPr lang="en-US" dirty="0" err="1"/>
              <a:t>myPred</a:t>
            </a:r>
            <a:r>
              <a:rPr lang="en-US" dirty="0"/>
              <a:t>=myGAPIT5$Pred[order,]</a:t>
            </a:r>
          </a:p>
          <a:p>
            <a:r>
              <a:rPr lang="en-US" dirty="0">
                <a:solidFill>
                  <a:srgbClr val="000000"/>
                </a:solidFill>
                <a:latin typeface="Candara" charset="0"/>
              </a:rPr>
              <a:t>plot(</a:t>
            </a:r>
            <a:r>
              <a:rPr lang="en-US" dirty="0" err="1">
                <a:solidFill>
                  <a:srgbClr val="000000"/>
                </a:solidFill>
                <a:latin typeface="Candara" charset="0"/>
              </a:rPr>
              <a:t>myPred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[</a:t>
            </a:r>
            <a:r>
              <a:rPr lang="en-US" dirty="0">
                <a:solidFill>
                  <a:srgbClr val="FF0000"/>
                </a:solidFill>
                <a:latin typeface="Candara" charset="0"/>
              </a:rPr>
              <a:t>training</a:t>
            </a:r>
            <a:r>
              <a:rPr lang="en-US" dirty="0">
                <a:solidFill>
                  <a:srgbClr val="000000"/>
                </a:solidFill>
                <a:latin typeface="Candara" charset="0"/>
              </a:rPr>
              <a:t>,5],</a:t>
            </a:r>
            <a:r>
              <a:rPr lang="pt-BR" dirty="0"/>
              <a:t> </a:t>
            </a:r>
            <a:r>
              <a:rPr lang="pt-BR" dirty="0" err="1"/>
              <a:t>EBVtraining</a:t>
            </a:r>
            <a:r>
              <a:rPr lang="pt-BR" dirty="0"/>
              <a:t>)</a:t>
            </a:r>
            <a:endParaRPr lang="en-US" dirty="0">
              <a:solidFill>
                <a:srgbClr val="000000"/>
              </a:solidFill>
              <a:latin typeface="Candara" charset="0"/>
            </a:endParaRPr>
          </a:p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C6504D-8619-AD4F-BB76-1C32790B34A1}"/>
              </a:ext>
            </a:extLst>
          </p:cNvPr>
          <p:cNvSpPr/>
          <p:nvPr/>
        </p:nvSpPr>
        <p:spPr>
          <a:xfrm>
            <a:off x="4344527" y="1116943"/>
            <a:ext cx="452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ry2=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,2])^2</a:t>
            </a:r>
          </a:p>
          <a:p>
            <a:r>
              <a:rPr lang="en-US" sz="1600" dirty="0"/>
              <a:t>ru2=</a:t>
            </a:r>
            <a:r>
              <a:rPr lang="en-US" sz="1600" dirty="0" err="1"/>
              <a:t>cor</a:t>
            </a:r>
            <a:r>
              <a:rPr lang="en-US" sz="1600" dirty="0"/>
              <a:t>(</a:t>
            </a:r>
            <a:r>
              <a:rPr lang="pt-BR" sz="1600" dirty="0" err="1"/>
              <a:t>EBVtesting</a:t>
            </a:r>
            <a:r>
              <a:rPr lang="pt-BR" sz="1600" dirty="0"/>
              <a:t> 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testing]</a:t>
            </a:r>
            <a:r>
              <a:rPr lang="en-US" sz="1600" dirty="0"/>
              <a:t>)^2</a:t>
            </a:r>
          </a:p>
          <a:p>
            <a:r>
              <a:rPr lang="en-US" sz="1600" dirty="0"/>
              <a:t>par(</a:t>
            </a:r>
            <a:r>
              <a:rPr lang="en-US" sz="1600" dirty="0" err="1"/>
              <a:t>mfrow</a:t>
            </a:r>
            <a:r>
              <a:rPr lang="en-US" sz="1600" dirty="0"/>
              <a:t>=c(2,1), mar = c(3,4,1,1))</a:t>
            </a:r>
          </a:p>
          <a:p>
            <a:r>
              <a:rPr lang="en-US" sz="1600" dirty="0"/>
              <a:t>plot(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mySim$Y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,2])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square=",ry2,sep=""), side = 3)</a:t>
            </a:r>
          </a:p>
          <a:p>
            <a:r>
              <a:rPr lang="en-US" sz="1600" dirty="0"/>
              <a:t>plot(</a:t>
            </a:r>
            <a:r>
              <a:rPr lang="pt-BR" sz="1600" dirty="0" err="1"/>
              <a:t>EBVtesting</a:t>
            </a:r>
            <a:r>
              <a:rPr lang="en-US" sz="1600" dirty="0"/>
              <a:t>,</a:t>
            </a:r>
            <a:r>
              <a:rPr lang="en-US" sz="1600" dirty="0" err="1"/>
              <a:t>mySim$u</a:t>
            </a:r>
            <a:r>
              <a:rPr lang="en-US" sz="1600" dirty="0"/>
              <a:t>[</a:t>
            </a:r>
            <a:r>
              <a:rPr lang="en-US" sz="1600" dirty="0">
                <a:solidFill>
                  <a:srgbClr val="FF0000"/>
                </a:solidFill>
              </a:rPr>
              <a:t>testing</a:t>
            </a:r>
            <a:r>
              <a:rPr lang="en-US" sz="1600" dirty="0"/>
              <a:t>])</a:t>
            </a:r>
          </a:p>
          <a:p>
            <a:r>
              <a:rPr lang="en-US" sz="1600" dirty="0" err="1"/>
              <a:t>mtext</a:t>
            </a:r>
            <a:r>
              <a:rPr lang="en-US" sz="1600" dirty="0"/>
              <a:t>(paste("R square=",ru2,sep=""), side = 3)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48E9F01F-C1C0-1845-B9C5-2AB006FCAE1B}"/>
              </a:ext>
            </a:extLst>
          </p:cNvPr>
          <p:cNvSpPr/>
          <p:nvPr/>
        </p:nvSpPr>
        <p:spPr>
          <a:xfrm>
            <a:off x="4141123" y="4752177"/>
            <a:ext cx="1157639" cy="1041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Identical to </a:t>
            </a:r>
            <a:r>
              <a:rPr lang="en-US" sz="1400" dirty="0" err="1"/>
              <a:t>gBLUP</a:t>
            </a: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0DF15D-5875-6949-8095-ACB97235D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5603" y="4049768"/>
            <a:ext cx="2087149" cy="2335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ED33ED-6736-2E41-B9B0-97985D9CA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2576" y="38100"/>
            <a:ext cx="35814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67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3209</Words>
  <Application>Microsoft Macintosh PowerPoint</Application>
  <PresentationFormat>Widescreen</PresentationFormat>
  <Paragraphs>402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SimSun</vt:lpstr>
      <vt:lpstr>Arial</vt:lpstr>
      <vt:lpstr>Calibri</vt:lpstr>
      <vt:lpstr>Calibri Light</vt:lpstr>
      <vt:lpstr>Candara</vt:lpstr>
      <vt:lpstr>Symbol</vt:lpstr>
      <vt:lpstr>Times New Roman</vt:lpstr>
      <vt:lpstr>Office Theme</vt:lpstr>
      <vt:lpstr>Statistical Genomics</vt:lpstr>
      <vt:lpstr>Summary of GS methods</vt:lpstr>
      <vt:lpstr>Import data and simulate phenotype</vt:lpstr>
      <vt:lpstr>Dividing into training and testing</vt:lpstr>
      <vt:lpstr>Marker Assisted Selection</vt:lpstr>
      <vt:lpstr>gBLUP</vt:lpstr>
      <vt:lpstr>cBLUP</vt:lpstr>
      <vt:lpstr>sBLUP</vt:lpstr>
      <vt:lpstr>Ridge Regression</vt:lpstr>
      <vt:lpstr>RUN BAGS with different model</vt:lpstr>
      <vt:lpstr>Model in BLR</vt:lpstr>
      <vt:lpstr>BL in BLR</vt:lpstr>
      <vt:lpstr>GWAS</vt:lpstr>
      <vt:lpstr>RR in BLR</vt:lpstr>
      <vt:lpstr>GWAS</vt:lpstr>
      <vt:lpstr>Run BGLR</vt:lpstr>
      <vt:lpstr>GWAS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Zhiwu</dc:creator>
  <cp:lastModifiedBy>Zhang, Zhiwu</cp:lastModifiedBy>
  <cp:revision>195</cp:revision>
  <dcterms:created xsi:type="dcterms:W3CDTF">2020-01-18T23:14:17Z</dcterms:created>
  <dcterms:modified xsi:type="dcterms:W3CDTF">2021-04-27T05:08:37Z</dcterms:modified>
</cp:coreProperties>
</file>