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9"/>
  </p:notesMasterIdLst>
  <p:sldIdLst>
    <p:sldId id="307" r:id="rId2"/>
    <p:sldId id="481" r:id="rId3"/>
    <p:sldId id="463" r:id="rId4"/>
    <p:sldId id="485" r:id="rId5"/>
    <p:sldId id="458" r:id="rId6"/>
    <p:sldId id="459" r:id="rId7"/>
    <p:sldId id="460" r:id="rId8"/>
    <p:sldId id="464" r:id="rId9"/>
    <p:sldId id="465" r:id="rId10"/>
    <p:sldId id="482" r:id="rId11"/>
    <p:sldId id="461" r:id="rId12"/>
    <p:sldId id="471" r:id="rId13"/>
    <p:sldId id="466" r:id="rId14"/>
    <p:sldId id="484" r:id="rId15"/>
    <p:sldId id="483" r:id="rId16"/>
    <p:sldId id="472" r:id="rId17"/>
    <p:sldId id="4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93"/>
    <p:restoredTop sz="81536"/>
  </p:normalViewPr>
  <p:slideViewPr>
    <p:cSldViewPr snapToGrid="0" snapToObjects="1">
      <p:cViewPr varScale="1">
        <p:scale>
          <a:sx n="113" d="100"/>
          <a:sy n="113" d="100"/>
        </p:scale>
        <p:origin x="2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3/31/21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3/31/21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3/31/21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3/31/21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457002" y="3044856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Lecture 00: GWAS</a:t>
            </a: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338329"/>
            <a:ext cx="5766858" cy="1080219"/>
          </a:xfrm>
        </p:spPr>
        <p:txBody>
          <a:bodyPr>
            <a:normAutofit/>
          </a:bodyPr>
          <a:lstStyle/>
          <a:p>
            <a:r>
              <a:rPr lang="en-US" dirty="0"/>
              <a:t>MLMM</a:t>
            </a:r>
          </a:p>
        </p:txBody>
      </p:sp>
      <p:sp>
        <p:nvSpPr>
          <p:cNvPr id="5" name="Rectangle 4"/>
          <p:cNvSpPr/>
          <p:nvPr/>
        </p:nvSpPr>
        <p:spPr>
          <a:xfrm>
            <a:off x="8176322" y="168995"/>
            <a:ext cx="37108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#GWAS by GAPIT</a:t>
            </a:r>
          </a:p>
          <a:p>
            <a:r>
              <a:rPr lang="en-US" sz="1600" dirty="0" err="1"/>
              <a:t>myGAPIT</a:t>
            </a:r>
            <a:r>
              <a:rPr lang="en-US" sz="1600" dirty="0"/>
              <a:t>=GAPIT(</a:t>
            </a:r>
          </a:p>
          <a:p>
            <a:r>
              <a:rPr lang="en-US" sz="1600" dirty="0"/>
              <a:t>  Y=</a:t>
            </a:r>
            <a:r>
              <a:rPr lang="en-US" sz="1600" dirty="0" err="1"/>
              <a:t>mySim$Y</a:t>
            </a:r>
            <a:r>
              <a:rPr lang="en-US" sz="1600" dirty="0"/>
              <a:t>,</a:t>
            </a:r>
          </a:p>
          <a:p>
            <a:r>
              <a:rPr lang="en-US" sz="1600" dirty="0"/>
              <a:t>  GD=</a:t>
            </a:r>
            <a:r>
              <a:rPr lang="en-US" sz="1600" dirty="0" err="1"/>
              <a:t>myGD</a:t>
            </a:r>
            <a:r>
              <a:rPr lang="en-US" sz="1600" dirty="0"/>
              <a:t>,</a:t>
            </a:r>
          </a:p>
          <a:p>
            <a:r>
              <a:rPr lang="en-US" sz="1600" dirty="0"/>
              <a:t>  GM=</a:t>
            </a:r>
            <a:r>
              <a:rPr lang="en-US" sz="1600" dirty="0" err="1"/>
              <a:t>myGM</a:t>
            </a:r>
            <a:r>
              <a:rPr lang="en-US" sz="1600" dirty="0"/>
              <a:t>,</a:t>
            </a:r>
          </a:p>
          <a:p>
            <a:r>
              <a:rPr lang="en-US" sz="1600" dirty="0"/>
              <a:t>  </a:t>
            </a:r>
            <a:r>
              <a:rPr lang="en-US" sz="1600" dirty="0" err="1"/>
              <a:t>QTN.position</a:t>
            </a:r>
            <a:r>
              <a:rPr lang="en-US" sz="1600" dirty="0"/>
              <a:t>=</a:t>
            </a:r>
            <a:r>
              <a:rPr lang="en-US" sz="1600" dirty="0" err="1"/>
              <a:t>mySim$QTN.position</a:t>
            </a:r>
            <a:r>
              <a:rPr lang="en-US" sz="1600" dirty="0"/>
              <a:t>,</a:t>
            </a:r>
          </a:p>
          <a:p>
            <a:r>
              <a:rPr lang="en-US" sz="1600" dirty="0"/>
              <a:t>  </a:t>
            </a:r>
            <a:r>
              <a:rPr lang="en-US" sz="1600" dirty="0" err="1"/>
              <a:t>PCA.total</a:t>
            </a:r>
            <a:r>
              <a:rPr lang="en-US" sz="1600" dirty="0"/>
              <a:t>=3,</a:t>
            </a:r>
          </a:p>
          <a:p>
            <a:r>
              <a:rPr lang="en-US" sz="1600" dirty="0"/>
              <a:t>model="MLMM", </a:t>
            </a:r>
          </a:p>
          <a:p>
            <a:r>
              <a:rPr lang="en-US" sz="1600" dirty="0"/>
              <a:t>  memo="MLMM")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AFE5AA-E90F-1042-B8D6-057699EC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11887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6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181FE65-C3F1-BA42-9554-A1C759F72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11887200" cy="5257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5766858" cy="1080219"/>
          </a:xfrm>
        </p:spPr>
        <p:txBody>
          <a:bodyPr>
            <a:normAutofit/>
          </a:bodyPr>
          <a:lstStyle/>
          <a:p>
            <a:r>
              <a:rPr lang="en-US" dirty="0"/>
              <a:t>FarmCPU</a:t>
            </a:r>
          </a:p>
        </p:txBody>
      </p:sp>
      <p:sp>
        <p:nvSpPr>
          <p:cNvPr id="5" name="Rectangle 4"/>
          <p:cNvSpPr/>
          <p:nvPr/>
        </p:nvSpPr>
        <p:spPr>
          <a:xfrm>
            <a:off x="7100711" y="154649"/>
            <a:ext cx="46129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 #Compare </a:t>
            </a:r>
            <a:r>
              <a:rPr lang="en-US" sz="900" dirty="0" err="1"/>
              <a:t>FarmCPU#Installation</a:t>
            </a:r>
            <a:r>
              <a:rPr lang="en-US" sz="900" dirty="0"/>
              <a:t> of required R package (once for a computer, details see FarmCPU user manual.)</a:t>
            </a:r>
          </a:p>
          <a:p>
            <a:r>
              <a:rPr lang="en-US" sz="900" dirty="0"/>
              <a:t>#  </a:t>
            </a:r>
            <a:r>
              <a:rPr lang="en-US" sz="900" dirty="0" err="1"/>
              <a:t>install.packages</a:t>
            </a:r>
            <a:r>
              <a:rPr lang="en-US" sz="900" dirty="0"/>
              <a:t>("</a:t>
            </a:r>
            <a:r>
              <a:rPr lang="en-US" sz="900" dirty="0" err="1"/>
              <a:t>bigmemory</a:t>
            </a:r>
            <a:r>
              <a:rPr lang="en-US" sz="900" dirty="0"/>
              <a:t>")</a:t>
            </a:r>
          </a:p>
          <a:p>
            <a:r>
              <a:rPr lang="en-US" sz="900" dirty="0"/>
              <a:t>#  </a:t>
            </a:r>
            <a:r>
              <a:rPr lang="en-US" sz="900" dirty="0" err="1"/>
              <a:t>install.packages</a:t>
            </a:r>
            <a:r>
              <a:rPr lang="en-US" sz="900" dirty="0"/>
              <a:t>("</a:t>
            </a:r>
            <a:r>
              <a:rPr lang="en-US" sz="900" dirty="0" err="1"/>
              <a:t>biganalytics</a:t>
            </a:r>
            <a:r>
              <a:rPr lang="en-US" sz="900" dirty="0"/>
              <a:t>")</a:t>
            </a:r>
          </a:p>
          <a:p>
            <a:r>
              <a:rPr lang="en-US" sz="900" dirty="0"/>
              <a:t>#Import library (each time to start R)</a:t>
            </a:r>
          </a:p>
          <a:p>
            <a:r>
              <a:rPr lang="en-US" sz="900" dirty="0"/>
              <a:t>library(</a:t>
            </a:r>
            <a:r>
              <a:rPr lang="en-US" sz="900" dirty="0" err="1"/>
              <a:t>bigmemory</a:t>
            </a:r>
            <a:r>
              <a:rPr lang="en-US" sz="900" dirty="0"/>
              <a:t>)</a:t>
            </a:r>
          </a:p>
          <a:p>
            <a:r>
              <a:rPr lang="en-US" sz="900" dirty="0"/>
              <a:t>library(</a:t>
            </a:r>
            <a:r>
              <a:rPr lang="en-US" sz="900" dirty="0" err="1"/>
              <a:t>biganalytics</a:t>
            </a:r>
            <a:r>
              <a:rPr lang="en-US" sz="900" dirty="0"/>
              <a:t>)</a:t>
            </a:r>
          </a:p>
          <a:p>
            <a:r>
              <a:rPr lang="en-US" sz="900" dirty="0"/>
              <a:t>require(compiler) #for </a:t>
            </a:r>
            <a:r>
              <a:rPr lang="en-US" sz="900" dirty="0" err="1"/>
              <a:t>cmpfun</a:t>
            </a:r>
            <a:endParaRPr lang="en-US" sz="900" dirty="0"/>
          </a:p>
          <a:p>
            <a:r>
              <a:rPr lang="en-US" sz="900" dirty="0"/>
              <a:t>source("http://</a:t>
            </a:r>
            <a:r>
              <a:rPr lang="en-US" sz="900" dirty="0" err="1"/>
              <a:t>www.zzlab.net</a:t>
            </a:r>
            <a:r>
              <a:rPr lang="en-US" sz="900" dirty="0"/>
              <a:t>/FarmCPU/</a:t>
            </a:r>
            <a:r>
              <a:rPr lang="en-US" sz="900" dirty="0" err="1"/>
              <a:t>FarmCPU_functions.txt</a:t>
            </a:r>
            <a:r>
              <a:rPr lang="en-US" sz="900" dirty="0"/>
              <a:t>")#web source code</a:t>
            </a:r>
          </a:p>
          <a:p>
            <a:endParaRPr lang="en-US" sz="900" dirty="0"/>
          </a:p>
          <a:p>
            <a:r>
              <a:rPr lang="de-DE" sz="900" dirty="0" err="1"/>
              <a:t>myFarmCPU</a:t>
            </a:r>
            <a:r>
              <a:rPr lang="en-US" sz="900" dirty="0"/>
              <a:t>= FarmCPU(Y=</a:t>
            </a:r>
            <a:r>
              <a:rPr lang="en-US" sz="900" dirty="0" err="1"/>
              <a:t>mySim$Y</a:t>
            </a:r>
            <a:r>
              <a:rPr lang="en-US" sz="900" dirty="0"/>
              <a:t>,</a:t>
            </a:r>
            <a:r>
              <a:rPr lang="de-DE" sz="900" dirty="0"/>
              <a:t> GD=</a:t>
            </a:r>
            <a:r>
              <a:rPr lang="de-DE" sz="900" dirty="0" err="1"/>
              <a:t>myGD</a:t>
            </a:r>
            <a:r>
              <a:rPr lang="de-DE" sz="900" dirty="0"/>
              <a:t>, GM=</a:t>
            </a:r>
            <a:r>
              <a:rPr lang="de-DE" sz="900" dirty="0" err="1"/>
              <a:t>myGM</a:t>
            </a:r>
            <a:r>
              <a:rPr lang="de-DE" sz="900" dirty="0"/>
              <a:t> ) </a:t>
            </a:r>
          </a:p>
          <a:p>
            <a:endParaRPr lang="de-DE" sz="900" dirty="0"/>
          </a:p>
          <a:p>
            <a:r>
              <a:rPr lang="de-DE" sz="900" dirty="0" err="1"/>
              <a:t>myP</a:t>
            </a:r>
            <a:r>
              <a:rPr lang="de-DE" sz="900" dirty="0"/>
              <a:t>=</a:t>
            </a:r>
            <a:r>
              <a:rPr lang="de-DE" sz="900" dirty="0" err="1"/>
              <a:t>as.numeric</a:t>
            </a:r>
            <a:r>
              <a:rPr lang="de-DE" sz="900" dirty="0"/>
              <a:t>(</a:t>
            </a:r>
            <a:r>
              <a:rPr lang="de-DE" sz="900" dirty="0" err="1"/>
              <a:t>myFarmCPU$GWAS$P.value</a:t>
            </a:r>
            <a:r>
              <a:rPr lang="de-DE" sz="900" dirty="0"/>
              <a:t>)</a:t>
            </a:r>
          </a:p>
          <a:p>
            <a:r>
              <a:rPr lang="de-DE" sz="900" dirty="0" err="1"/>
              <a:t>myGI.MP</a:t>
            </a:r>
            <a:r>
              <a:rPr lang="de-DE" sz="900" dirty="0"/>
              <a:t>=</a:t>
            </a:r>
            <a:r>
              <a:rPr lang="de-DE" sz="900" dirty="0" err="1"/>
              <a:t>cbind</a:t>
            </a:r>
            <a:r>
              <a:rPr lang="de-DE" sz="900" dirty="0"/>
              <a:t>(</a:t>
            </a:r>
            <a:r>
              <a:rPr lang="de-DE" sz="900" dirty="0" err="1"/>
              <a:t>myGM</a:t>
            </a:r>
            <a:r>
              <a:rPr lang="de-DE" sz="900" dirty="0"/>
              <a:t>[,-1],</a:t>
            </a:r>
            <a:r>
              <a:rPr lang="de-DE" sz="900" dirty="0" err="1"/>
              <a:t>myP</a:t>
            </a:r>
            <a:r>
              <a:rPr lang="de-DE" sz="900" dirty="0"/>
              <a:t>)</a:t>
            </a:r>
          </a:p>
          <a:p>
            <a:r>
              <a:rPr lang="de-DE" sz="900" dirty="0" err="1"/>
              <a:t>GAPIT.Manhattan</a:t>
            </a:r>
            <a:r>
              <a:rPr lang="de-DE" sz="900" dirty="0"/>
              <a:t>(GI.MP=</a:t>
            </a:r>
            <a:r>
              <a:rPr lang="de-DE" sz="900" dirty="0" err="1"/>
              <a:t>myGI.MP,seqQTN</a:t>
            </a:r>
            <a:r>
              <a:rPr lang="de-DE" sz="900" dirty="0"/>
              <a:t>=</a:t>
            </a:r>
            <a:r>
              <a:rPr lang="de-DE" sz="900" dirty="0" err="1"/>
              <a:t>mySim$QTN.position</a:t>
            </a:r>
            <a:r>
              <a:rPr lang="de-DE" sz="900" dirty="0"/>
              <a:t>)</a:t>
            </a:r>
          </a:p>
          <a:p>
            <a:r>
              <a:rPr lang="de-DE" sz="900" dirty="0"/>
              <a:t>GAPIT.QQ(</a:t>
            </a:r>
            <a:r>
              <a:rPr lang="de-DE" sz="900" dirty="0" err="1"/>
              <a:t>myP</a:t>
            </a:r>
            <a:r>
              <a:rPr lang="de-DE" sz="900" dirty="0"/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AA1518-E242-4442-BD18-9F117FEE9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825" y="2843141"/>
            <a:ext cx="2256020" cy="225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20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C4B2C5-6B52-6B46-9145-F98EC4813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18548"/>
            <a:ext cx="12192000" cy="516293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338329"/>
            <a:ext cx="5766858" cy="1080219"/>
          </a:xfrm>
        </p:spPr>
        <p:txBody>
          <a:bodyPr>
            <a:normAutofit/>
          </a:bodyPr>
          <a:lstStyle/>
          <a:p>
            <a:r>
              <a:rPr lang="en-US" dirty="0"/>
              <a:t>FarmCPU</a:t>
            </a:r>
          </a:p>
        </p:txBody>
      </p:sp>
      <p:sp>
        <p:nvSpPr>
          <p:cNvPr id="5" name="Rectangle 4"/>
          <p:cNvSpPr/>
          <p:nvPr/>
        </p:nvSpPr>
        <p:spPr>
          <a:xfrm>
            <a:off x="9332258" y="212166"/>
            <a:ext cx="28597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myGAPIT_MLM</a:t>
            </a:r>
            <a:r>
              <a:rPr lang="en-US" sz="1200" dirty="0"/>
              <a:t> &lt;- GAPIT(</a:t>
            </a:r>
          </a:p>
          <a:p>
            <a:r>
              <a:rPr lang="en-US" sz="1200" dirty="0"/>
              <a:t>Y=</a:t>
            </a:r>
            <a:r>
              <a:rPr lang="en-US" sz="1200" dirty="0" err="1"/>
              <a:t>mySim$Y</a:t>
            </a:r>
            <a:r>
              <a:rPr lang="en-US" sz="1200" dirty="0"/>
              <a:t>,</a:t>
            </a:r>
          </a:p>
          <a:p>
            <a:r>
              <a:rPr lang="en-US" sz="1200" dirty="0"/>
              <a:t>GD=</a:t>
            </a:r>
            <a:r>
              <a:rPr lang="en-US" sz="1200" dirty="0" err="1"/>
              <a:t>myGD</a:t>
            </a:r>
            <a:r>
              <a:rPr lang="en-US" sz="1200" dirty="0"/>
              <a:t>,#Genotype</a:t>
            </a:r>
          </a:p>
          <a:p>
            <a:r>
              <a:rPr lang="en-US" sz="1200" dirty="0"/>
              <a:t>GM=</a:t>
            </a:r>
            <a:r>
              <a:rPr lang="en-US" sz="1200" dirty="0" err="1"/>
              <a:t>myGM</a:t>
            </a:r>
            <a:r>
              <a:rPr lang="en-US" sz="1200" dirty="0"/>
              <a:t>,#Map information</a:t>
            </a:r>
          </a:p>
          <a:p>
            <a:r>
              <a:rPr lang="en-US" sz="1200" dirty="0" err="1">
                <a:solidFill>
                  <a:srgbClr val="FF0000"/>
                </a:solidFill>
              </a:rPr>
              <a:t>PCA.total</a:t>
            </a:r>
            <a:r>
              <a:rPr lang="en-US" sz="1200" dirty="0">
                <a:solidFill>
                  <a:srgbClr val="FF0000"/>
                </a:solidFill>
              </a:rPr>
              <a:t>=0,</a:t>
            </a:r>
          </a:p>
          <a:p>
            <a:r>
              <a:rPr lang="en-US" sz="1200" dirty="0" err="1"/>
              <a:t>QTN.position</a:t>
            </a:r>
            <a:r>
              <a:rPr lang="en-US" sz="1200" dirty="0"/>
              <a:t>=</a:t>
            </a:r>
            <a:r>
              <a:rPr lang="en-US" sz="1200" dirty="0" err="1"/>
              <a:t>mySim$QTN.position</a:t>
            </a:r>
            <a:r>
              <a:rPr lang="en-US" sz="1200" dirty="0"/>
              <a:t>,</a:t>
            </a:r>
          </a:p>
          <a:p>
            <a:r>
              <a:rPr lang="en-US" sz="1200" dirty="0"/>
              <a:t>model="FarmCPU",</a:t>
            </a:r>
          </a:p>
          <a:p>
            <a:r>
              <a:rPr lang="en-US" sz="1200" dirty="0"/>
              <a:t>memo ="FarmCPU")</a:t>
            </a:r>
          </a:p>
        </p:txBody>
      </p:sp>
    </p:spTree>
    <p:extLst>
      <p:ext uri="{BB962C8B-B14F-4D97-AF65-F5344CB8AC3E}">
        <p14:creationId xmlns:p14="http://schemas.microsoft.com/office/powerpoint/2010/main" val="311247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8FF3F82-0024-7B4C-8B26-B8D1C8B4C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11887200" cy="5257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338329"/>
            <a:ext cx="5766858" cy="1080219"/>
          </a:xfrm>
        </p:spPr>
        <p:txBody>
          <a:bodyPr>
            <a:normAutofit/>
          </a:bodyPr>
          <a:lstStyle/>
          <a:p>
            <a:r>
              <a:rPr lang="en-US" dirty="0"/>
              <a:t>BLINK C</a:t>
            </a:r>
          </a:p>
        </p:txBody>
      </p:sp>
      <p:sp>
        <p:nvSpPr>
          <p:cNvPr id="5" name="Rectangle 4"/>
          <p:cNvSpPr/>
          <p:nvPr/>
        </p:nvSpPr>
        <p:spPr>
          <a:xfrm>
            <a:off x="7320844" y="0"/>
            <a:ext cx="471875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900" dirty="0"/>
          </a:p>
          <a:p>
            <a:r>
              <a:rPr lang="en-US" sz="900" dirty="0" err="1"/>
              <a:t>myY</a:t>
            </a:r>
            <a:r>
              <a:rPr lang="en-US" sz="900" dirty="0"/>
              <a:t>=</a:t>
            </a:r>
            <a:r>
              <a:rPr lang="en-US" sz="900" dirty="0" err="1"/>
              <a:t>mySim$Y</a:t>
            </a:r>
            <a:endParaRPr lang="en-US" sz="900" dirty="0"/>
          </a:p>
          <a:p>
            <a:r>
              <a:rPr lang="en-US" sz="900" dirty="0" err="1"/>
              <a:t>colnames</a:t>
            </a:r>
            <a:r>
              <a:rPr lang="en-US" sz="900" dirty="0"/>
              <a:t>(</a:t>
            </a:r>
            <a:r>
              <a:rPr lang="en-US" sz="900" dirty="0" err="1"/>
              <a:t>myY</a:t>
            </a:r>
            <a:r>
              <a:rPr lang="en-US" sz="900" dirty="0"/>
              <a:t>)=c("taxa", "</a:t>
            </a:r>
            <a:r>
              <a:rPr lang="en-US" sz="900" dirty="0" err="1"/>
              <a:t>SimPheno</a:t>
            </a:r>
            <a:r>
              <a:rPr lang="en-US" sz="900" dirty="0"/>
              <a:t>")</a:t>
            </a:r>
          </a:p>
          <a:p>
            <a:r>
              <a:rPr lang="pt-BR" sz="900" dirty="0"/>
              <a:t>myGD1=</a:t>
            </a:r>
            <a:r>
              <a:rPr lang="pt-BR" sz="900" dirty="0" err="1"/>
              <a:t>t</a:t>
            </a:r>
            <a:r>
              <a:rPr lang="pt-BR" sz="900" dirty="0"/>
              <a:t>(</a:t>
            </a:r>
            <a:r>
              <a:rPr lang="pt-BR" sz="900" dirty="0" err="1"/>
              <a:t>myGD</a:t>
            </a:r>
            <a:r>
              <a:rPr lang="pt-BR" sz="900" dirty="0"/>
              <a:t>[,-1])</a:t>
            </a:r>
          </a:p>
          <a:p>
            <a:r>
              <a:rPr lang="pt-BR" sz="900" dirty="0" err="1"/>
              <a:t>write.table</a:t>
            </a:r>
            <a:r>
              <a:rPr lang="pt-BR" sz="900" dirty="0"/>
              <a:t>(</a:t>
            </a:r>
            <a:r>
              <a:rPr lang="pt-BR" sz="900" dirty="0" err="1"/>
              <a:t>myY,file</a:t>
            </a:r>
            <a:r>
              <a:rPr lang="pt-BR" sz="900" dirty="0"/>
              <a:t>="myData.</a:t>
            </a:r>
            <a:r>
              <a:rPr lang="pt-BR" sz="900" dirty="0" err="1"/>
              <a:t>txt</a:t>
            </a:r>
            <a:r>
              <a:rPr lang="pt-BR" sz="900" dirty="0"/>
              <a:t>",</a:t>
            </a:r>
            <a:r>
              <a:rPr lang="pt-BR" sz="900" dirty="0" err="1"/>
              <a:t>quote</a:t>
            </a:r>
            <a:r>
              <a:rPr lang="pt-BR" sz="900" dirty="0"/>
              <a:t>=</a:t>
            </a:r>
            <a:r>
              <a:rPr lang="pt-BR" sz="900" dirty="0" err="1"/>
              <a:t>F,row.name</a:t>
            </a:r>
            <a:r>
              <a:rPr lang="pt-BR" sz="900" dirty="0"/>
              <a:t>=</a:t>
            </a:r>
            <a:r>
              <a:rPr lang="pt-BR" sz="900" dirty="0" err="1"/>
              <a:t>F,col.name</a:t>
            </a:r>
            <a:r>
              <a:rPr lang="pt-BR" sz="900" dirty="0"/>
              <a:t>=</a:t>
            </a:r>
            <a:r>
              <a:rPr lang="pt-BR" sz="900" dirty="0" err="1"/>
              <a:t>T,sep</a:t>
            </a:r>
            <a:r>
              <a:rPr lang="pt-BR" sz="900" dirty="0"/>
              <a:t>="\</a:t>
            </a:r>
            <a:r>
              <a:rPr lang="pt-BR" sz="900" dirty="0" err="1"/>
              <a:t>t</a:t>
            </a:r>
            <a:r>
              <a:rPr lang="pt-BR" sz="900" dirty="0"/>
              <a:t>")</a:t>
            </a:r>
          </a:p>
          <a:p>
            <a:r>
              <a:rPr lang="pt-BR" sz="900" dirty="0" err="1"/>
              <a:t>write.table</a:t>
            </a:r>
            <a:r>
              <a:rPr lang="pt-BR" sz="900" dirty="0"/>
              <a:t>(myGD1,file="myData.</a:t>
            </a:r>
            <a:r>
              <a:rPr lang="pt-BR" sz="900" dirty="0" err="1"/>
              <a:t>dat</a:t>
            </a:r>
            <a:r>
              <a:rPr lang="pt-BR" sz="900" dirty="0"/>
              <a:t>",</a:t>
            </a:r>
            <a:r>
              <a:rPr lang="pt-BR" sz="900" dirty="0" err="1"/>
              <a:t>quote</a:t>
            </a:r>
            <a:r>
              <a:rPr lang="pt-BR" sz="900" dirty="0"/>
              <a:t>=</a:t>
            </a:r>
            <a:r>
              <a:rPr lang="pt-BR" sz="900" dirty="0" err="1"/>
              <a:t>F,row.name</a:t>
            </a:r>
            <a:r>
              <a:rPr lang="pt-BR" sz="900" dirty="0"/>
              <a:t>=</a:t>
            </a:r>
            <a:r>
              <a:rPr lang="pt-BR" sz="900" dirty="0" err="1"/>
              <a:t>F,col.name</a:t>
            </a:r>
            <a:r>
              <a:rPr lang="pt-BR" sz="900" dirty="0"/>
              <a:t>=</a:t>
            </a:r>
            <a:r>
              <a:rPr lang="pt-BR" sz="900" dirty="0" err="1"/>
              <a:t>F,sep</a:t>
            </a:r>
            <a:r>
              <a:rPr lang="pt-BR" sz="900" dirty="0"/>
              <a:t>="\</a:t>
            </a:r>
            <a:r>
              <a:rPr lang="pt-BR" sz="900" dirty="0" err="1"/>
              <a:t>t</a:t>
            </a:r>
            <a:r>
              <a:rPr lang="pt-BR" sz="900" dirty="0"/>
              <a:t>")</a:t>
            </a:r>
          </a:p>
          <a:p>
            <a:r>
              <a:rPr lang="pt-BR" sz="900" dirty="0" err="1"/>
              <a:t>write.table</a:t>
            </a:r>
            <a:r>
              <a:rPr lang="pt-BR" sz="900" dirty="0"/>
              <a:t>(</a:t>
            </a:r>
            <a:r>
              <a:rPr lang="pt-BR" sz="900" dirty="0" err="1"/>
              <a:t>myGM,file</a:t>
            </a:r>
            <a:r>
              <a:rPr lang="pt-BR" sz="900" dirty="0"/>
              <a:t>="myData.</a:t>
            </a:r>
            <a:r>
              <a:rPr lang="pt-BR" sz="900" dirty="0" err="1"/>
              <a:t>map</a:t>
            </a:r>
            <a:r>
              <a:rPr lang="pt-BR" sz="900" dirty="0"/>
              <a:t>",</a:t>
            </a:r>
            <a:r>
              <a:rPr lang="pt-BR" sz="900" dirty="0" err="1"/>
              <a:t>quote</a:t>
            </a:r>
            <a:r>
              <a:rPr lang="pt-BR" sz="900" dirty="0"/>
              <a:t>=</a:t>
            </a:r>
            <a:r>
              <a:rPr lang="pt-BR" sz="900" dirty="0" err="1"/>
              <a:t>F,row.name</a:t>
            </a:r>
            <a:r>
              <a:rPr lang="pt-BR" sz="900" dirty="0"/>
              <a:t>=</a:t>
            </a:r>
            <a:r>
              <a:rPr lang="pt-BR" sz="900" dirty="0" err="1"/>
              <a:t>F,col.name</a:t>
            </a:r>
            <a:r>
              <a:rPr lang="pt-BR" sz="900" dirty="0"/>
              <a:t>=</a:t>
            </a:r>
            <a:r>
              <a:rPr lang="pt-BR" sz="900" dirty="0" err="1"/>
              <a:t>T,sep</a:t>
            </a:r>
            <a:r>
              <a:rPr lang="pt-BR" sz="900" dirty="0"/>
              <a:t>="\</a:t>
            </a:r>
            <a:r>
              <a:rPr lang="pt-BR" sz="900" dirty="0" err="1"/>
              <a:t>t</a:t>
            </a:r>
            <a:r>
              <a:rPr lang="pt-BR" sz="900" dirty="0"/>
              <a:t>")</a:t>
            </a:r>
          </a:p>
          <a:p>
            <a:r>
              <a:rPr lang="pt-BR" sz="900" dirty="0"/>
              <a:t>#</a:t>
            </a:r>
            <a:r>
              <a:rPr lang="pt-BR" sz="900" dirty="0" err="1"/>
              <a:t>run</a:t>
            </a:r>
            <a:r>
              <a:rPr lang="pt-BR" sz="900" dirty="0"/>
              <a:t> </a:t>
            </a:r>
            <a:r>
              <a:rPr lang="pt-BR" sz="900" dirty="0" err="1"/>
              <a:t>blink</a:t>
            </a:r>
            <a:endParaRPr lang="pt-BR" sz="900" dirty="0"/>
          </a:p>
          <a:p>
            <a:r>
              <a:rPr lang="pt-BR" sz="900" dirty="0"/>
              <a:t>system("~/Desktop/</a:t>
            </a:r>
            <a:r>
              <a:rPr lang="pt-BR" sz="900" dirty="0" err="1"/>
              <a:t>temp</a:t>
            </a:r>
            <a:r>
              <a:rPr lang="pt-BR" sz="900" dirty="0"/>
              <a:t>/</a:t>
            </a:r>
            <a:r>
              <a:rPr lang="pt-BR" sz="900" dirty="0" err="1"/>
              <a:t>blink_mac</a:t>
            </a:r>
            <a:r>
              <a:rPr lang="pt-BR" sz="900" dirty="0"/>
              <a:t> --file </a:t>
            </a:r>
            <a:r>
              <a:rPr lang="pt-BR" sz="900" dirty="0" err="1"/>
              <a:t>myData</a:t>
            </a:r>
            <a:r>
              <a:rPr lang="pt-BR" sz="900" dirty="0"/>
              <a:t> --</a:t>
            </a:r>
            <a:r>
              <a:rPr lang="pt-BR" sz="900" dirty="0" err="1"/>
              <a:t>max_loop</a:t>
            </a:r>
            <a:r>
              <a:rPr lang="pt-BR" sz="900" dirty="0"/>
              <a:t> 10 --</a:t>
            </a:r>
            <a:r>
              <a:rPr lang="pt-BR" sz="900" dirty="0" err="1"/>
              <a:t>numeric</a:t>
            </a:r>
            <a:r>
              <a:rPr lang="pt-BR" sz="900" dirty="0"/>
              <a:t> --</a:t>
            </a:r>
            <a:r>
              <a:rPr lang="pt-BR" sz="900" dirty="0" err="1"/>
              <a:t>gwas</a:t>
            </a:r>
            <a:r>
              <a:rPr lang="pt-BR" sz="900" dirty="0"/>
              <a:t>")</a:t>
            </a:r>
          </a:p>
          <a:p>
            <a:r>
              <a:rPr lang="pt-BR" sz="900" dirty="0"/>
              <a:t>#</a:t>
            </a:r>
            <a:r>
              <a:rPr lang="pt-BR" sz="900" dirty="0" err="1"/>
              <a:t>Extract</a:t>
            </a:r>
            <a:r>
              <a:rPr lang="pt-BR" sz="900" dirty="0"/>
              <a:t> </a:t>
            </a:r>
            <a:r>
              <a:rPr lang="pt-BR" sz="900" dirty="0" err="1"/>
              <a:t>p</a:t>
            </a:r>
            <a:r>
              <a:rPr lang="pt-BR" sz="900" dirty="0"/>
              <a:t> </a:t>
            </a:r>
            <a:r>
              <a:rPr lang="pt-BR" sz="900" dirty="0" err="1"/>
              <a:t>values</a:t>
            </a:r>
            <a:endParaRPr lang="pt-BR" sz="900" dirty="0"/>
          </a:p>
          <a:p>
            <a:r>
              <a:rPr lang="pt-BR" sz="900" dirty="0" err="1"/>
              <a:t>result</a:t>
            </a:r>
            <a:r>
              <a:rPr lang="pt-BR" sz="900" dirty="0"/>
              <a:t>&lt;- </a:t>
            </a:r>
            <a:r>
              <a:rPr lang="pt-BR" sz="900" dirty="0" err="1"/>
              <a:t>read.table</a:t>
            </a:r>
            <a:r>
              <a:rPr lang="pt-BR" sz="900" dirty="0"/>
              <a:t>("</a:t>
            </a:r>
            <a:r>
              <a:rPr lang="pt-BR" sz="900" dirty="0" err="1"/>
              <a:t>SimPheno_GWAS_result.txt</a:t>
            </a:r>
            <a:r>
              <a:rPr lang="pt-BR" sz="900" dirty="0"/>
              <a:t>", </a:t>
            </a:r>
            <a:r>
              <a:rPr lang="pt-BR" sz="900" dirty="0" err="1"/>
              <a:t>head</a:t>
            </a:r>
            <a:r>
              <a:rPr lang="pt-BR" sz="900" dirty="0"/>
              <a:t> = TRUE)</a:t>
            </a:r>
          </a:p>
          <a:p>
            <a:r>
              <a:rPr lang="pt-BR" sz="900" dirty="0" err="1"/>
              <a:t>myP</a:t>
            </a:r>
            <a:r>
              <a:rPr lang="pt-BR" sz="900" dirty="0"/>
              <a:t>=</a:t>
            </a:r>
            <a:r>
              <a:rPr lang="pt-BR" sz="900" dirty="0" err="1"/>
              <a:t>as.numeric</a:t>
            </a:r>
            <a:r>
              <a:rPr lang="pt-BR" sz="900" dirty="0"/>
              <a:t>(</a:t>
            </a:r>
            <a:r>
              <a:rPr lang="pt-BR" sz="900" dirty="0" err="1"/>
              <a:t>result</a:t>
            </a:r>
            <a:r>
              <a:rPr lang="pt-BR" sz="900" dirty="0"/>
              <a:t>[,5])</a:t>
            </a:r>
          </a:p>
          <a:p>
            <a:r>
              <a:rPr lang="pt-BR" sz="900" dirty="0" err="1"/>
              <a:t>myGI.MP</a:t>
            </a:r>
            <a:r>
              <a:rPr lang="pt-BR" sz="900" dirty="0"/>
              <a:t>=</a:t>
            </a:r>
            <a:r>
              <a:rPr lang="pt-BR" sz="900" dirty="0" err="1"/>
              <a:t>cbind</a:t>
            </a:r>
            <a:r>
              <a:rPr lang="pt-BR" sz="900" dirty="0"/>
              <a:t>(</a:t>
            </a:r>
            <a:r>
              <a:rPr lang="pt-BR" sz="900" dirty="0" err="1"/>
              <a:t>myGM</a:t>
            </a:r>
            <a:r>
              <a:rPr lang="pt-BR" sz="900" dirty="0"/>
              <a:t>[,-1],</a:t>
            </a:r>
            <a:r>
              <a:rPr lang="pt-BR" sz="900" dirty="0" err="1"/>
              <a:t>myP</a:t>
            </a:r>
            <a:r>
              <a:rPr lang="pt-BR" sz="900" dirty="0"/>
              <a:t>)</a:t>
            </a:r>
          </a:p>
          <a:p>
            <a:r>
              <a:rPr lang="pt-BR" sz="900" dirty="0" err="1"/>
              <a:t>GAPIT.Manhattan</a:t>
            </a:r>
            <a:r>
              <a:rPr lang="pt-BR" sz="900" dirty="0"/>
              <a:t>(GI.MP=</a:t>
            </a:r>
            <a:r>
              <a:rPr lang="pt-BR" sz="900" dirty="0" err="1"/>
              <a:t>myGI.MP,seqQTN</a:t>
            </a:r>
            <a:r>
              <a:rPr lang="pt-BR" sz="900" dirty="0"/>
              <a:t>=</a:t>
            </a:r>
            <a:r>
              <a:rPr lang="pt-BR" sz="900" dirty="0" err="1"/>
              <a:t>mySim$QTN.position</a:t>
            </a:r>
            <a:r>
              <a:rPr lang="pt-BR" sz="900" dirty="0"/>
              <a:t>)</a:t>
            </a:r>
          </a:p>
          <a:p>
            <a:r>
              <a:rPr lang="pt-BR" sz="900" dirty="0"/>
              <a:t>GAPIT.QQ(</a:t>
            </a:r>
            <a:r>
              <a:rPr lang="pt-BR" sz="900" dirty="0" err="1"/>
              <a:t>myP</a:t>
            </a:r>
            <a:r>
              <a:rPr lang="pt-BR" sz="900" dirty="0"/>
              <a:t>)</a:t>
            </a:r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72FB2-83F8-CC46-9067-E6C3EAE81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8217" y="2901244"/>
            <a:ext cx="2459566" cy="245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29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BEF3CF-121E-C04E-BFEB-8E6E2833A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9" y="1626453"/>
            <a:ext cx="12192000" cy="5022413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58F95B32-B37A-2846-B061-9CF31DF4D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003" y="366074"/>
            <a:ext cx="5766858" cy="1080219"/>
          </a:xfrm>
        </p:spPr>
        <p:txBody>
          <a:bodyPr>
            <a:normAutofit/>
          </a:bodyPr>
          <a:lstStyle/>
          <a:p>
            <a:r>
              <a:rPr lang="en-US" dirty="0"/>
              <a:t>BLINK</a:t>
            </a:r>
            <a:r>
              <a:rPr lang="en-US" altLang="zh-CN" dirty="0"/>
              <a:t>C</a:t>
            </a:r>
            <a:r>
              <a:rPr lang="en-US" dirty="0"/>
              <a:t> in GAPIT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507B9B-FF00-3E47-BF3F-B02700B6D365}"/>
              </a:ext>
            </a:extLst>
          </p:cNvPr>
          <p:cNvSpPr/>
          <p:nvPr/>
        </p:nvSpPr>
        <p:spPr>
          <a:xfrm>
            <a:off x="8820806" y="212166"/>
            <a:ext cx="33711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myGAPIT_MLM</a:t>
            </a:r>
            <a:r>
              <a:rPr lang="en-US" sz="1200" dirty="0"/>
              <a:t> &lt;- GAPIT(</a:t>
            </a:r>
          </a:p>
          <a:p>
            <a:r>
              <a:rPr lang="en-US" sz="1200" dirty="0"/>
              <a:t>Y=</a:t>
            </a:r>
            <a:r>
              <a:rPr lang="en-US" sz="1200" dirty="0" err="1"/>
              <a:t>mySim$Y</a:t>
            </a:r>
            <a:r>
              <a:rPr lang="en-US" sz="1200" dirty="0"/>
              <a:t>,</a:t>
            </a:r>
          </a:p>
          <a:p>
            <a:r>
              <a:rPr lang="en-US" sz="1200" dirty="0"/>
              <a:t>GD=</a:t>
            </a:r>
            <a:r>
              <a:rPr lang="en-US" sz="1200" dirty="0" err="1"/>
              <a:t>myGD</a:t>
            </a:r>
            <a:r>
              <a:rPr lang="en-US" sz="1200" dirty="0"/>
              <a:t>,#Genotype</a:t>
            </a:r>
          </a:p>
          <a:p>
            <a:r>
              <a:rPr lang="en-US" sz="1200" dirty="0"/>
              <a:t>GM=</a:t>
            </a:r>
            <a:r>
              <a:rPr lang="en-US" sz="1200" dirty="0" err="1"/>
              <a:t>myGM</a:t>
            </a:r>
            <a:r>
              <a:rPr lang="en-US" sz="1200" dirty="0"/>
              <a:t>,#Map information</a:t>
            </a:r>
          </a:p>
          <a:p>
            <a:r>
              <a:rPr lang="en-US" sz="1200" dirty="0" err="1">
                <a:solidFill>
                  <a:srgbClr val="FF0000"/>
                </a:solidFill>
              </a:rPr>
              <a:t>PCA.total</a:t>
            </a:r>
            <a:r>
              <a:rPr lang="en-US" sz="1200" dirty="0">
                <a:solidFill>
                  <a:srgbClr val="FF0000"/>
                </a:solidFill>
              </a:rPr>
              <a:t>=</a:t>
            </a:r>
            <a:r>
              <a:rPr lang="en-US" altLang="zh-CN" sz="1200" dirty="0">
                <a:solidFill>
                  <a:srgbClr val="FF0000"/>
                </a:solidFill>
              </a:rPr>
              <a:t>0</a:t>
            </a:r>
            <a:r>
              <a:rPr lang="en-US" sz="1200" dirty="0">
                <a:solidFill>
                  <a:srgbClr val="FF0000"/>
                </a:solidFill>
              </a:rPr>
              <a:t>,</a:t>
            </a:r>
          </a:p>
          <a:p>
            <a:r>
              <a:rPr lang="en-US" sz="1200" dirty="0" err="1"/>
              <a:t>QTN.position</a:t>
            </a:r>
            <a:r>
              <a:rPr lang="en-US" sz="1200" dirty="0"/>
              <a:t>=</a:t>
            </a:r>
            <a:r>
              <a:rPr lang="en-US" sz="1200" dirty="0" err="1"/>
              <a:t>mySim$QTN.position</a:t>
            </a:r>
            <a:r>
              <a:rPr lang="en-US" sz="1200" dirty="0"/>
              <a:t>,</a:t>
            </a:r>
          </a:p>
          <a:p>
            <a:r>
              <a:rPr lang="en-US" sz="1200" dirty="0"/>
              <a:t>model="</a:t>
            </a:r>
            <a:r>
              <a:rPr lang="en-US" sz="1200" dirty="0" err="1"/>
              <a:t>Blink</a:t>
            </a:r>
            <a:r>
              <a:rPr lang="en-US" altLang="zh-CN" sz="1200" dirty="0" err="1"/>
              <a:t>C</a:t>
            </a:r>
            <a:r>
              <a:rPr lang="en-US" sz="1200" dirty="0"/>
              <a:t>",</a:t>
            </a:r>
          </a:p>
          <a:p>
            <a:r>
              <a:rPr lang="en-US" sz="1200" dirty="0"/>
              <a:t>memo="</a:t>
            </a:r>
            <a:r>
              <a:rPr lang="en-US" sz="1200" dirty="0" err="1"/>
              <a:t>Blink</a:t>
            </a:r>
            <a:r>
              <a:rPr lang="en-US" altLang="zh-CN" sz="1200" dirty="0" err="1"/>
              <a:t>C</a:t>
            </a:r>
            <a:r>
              <a:rPr lang="en-US" sz="1200" dirty="0"/>
              <a:t>")</a:t>
            </a:r>
          </a:p>
        </p:txBody>
      </p:sp>
    </p:spTree>
    <p:extLst>
      <p:ext uri="{BB962C8B-B14F-4D97-AF65-F5344CB8AC3E}">
        <p14:creationId xmlns:p14="http://schemas.microsoft.com/office/powerpoint/2010/main" val="2243838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726BADE-5008-204C-BFCB-DB9B5F50C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951" y="1600200"/>
            <a:ext cx="11887200" cy="5257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28367" y="0"/>
            <a:ext cx="4597811" cy="108021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BLINK 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82F789-0EAB-D24D-A2FD-E3E2B370E397}"/>
              </a:ext>
            </a:extLst>
          </p:cNvPr>
          <p:cNvSpPr/>
          <p:nvPr/>
        </p:nvSpPr>
        <p:spPr>
          <a:xfrm>
            <a:off x="389271" y="154504"/>
            <a:ext cx="61480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B5760C"/>
                </a:solidFill>
                <a:latin typeface="Monaco" pitchFamily="2" charset="77"/>
              </a:rPr>
              <a:t>if</a:t>
            </a:r>
            <a:r>
              <a:rPr lang="en-US" sz="1200" dirty="0">
                <a:solidFill>
                  <a:srgbClr val="060087"/>
                </a:solidFill>
                <a:latin typeface="Monaco" pitchFamily="2" charset="77"/>
              </a:rPr>
              <a:t>(!require(</a:t>
            </a:r>
            <a:r>
              <a:rPr lang="en-US" sz="1200" dirty="0" err="1">
                <a:solidFill>
                  <a:srgbClr val="000000"/>
                </a:solidFill>
                <a:latin typeface="Monaco" pitchFamily="2" charset="77"/>
              </a:rPr>
              <a:t>devtools</a:t>
            </a:r>
            <a:r>
              <a:rPr lang="en-US" sz="1200" dirty="0">
                <a:solidFill>
                  <a:srgbClr val="060087"/>
                </a:solidFill>
                <a:latin typeface="Monaco" pitchFamily="2" charset="77"/>
              </a:rPr>
              <a:t>))  </a:t>
            </a:r>
            <a:r>
              <a:rPr lang="en-US" sz="1200" dirty="0" err="1">
                <a:solidFill>
                  <a:srgbClr val="060087"/>
                </a:solidFill>
                <a:latin typeface="Monaco" pitchFamily="2" charset="77"/>
              </a:rPr>
              <a:t>install.packages</a:t>
            </a:r>
            <a:r>
              <a:rPr lang="en-US" sz="1200" dirty="0">
                <a:solidFill>
                  <a:srgbClr val="060087"/>
                </a:solidFill>
                <a:latin typeface="Monaco" pitchFamily="2" charset="77"/>
              </a:rPr>
              <a:t>(</a:t>
            </a:r>
            <a:r>
              <a:rPr lang="en-US" sz="1200" dirty="0">
                <a:solidFill>
                  <a:srgbClr val="9E0003"/>
                </a:solidFill>
                <a:latin typeface="Monaco" pitchFamily="2" charset="77"/>
              </a:rPr>
              <a:t>"</a:t>
            </a:r>
            <a:r>
              <a:rPr lang="en-US" sz="1200" dirty="0" err="1">
                <a:solidFill>
                  <a:srgbClr val="9E0003"/>
                </a:solidFill>
                <a:latin typeface="Monaco" pitchFamily="2" charset="77"/>
              </a:rPr>
              <a:t>devtools</a:t>
            </a:r>
            <a:r>
              <a:rPr lang="en-US" sz="1200" dirty="0">
                <a:solidFill>
                  <a:srgbClr val="9E0003"/>
                </a:solidFill>
                <a:latin typeface="Monaco" pitchFamily="2" charset="77"/>
              </a:rPr>
              <a:t>"</a:t>
            </a:r>
            <a:r>
              <a:rPr lang="en-US" sz="1200" dirty="0">
                <a:solidFill>
                  <a:srgbClr val="060087"/>
                </a:solidFill>
                <a:latin typeface="Monaco" pitchFamily="2" charset="77"/>
              </a:rPr>
              <a:t>)</a:t>
            </a:r>
          </a:p>
          <a:p>
            <a:r>
              <a:rPr lang="en-US" sz="1200" dirty="0">
                <a:solidFill>
                  <a:srgbClr val="B5760C"/>
                </a:solidFill>
                <a:latin typeface="Monaco" pitchFamily="2" charset="77"/>
              </a:rPr>
              <a:t>if</a:t>
            </a:r>
            <a:r>
              <a:rPr lang="en-US" sz="1200" dirty="0">
                <a:solidFill>
                  <a:srgbClr val="060087"/>
                </a:solidFill>
                <a:latin typeface="Monaco" pitchFamily="2" charset="77"/>
              </a:rPr>
              <a:t>(!require(</a:t>
            </a:r>
            <a:r>
              <a:rPr lang="en-US" sz="1200" dirty="0">
                <a:solidFill>
                  <a:srgbClr val="000000"/>
                </a:solidFill>
                <a:latin typeface="Monaco" pitchFamily="2" charset="77"/>
              </a:rPr>
              <a:t>BLINK</a:t>
            </a:r>
            <a:r>
              <a:rPr lang="en-US" sz="1200" dirty="0">
                <a:solidFill>
                  <a:srgbClr val="060087"/>
                </a:solidFill>
                <a:latin typeface="Monaco" pitchFamily="2" charset="77"/>
              </a:rPr>
              <a:t>)) </a:t>
            </a:r>
            <a:r>
              <a:rPr lang="en-US" sz="1200" dirty="0" err="1">
                <a:solidFill>
                  <a:srgbClr val="000000"/>
                </a:solidFill>
                <a:latin typeface="Monaco" pitchFamily="2" charset="77"/>
              </a:rPr>
              <a:t>devtools</a:t>
            </a:r>
            <a:r>
              <a:rPr lang="en-US" sz="1200" dirty="0">
                <a:solidFill>
                  <a:srgbClr val="060087"/>
                </a:solidFill>
                <a:latin typeface="Monaco" pitchFamily="2" charset="77"/>
              </a:rPr>
              <a:t>::</a:t>
            </a:r>
            <a:r>
              <a:rPr lang="en-US" sz="1200" dirty="0" err="1">
                <a:solidFill>
                  <a:srgbClr val="060087"/>
                </a:solidFill>
                <a:latin typeface="Monaco" pitchFamily="2" charset="77"/>
              </a:rPr>
              <a:t>install_github</a:t>
            </a:r>
            <a:r>
              <a:rPr lang="en-US" sz="1200" dirty="0">
                <a:solidFill>
                  <a:srgbClr val="060087"/>
                </a:solidFill>
                <a:latin typeface="Monaco" pitchFamily="2" charset="77"/>
              </a:rPr>
              <a:t>(</a:t>
            </a:r>
            <a:r>
              <a:rPr lang="en-US" sz="1200" dirty="0">
                <a:solidFill>
                  <a:srgbClr val="9E0003"/>
                </a:solidFill>
                <a:latin typeface="Monaco" pitchFamily="2" charset="77"/>
              </a:rPr>
              <a:t>"YaoZhou89/BLINK"</a:t>
            </a:r>
            <a:r>
              <a:rPr lang="en-US" sz="1200" dirty="0">
                <a:solidFill>
                  <a:srgbClr val="060087"/>
                </a:solidFill>
                <a:latin typeface="Monaco" pitchFamily="2" charset="77"/>
              </a:rPr>
              <a:t>)</a:t>
            </a:r>
          </a:p>
          <a:p>
            <a:r>
              <a:rPr lang="en-US" sz="1200" dirty="0" err="1">
                <a:solidFill>
                  <a:srgbClr val="000000"/>
                </a:solidFill>
                <a:latin typeface="Monaco" pitchFamily="2" charset="77"/>
              </a:rPr>
              <a:t>myBlink</a:t>
            </a:r>
            <a:r>
              <a:rPr lang="en-US" sz="1200" dirty="0">
                <a:solidFill>
                  <a:srgbClr val="060087"/>
                </a:solidFill>
                <a:latin typeface="Monaco" pitchFamily="2" charset="77"/>
              </a:rPr>
              <a:t>=Blink(</a:t>
            </a:r>
          </a:p>
          <a:p>
            <a:r>
              <a:rPr lang="en-US" sz="1200" dirty="0">
                <a:solidFill>
                  <a:srgbClr val="000000"/>
                </a:solidFill>
                <a:latin typeface="Monaco" pitchFamily="2" charset="77"/>
              </a:rPr>
              <a:t>Y</a:t>
            </a:r>
            <a:r>
              <a:rPr lang="en-US" sz="1200" dirty="0">
                <a:solidFill>
                  <a:srgbClr val="060087"/>
                </a:solidFill>
                <a:latin typeface="Monaco" pitchFamily="2" charset="77"/>
              </a:rPr>
              <a:t>=</a:t>
            </a:r>
            <a:r>
              <a:rPr lang="en-US" sz="1200" dirty="0" err="1">
                <a:solidFill>
                  <a:srgbClr val="000000"/>
                </a:solidFill>
                <a:latin typeface="Monaco" pitchFamily="2" charset="77"/>
              </a:rPr>
              <a:t>mySim</a:t>
            </a:r>
            <a:r>
              <a:rPr lang="en-US" sz="1200" dirty="0" err="1">
                <a:solidFill>
                  <a:srgbClr val="060087"/>
                </a:solidFill>
                <a:latin typeface="Monaco" pitchFamily="2" charset="77"/>
              </a:rPr>
              <a:t>$</a:t>
            </a:r>
            <a:r>
              <a:rPr lang="en-US" sz="1200" dirty="0" err="1">
                <a:solidFill>
                  <a:srgbClr val="000000"/>
                </a:solidFill>
                <a:latin typeface="Monaco" pitchFamily="2" charset="77"/>
              </a:rPr>
              <a:t>Y</a:t>
            </a:r>
            <a:r>
              <a:rPr lang="en-US" sz="1200" dirty="0">
                <a:solidFill>
                  <a:srgbClr val="060087"/>
                </a:solidFill>
                <a:latin typeface="Monaco" pitchFamily="2" charset="77"/>
              </a:rPr>
              <a:t>,</a:t>
            </a:r>
            <a:endParaRPr lang="en-US" sz="1200" dirty="0">
              <a:solidFill>
                <a:srgbClr val="000000"/>
              </a:solidFill>
              <a:latin typeface="Monaco" pitchFamily="2" charset="77"/>
            </a:endParaRPr>
          </a:p>
          <a:p>
            <a:r>
              <a:rPr lang="en-US" sz="1200" dirty="0">
                <a:solidFill>
                  <a:srgbClr val="000000"/>
                </a:solidFill>
                <a:latin typeface="Monaco" pitchFamily="2" charset="77"/>
              </a:rPr>
              <a:t>GD</a:t>
            </a:r>
            <a:r>
              <a:rPr lang="en-US" sz="1200" dirty="0">
                <a:solidFill>
                  <a:srgbClr val="060087"/>
                </a:solidFill>
                <a:latin typeface="Monaco" pitchFamily="2" charset="77"/>
              </a:rPr>
              <a:t>=t(</a:t>
            </a:r>
            <a:r>
              <a:rPr lang="en-US" sz="1200" dirty="0" err="1">
                <a:solidFill>
                  <a:srgbClr val="000000"/>
                </a:solidFill>
                <a:latin typeface="Monaco" pitchFamily="2" charset="77"/>
              </a:rPr>
              <a:t>myGD</a:t>
            </a:r>
            <a:r>
              <a:rPr lang="en-US" sz="1200" dirty="0">
                <a:solidFill>
                  <a:srgbClr val="060087"/>
                </a:solidFill>
                <a:latin typeface="Monaco" pitchFamily="2" charset="77"/>
              </a:rPr>
              <a:t>[,</a:t>
            </a:r>
            <a:r>
              <a:rPr lang="en-US" sz="1200" dirty="0">
                <a:solidFill>
                  <a:srgbClr val="0B4213"/>
                </a:solidFill>
                <a:latin typeface="Monaco" pitchFamily="2" charset="77"/>
              </a:rPr>
              <a:t>-1</a:t>
            </a:r>
            <a:r>
              <a:rPr lang="en-US" sz="1200" dirty="0">
                <a:solidFill>
                  <a:srgbClr val="060087"/>
                </a:solidFill>
                <a:latin typeface="Monaco" pitchFamily="2" charset="77"/>
              </a:rPr>
              <a:t>]),</a:t>
            </a:r>
            <a:r>
              <a:rPr lang="en-US" sz="1200" dirty="0">
                <a:solidFill>
                  <a:srgbClr val="000000"/>
                </a:solidFill>
                <a:latin typeface="Monaco" pitchFamily="2" charset="77"/>
              </a:rPr>
              <a:t>GM</a:t>
            </a:r>
            <a:r>
              <a:rPr lang="en-US" sz="1200" dirty="0">
                <a:solidFill>
                  <a:srgbClr val="060087"/>
                </a:solidFill>
                <a:latin typeface="Monaco" pitchFamily="2" charset="77"/>
              </a:rPr>
              <a:t>=</a:t>
            </a:r>
            <a:r>
              <a:rPr lang="en-US" sz="1200" dirty="0" err="1">
                <a:solidFill>
                  <a:srgbClr val="000000"/>
                </a:solidFill>
                <a:latin typeface="Monaco" pitchFamily="2" charset="77"/>
              </a:rPr>
              <a:t>myGM</a:t>
            </a:r>
            <a:r>
              <a:rPr lang="en-US" sz="1200" dirty="0">
                <a:solidFill>
                  <a:srgbClr val="060087"/>
                </a:solidFill>
                <a:latin typeface="Monaco" pitchFamily="2" charset="77"/>
              </a:rPr>
              <a:t>,</a:t>
            </a:r>
            <a:endParaRPr lang="en-US" sz="1200" dirty="0">
              <a:solidFill>
                <a:srgbClr val="000000"/>
              </a:solidFill>
              <a:latin typeface="Monaco" pitchFamily="2" charset="77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Monaco" pitchFamily="2" charset="77"/>
              </a:rPr>
              <a:t>maxLoop</a:t>
            </a:r>
            <a:r>
              <a:rPr lang="en-US" sz="1200" dirty="0">
                <a:solidFill>
                  <a:srgbClr val="060087"/>
                </a:solidFill>
                <a:latin typeface="Monaco" pitchFamily="2" charset="77"/>
              </a:rPr>
              <a:t>=</a:t>
            </a:r>
            <a:r>
              <a:rPr lang="en-US" sz="1200" dirty="0">
                <a:solidFill>
                  <a:srgbClr val="0B4213"/>
                </a:solidFill>
                <a:latin typeface="Monaco" pitchFamily="2" charset="77"/>
              </a:rPr>
              <a:t>10</a:t>
            </a:r>
            <a:r>
              <a:rPr lang="en-US" sz="1200" dirty="0">
                <a:solidFill>
                  <a:srgbClr val="060087"/>
                </a:solidFill>
                <a:latin typeface="Monaco" pitchFamily="2" charset="77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Monaco" pitchFamily="2" charset="77"/>
              </a:rPr>
              <a:t>time.cal</a:t>
            </a:r>
            <a:r>
              <a:rPr lang="en-US" sz="1200" dirty="0">
                <a:solidFill>
                  <a:srgbClr val="060087"/>
                </a:solidFill>
                <a:latin typeface="Monaco" pitchFamily="2" charset="77"/>
              </a:rPr>
              <a:t>=</a:t>
            </a:r>
            <a:r>
              <a:rPr lang="en-US" sz="1200" dirty="0">
                <a:solidFill>
                  <a:srgbClr val="B5760C"/>
                </a:solidFill>
                <a:latin typeface="Monaco" pitchFamily="2" charset="77"/>
              </a:rPr>
              <a:t>T,</a:t>
            </a:r>
          </a:p>
          <a:p>
            <a:r>
              <a:rPr lang="en-US" sz="1200" dirty="0" err="1"/>
              <a:t>QTN.position</a:t>
            </a:r>
            <a:r>
              <a:rPr lang="en-US" sz="1200" dirty="0"/>
              <a:t>=</a:t>
            </a:r>
            <a:r>
              <a:rPr lang="en-US" sz="1200" dirty="0" err="1"/>
              <a:t>mySim$QTN.position</a:t>
            </a:r>
            <a:r>
              <a:rPr lang="en-US" sz="1200" dirty="0">
                <a:solidFill>
                  <a:srgbClr val="060087"/>
                </a:solidFill>
                <a:latin typeface="Monaco" pitchFamily="2" charset="77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9C326A-30F4-CD4F-A9F1-AC371AA82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082" y="2438238"/>
            <a:ext cx="2788855" cy="278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71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C8A18A-B568-704D-846F-F95E4AB71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446293"/>
            <a:ext cx="11498580" cy="488601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9003" y="366074"/>
            <a:ext cx="5766858" cy="1080219"/>
          </a:xfrm>
        </p:spPr>
        <p:txBody>
          <a:bodyPr>
            <a:normAutofit/>
          </a:bodyPr>
          <a:lstStyle/>
          <a:p>
            <a:r>
              <a:rPr lang="en-US" dirty="0"/>
              <a:t>BLINKR in GAPIT</a:t>
            </a:r>
          </a:p>
        </p:txBody>
      </p:sp>
      <p:sp>
        <p:nvSpPr>
          <p:cNvPr id="5" name="Rectangle 4"/>
          <p:cNvSpPr/>
          <p:nvPr/>
        </p:nvSpPr>
        <p:spPr>
          <a:xfrm>
            <a:off x="9088820" y="212166"/>
            <a:ext cx="31031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myGAPIT_MLM</a:t>
            </a:r>
            <a:r>
              <a:rPr lang="en-US" sz="1200" dirty="0"/>
              <a:t> &lt;- GAPIT(</a:t>
            </a:r>
          </a:p>
          <a:p>
            <a:r>
              <a:rPr lang="en-US" sz="1200" dirty="0"/>
              <a:t>Y=</a:t>
            </a:r>
            <a:r>
              <a:rPr lang="en-US" sz="1200" dirty="0" err="1"/>
              <a:t>mySim$Y</a:t>
            </a:r>
            <a:r>
              <a:rPr lang="en-US" sz="1200" dirty="0"/>
              <a:t>,</a:t>
            </a:r>
          </a:p>
          <a:p>
            <a:r>
              <a:rPr lang="en-US" sz="1200" dirty="0"/>
              <a:t>GD=</a:t>
            </a:r>
            <a:r>
              <a:rPr lang="en-US" sz="1200" dirty="0" err="1"/>
              <a:t>myGD</a:t>
            </a:r>
            <a:r>
              <a:rPr lang="en-US" sz="1200" dirty="0"/>
              <a:t>,#Genotype</a:t>
            </a:r>
          </a:p>
          <a:p>
            <a:r>
              <a:rPr lang="en-US" sz="1200" dirty="0"/>
              <a:t>GM=</a:t>
            </a:r>
            <a:r>
              <a:rPr lang="en-US" sz="1200" dirty="0" err="1"/>
              <a:t>myGM</a:t>
            </a:r>
            <a:r>
              <a:rPr lang="en-US" sz="1200" dirty="0"/>
              <a:t>,#Map information</a:t>
            </a:r>
          </a:p>
          <a:p>
            <a:r>
              <a:rPr lang="en-US" sz="1200" dirty="0" err="1">
                <a:solidFill>
                  <a:srgbClr val="FF0000"/>
                </a:solidFill>
              </a:rPr>
              <a:t>PCA.total</a:t>
            </a:r>
            <a:r>
              <a:rPr lang="en-US" sz="1200" dirty="0">
                <a:solidFill>
                  <a:srgbClr val="FF0000"/>
                </a:solidFill>
              </a:rPr>
              <a:t>=</a:t>
            </a:r>
            <a:r>
              <a:rPr lang="en-US" altLang="zh-CN" sz="1200" dirty="0">
                <a:solidFill>
                  <a:srgbClr val="FF0000"/>
                </a:solidFill>
              </a:rPr>
              <a:t>0</a:t>
            </a:r>
            <a:r>
              <a:rPr lang="en-US" sz="1200" dirty="0">
                <a:solidFill>
                  <a:srgbClr val="FF0000"/>
                </a:solidFill>
              </a:rPr>
              <a:t>,</a:t>
            </a:r>
          </a:p>
          <a:p>
            <a:r>
              <a:rPr lang="en-US" sz="1200" dirty="0" err="1"/>
              <a:t>QTN.position</a:t>
            </a:r>
            <a:r>
              <a:rPr lang="en-US" sz="1200" dirty="0"/>
              <a:t>=</a:t>
            </a:r>
            <a:r>
              <a:rPr lang="en-US" sz="1200" dirty="0" err="1"/>
              <a:t>mySim$QTN.position</a:t>
            </a:r>
            <a:r>
              <a:rPr lang="en-US" sz="1200" dirty="0"/>
              <a:t>,</a:t>
            </a:r>
          </a:p>
          <a:p>
            <a:r>
              <a:rPr lang="en-US" sz="1200" dirty="0"/>
              <a:t>model="Blink",</a:t>
            </a:r>
          </a:p>
          <a:p>
            <a:r>
              <a:rPr lang="en-US" sz="1200" dirty="0"/>
              <a:t>memo="Blink")</a:t>
            </a:r>
          </a:p>
        </p:txBody>
      </p:sp>
    </p:spTree>
    <p:extLst>
      <p:ext uri="{BB962C8B-B14F-4D97-AF65-F5344CB8AC3E}">
        <p14:creationId xmlns:p14="http://schemas.microsoft.com/office/powerpoint/2010/main" val="2463754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D819683-C858-7D46-B175-BC38A2F1D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737424"/>
            <a:ext cx="6304166" cy="59808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378" y="0"/>
            <a:ext cx="5766858" cy="1080219"/>
          </a:xfrm>
        </p:spPr>
        <p:txBody>
          <a:bodyPr>
            <a:normAutofit/>
          </a:bodyPr>
          <a:lstStyle/>
          <a:p>
            <a:r>
              <a:rPr lang="en-US" dirty="0"/>
              <a:t>Multiple methods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817924"/>
            <a:ext cx="47732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myGAPIT_MLM</a:t>
            </a:r>
            <a:r>
              <a:rPr lang="en-US" sz="1200" dirty="0"/>
              <a:t> &lt;- GAPIT(</a:t>
            </a:r>
          </a:p>
          <a:p>
            <a:r>
              <a:rPr lang="en-US" sz="1200" dirty="0"/>
              <a:t>Y=</a:t>
            </a:r>
            <a:r>
              <a:rPr lang="en-US" sz="1200" dirty="0" err="1"/>
              <a:t>mySim$Y</a:t>
            </a:r>
            <a:r>
              <a:rPr lang="en-US" sz="1200" dirty="0"/>
              <a:t>,</a:t>
            </a:r>
          </a:p>
          <a:p>
            <a:r>
              <a:rPr lang="en-US" sz="1200" dirty="0"/>
              <a:t>GD=</a:t>
            </a:r>
            <a:r>
              <a:rPr lang="en-US" sz="1200" dirty="0" err="1"/>
              <a:t>myGD</a:t>
            </a:r>
            <a:r>
              <a:rPr lang="en-US" sz="1200" dirty="0"/>
              <a:t>,#Genotype</a:t>
            </a:r>
          </a:p>
          <a:p>
            <a:r>
              <a:rPr lang="en-US" sz="1200" dirty="0"/>
              <a:t>GM=</a:t>
            </a:r>
            <a:r>
              <a:rPr lang="en-US" sz="1200" dirty="0" err="1"/>
              <a:t>myGM</a:t>
            </a:r>
            <a:r>
              <a:rPr lang="en-US" sz="1200" dirty="0"/>
              <a:t>,#Map information</a:t>
            </a:r>
          </a:p>
          <a:p>
            <a:r>
              <a:rPr lang="en-US" sz="1200" dirty="0" err="1"/>
              <a:t>PCA.total</a:t>
            </a:r>
            <a:r>
              <a:rPr lang="en-US" sz="1200" dirty="0"/>
              <a:t>=3,</a:t>
            </a:r>
          </a:p>
          <a:p>
            <a:r>
              <a:rPr lang="en-US" sz="1200" dirty="0" err="1"/>
              <a:t>QTN.position</a:t>
            </a:r>
            <a:r>
              <a:rPr lang="en-US" sz="1200" dirty="0"/>
              <a:t>=</a:t>
            </a:r>
            <a:r>
              <a:rPr lang="en-US" sz="1200" dirty="0" err="1"/>
              <a:t>mySim$QTN.position</a:t>
            </a:r>
            <a:r>
              <a:rPr lang="en-US" sz="1200" dirty="0"/>
              <a:t>,</a:t>
            </a:r>
          </a:p>
          <a:p>
            <a:r>
              <a:rPr lang="en-US" sz="1200" dirty="0"/>
              <a:t>model=c("GLM", "MLM", "CMLM", "SUPER", "MLMM", "FarmCPU", "Blink"),</a:t>
            </a:r>
          </a:p>
          <a:p>
            <a:r>
              <a:rPr lang="en-US" sz="1200" dirty="0" err="1"/>
              <a:t>Multiple_analysis</a:t>
            </a:r>
            <a:r>
              <a:rPr lang="en-US" sz="1200" dirty="0"/>
              <a:t>=TRUE,</a:t>
            </a:r>
          </a:p>
          <a:p>
            <a:r>
              <a:rPr lang="en-US" sz="1200" dirty="0" err="1"/>
              <a:t>file.output</a:t>
            </a:r>
            <a:r>
              <a:rPr lang="en-US" sz="1200" dirty="0"/>
              <a:t>=T)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936AC2-D07A-A14A-A7A9-68848A5F3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3066" y="0"/>
            <a:ext cx="3258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89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895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Summary of GWAS methods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3707B14-22E6-4444-ADBF-D0167F4F2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195606"/>
              </p:ext>
            </p:extLst>
          </p:nvPr>
        </p:nvGraphicFramePr>
        <p:xfrm>
          <a:off x="90308" y="1238954"/>
          <a:ext cx="11842046" cy="5242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7918">
                  <a:extLst>
                    <a:ext uri="{9D8B030D-6E8A-4147-A177-3AD203B41FA5}">
                      <a16:colId xmlns:a16="http://schemas.microsoft.com/office/drawing/2014/main" val="2693314841"/>
                    </a:ext>
                  </a:extLst>
                </a:gridCol>
                <a:gridCol w="1093792">
                  <a:extLst>
                    <a:ext uri="{9D8B030D-6E8A-4147-A177-3AD203B41FA5}">
                      <a16:colId xmlns:a16="http://schemas.microsoft.com/office/drawing/2014/main" val="3034132517"/>
                    </a:ext>
                  </a:extLst>
                </a:gridCol>
                <a:gridCol w="1093792">
                  <a:extLst>
                    <a:ext uri="{9D8B030D-6E8A-4147-A177-3AD203B41FA5}">
                      <a16:colId xmlns:a16="http://schemas.microsoft.com/office/drawing/2014/main" val="689713303"/>
                    </a:ext>
                  </a:extLst>
                </a:gridCol>
                <a:gridCol w="1093792">
                  <a:extLst>
                    <a:ext uri="{9D8B030D-6E8A-4147-A177-3AD203B41FA5}">
                      <a16:colId xmlns:a16="http://schemas.microsoft.com/office/drawing/2014/main" val="2967125976"/>
                    </a:ext>
                  </a:extLst>
                </a:gridCol>
                <a:gridCol w="1093792">
                  <a:extLst>
                    <a:ext uri="{9D8B030D-6E8A-4147-A177-3AD203B41FA5}">
                      <a16:colId xmlns:a16="http://schemas.microsoft.com/office/drawing/2014/main" val="1781222058"/>
                    </a:ext>
                  </a:extLst>
                </a:gridCol>
                <a:gridCol w="1093792">
                  <a:extLst>
                    <a:ext uri="{9D8B030D-6E8A-4147-A177-3AD203B41FA5}">
                      <a16:colId xmlns:a16="http://schemas.microsoft.com/office/drawing/2014/main" val="1359122239"/>
                    </a:ext>
                  </a:extLst>
                </a:gridCol>
                <a:gridCol w="1093792">
                  <a:extLst>
                    <a:ext uri="{9D8B030D-6E8A-4147-A177-3AD203B41FA5}">
                      <a16:colId xmlns:a16="http://schemas.microsoft.com/office/drawing/2014/main" val="1338928255"/>
                    </a:ext>
                  </a:extLst>
                </a:gridCol>
                <a:gridCol w="1093792">
                  <a:extLst>
                    <a:ext uri="{9D8B030D-6E8A-4147-A177-3AD203B41FA5}">
                      <a16:colId xmlns:a16="http://schemas.microsoft.com/office/drawing/2014/main" val="2766637881"/>
                    </a:ext>
                  </a:extLst>
                </a:gridCol>
                <a:gridCol w="1093792">
                  <a:extLst>
                    <a:ext uri="{9D8B030D-6E8A-4147-A177-3AD203B41FA5}">
                      <a16:colId xmlns:a16="http://schemas.microsoft.com/office/drawing/2014/main" val="3681755955"/>
                    </a:ext>
                  </a:extLst>
                </a:gridCol>
                <a:gridCol w="1093792">
                  <a:extLst>
                    <a:ext uri="{9D8B030D-6E8A-4147-A177-3AD203B41FA5}">
                      <a16:colId xmlns:a16="http://schemas.microsoft.com/office/drawing/2014/main" val="4162715150"/>
                    </a:ext>
                  </a:extLst>
                </a:gridCol>
              </a:tblGrid>
              <a:tr h="49199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Property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GLM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MLM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CMLM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ECMLM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MLMM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FarmCPU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BLINK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5025301"/>
                  </a:ext>
                </a:extLst>
              </a:tr>
              <a:tr h="49199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Multiple maker loci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9977484"/>
                  </a:ext>
                </a:extLst>
              </a:tr>
              <a:tr h="49199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Fixed effect model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0958321"/>
                  </a:ext>
                </a:extLst>
              </a:tr>
              <a:tr h="53867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Random effect model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2859816"/>
                  </a:ext>
                </a:extLst>
              </a:tr>
              <a:tr h="49199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Trait specific 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6981349"/>
                  </a:ext>
                </a:extLst>
              </a:tr>
              <a:tr h="49199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K optimization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2129838"/>
                  </a:ext>
                </a:extLst>
              </a:tr>
              <a:tr h="53867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Testing marker specific  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0106625"/>
                  </a:ext>
                </a:extLst>
              </a:tr>
              <a:tr h="49199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Iteration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5294378"/>
                  </a:ext>
                </a:extLst>
              </a:tr>
              <a:tr h="5953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Converge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% of </a:t>
                      </a:r>
                      <a:r>
                        <a:rPr lang="en-US" b="1" dirty="0" err="1"/>
                        <a:t>Va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Marker cofactors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Marker cofactors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9013848"/>
                  </a:ext>
                </a:extLst>
              </a:tr>
              <a:tr h="49199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Optimization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-2LL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-2LL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-2LL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-2LL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-2LL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-2LL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6519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1363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0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Demonstration</a:t>
            </a:r>
          </a:p>
        </p:txBody>
      </p:sp>
      <p:pic>
        <p:nvPicPr>
          <p:cNvPr id="45058" name="Picture 4" descr="tassel dem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438400"/>
            <a:ext cx="3162300" cy="2647950"/>
          </a:xfrm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343401" y="1982788"/>
            <a:ext cx="3656013" cy="3656012"/>
            <a:chOff x="1776" y="1249"/>
            <a:chExt cx="2303" cy="2303"/>
          </a:xfrm>
        </p:grpSpPr>
        <p:sp>
          <p:nvSpPr>
            <p:cNvPr id="45060" name="Oval 6"/>
            <p:cNvSpPr>
              <a:spLocks noChangeArrowheads="1"/>
            </p:cNvSpPr>
            <p:nvPr/>
          </p:nvSpPr>
          <p:spPr bwMode="auto">
            <a:xfrm>
              <a:off x="1776" y="1249"/>
              <a:ext cx="2303" cy="2303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1" name="Oval 7"/>
            <p:cNvSpPr>
              <a:spLocks noChangeArrowheads="1"/>
            </p:cNvSpPr>
            <p:nvPr/>
          </p:nvSpPr>
          <p:spPr bwMode="auto">
            <a:xfrm>
              <a:off x="2112" y="1536"/>
              <a:ext cx="1727" cy="1727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2" name="Oval 8"/>
            <p:cNvSpPr>
              <a:spLocks noChangeArrowheads="1"/>
            </p:cNvSpPr>
            <p:nvPr/>
          </p:nvSpPr>
          <p:spPr bwMode="auto">
            <a:xfrm>
              <a:off x="2400" y="1824"/>
              <a:ext cx="1152" cy="1152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3" name="Oval 9"/>
            <p:cNvSpPr>
              <a:spLocks noChangeArrowheads="1"/>
            </p:cNvSpPr>
            <p:nvPr/>
          </p:nvSpPr>
          <p:spPr bwMode="auto">
            <a:xfrm>
              <a:off x="2688" y="2112"/>
              <a:ext cx="576" cy="576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4D9311A-BE31-6C4F-8F17-352C8EB558C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3048001" cy="4507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Constantia" charset="0"/>
              </a:rPr>
              <a:t>t-Test</a:t>
            </a:r>
          </a:p>
          <a:p>
            <a:r>
              <a:rPr lang="en-US">
                <a:latin typeface="Constantia" charset="0"/>
              </a:rPr>
              <a:t>GLM</a:t>
            </a:r>
          </a:p>
          <a:p>
            <a:r>
              <a:rPr lang="en-US">
                <a:latin typeface="Constantia" charset="0"/>
              </a:rPr>
              <a:t>MLM</a:t>
            </a:r>
          </a:p>
          <a:p>
            <a:r>
              <a:rPr lang="en-US">
                <a:latin typeface="Constantia" charset="0"/>
              </a:rPr>
              <a:t>CMLM</a:t>
            </a:r>
          </a:p>
          <a:p>
            <a:r>
              <a:rPr lang="en-US">
                <a:latin typeface="Constantia" charset="0"/>
              </a:rPr>
              <a:t>SUPER</a:t>
            </a:r>
          </a:p>
          <a:p>
            <a:r>
              <a:rPr lang="en-US">
                <a:latin typeface="Constantia" charset="0"/>
              </a:rPr>
              <a:t>MLMM</a:t>
            </a:r>
          </a:p>
          <a:p>
            <a:r>
              <a:rPr lang="en-US">
                <a:latin typeface="Constantia" charset="0"/>
              </a:rPr>
              <a:t>FarmCPU</a:t>
            </a:r>
          </a:p>
          <a:p>
            <a:r>
              <a:rPr lang="en-US">
                <a:latin typeface="Constantia" charset="0"/>
              </a:rPr>
              <a:t>BLINK</a:t>
            </a:r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7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Import GAPIT/data and simulation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1734801"/>
            <a:ext cx="102565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source("http://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/GAPIT/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GAPIT.library.R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")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source(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www.zzlab.net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/GAPIT/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gapit_functions.txt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#Import demo data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read.table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file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/GAPIT/data/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mdp_numeric.txt"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head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B5760C"/>
                </a:solidFill>
                <a:latin typeface="Candara" charset="0"/>
              </a:rPr>
              <a:t>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read.table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file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/GAPIT/data/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mdp_SNP_information.txt"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head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B5760C"/>
                </a:solidFill>
                <a:latin typeface="Candara" charset="0"/>
              </a:rPr>
              <a:t>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Simultate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 10 QTN on the first half chromosomes</a:t>
            </a:r>
          </a:p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myGD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-1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</a:t>
            </a:r>
          </a:p>
          <a:p>
            <a:r>
              <a:rPr lang="pt-BR" dirty="0">
                <a:solidFill>
                  <a:srgbClr val="000000"/>
                </a:solidFill>
                <a:latin typeface="Candara" charset="0"/>
              </a:rPr>
              <a:t>index1to5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]&lt;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6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Candara" charset="0"/>
              </a:rPr>
              <a:t>X1to5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= 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index1to5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</a:t>
            </a:r>
          </a:p>
          <a:p>
            <a:r>
              <a:rPr lang="pt-BR" dirty="0">
                <a:solidFill>
                  <a:srgbClr val="000000"/>
                </a:solidFill>
                <a:latin typeface="Candara" charset="0"/>
              </a:rPr>
              <a:t>taxa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myGD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</a:t>
            </a:r>
          </a:p>
          <a:p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setwd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("~/Desktop/temp")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is-IS" dirty="0">
                <a:solidFill>
                  <a:srgbClr val="060087"/>
                </a:solidFill>
                <a:latin typeface="Candara" charset="0"/>
              </a:rPr>
              <a:t>set.seed(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99164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GD.candidate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cbind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taxa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X1to5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GAPIT.Phenotype.Simulation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GD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GD.candidate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GM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index1to5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,],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h2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.75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NQTN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20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effectunit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.95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QTNDist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"normal"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56947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7F7BE7-8F68-994D-BA5B-E3EAEC3CF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11887200" cy="5257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6738" y="0"/>
            <a:ext cx="5766858" cy="1080219"/>
          </a:xfrm>
        </p:spPr>
        <p:txBody>
          <a:bodyPr>
            <a:normAutofit/>
          </a:bodyPr>
          <a:lstStyle/>
          <a:p>
            <a:r>
              <a:rPr lang="en-US" dirty="0" err="1"/>
              <a:t>ttest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0544" y="231919"/>
            <a:ext cx="33609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#GWAS by GAPIT</a:t>
            </a:r>
          </a:p>
          <a:p>
            <a:r>
              <a:rPr lang="en-US" sz="1600" dirty="0" err="1"/>
              <a:t>myGAPIT</a:t>
            </a:r>
            <a:r>
              <a:rPr lang="en-US" sz="1600" dirty="0"/>
              <a:t>=GAPIT(</a:t>
            </a:r>
          </a:p>
          <a:p>
            <a:r>
              <a:rPr lang="en-US" sz="1600" dirty="0"/>
              <a:t>  Y=</a:t>
            </a:r>
            <a:r>
              <a:rPr lang="en-US" sz="1600" dirty="0" err="1"/>
              <a:t>mySim$Y</a:t>
            </a:r>
            <a:r>
              <a:rPr lang="en-US" sz="1600" dirty="0"/>
              <a:t>,</a:t>
            </a:r>
          </a:p>
          <a:p>
            <a:r>
              <a:rPr lang="en-US" sz="1600" dirty="0"/>
              <a:t>  GD=</a:t>
            </a:r>
            <a:r>
              <a:rPr lang="en-US" sz="1600" dirty="0" err="1"/>
              <a:t>myGD</a:t>
            </a:r>
            <a:r>
              <a:rPr lang="en-US" sz="1600" dirty="0"/>
              <a:t>,</a:t>
            </a:r>
          </a:p>
          <a:p>
            <a:r>
              <a:rPr lang="en-US" sz="1600" dirty="0"/>
              <a:t>  GM=</a:t>
            </a:r>
            <a:r>
              <a:rPr lang="en-US" sz="1600" dirty="0" err="1"/>
              <a:t>myGM</a:t>
            </a:r>
            <a:r>
              <a:rPr lang="en-US" sz="1600" dirty="0"/>
              <a:t>,</a:t>
            </a:r>
          </a:p>
          <a:p>
            <a:r>
              <a:rPr lang="en-US" sz="1600" dirty="0"/>
              <a:t>  </a:t>
            </a:r>
            <a:r>
              <a:rPr lang="en-US" sz="1600" dirty="0" err="1"/>
              <a:t>QTN.position</a:t>
            </a:r>
            <a:r>
              <a:rPr lang="en-US" sz="1600" dirty="0"/>
              <a:t>=</a:t>
            </a:r>
            <a:r>
              <a:rPr lang="en-US" sz="1600" dirty="0" err="1"/>
              <a:t>mySim$QTN.position</a:t>
            </a:r>
            <a:r>
              <a:rPr lang="en-US" sz="1600" dirty="0"/>
              <a:t>,</a:t>
            </a:r>
          </a:p>
          <a:p>
            <a:r>
              <a:rPr lang="en-US" sz="1600" dirty="0"/>
              <a:t>  </a:t>
            </a:r>
            <a:r>
              <a:rPr lang="en-US" sz="1600" dirty="0" err="1"/>
              <a:t>PCA.total</a:t>
            </a:r>
            <a:r>
              <a:rPr lang="en-US" sz="1600" dirty="0"/>
              <a:t>=0,</a:t>
            </a:r>
          </a:p>
          <a:p>
            <a:r>
              <a:rPr lang="en-US" sz="1600" dirty="0"/>
              <a:t>model="GLM", </a:t>
            </a:r>
          </a:p>
          <a:p>
            <a:r>
              <a:rPr lang="en-US" sz="1600" dirty="0"/>
              <a:t>memo="</a:t>
            </a:r>
            <a:r>
              <a:rPr lang="en-US" sz="1600" dirty="0" err="1"/>
              <a:t>ttest</a:t>
            </a:r>
            <a:r>
              <a:rPr lang="en-US" sz="1600" dirty="0"/>
              <a:t>")</a:t>
            </a:r>
          </a:p>
          <a:p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DB0690-D625-0149-B212-EE194F636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5422" y="2540001"/>
            <a:ext cx="2113844" cy="211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71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5067" y="165942"/>
            <a:ext cx="5766858" cy="1080219"/>
          </a:xfrm>
        </p:spPr>
        <p:txBody>
          <a:bodyPr>
            <a:normAutofit/>
          </a:bodyPr>
          <a:lstStyle/>
          <a:p>
            <a:r>
              <a:rPr lang="en-US" dirty="0"/>
              <a:t>GLM</a:t>
            </a:r>
          </a:p>
        </p:txBody>
      </p:sp>
      <p:sp>
        <p:nvSpPr>
          <p:cNvPr id="5" name="Rectangle 4"/>
          <p:cNvSpPr/>
          <p:nvPr/>
        </p:nvSpPr>
        <p:spPr>
          <a:xfrm>
            <a:off x="353122" y="30475"/>
            <a:ext cx="37108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#GWAS by GAPIT</a:t>
            </a:r>
          </a:p>
          <a:p>
            <a:r>
              <a:rPr lang="en-US" sz="1600" dirty="0" err="1"/>
              <a:t>myGAPIT</a:t>
            </a:r>
            <a:r>
              <a:rPr lang="en-US" sz="1600" dirty="0"/>
              <a:t>=GAPIT(</a:t>
            </a:r>
          </a:p>
          <a:p>
            <a:r>
              <a:rPr lang="en-US" sz="1600" dirty="0"/>
              <a:t>  Y=</a:t>
            </a:r>
            <a:r>
              <a:rPr lang="en-US" sz="1600" dirty="0" err="1"/>
              <a:t>mySim$Y</a:t>
            </a:r>
            <a:r>
              <a:rPr lang="en-US" sz="1600" dirty="0"/>
              <a:t>,</a:t>
            </a:r>
          </a:p>
          <a:p>
            <a:r>
              <a:rPr lang="en-US" sz="1600" dirty="0"/>
              <a:t>  GD=</a:t>
            </a:r>
            <a:r>
              <a:rPr lang="en-US" sz="1600" dirty="0" err="1"/>
              <a:t>myGD</a:t>
            </a:r>
            <a:r>
              <a:rPr lang="en-US" sz="1600" dirty="0"/>
              <a:t>,</a:t>
            </a:r>
          </a:p>
          <a:p>
            <a:r>
              <a:rPr lang="en-US" sz="1600" dirty="0"/>
              <a:t>  GM=</a:t>
            </a:r>
            <a:r>
              <a:rPr lang="en-US" sz="1600" dirty="0" err="1"/>
              <a:t>myGM</a:t>
            </a:r>
            <a:r>
              <a:rPr lang="en-US" sz="1600" dirty="0"/>
              <a:t>,</a:t>
            </a:r>
          </a:p>
          <a:p>
            <a:r>
              <a:rPr lang="en-US" sz="1600" dirty="0"/>
              <a:t>  </a:t>
            </a:r>
            <a:r>
              <a:rPr lang="en-US" sz="1600" dirty="0" err="1"/>
              <a:t>QTN.position</a:t>
            </a:r>
            <a:r>
              <a:rPr lang="en-US" sz="1600" dirty="0"/>
              <a:t>=</a:t>
            </a:r>
            <a:r>
              <a:rPr lang="en-US" sz="1600" dirty="0" err="1"/>
              <a:t>mySim$QTN.position</a:t>
            </a:r>
            <a:r>
              <a:rPr lang="en-US" sz="1600" dirty="0"/>
              <a:t>,</a:t>
            </a:r>
          </a:p>
          <a:p>
            <a:r>
              <a:rPr lang="en-US" sz="1600" dirty="0"/>
              <a:t>  </a:t>
            </a:r>
            <a:r>
              <a:rPr lang="en-US" sz="1600" dirty="0" err="1"/>
              <a:t>PCA.total</a:t>
            </a:r>
            <a:r>
              <a:rPr lang="en-US" sz="1600" dirty="0"/>
              <a:t>=3,</a:t>
            </a:r>
          </a:p>
          <a:p>
            <a:r>
              <a:rPr lang="en-US" sz="1600" dirty="0"/>
              <a:t>model="GLM", </a:t>
            </a:r>
          </a:p>
          <a:p>
            <a:r>
              <a:rPr lang="en-US" sz="1600" dirty="0"/>
              <a:t>memo="GLM")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77A9AC-652B-5A43-9841-6DF2A9AAE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11887200" cy="5257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0A03E5-D456-A64E-8842-62CC8BCF7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9234" y="2422623"/>
            <a:ext cx="2115509" cy="211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90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B277AE-ECDE-814C-A93B-F238152FD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1863"/>
            <a:ext cx="11887200" cy="5257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27603" y="255522"/>
            <a:ext cx="5766858" cy="1080219"/>
          </a:xfrm>
        </p:spPr>
        <p:txBody>
          <a:bodyPr>
            <a:normAutofit/>
          </a:bodyPr>
          <a:lstStyle/>
          <a:p>
            <a:r>
              <a:rPr lang="en-US" dirty="0"/>
              <a:t>MLM</a:t>
            </a:r>
          </a:p>
        </p:txBody>
      </p:sp>
      <p:sp>
        <p:nvSpPr>
          <p:cNvPr id="5" name="Rectangle 4"/>
          <p:cNvSpPr/>
          <p:nvPr/>
        </p:nvSpPr>
        <p:spPr>
          <a:xfrm>
            <a:off x="455386" y="0"/>
            <a:ext cx="37108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#GWAS by GAPIT</a:t>
            </a:r>
          </a:p>
          <a:p>
            <a:r>
              <a:rPr lang="en-US" sz="1600" dirty="0" err="1"/>
              <a:t>myGAPIT</a:t>
            </a:r>
            <a:r>
              <a:rPr lang="en-US" sz="1600" dirty="0"/>
              <a:t>=GAPIT(</a:t>
            </a:r>
          </a:p>
          <a:p>
            <a:r>
              <a:rPr lang="en-US" sz="1600" dirty="0"/>
              <a:t>  Y=</a:t>
            </a:r>
            <a:r>
              <a:rPr lang="en-US" sz="1600" dirty="0" err="1"/>
              <a:t>mySim$Y</a:t>
            </a:r>
            <a:r>
              <a:rPr lang="en-US" sz="1600" dirty="0"/>
              <a:t>,</a:t>
            </a:r>
          </a:p>
          <a:p>
            <a:r>
              <a:rPr lang="en-US" sz="1600" dirty="0"/>
              <a:t>  GD=</a:t>
            </a:r>
            <a:r>
              <a:rPr lang="en-US" sz="1600" dirty="0" err="1"/>
              <a:t>myGD</a:t>
            </a:r>
            <a:r>
              <a:rPr lang="en-US" sz="1600" dirty="0"/>
              <a:t>,</a:t>
            </a:r>
          </a:p>
          <a:p>
            <a:r>
              <a:rPr lang="en-US" sz="1600" dirty="0"/>
              <a:t>  GM=</a:t>
            </a:r>
            <a:r>
              <a:rPr lang="en-US" sz="1600" dirty="0" err="1"/>
              <a:t>myGM</a:t>
            </a:r>
            <a:r>
              <a:rPr lang="en-US" sz="1600" dirty="0"/>
              <a:t>,</a:t>
            </a:r>
          </a:p>
          <a:p>
            <a:r>
              <a:rPr lang="en-US" sz="1600" dirty="0"/>
              <a:t>  </a:t>
            </a:r>
            <a:r>
              <a:rPr lang="en-US" sz="1600" dirty="0" err="1"/>
              <a:t>QTN.position</a:t>
            </a:r>
            <a:r>
              <a:rPr lang="en-US" sz="1600" dirty="0"/>
              <a:t>=</a:t>
            </a:r>
            <a:r>
              <a:rPr lang="en-US" sz="1600" dirty="0" err="1"/>
              <a:t>mySim$QTN.position</a:t>
            </a:r>
            <a:r>
              <a:rPr lang="en-US" sz="1600" dirty="0"/>
              <a:t>,</a:t>
            </a:r>
          </a:p>
          <a:p>
            <a:r>
              <a:rPr lang="en-US" sz="1600" dirty="0"/>
              <a:t>  </a:t>
            </a:r>
            <a:r>
              <a:rPr lang="en-US" sz="1600" dirty="0" err="1"/>
              <a:t>PCA.total</a:t>
            </a:r>
            <a:r>
              <a:rPr lang="en-US" sz="1600" dirty="0"/>
              <a:t>=3,</a:t>
            </a:r>
          </a:p>
          <a:p>
            <a:r>
              <a:rPr lang="en-US" sz="1600" dirty="0"/>
              <a:t>model="MLM", </a:t>
            </a:r>
          </a:p>
          <a:p>
            <a:r>
              <a:rPr lang="en-US" sz="1600" dirty="0"/>
              <a:t>memo="MLM")</a:t>
            </a:r>
          </a:p>
        </p:txBody>
      </p:sp>
    </p:spTree>
    <p:extLst>
      <p:ext uri="{BB962C8B-B14F-4D97-AF65-F5344CB8AC3E}">
        <p14:creationId xmlns:p14="http://schemas.microsoft.com/office/powerpoint/2010/main" val="1920912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936DB1-FDC4-6A48-97DF-621139B52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91863"/>
            <a:ext cx="11887200" cy="5257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338329"/>
            <a:ext cx="5766858" cy="1080219"/>
          </a:xfrm>
        </p:spPr>
        <p:txBody>
          <a:bodyPr>
            <a:normAutofit/>
          </a:bodyPr>
          <a:lstStyle/>
          <a:p>
            <a:r>
              <a:rPr lang="en-US" dirty="0"/>
              <a:t>CMLM</a:t>
            </a:r>
          </a:p>
        </p:txBody>
      </p:sp>
      <p:sp>
        <p:nvSpPr>
          <p:cNvPr id="5" name="Rectangle 4"/>
          <p:cNvSpPr/>
          <p:nvPr/>
        </p:nvSpPr>
        <p:spPr>
          <a:xfrm>
            <a:off x="8153744" y="130319"/>
            <a:ext cx="37108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#GWAS by GAPIT</a:t>
            </a:r>
          </a:p>
          <a:p>
            <a:r>
              <a:rPr lang="en-US" sz="1600" dirty="0" err="1"/>
              <a:t>myGAPIT</a:t>
            </a:r>
            <a:r>
              <a:rPr lang="en-US" sz="1600" dirty="0"/>
              <a:t>=GAPIT(</a:t>
            </a:r>
          </a:p>
          <a:p>
            <a:r>
              <a:rPr lang="en-US" sz="1600" dirty="0"/>
              <a:t>  Y=</a:t>
            </a:r>
            <a:r>
              <a:rPr lang="en-US" sz="1600" dirty="0" err="1"/>
              <a:t>mySim$Y</a:t>
            </a:r>
            <a:r>
              <a:rPr lang="en-US" sz="1600" dirty="0"/>
              <a:t>,</a:t>
            </a:r>
          </a:p>
          <a:p>
            <a:r>
              <a:rPr lang="en-US" sz="1600" dirty="0"/>
              <a:t>  GD=</a:t>
            </a:r>
            <a:r>
              <a:rPr lang="en-US" sz="1600" dirty="0" err="1"/>
              <a:t>myGD</a:t>
            </a:r>
            <a:r>
              <a:rPr lang="en-US" sz="1600" dirty="0"/>
              <a:t>,</a:t>
            </a:r>
          </a:p>
          <a:p>
            <a:r>
              <a:rPr lang="en-US" sz="1600" dirty="0"/>
              <a:t>  GM=</a:t>
            </a:r>
            <a:r>
              <a:rPr lang="en-US" sz="1600" dirty="0" err="1"/>
              <a:t>myGM</a:t>
            </a:r>
            <a:r>
              <a:rPr lang="en-US" sz="1600" dirty="0"/>
              <a:t>,</a:t>
            </a:r>
          </a:p>
          <a:p>
            <a:r>
              <a:rPr lang="en-US" sz="1600" dirty="0"/>
              <a:t>  </a:t>
            </a:r>
            <a:r>
              <a:rPr lang="en-US" sz="1600" dirty="0" err="1"/>
              <a:t>QTN.position</a:t>
            </a:r>
            <a:r>
              <a:rPr lang="en-US" sz="1600" dirty="0"/>
              <a:t>=</a:t>
            </a:r>
            <a:r>
              <a:rPr lang="en-US" sz="1600" dirty="0" err="1"/>
              <a:t>mySim$QTN.position</a:t>
            </a:r>
            <a:r>
              <a:rPr lang="en-US" sz="1600" dirty="0"/>
              <a:t>,</a:t>
            </a:r>
          </a:p>
          <a:p>
            <a:r>
              <a:rPr lang="en-US" sz="1600" dirty="0"/>
              <a:t>  </a:t>
            </a:r>
            <a:r>
              <a:rPr lang="en-US" sz="1600" dirty="0" err="1"/>
              <a:t>PCA.total</a:t>
            </a:r>
            <a:r>
              <a:rPr lang="en-US" sz="1600" dirty="0"/>
              <a:t>=3,</a:t>
            </a:r>
          </a:p>
          <a:p>
            <a:r>
              <a:rPr lang="en-US" sz="1600" dirty="0"/>
              <a:t>  </a:t>
            </a:r>
            <a:r>
              <a:rPr lang="en-US" sz="1600" dirty="0" err="1"/>
              <a:t>group.from</a:t>
            </a:r>
            <a:r>
              <a:rPr lang="en-US" sz="1600" dirty="0"/>
              <a:t> = 1,</a:t>
            </a:r>
          </a:p>
          <a:p>
            <a:r>
              <a:rPr lang="en-US" sz="1600" dirty="0"/>
              <a:t>  </a:t>
            </a:r>
            <a:r>
              <a:rPr lang="en-US" sz="1600" dirty="0" err="1"/>
              <a:t>group.to</a:t>
            </a:r>
            <a:r>
              <a:rPr lang="en-US" sz="1600" dirty="0"/>
              <a:t> = 1000,</a:t>
            </a:r>
          </a:p>
          <a:p>
            <a:r>
              <a:rPr lang="en-US" sz="1600" dirty="0"/>
              <a:t>  </a:t>
            </a:r>
            <a:r>
              <a:rPr lang="en-US" sz="1600" dirty="0" err="1"/>
              <a:t>group.by</a:t>
            </a:r>
            <a:r>
              <a:rPr lang="en-US" sz="1600" dirty="0"/>
              <a:t> = 100,</a:t>
            </a:r>
          </a:p>
          <a:p>
            <a:r>
              <a:rPr lang="en-US" sz="1600" dirty="0"/>
              <a:t>model="CMLM", </a:t>
            </a:r>
          </a:p>
          <a:p>
            <a:r>
              <a:rPr lang="en-US" sz="1600" dirty="0"/>
              <a:t>memo="CMLM")</a:t>
            </a:r>
          </a:p>
        </p:txBody>
      </p:sp>
    </p:spTree>
    <p:extLst>
      <p:ext uri="{BB962C8B-B14F-4D97-AF65-F5344CB8AC3E}">
        <p14:creationId xmlns:p14="http://schemas.microsoft.com/office/powerpoint/2010/main" val="4160332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338329"/>
            <a:ext cx="5766858" cy="1080219"/>
          </a:xfrm>
        </p:spPr>
        <p:txBody>
          <a:bodyPr>
            <a:normAutofit/>
          </a:bodyPr>
          <a:lstStyle/>
          <a:p>
            <a:r>
              <a:rPr lang="en-US" dirty="0"/>
              <a:t>SUPER</a:t>
            </a:r>
          </a:p>
        </p:txBody>
      </p:sp>
      <p:sp>
        <p:nvSpPr>
          <p:cNvPr id="5" name="Rectangle 4"/>
          <p:cNvSpPr/>
          <p:nvPr/>
        </p:nvSpPr>
        <p:spPr>
          <a:xfrm>
            <a:off x="8176322" y="168995"/>
            <a:ext cx="37108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#GWAS by GAPIT</a:t>
            </a:r>
          </a:p>
          <a:p>
            <a:r>
              <a:rPr lang="en-US" sz="1600" dirty="0" err="1"/>
              <a:t>myGAPIT</a:t>
            </a:r>
            <a:r>
              <a:rPr lang="en-US" sz="1600" dirty="0"/>
              <a:t>=GAPIT(</a:t>
            </a:r>
          </a:p>
          <a:p>
            <a:r>
              <a:rPr lang="en-US" sz="1600" dirty="0"/>
              <a:t>  Y=</a:t>
            </a:r>
            <a:r>
              <a:rPr lang="en-US" sz="1600" dirty="0" err="1"/>
              <a:t>mySim$Y</a:t>
            </a:r>
            <a:r>
              <a:rPr lang="en-US" sz="1600" dirty="0"/>
              <a:t>,</a:t>
            </a:r>
          </a:p>
          <a:p>
            <a:r>
              <a:rPr lang="en-US" sz="1600" dirty="0"/>
              <a:t>  GD=</a:t>
            </a:r>
            <a:r>
              <a:rPr lang="en-US" sz="1600" dirty="0" err="1"/>
              <a:t>myGD</a:t>
            </a:r>
            <a:r>
              <a:rPr lang="en-US" sz="1600" dirty="0"/>
              <a:t>,</a:t>
            </a:r>
          </a:p>
          <a:p>
            <a:r>
              <a:rPr lang="en-US" sz="1600" dirty="0"/>
              <a:t>  GM=</a:t>
            </a:r>
            <a:r>
              <a:rPr lang="en-US" sz="1600" dirty="0" err="1"/>
              <a:t>myGM</a:t>
            </a:r>
            <a:r>
              <a:rPr lang="en-US" sz="1600" dirty="0"/>
              <a:t>,</a:t>
            </a:r>
          </a:p>
          <a:p>
            <a:r>
              <a:rPr lang="en-US" sz="1600" dirty="0"/>
              <a:t>  </a:t>
            </a:r>
            <a:r>
              <a:rPr lang="en-US" sz="1600" dirty="0" err="1"/>
              <a:t>QTN.position</a:t>
            </a:r>
            <a:r>
              <a:rPr lang="en-US" sz="1600" dirty="0"/>
              <a:t>=</a:t>
            </a:r>
            <a:r>
              <a:rPr lang="en-US" sz="1600" dirty="0" err="1"/>
              <a:t>mySim$QTN.position</a:t>
            </a:r>
            <a:r>
              <a:rPr lang="en-US" sz="1600" dirty="0"/>
              <a:t>,</a:t>
            </a:r>
          </a:p>
          <a:p>
            <a:r>
              <a:rPr lang="en-US" sz="1600" dirty="0"/>
              <a:t>  </a:t>
            </a:r>
            <a:r>
              <a:rPr lang="en-US" sz="1600" dirty="0" err="1"/>
              <a:t>PCA.total</a:t>
            </a:r>
            <a:r>
              <a:rPr lang="en-US" sz="1600" dirty="0"/>
              <a:t>=3,</a:t>
            </a:r>
          </a:p>
          <a:p>
            <a:r>
              <a:rPr lang="en-US" sz="1600" dirty="0"/>
              <a:t>model="SUPER", </a:t>
            </a:r>
          </a:p>
          <a:p>
            <a:r>
              <a:rPr lang="en-US" sz="1600" dirty="0"/>
              <a:t>  memo="SUPER")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F09FE1-788E-5A48-991D-3085B74BF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11887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33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1261</TotalTime>
  <Words>1344</Words>
  <Application>Microsoft Macintosh PowerPoint</Application>
  <PresentationFormat>Widescreen</PresentationFormat>
  <Paragraphs>271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等线</vt:lpstr>
      <vt:lpstr>等线 Light</vt:lpstr>
      <vt:lpstr>Arial</vt:lpstr>
      <vt:lpstr>Calibri</vt:lpstr>
      <vt:lpstr>Calibri Light</vt:lpstr>
      <vt:lpstr>Candara</vt:lpstr>
      <vt:lpstr>Constantia</vt:lpstr>
      <vt:lpstr>Monaco</vt:lpstr>
      <vt:lpstr>Symbol</vt:lpstr>
      <vt:lpstr>Office Theme</vt:lpstr>
      <vt:lpstr>Statistical Genomics</vt:lpstr>
      <vt:lpstr>Summary of GWAS methods</vt:lpstr>
      <vt:lpstr>Demonstration</vt:lpstr>
      <vt:lpstr>Import GAPIT/data and simulation</vt:lpstr>
      <vt:lpstr>ttest</vt:lpstr>
      <vt:lpstr>GLM</vt:lpstr>
      <vt:lpstr>MLM</vt:lpstr>
      <vt:lpstr>CMLM</vt:lpstr>
      <vt:lpstr>SUPER</vt:lpstr>
      <vt:lpstr>MLMM</vt:lpstr>
      <vt:lpstr>FarmCPU</vt:lpstr>
      <vt:lpstr>FarmCPU</vt:lpstr>
      <vt:lpstr>BLINK C</vt:lpstr>
      <vt:lpstr>BLINKC in GAPIT</vt:lpstr>
      <vt:lpstr>BLINK R</vt:lpstr>
      <vt:lpstr>BLINKR in GAPIT</vt:lpstr>
      <vt:lpstr>Multiple methods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133</cp:revision>
  <dcterms:created xsi:type="dcterms:W3CDTF">2020-01-18T23:14:17Z</dcterms:created>
  <dcterms:modified xsi:type="dcterms:W3CDTF">2021-03-31T19:05:50Z</dcterms:modified>
</cp:coreProperties>
</file>