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7"/>
  </p:notesMasterIdLst>
  <p:sldIdLst>
    <p:sldId id="307" r:id="rId2"/>
    <p:sldId id="341" r:id="rId3"/>
    <p:sldId id="344" r:id="rId4"/>
    <p:sldId id="375" r:id="rId5"/>
    <p:sldId id="342" r:id="rId6"/>
    <p:sldId id="376" r:id="rId7"/>
    <p:sldId id="346" r:id="rId8"/>
    <p:sldId id="369" r:id="rId9"/>
    <p:sldId id="371" r:id="rId10"/>
    <p:sldId id="352" r:id="rId11"/>
    <p:sldId id="347" r:id="rId12"/>
    <p:sldId id="350" r:id="rId13"/>
    <p:sldId id="348" r:id="rId14"/>
    <p:sldId id="349" r:id="rId15"/>
    <p:sldId id="353" r:id="rId16"/>
    <p:sldId id="351" r:id="rId17"/>
    <p:sldId id="354" r:id="rId18"/>
    <p:sldId id="361" r:id="rId19"/>
    <p:sldId id="355" r:id="rId20"/>
    <p:sldId id="370" r:id="rId21"/>
    <p:sldId id="372" r:id="rId22"/>
    <p:sldId id="373" r:id="rId23"/>
    <p:sldId id="362" r:id="rId24"/>
    <p:sldId id="356" r:id="rId25"/>
    <p:sldId id="357" r:id="rId26"/>
    <p:sldId id="358" r:id="rId27"/>
    <p:sldId id="374" r:id="rId28"/>
    <p:sldId id="359" r:id="rId29"/>
    <p:sldId id="363" r:id="rId30"/>
    <p:sldId id="364" r:id="rId31"/>
    <p:sldId id="365" r:id="rId32"/>
    <p:sldId id="366" r:id="rId33"/>
    <p:sldId id="367" r:id="rId34"/>
    <p:sldId id="368" r:id="rId35"/>
    <p:sldId id="3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0"/>
    <p:restoredTop sz="67051"/>
  </p:normalViewPr>
  <p:slideViewPr>
    <p:cSldViewPr snapToGrid="0" snapToObjects="1">
      <p:cViewPr varScale="1">
        <p:scale>
          <a:sx n="73" d="100"/>
          <a:sy n="73" d="100"/>
        </p:scale>
        <p:origin x="2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34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7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Word_Document1.docx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3: Distribution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Different probability and trials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203" y="2624015"/>
            <a:ext cx="5235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p=.4</a:t>
            </a:r>
          </a:p>
          <a:p>
            <a:r>
              <a:rPr lang="en-US" sz="3200" dirty="0"/>
              <a:t>n=200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4" y="2623003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Standardization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520129"/>
            <a:ext cx="4254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</a:p>
          <a:p>
            <a:r>
              <a:rPr lang="fr-FR" sz="3200" dirty="0"/>
              <a:t>z=(x-</a:t>
            </a:r>
            <a:r>
              <a:rPr lang="fr-FR" sz="3200" dirty="0" err="1"/>
              <a:t>mean</a:t>
            </a:r>
            <a:r>
              <a:rPr lang="fr-FR" sz="3200" dirty="0"/>
              <a:t>)/</a:t>
            </a:r>
            <a:r>
              <a:rPr lang="fr-FR" sz="3200" dirty="0" err="1"/>
              <a:t>sqrt</a:t>
            </a:r>
            <a:r>
              <a:rPr lang="fr-FR" sz="3200" dirty="0"/>
              <a:t>(var)</a:t>
            </a:r>
          </a:p>
          <a:p>
            <a:r>
              <a:rPr lang="fr-FR" sz="3200" dirty="0" err="1"/>
              <a:t>hist</a:t>
            </a:r>
            <a:r>
              <a:rPr lang="fr-FR" sz="3200" dirty="0"/>
              <a:t>(z)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79" y="2203606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Plot on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1442915"/>
            <a:ext cx="3213100" cy="5415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769" y="1987062"/>
            <a:ext cx="64672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d=density(z)</a:t>
            </a:r>
          </a:p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polygon(d, col="red", border="blue")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502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Area sum to one</a:t>
            </a:r>
          </a:p>
        </p:txBody>
      </p:sp>
    </p:spTree>
    <p:extLst>
      <p:ext uri="{BB962C8B-B14F-4D97-AF65-F5344CB8AC3E}">
        <p14:creationId xmlns:p14="http://schemas.microsoft.com/office/powerpoint/2010/main" val="12313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Binomial distribution with large n</a:t>
            </a:r>
          </a:p>
          <a:p>
            <a:r>
              <a:rPr lang="en-US" dirty="0"/>
              <a:t>Bell shape</a:t>
            </a:r>
          </a:p>
          <a:p>
            <a:r>
              <a:rPr lang="en-US" dirty="0"/>
              <a:t>Probability Density Function: Exponential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Notation: N(mean, variance) </a:t>
            </a:r>
          </a:p>
          <a:p>
            <a:r>
              <a:rPr lang="en-US" dirty="0"/>
              <a:t>-infinity to +infinity</a:t>
            </a:r>
          </a:p>
          <a:p>
            <a:r>
              <a:rPr lang="en-US" dirty="0"/>
              <a:t>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Normal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0" y="1591056"/>
            <a:ext cx="24003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4533900"/>
            <a:ext cx="41402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0" y="3702844"/>
            <a:ext cx="29718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1834" y="2376340"/>
            <a:ext cx="7408333" cy="1477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Mean of zero and variance of one</a:t>
            </a:r>
          </a:p>
          <a:p>
            <a:r>
              <a:rPr lang="en-US" dirty="0"/>
              <a:t>Notation: N(0,1)</a:t>
            </a:r>
          </a:p>
          <a:p>
            <a:r>
              <a:rPr lang="en-US" dirty="0"/>
              <a:t>Map between deviation and probability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5166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Standard normal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3853773"/>
            <a:ext cx="5486400" cy="27095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5999" y="3928382"/>
            <a:ext cx="0" cy="25603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60894" y="461234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895166" y="6120378"/>
            <a:ext cx="4401666" cy="715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630271" y="5535554"/>
            <a:ext cx="2935938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360894" y="4948989"/>
            <a:ext cx="1470210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31104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30271" y="4612341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66209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96832" y="4597373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95166" y="459737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0508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0291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38020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997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4018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529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0724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3052" y="4526431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68% of data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471394" y="5111254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95% of data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78468" y="5744517"/>
            <a:ext cx="1321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99.7% </a:t>
            </a:r>
            <a:r>
              <a:rPr lang="en-US" sz="1600" dirty="0"/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41656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55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Normal distribution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0742" y="1727201"/>
            <a:ext cx="7081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/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898" b="11808"/>
          <a:stretch/>
        </p:blipFill>
        <p:spPr>
          <a:xfrm>
            <a:off x="3486150" y="3206057"/>
            <a:ext cx="5486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8064"/>
            <a:ext cx="8229600" cy="719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vs. Normal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1" y="3657600"/>
            <a:ext cx="540282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717550"/>
            <a:ext cx="5402827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692" y="1123614"/>
            <a:ext cx="6011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rbinom</a:t>
            </a:r>
            <a:r>
              <a:rPr lang="en-US" sz="3200" dirty="0"/>
              <a:t>(k, </a:t>
            </a:r>
            <a:r>
              <a:rPr lang="en-US" sz="3200" dirty="0" err="1"/>
              <a:t>n,p</a:t>
            </a:r>
            <a:r>
              <a:rPr lang="en-US" sz="3200" dirty="0"/>
              <a:t>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692" y="2838988"/>
            <a:ext cx="7069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  <a:endParaRPr lang="en-US" sz="3200" dirty="0"/>
          </a:p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</p:spTree>
    <p:extLst>
      <p:ext uri="{BB962C8B-B14F-4D97-AF65-F5344CB8AC3E}">
        <p14:creationId xmlns:p14="http://schemas.microsoft.com/office/powerpoint/2010/main" val="10415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Binomial: c(200,80)x.4</a:t>
            </a:r>
            <a:r>
              <a:rPr lang="en-US" sz="3200" baseline="30000" dirty="0"/>
              <a:t>80</a:t>
            </a:r>
            <a:r>
              <a:rPr lang="en-US" sz="3200" dirty="0"/>
              <a:t>x.6</a:t>
            </a:r>
            <a:r>
              <a:rPr lang="en-US" sz="3200" baseline="30000" dirty="0"/>
              <a:t>20</a:t>
            </a:r>
          </a:p>
          <a:p>
            <a:r>
              <a:rPr lang="en-US" sz="3200" dirty="0"/>
              <a:t>Normal distribution: zero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What is the probability of x=80?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061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6795" y="1652010"/>
            <a:ext cx="9098409" cy="977515"/>
          </a:xfrm>
        </p:spPr>
        <p:txBody>
          <a:bodyPr>
            <a:noAutofit/>
          </a:bodyPr>
          <a:lstStyle/>
          <a:p>
            <a:r>
              <a:rPr lang="en-US" sz="3200" dirty="0"/>
              <a:t>Special case of binomial distribution: p close to zero and n close to infinity so that </a:t>
            </a:r>
            <a:r>
              <a:rPr lang="en-US" sz="3200" dirty="0" err="1"/>
              <a:t>λ</a:t>
            </a:r>
            <a:r>
              <a:rPr lang="en-US" sz="3200" dirty="0"/>
              <a:t>=</a:t>
            </a:r>
            <a:r>
              <a:rPr lang="en-US" sz="3200" dirty="0" err="1"/>
              <a:t>np</a:t>
            </a:r>
            <a:r>
              <a:rPr lang="en-US" sz="3200" dirty="0"/>
              <a:t> reach constant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</a:t>
            </a:r>
          </a:p>
        </p:txBody>
      </p:sp>
      <p:pic>
        <p:nvPicPr>
          <p:cNvPr id="4" name="Picture 3" descr="Screen Shot 2016-01-19 at 11.3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2780707"/>
            <a:ext cx="8191500" cy="1025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65" r="58975"/>
          <a:stretch/>
        </p:blipFill>
        <p:spPr>
          <a:xfrm>
            <a:off x="2974731" y="4011288"/>
            <a:ext cx="1358900" cy="599515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546795" y="4816148"/>
            <a:ext cx="8664005" cy="1284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Mean= </a:t>
            </a:r>
            <a:r>
              <a:rPr lang="en-US" sz="3200" dirty="0" err="1"/>
              <a:t>Var</a:t>
            </a:r>
            <a:r>
              <a:rPr lang="en-US" sz="3200" dirty="0"/>
              <a:t> = </a:t>
            </a:r>
            <a:r>
              <a:rPr lang="en-US" sz="3200" dirty="0" err="1"/>
              <a:t>λ</a:t>
            </a:r>
            <a:endParaRPr lang="en-US" sz="3200" dirty="0"/>
          </a:p>
          <a:p>
            <a:r>
              <a:rPr lang="en-US" sz="3200" dirty="0"/>
              <a:t>range &gt;=0</a:t>
            </a:r>
          </a:p>
        </p:txBody>
      </p:sp>
    </p:spTree>
    <p:extLst>
      <p:ext uri="{BB962C8B-B14F-4D97-AF65-F5344CB8AC3E}">
        <p14:creationId xmlns:p14="http://schemas.microsoft.com/office/powerpoint/2010/main" val="6648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8229600" cy="8698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 in 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208147"/>
            <a:ext cx="6273800" cy="562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2015" y="1208147"/>
            <a:ext cx="33449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par(</a:t>
            </a:r>
            <a:r>
              <a:rPr lang="en-US" sz="2400" dirty="0" err="1"/>
              <a:t>mfrow</a:t>
            </a:r>
            <a:r>
              <a:rPr lang="en-US" sz="2400" dirty="0"/>
              <a:t>=c(2,2),mar = c(3,4,1,1))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lambda=.5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lambda=10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407449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 and symmetry)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7060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7080" y="1"/>
            <a:ext cx="8229600" cy="77637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Approximation by binomial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954" y="1112920"/>
            <a:ext cx="43023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=c(3,3),mar = c(3,4,1,1))</a:t>
            </a:r>
          </a:p>
          <a:p>
            <a:r>
              <a:rPr lang="en-US" dirty="0"/>
              <a:t>k=10000 #number of </a:t>
            </a:r>
            <a:r>
              <a:rPr lang="en-US" dirty="0" err="1"/>
              <a:t>Gaton</a:t>
            </a:r>
            <a:r>
              <a:rPr lang="en-US" dirty="0"/>
              <a:t> boards</a:t>
            </a:r>
          </a:p>
          <a:p>
            <a:r>
              <a:rPr lang="en-US" dirty="0"/>
              <a:t>p=c(.5, .05, .005)</a:t>
            </a:r>
          </a:p>
          <a:p>
            <a:r>
              <a:rPr lang="en-US" dirty="0"/>
              <a:t>n=c(10,100,1000)</a:t>
            </a:r>
          </a:p>
          <a:p>
            <a:r>
              <a:rPr lang="en-US" dirty="0"/>
              <a:t>for (pi in p){</a:t>
            </a:r>
          </a:p>
          <a:p>
            <a:r>
              <a:rPr lang="en-US" dirty="0"/>
              <a:t>for (</a:t>
            </a:r>
            <a:r>
              <a:rPr lang="en-US" dirty="0" err="1"/>
              <a:t>ni</a:t>
            </a:r>
            <a:r>
              <a:rPr lang="en-US" dirty="0"/>
              <a:t> in n){</a:t>
            </a:r>
          </a:p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</a:t>
            </a:r>
            <a:r>
              <a:rPr lang="en-US" dirty="0" err="1"/>
              <a:t>ni,pi</a:t>
            </a:r>
            <a:r>
              <a:rPr lang="en-US" dirty="0"/>
              <a:t>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/>
              <a:t>}}</a:t>
            </a:r>
          </a:p>
          <a:p>
            <a:r>
              <a:rPr lang="en-US" dirty="0"/>
              <a:t>quartz()</a:t>
            </a:r>
          </a:p>
          <a:p>
            <a:r>
              <a:rPr lang="en-US" dirty="0"/>
              <a:t>lambda=</a:t>
            </a:r>
            <a:r>
              <a:rPr lang="en-US" dirty="0">
                <a:solidFill>
                  <a:srgbClr val="FF0000"/>
                </a:solidFill>
              </a:rPr>
              <a:t>5</a:t>
            </a:r>
          </a:p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lambda)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112919"/>
            <a:ext cx="54864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259" b="15716"/>
          <a:stretch/>
        </p:blipFill>
        <p:spPr>
          <a:xfrm>
            <a:off x="1883186" y="4845170"/>
            <a:ext cx="2142905" cy="17152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12268" y="733424"/>
            <a:ext cx="5547521" cy="5355361"/>
            <a:chOff x="3288267" y="992104"/>
            <a:chExt cx="5547521" cy="5355361"/>
          </a:xfrm>
        </p:grpSpPr>
        <p:sp>
          <p:nvSpPr>
            <p:cNvPr id="2" name="TextBox 1"/>
            <p:cNvSpPr txBox="1"/>
            <p:nvPr/>
          </p:nvSpPr>
          <p:spPr>
            <a:xfrm>
              <a:off x="4223532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2808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0233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925157" y="1981199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925156" y="3755367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925155" y="5615022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p=.005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30920" y="6513411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n, 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15604" y="6513411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</a:t>
            </a:r>
            <a:r>
              <a:rPr lang="en-US" dirty="0">
                <a:solidFill>
                  <a:srgbClr val="FF0000"/>
                </a:solidFill>
              </a:rPr>
              <a:t>lambda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86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64" y="2459555"/>
            <a:ext cx="3420533" cy="2743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7" y="2429075"/>
            <a:ext cx="3420533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derived from normal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3782" y="5688450"/>
            <a:ext cx="13006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/>
              <a:t>k=10000</a:t>
            </a:r>
          </a:p>
          <a:p>
            <a:r>
              <a:rPr lang="is-IS" sz="1400" dirty="0"/>
              <a:t>x=rnorm(k,0,1)</a:t>
            </a:r>
          </a:p>
          <a:p>
            <a:r>
              <a:rPr lang="is-IS" sz="1400" dirty="0"/>
              <a:t>hist(x)</a:t>
            </a:r>
          </a:p>
          <a:p>
            <a:r>
              <a:rPr lang="is-IS" sz="1400" dirty="0"/>
              <a:t>y=x^2 </a:t>
            </a:r>
          </a:p>
          <a:p>
            <a:r>
              <a:rPr lang="en-US" sz="1400" dirty="0" err="1"/>
              <a:t>hist</a:t>
            </a:r>
            <a:r>
              <a:rPr lang="en-US" sz="1400" dirty="0"/>
              <a:t>(y)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319250" y="245955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42861" y="5322080"/>
            <a:ext cx="1352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Normal </a:t>
            </a:r>
          </a:p>
          <a:p>
            <a:pPr algn="ctr"/>
            <a:r>
              <a:rPr lang="en-US" dirty="0"/>
              <a:t>distribution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74930" y="5460578"/>
            <a:ext cx="389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939063" y="5645244"/>
            <a:ext cx="719822" cy="5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78872" y="5645244"/>
            <a:ext cx="73152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310441" y="242907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5658885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78872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58885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650077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658885" y="1968527"/>
            <a:ext cx="999460" cy="0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27034" y="1644470"/>
            <a:ext cx="133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Square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Two normal distribution variables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4010" y="2890902"/>
            <a:ext cx="1803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k=10000</a:t>
            </a:r>
          </a:p>
          <a:p>
            <a:r>
              <a:rPr lang="is-IS" dirty="0"/>
              <a:t>x1=rnorm(k,0,1)</a:t>
            </a:r>
          </a:p>
          <a:p>
            <a:r>
              <a:rPr lang="is-IS" dirty="0"/>
              <a:t>x2=rnorm(k,0,1)</a:t>
            </a:r>
          </a:p>
          <a:p>
            <a:r>
              <a:rPr lang="is-IS" dirty="0"/>
              <a:t>y=x1^2 + x2^2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386" y="2904130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8609" y="3804041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07264" y="2846451"/>
          <a:ext cx="1358546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-0.1874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-1.0958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-2.2470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-0.0720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-0.8805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-1.5238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-0.4914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0.4114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-0.8994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-0.0666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225209" y="2633091"/>
          <a:ext cx="1358546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1.2007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5.0488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0.7752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2.3219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0.2415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0.1693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0.8089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0.0044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718435" y="2846451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y=sum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0.0420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1.5083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8.6955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1.9251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1.0586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0.4890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0.8091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1.0442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8667" y="1648021"/>
            <a:ext cx="5312833" cy="17250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If 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~N</a:t>
            </a:r>
            <a:r>
              <a:rPr lang="en-US" dirty="0"/>
              <a:t>(0, 1) , then y=sum(x</a:t>
            </a:r>
            <a:r>
              <a:rPr lang="en-US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)~X</a:t>
            </a:r>
            <a:r>
              <a:rPr lang="en-US" baseline="30000" dirty="0"/>
              <a:t>2</a:t>
            </a:r>
            <a:r>
              <a:rPr lang="en-US" dirty="0"/>
              <a:t>(n)</a:t>
            </a:r>
          </a:p>
          <a:p>
            <a:r>
              <a:rPr lang="en-US" dirty="0"/>
              <a:t>Mean=n</a:t>
            </a:r>
          </a:p>
          <a:p>
            <a:r>
              <a:rPr lang="en-US" dirty="0" err="1"/>
              <a:t>Var</a:t>
            </a:r>
            <a:r>
              <a:rPr lang="en-US" dirty="0"/>
              <a:t>=2n</a:t>
            </a:r>
          </a:p>
          <a:p>
            <a:r>
              <a:rPr lang="en-US" dirty="0"/>
              <a:t>range &gt;=0</a:t>
            </a:r>
          </a:p>
          <a:p>
            <a:r>
              <a:rPr lang="en-US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2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(x2)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9599" y="3524178"/>
            <a:ext cx="238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is-IS" dirty="0"/>
              <a:t>=2</a:t>
            </a:r>
          </a:p>
          <a:p>
            <a:r>
              <a:rPr lang="is-IS" dirty="0"/>
              <a:t>k=10000</a:t>
            </a:r>
          </a:p>
          <a:p>
            <a:r>
              <a:rPr lang="is-IS" dirty="0"/>
              <a:t>x=rnorm(k*n,0,1)</a:t>
            </a:r>
          </a:p>
          <a:p>
            <a:r>
              <a:rPr lang="is-IS" dirty="0"/>
              <a:t>x2=x^2</a:t>
            </a:r>
          </a:p>
          <a:p>
            <a:r>
              <a:rPr lang="en-US" dirty="0" err="1"/>
              <a:t>xm</a:t>
            </a:r>
            <a:r>
              <a:rPr lang="en-US" dirty="0"/>
              <a:t>=matrix(x2,k,n)</a:t>
            </a:r>
          </a:p>
          <a:p>
            <a:r>
              <a:rPr lang="en-US" dirty="0"/>
              <a:t>y=</a:t>
            </a:r>
            <a:r>
              <a:rPr lang="en-US" dirty="0" err="1"/>
              <a:t>rowSums</a:t>
            </a:r>
            <a:r>
              <a:rPr lang="en-US" dirty="0"/>
              <a:t>(</a:t>
            </a:r>
            <a:r>
              <a:rPr lang="en-US" dirty="0" err="1"/>
              <a:t>xm</a:t>
            </a:r>
            <a:r>
              <a:rPr lang="en-US" dirty="0"/>
              <a:t>)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1206500"/>
            <a:ext cx="3657600" cy="2166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2900359"/>
            <a:ext cx="3657600" cy="216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4787563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83700" y="2119640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3700" y="3770640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83700" y="5624840"/>
            <a:ext cx="111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n=100</a:t>
            </a:r>
          </a:p>
        </p:txBody>
      </p:sp>
    </p:spTree>
    <p:extLst>
      <p:ext uri="{BB962C8B-B14F-4D97-AF65-F5344CB8AC3E}">
        <p14:creationId xmlns:p14="http://schemas.microsoft.com/office/powerpoint/2010/main" val="41893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distribution in R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8158" y="1690689"/>
            <a:ext cx="4102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758" y="1690688"/>
            <a:ext cx="5270500" cy="44831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94CCF06-DBA6-AB46-9F82-6A640E5F97F5}"/>
              </a:ext>
            </a:extLst>
          </p:cNvPr>
          <p:cNvSpPr txBox="1">
            <a:spLocks/>
          </p:cNvSpPr>
          <p:nvPr/>
        </p:nvSpPr>
        <p:spPr>
          <a:xfrm>
            <a:off x="0" y="6173787"/>
            <a:ext cx="12192000" cy="68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Chi square distribution becomes normal distribution with large n with mean of n and </a:t>
            </a:r>
            <a:r>
              <a:rPr lang="en-US" dirty="0" err="1">
                <a:solidFill>
                  <a:srgbClr val="FF0000"/>
                </a:solidFill>
              </a:rPr>
              <a:t>var</a:t>
            </a:r>
            <a:r>
              <a:rPr lang="en-US" dirty="0">
                <a:solidFill>
                  <a:srgbClr val="FF0000"/>
                </a:solidFill>
              </a:rPr>
              <a:t> of 2n</a:t>
            </a:r>
          </a:p>
        </p:txBody>
      </p:sp>
    </p:spTree>
    <p:extLst>
      <p:ext uri="{BB962C8B-B14F-4D97-AF65-F5344CB8AC3E}">
        <p14:creationId xmlns:p14="http://schemas.microsoft.com/office/powerpoint/2010/main" val="10684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6300" y="1366128"/>
            <a:ext cx="3941233" cy="23374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U~X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1</a:t>
            </a:r>
            <a:r>
              <a:rPr lang="en-US" dirty="0"/>
              <a:t>), V~X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F=(U/n</a:t>
            </a:r>
            <a:r>
              <a:rPr lang="en-US" baseline="-25000" dirty="0"/>
              <a:t>1</a:t>
            </a:r>
            <a:r>
              <a:rPr lang="en-US" dirty="0"/>
              <a:t>)/ (V/n</a:t>
            </a:r>
            <a:r>
              <a:rPr lang="en-US" baseline="-25000" dirty="0"/>
              <a:t>2</a:t>
            </a:r>
            <a:r>
              <a:rPr lang="en-US" dirty="0"/>
              <a:t>) ~ F (n</a:t>
            </a:r>
            <a:r>
              <a:rPr lang="en-US" baseline="-25000" dirty="0"/>
              <a:t>1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Mean=n</a:t>
            </a:r>
            <a:r>
              <a:rPr lang="en-US" baseline="-25000" dirty="0"/>
              <a:t>2</a:t>
            </a:r>
            <a:r>
              <a:rPr lang="en-US" dirty="0"/>
              <a:t>/(n</a:t>
            </a:r>
            <a:r>
              <a:rPr lang="en-US" baseline="-25000" dirty="0"/>
              <a:t>2</a:t>
            </a:r>
            <a:r>
              <a:rPr lang="en-US" dirty="0"/>
              <a:t>-2)</a:t>
            </a:r>
          </a:p>
          <a:p>
            <a:r>
              <a:rPr lang="en-US" dirty="0"/>
              <a:t>Variance= </a:t>
            </a:r>
          </a:p>
          <a:p>
            <a:r>
              <a:rPr lang="en-US" dirty="0"/>
              <a:t>range &gt;=0</a:t>
            </a:r>
          </a:p>
          <a:p>
            <a:r>
              <a:rPr lang="en-US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 distribution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76300" y="3927318"/>
            <a:ext cx="350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fi-FI" dirty="0"/>
              <a:t>x=rf(k,1, 100)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x=rf(k,10,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is-IS" dirty="0"/>
              <a:t>x=rf(k,10000, 10000)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33" y="1325563"/>
            <a:ext cx="6351936" cy="540297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143592"/>
              </p:ext>
            </p:extLst>
          </p:nvPr>
        </p:nvGraphicFramePr>
        <p:xfrm>
          <a:off x="2490257" y="2509759"/>
          <a:ext cx="56197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5486400" imgH="393700" progId="Word.Document.12">
                  <p:embed/>
                </p:oleObj>
              </mc:Choice>
              <mc:Fallback>
                <p:oleObj name="Document" r:id="rId4" imgW="5486400" imgH="3937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0257" y="2509759"/>
                        <a:ext cx="5619750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7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4768" y="1591056"/>
            <a:ext cx="3941233" cy="23168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</a:t>
            </a:r>
            <a:r>
              <a:rPr lang="en-US" dirty="0" err="1"/>
              <a:t>z~N</a:t>
            </a:r>
            <a:r>
              <a:rPr lang="en-US" dirty="0"/>
              <a:t>(0,1), V~X</a:t>
            </a:r>
            <a:r>
              <a:rPr lang="en-US" baseline="30000" dirty="0"/>
              <a:t>2</a:t>
            </a:r>
            <a:r>
              <a:rPr lang="en-US" dirty="0"/>
              <a:t>(n)</a:t>
            </a:r>
          </a:p>
          <a:p>
            <a:r>
              <a:rPr lang="en-US" dirty="0"/>
              <a:t>t=z/</a:t>
            </a:r>
            <a:r>
              <a:rPr lang="en-US" dirty="0" err="1"/>
              <a:t>sqrt</a:t>
            </a:r>
            <a:r>
              <a:rPr lang="en-US" dirty="0"/>
              <a:t>(V/n)~ t (n)</a:t>
            </a:r>
          </a:p>
          <a:p>
            <a:r>
              <a:rPr lang="en-US" dirty="0"/>
              <a:t>Sympatric</a:t>
            </a:r>
          </a:p>
          <a:p>
            <a:r>
              <a:rPr lang="en-US" dirty="0"/>
              <a:t>Mean=0</a:t>
            </a:r>
          </a:p>
          <a:p>
            <a:r>
              <a:rPr lang="en-US" dirty="0"/>
              <a:t>Variance=n/(n-2)</a:t>
            </a:r>
          </a:p>
          <a:p>
            <a:r>
              <a:rPr lang="en-US" dirty="0"/>
              <a:t>range: –infinity to + infinity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67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18" y="1591056"/>
            <a:ext cx="3048000" cy="3924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36841" y="5713463"/>
            <a:ext cx="2503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William Sealy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Gosset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Known as "Student"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767" y="3892961"/>
            <a:ext cx="3083540" cy="246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818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1" y="1325563"/>
            <a:ext cx="67876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=c(2,2),mar = c(3,4,1,1))</a:t>
            </a:r>
          </a:p>
          <a:p>
            <a:r>
              <a:rPr lang="is-IS" sz="3200" dirty="0"/>
              <a:t>x=rt(k,2)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x=rt(k,5)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615" y="1325563"/>
            <a:ext cx="5587414" cy="47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735203"/>
            <a:ext cx="3941233" cy="106806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baseline="30000" dirty="0"/>
              <a:t>2</a:t>
            </a:r>
            <a:r>
              <a:rPr lang="en-US" sz="3200" dirty="0"/>
              <a:t>=z</a:t>
            </a:r>
            <a:r>
              <a:rPr lang="en-US" sz="3200" baseline="30000" dirty="0"/>
              <a:t>2</a:t>
            </a:r>
            <a:r>
              <a:rPr lang="en-US" sz="3200" dirty="0"/>
              <a:t>/ (U/n)~ F (1,n)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between t and F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832101"/>
            <a:ext cx="6617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fi-FI" sz="3200" dirty="0"/>
              <a:t>x=rf(k,1, 100)</a:t>
            </a:r>
          </a:p>
          <a:p>
            <a:r>
              <a:rPr lang="fi-FI" sz="3200" dirty="0" err="1"/>
              <a:t>hist(x</a:t>
            </a:r>
            <a:r>
              <a:rPr lang="fi-FI" sz="3200" dirty="0"/>
              <a:t>)</a:t>
            </a:r>
          </a:p>
          <a:p>
            <a:endParaRPr lang="fi-FI" sz="3200" dirty="0"/>
          </a:p>
          <a:p>
            <a:r>
              <a:rPr lang="is-IS" sz="3200" dirty="0"/>
              <a:t>x=rt(k,100)</a:t>
            </a:r>
          </a:p>
          <a:p>
            <a:r>
              <a:rPr lang="is-IS" sz="3200" dirty="0"/>
              <a:t>z=x^2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888431"/>
            <a:ext cx="52705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939" y="3078285"/>
            <a:ext cx="11594122" cy="647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Averages of large samples close to normal distribution.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Central  Limit Theory (CLT)</a:t>
            </a:r>
          </a:p>
        </p:txBody>
      </p:sp>
    </p:spTree>
    <p:extLst>
      <p:ext uri="{BB962C8B-B14F-4D97-AF65-F5344CB8AC3E}">
        <p14:creationId xmlns:p14="http://schemas.microsoft.com/office/powerpoint/2010/main" val="117630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34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Galton Board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67"/>
            <a:ext cx="12192000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1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rpois</a:t>
            </a:r>
            <a:r>
              <a:rPr lang="en-US" sz="1600" dirty="0"/>
              <a:t>(k, lambda)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rchisq</a:t>
            </a:r>
            <a:r>
              <a:rPr lang="en-US" sz="1600" dirty="0"/>
              <a:t>(k,5)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x=rf(k,10, 10000)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x=rt(k,5)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338328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317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Function to get mean of n(10)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0900" y="2181136"/>
            <a:ext cx="777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i2mean</a:t>
            </a:r>
            <a:r>
              <a:rPr lang="en-US" sz="3200" dirty="0"/>
              <a:t>=function(</a:t>
            </a:r>
            <a:r>
              <a:rPr lang="en-US" sz="3200" dirty="0" err="1"/>
              <a:t>x,n</a:t>
            </a:r>
            <a:r>
              <a:rPr lang="en-US" sz="3200" dirty="0"/>
              <a:t>=10){</a:t>
            </a:r>
          </a:p>
          <a:p>
            <a:r>
              <a:rPr lang="en-US" sz="3200" dirty="0"/>
              <a:t>k=length(x)</a:t>
            </a:r>
          </a:p>
          <a:p>
            <a:r>
              <a:rPr lang="en-US" sz="3200" dirty="0"/>
              <a:t>nobs=k/n</a:t>
            </a:r>
          </a:p>
          <a:p>
            <a:r>
              <a:rPr lang="en-US" sz="3200" dirty="0" err="1"/>
              <a:t>xm</a:t>
            </a:r>
            <a:r>
              <a:rPr lang="en-US" sz="3200" dirty="0"/>
              <a:t>=matrix(</a:t>
            </a:r>
            <a:r>
              <a:rPr lang="en-US" sz="3200" dirty="0" err="1"/>
              <a:t>x,nobs,n</a:t>
            </a:r>
            <a:r>
              <a:rPr lang="en-US" sz="3200" dirty="0"/>
              <a:t>)</a:t>
            </a:r>
          </a:p>
          <a:p>
            <a:r>
              <a:rPr lang="en-US" sz="3200" dirty="0"/>
              <a:t>y=</a:t>
            </a:r>
            <a:r>
              <a:rPr lang="en-US" sz="3200" dirty="0" err="1"/>
              <a:t>rowMeans</a:t>
            </a:r>
            <a:r>
              <a:rPr lang="en-US" sz="3200" dirty="0"/>
              <a:t>(</a:t>
            </a:r>
            <a:r>
              <a:rPr lang="en-US" sz="3200" dirty="0" err="1"/>
              <a:t>xm</a:t>
            </a:r>
            <a:r>
              <a:rPr lang="en-US" sz="3200" dirty="0"/>
              <a:t>)</a:t>
            </a:r>
          </a:p>
          <a:p>
            <a:r>
              <a:rPr lang="en-US" sz="3200" dirty="0"/>
              <a:t>return (y)</a:t>
            </a:r>
          </a:p>
          <a:p>
            <a:r>
              <a:rPr lang="en-US" sz="3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46115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rpois</a:t>
            </a:r>
            <a:r>
              <a:rPr lang="en-US" sz="1600" dirty="0"/>
              <a:t>(k, lambda))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rchisq</a:t>
            </a:r>
            <a:r>
              <a:rPr lang="en-US" sz="1600" dirty="0"/>
              <a:t>(k,5))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fi-FI" sz="1600" dirty="0"/>
              <a:t>rf(k,10, 10000))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is-IS" sz="1600" dirty="0"/>
              <a:t>rt(k,5))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228600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88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7798" y="1223012"/>
            <a:ext cx="5486400" cy="5486400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  <a:gs pos="25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8B9B17-CB69-384C-80E0-11E4C3C80A6E}"/>
              </a:ext>
            </a:extLst>
          </p:cNvPr>
          <p:cNvSpPr/>
          <p:nvPr/>
        </p:nvSpPr>
        <p:spPr>
          <a:xfrm>
            <a:off x="5520070" y="339536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1E69D3-9880-2E4B-8D1C-CA6CB5247AA1}"/>
              </a:ext>
            </a:extLst>
          </p:cNvPr>
          <p:cNvSpPr/>
          <p:nvPr/>
        </p:nvSpPr>
        <p:spPr>
          <a:xfrm>
            <a:off x="5531057" y="121324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A75A0F-66E0-2448-8C1E-C5EF0DAEE8A4}"/>
              </a:ext>
            </a:extLst>
          </p:cNvPr>
          <p:cNvSpPr/>
          <p:nvPr/>
        </p:nvSpPr>
        <p:spPr>
          <a:xfrm>
            <a:off x="3577911" y="2739228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3164F2D-977A-C140-B8CE-FF937EFD90CF}"/>
              </a:ext>
            </a:extLst>
          </p:cNvPr>
          <p:cNvSpPr/>
          <p:nvPr/>
        </p:nvSpPr>
        <p:spPr>
          <a:xfrm>
            <a:off x="3625057" y="425141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D306BD-5B90-7B41-979A-628F679C5BCB}"/>
              </a:ext>
            </a:extLst>
          </p:cNvPr>
          <p:cNvSpPr/>
          <p:nvPr/>
        </p:nvSpPr>
        <p:spPr>
          <a:xfrm>
            <a:off x="5520070" y="5673335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AE5B51-2F65-0349-B3F7-E3D1D951BEDB}"/>
              </a:ext>
            </a:extLst>
          </p:cNvPr>
          <p:cNvSpPr/>
          <p:nvPr/>
        </p:nvSpPr>
        <p:spPr>
          <a:xfrm>
            <a:off x="7410085" y="282621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FB2C30-C01F-D143-B28C-953B97D69904}"/>
              </a:ext>
            </a:extLst>
          </p:cNvPr>
          <p:cNvSpPr/>
          <p:nvPr/>
        </p:nvSpPr>
        <p:spPr>
          <a:xfrm>
            <a:off x="7267620" y="4343112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651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among distributions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4696" y="3608469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N(0,1)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0946" y="1394182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</a:t>
            </a:r>
            <a:r>
              <a:rPr lang="en-US" sz="2800" dirty="0" err="1">
                <a:solidFill>
                  <a:schemeClr val="bg1"/>
                </a:solidFill>
              </a:rPr>
              <a:t>n,p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7657" y="299018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P(</a:t>
            </a:r>
            <a:r>
              <a:rPr lang="en-US" sz="2800" dirty="0" err="1">
                <a:solidFill>
                  <a:schemeClr val="bg1"/>
                </a:solidFill>
              </a:rPr>
              <a:t>λ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3348" y="443481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t(n)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9497" y="5850373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8577" y="4491353"/>
            <a:ext cx="158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F(n</a:t>
            </a:r>
            <a:r>
              <a:rPr lang="en-US" sz="2800" baseline="-25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,n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2" name="Straight Arrow Connector 11"/>
          <p:cNvCxnSpPr>
            <a:cxnSpLocks/>
            <a:stCxn id="37" idx="5"/>
            <a:endCxn id="41" idx="1"/>
          </p:cNvCxnSpPr>
          <p:nvPr/>
        </p:nvCxnSpPr>
        <p:spPr>
          <a:xfrm>
            <a:off x="6702348" y="2025574"/>
            <a:ext cx="908699" cy="94001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7" idx="4"/>
            <a:endCxn id="43" idx="0"/>
          </p:cNvCxnSpPr>
          <p:nvPr/>
        </p:nvCxnSpPr>
        <p:spPr>
          <a:xfrm flipH="1">
            <a:off x="6206197" y="2164948"/>
            <a:ext cx="10987" cy="1230412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43" idx="4"/>
            <a:endCxn id="40" idx="0"/>
          </p:cNvCxnSpPr>
          <p:nvPr/>
        </p:nvCxnSpPr>
        <p:spPr>
          <a:xfrm>
            <a:off x="6206197" y="4347062"/>
            <a:ext cx="0" cy="13262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1"/>
            <a:endCxn id="39" idx="5"/>
          </p:cNvCxnSpPr>
          <p:nvPr/>
        </p:nvCxnSpPr>
        <p:spPr>
          <a:xfrm flipH="1" flipV="1">
            <a:off x="4796348" y="5063738"/>
            <a:ext cx="924684" cy="748971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43" idx="2"/>
            <a:endCxn id="39" idx="7"/>
          </p:cNvCxnSpPr>
          <p:nvPr/>
        </p:nvCxnSpPr>
        <p:spPr>
          <a:xfrm flipH="1">
            <a:off x="4796348" y="3871211"/>
            <a:ext cx="723722" cy="5195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40" idx="7"/>
            <a:endCxn id="36" idx="3"/>
          </p:cNvCxnSpPr>
          <p:nvPr/>
        </p:nvCxnSpPr>
        <p:spPr>
          <a:xfrm flipV="1">
            <a:off x="6691361" y="5155440"/>
            <a:ext cx="777221" cy="657269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/>
              <p:cNvSpPr/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endParaRPr lang="en-US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  <a:blipFill>
                <a:blip r:embed="rId2"/>
                <a:stretch>
                  <a:fillRect l="-59677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7267620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λ</a:t>
            </a:r>
            <a:r>
              <a:rPr lang="en-US" sz="2400" dirty="0">
                <a:solidFill>
                  <a:schemeClr val="bg1"/>
                </a:solidFill>
              </a:rPr>
              <a:t>=</a:t>
            </a:r>
            <a:r>
              <a:rPr lang="en-US" sz="2400" dirty="0" err="1">
                <a:solidFill>
                  <a:schemeClr val="bg1"/>
                </a:solidFill>
              </a:rPr>
              <a:t>np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50BF1A-CBC8-8F42-B5A2-4B059B4EF927}"/>
              </a:ext>
            </a:extLst>
          </p:cNvPr>
          <p:cNvSpPr/>
          <p:nvPr/>
        </p:nvSpPr>
        <p:spPr>
          <a:xfrm>
            <a:off x="3672585" y="294795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b(p)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0B185A-C5B2-D74F-BDC4-1716DEC8A773}"/>
              </a:ext>
            </a:extLst>
          </p:cNvPr>
          <p:cNvCxnSpPr>
            <a:cxnSpLocks/>
            <a:stCxn id="38" idx="7"/>
            <a:endCxn id="37" idx="3"/>
          </p:cNvCxnSpPr>
          <p:nvPr/>
        </p:nvCxnSpPr>
        <p:spPr>
          <a:xfrm flipV="1">
            <a:off x="4749202" y="2025574"/>
            <a:ext cx="982817" cy="853028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66EFA80-47F7-EB43-AD3D-DA30C9316F14}"/>
              </a:ext>
            </a:extLst>
          </p:cNvPr>
          <p:cNvSpPr/>
          <p:nvPr/>
        </p:nvSpPr>
        <p:spPr>
          <a:xfrm>
            <a:off x="4191906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 trials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/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blipFill>
                <a:blip r:embed="rId3"/>
                <a:stretch>
                  <a:fillRect r="-303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/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blipFill>
                <a:blip r:embed="rId4"/>
                <a:stretch>
                  <a:fillRect l="-6780" r="-169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4445CC59-8820-2A4B-BDD1-8F84738E9E5B}"/>
              </a:ext>
            </a:extLst>
          </p:cNvPr>
          <p:cNvSpPr/>
          <p:nvPr/>
        </p:nvSpPr>
        <p:spPr>
          <a:xfrm rot="16200000">
            <a:off x="5640013" y="2411910"/>
            <a:ext cx="1529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Normalize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B7330-C54B-D940-A312-C7B0BFFBE893}"/>
              </a:ext>
            </a:extLst>
          </p:cNvPr>
          <p:cNvSpPr/>
          <p:nvPr/>
        </p:nvSpPr>
        <p:spPr>
          <a:xfrm rot="16200000">
            <a:off x="5353624" y="2485332"/>
            <a:ext cx="995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P=0.5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big n</a:t>
            </a:r>
          </a:p>
        </p:txBody>
      </p:sp>
    </p:spTree>
    <p:extLst>
      <p:ext uri="{BB962C8B-B14F-4D97-AF65-F5344CB8AC3E}">
        <p14:creationId xmlns:p14="http://schemas.microsoft.com/office/powerpoint/2010/main" val="2501947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74796"/>
              </p:ext>
            </p:extLst>
          </p:nvPr>
        </p:nvGraphicFramePr>
        <p:xfrm>
          <a:off x="633047" y="1494692"/>
          <a:ext cx="11095892" cy="475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73">
                  <a:extLst>
                    <a:ext uri="{9D8B030D-6E8A-4147-A177-3AD203B41FA5}">
                      <a16:colId xmlns:a16="http://schemas.microsoft.com/office/drawing/2014/main" val="660596912"/>
                    </a:ext>
                  </a:extLst>
                </a:gridCol>
                <a:gridCol w="139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</a:t>
                      </a:r>
                      <a:r>
                        <a:rPr lang="en-US" sz="2800" dirty="0" err="1"/>
                        <a:t>n,p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</a:t>
                      </a:r>
                      <a:r>
                        <a:rPr lang="en-US" sz="2800" dirty="0" err="1"/>
                        <a:t>λ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N(0,1)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X2(n)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F(n1,n2)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t(n)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n2/(n2-2)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Variance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r>
                        <a:rPr lang="en-US" sz="2800" dirty="0"/>
                        <a:t>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n/(n-2)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 or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5351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features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3354"/>
              </p:ext>
            </p:extLst>
          </p:nvPr>
        </p:nvGraphicFramePr>
        <p:xfrm>
          <a:off x="8689039" y="3707734"/>
          <a:ext cx="5923868" cy="42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" r:id="rId4" imgW="5486400" imgH="393700" progId="Word.Document.12">
                  <p:embed/>
                </p:oleObj>
              </mc:Choice>
              <mc:Fallback>
                <p:oleObj name="Document" r:id="rId4" imgW="5486400" imgH="3937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89039" y="3707734"/>
                        <a:ext cx="5923868" cy="42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695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and symmetry)</a:t>
            </a:r>
          </a:p>
          <a:p>
            <a:r>
              <a:rPr lang="en-US" dirty="0"/>
              <a:t>CLT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Expectation</a:t>
            </a:r>
          </a:p>
        </p:txBody>
      </p:sp>
    </p:spTree>
    <p:extLst>
      <p:ext uri="{BB962C8B-B14F-4D97-AF65-F5344CB8AC3E}">
        <p14:creationId xmlns:p14="http://schemas.microsoft.com/office/powerpoint/2010/main" val="23728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C3ECA-2EBC-7B4A-A9BA-B42905C9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8" t="10384" r="42916" b="54540"/>
          <a:stretch/>
        </p:blipFill>
        <p:spPr>
          <a:xfrm>
            <a:off x="4334933" y="0"/>
            <a:ext cx="4182532" cy="233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21" b="50321"/>
          <a:stretch/>
        </p:blipFill>
        <p:spPr>
          <a:xfrm>
            <a:off x="0" y="3852809"/>
            <a:ext cx="12192000" cy="300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6B3D6-7A1A-3446-8C1E-B3401F69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5" r="15825" b="2572"/>
          <a:stretch/>
        </p:blipFill>
        <p:spPr>
          <a:xfrm>
            <a:off x="-1" y="0"/>
            <a:ext cx="12192001" cy="3852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2D131B-D931-AB48-BF8A-0B439522B32E}"/>
              </a:ext>
            </a:extLst>
          </p:cNvPr>
          <p:cNvCxnSpPr>
            <a:cxnSpLocks/>
          </p:cNvCxnSpPr>
          <p:nvPr/>
        </p:nvCxnSpPr>
        <p:spPr>
          <a:xfrm flipH="1">
            <a:off x="102742" y="205483"/>
            <a:ext cx="5291191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FE3ED2-8FC2-AD4D-9BF1-E1ED70282DAF}"/>
              </a:ext>
            </a:extLst>
          </p:cNvPr>
          <p:cNvCxnSpPr>
            <a:cxnSpLocks/>
          </p:cNvCxnSpPr>
          <p:nvPr/>
        </p:nvCxnSpPr>
        <p:spPr>
          <a:xfrm>
            <a:off x="6893960" y="205483"/>
            <a:ext cx="5298040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09520B7-43CC-4A40-BCDA-F186CC250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42170"/>
              </p:ext>
            </p:extLst>
          </p:nvPr>
        </p:nvGraphicFramePr>
        <p:xfrm>
          <a:off x="-113016" y="3842636"/>
          <a:ext cx="57329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7">
                  <a:extLst>
                    <a:ext uri="{9D8B030D-6E8A-4147-A177-3AD203B41FA5}">
                      <a16:colId xmlns:a16="http://schemas.microsoft.com/office/drawing/2014/main" val="313505112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3553427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533371213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955396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2277428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695572079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610714944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2903842278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4278812150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274267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172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8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Named after Swiss mathematician Jacob Bernoulli</a:t>
            </a:r>
          </a:p>
          <a:p>
            <a:r>
              <a:rPr lang="en-US" dirty="0"/>
              <a:t>A single event (Bernoulli trial) has successful rate of p. </a:t>
            </a:r>
          </a:p>
          <a:p>
            <a:r>
              <a:rPr lang="en-US" dirty="0"/>
              <a:t>Two outcomes:  1 (success) and 0 (fail)</a:t>
            </a:r>
          </a:p>
          <a:p>
            <a:r>
              <a:rPr lang="en-US" dirty="0"/>
              <a:t>P(1)=p and P(0)=1-p</a:t>
            </a:r>
          </a:p>
          <a:p>
            <a:r>
              <a:rPr lang="en-US" dirty="0"/>
              <a:t>Mean: p</a:t>
            </a:r>
          </a:p>
          <a:p>
            <a:r>
              <a:rPr lang="en-US" dirty="0"/>
              <a:t>Variance: p(1-p)</a:t>
            </a:r>
          </a:p>
          <a:p>
            <a:r>
              <a:rPr lang="en-US" dirty="0"/>
              <a:t>Notation: b(p)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Bernoulli distribution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F4B77-16A2-3440-A949-6E68F60E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50" y="200025"/>
            <a:ext cx="15367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9278" y="1825625"/>
            <a:ext cx="8903676" cy="4351338"/>
          </a:xfrm>
        </p:spPr>
        <p:txBody>
          <a:bodyPr/>
          <a:lstStyle/>
          <a:p>
            <a:r>
              <a:rPr lang="en-US" b="1" dirty="0"/>
              <a:t>Multiple (n) Bernoulli trials</a:t>
            </a:r>
            <a:r>
              <a:rPr lang="en-US" dirty="0"/>
              <a:t> each has success rate of p. </a:t>
            </a:r>
          </a:p>
          <a:p>
            <a:r>
              <a:rPr lang="en-US" dirty="0"/>
              <a:t>The total number of success is a random variable, x</a:t>
            </a:r>
          </a:p>
          <a:p>
            <a:r>
              <a:rPr lang="en-US" dirty="0"/>
              <a:t> Range from zero to n. </a:t>
            </a:r>
          </a:p>
          <a:p>
            <a:r>
              <a:rPr lang="en-US" dirty="0"/>
              <a:t>The probability is c(n, x)</a:t>
            </a:r>
            <a:r>
              <a:rPr lang="en-US" dirty="0" err="1"/>
              <a:t>p</a:t>
            </a:r>
            <a:r>
              <a:rPr lang="en-US" baseline="30000" dirty="0" err="1"/>
              <a:t>x</a:t>
            </a:r>
            <a:r>
              <a:rPr lang="en-US" dirty="0"/>
              <a:t>(1-p)</a:t>
            </a:r>
            <a:r>
              <a:rPr lang="en-US" baseline="30000" dirty="0"/>
              <a:t>(n-x) </a:t>
            </a:r>
            <a:r>
              <a:rPr lang="en-US" dirty="0"/>
              <a:t>,where c(n, x) is number of combinations of choosing x from n.</a:t>
            </a:r>
          </a:p>
          <a:p>
            <a:r>
              <a:rPr lang="en-US" dirty="0"/>
              <a:t>Notation: B(n, 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8434754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4928B-1F9A-F049-BDC3-04DE866B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9" r="9972"/>
          <a:stretch/>
        </p:blipFill>
        <p:spPr>
          <a:xfrm>
            <a:off x="9272954" y="0"/>
            <a:ext cx="2919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Mean=</a:t>
            </a:r>
            <a:r>
              <a:rPr lang="en-US" sz="3200" dirty="0" err="1"/>
              <a:t>np</a:t>
            </a:r>
            <a:endParaRPr lang="en-US" sz="3200" dirty="0"/>
          </a:p>
          <a:p>
            <a:r>
              <a:rPr lang="en-US" sz="3200" dirty="0"/>
              <a:t>Variance=np(1-p)</a:t>
            </a:r>
          </a:p>
          <a:p>
            <a:r>
              <a:rPr lang="en-US" sz="3200" dirty="0"/>
              <a:t>&gt;=0</a:t>
            </a:r>
          </a:p>
          <a:p>
            <a:r>
              <a:rPr lang="en-US" sz="3200" dirty="0"/>
              <a:t>Symmetric only if  p=.5</a:t>
            </a:r>
          </a:p>
          <a:p>
            <a:r>
              <a:rPr lang="en-US" sz="3200" dirty="0"/>
              <a:t>When n is large, binomial is close to normal distribution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</a:t>
            </a:r>
          </a:p>
        </p:txBody>
      </p:sp>
    </p:spTree>
    <p:extLst>
      <p:ext uri="{BB962C8B-B14F-4D97-AF65-F5344CB8AC3E}">
        <p14:creationId xmlns:p14="http://schemas.microsoft.com/office/powerpoint/2010/main" val="7476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1841502" y="897619"/>
            <a:ext cx="264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x~B</a:t>
            </a:r>
            <a:r>
              <a:rPr lang="en-US" sz="2000" dirty="0"/>
              <a:t>(n, p)</a:t>
            </a:r>
          </a:p>
          <a:p>
            <a:r>
              <a:rPr lang="en-US" sz="2000" dirty="0"/>
              <a:t>n trials each with p successful rate.</a:t>
            </a:r>
          </a:p>
          <a:p>
            <a:r>
              <a:rPr lang="en-US" sz="2000" dirty="0"/>
              <a:t>The total number of successes is a random variable, 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0"/>
            <a:ext cx="8483600" cy="8822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and Galton board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65700" y="1252728"/>
            <a:ext cx="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00734" y="1252728"/>
            <a:ext cx="1270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43252" y="1851984"/>
            <a:ext cx="3134043" cy="30349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67776" y="6430966"/>
            <a:ext cx="6920623" cy="159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00734" y="1866082"/>
            <a:ext cx="2913064" cy="30223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22"/>
          <p:cNvSpPr/>
          <p:nvPr/>
        </p:nvSpPr>
        <p:spPr>
          <a:xfrm>
            <a:off x="5121275" y="199390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>
            <a:off x="4514850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/>
          <p:cNvSpPr/>
          <p:nvPr/>
        </p:nvSpPr>
        <p:spPr>
          <a:xfrm>
            <a:off x="5673724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5121275" y="329565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>
            <a:off x="4514850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/>
          <p:cNvSpPr/>
          <p:nvPr/>
        </p:nvSpPr>
        <p:spPr>
          <a:xfrm>
            <a:off x="5673724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>
            <a:off x="3935414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3328989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>
            <a:off x="6307136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/>
          <p:cNvSpPr/>
          <p:nvPr/>
        </p:nvSpPr>
        <p:spPr>
          <a:xfrm>
            <a:off x="6859585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/>
          <p:cNvSpPr/>
          <p:nvPr/>
        </p:nvSpPr>
        <p:spPr>
          <a:xfrm>
            <a:off x="3908424" y="4556505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/>
          <p:cNvSpPr/>
          <p:nvPr/>
        </p:nvSpPr>
        <p:spPr>
          <a:xfrm>
            <a:off x="5114926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/>
          <p:cNvSpPr/>
          <p:nvPr/>
        </p:nvSpPr>
        <p:spPr>
          <a:xfrm>
            <a:off x="2722563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6253159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>
            <a:off x="7412034" y="45420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843952" y="4902012"/>
            <a:ext cx="10809" cy="15196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788398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957511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159247" y="4888480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365749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503982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688257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268187" y="1266949"/>
            <a:ext cx="320040" cy="320040"/>
          </a:xfrm>
          <a:prstGeom prst="ellipse">
            <a:avLst/>
          </a:prstGeom>
          <a:gradFill>
            <a:gsLst>
              <a:gs pos="0">
                <a:srgbClr val="FF2802"/>
              </a:gs>
              <a:gs pos="74000">
                <a:srgbClr val="FF4331"/>
              </a:gs>
              <a:gs pos="83000">
                <a:srgbClr val="FF8976"/>
              </a:gs>
              <a:gs pos="100000">
                <a:srgbClr val="FFAA9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/>
          <p:cNvGrpSpPr/>
          <p:nvPr/>
        </p:nvGrpSpPr>
        <p:grpSpPr>
          <a:xfrm>
            <a:off x="2508006" y="5009396"/>
            <a:ext cx="5646185" cy="1413409"/>
            <a:chOff x="984005" y="5009395"/>
            <a:chExt cx="5646185" cy="1413409"/>
          </a:xfrm>
        </p:grpSpPr>
        <p:sp>
          <p:nvSpPr>
            <p:cNvPr id="61" name="Oval 60"/>
            <p:cNvSpPr/>
            <p:nvPr/>
          </p:nvSpPr>
          <p:spPr>
            <a:xfrm>
              <a:off x="3863491" y="60896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34658" y="608634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89779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20490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091657" y="608177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446778" y="608050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502009" y="608482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873176" y="608151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228297" y="60802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84005" y="607769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310150" y="610276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029500" y="609917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00667" y="609587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755788" y="609460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19119" y="573500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478696" y="573311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09793" y="573268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951987" y="573019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297594" y="57275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755104" y="572442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289855" y="574787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61717" y="57445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93739" y="57395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0002" y="573960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930490" y="536592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01657" y="536262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904364" y="502166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158656" y="535804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13777" y="53567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431062" y="500939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244826" y="1450331"/>
            <a:ext cx="6254017" cy="3627952"/>
            <a:chOff x="720825" y="1450330"/>
            <a:chExt cx="6254017" cy="3627952"/>
          </a:xfrm>
        </p:grpSpPr>
        <p:sp>
          <p:nvSpPr>
            <p:cNvPr id="135" name="TextBox 134"/>
            <p:cNvSpPr txBox="1"/>
            <p:nvPr/>
          </p:nvSpPr>
          <p:spPr>
            <a:xfrm>
              <a:off x="3511874" y="369639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414826" y="368032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673431" y="368408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518058" y="2359423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02481" y="308609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30029" y="36952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0825" y="436923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25752" y="4370396"/>
              <a:ext cx="771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05622" y="435433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064227" y="4358091"/>
              <a:ext cx="703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402390" y="4331857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10042" y="434037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548337" y="238757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617068" y="2414315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84326" y="3087256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987278" y="307119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245883" y="307495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610707" y="14503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774749" y="372142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5454492" y="883235"/>
            <a:ext cx="2471899" cy="1081992"/>
            <a:chOff x="3930491" y="883235"/>
            <a:chExt cx="2471899" cy="1081992"/>
          </a:xfrm>
        </p:grpSpPr>
        <p:cxnSp>
          <p:nvCxnSpPr>
            <p:cNvPr id="153" name="Straight Connector 152"/>
            <p:cNvCxnSpPr/>
            <p:nvPr/>
          </p:nvCxnSpPr>
          <p:spPr>
            <a:xfrm flipH="1">
              <a:off x="3930491" y="1192644"/>
              <a:ext cx="979328" cy="77258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4618420" y="883235"/>
              <a:ext cx="17839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p=0.5, </a:t>
              </a:r>
            </a:p>
            <a:p>
              <a:pPr algn="ctr"/>
              <a:r>
                <a:rPr lang="en-US" sz="2000" dirty="0"/>
                <a:t>Left-fail </a:t>
              </a:r>
            </a:p>
            <a:p>
              <a:pPr algn="ctr"/>
              <a:r>
                <a:rPr lang="en-US" sz="2000" dirty="0"/>
                <a:t>Right-success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371309" y="1578556"/>
            <a:ext cx="5312875" cy="2966743"/>
            <a:chOff x="3847308" y="1578555"/>
            <a:chExt cx="5312875" cy="2966743"/>
          </a:xfrm>
        </p:grpSpPr>
        <p:cxnSp>
          <p:nvCxnSpPr>
            <p:cNvPr id="150" name="Straight Connector 149"/>
            <p:cNvCxnSpPr/>
            <p:nvPr/>
          </p:nvCxnSpPr>
          <p:spPr>
            <a:xfrm flipH="1">
              <a:off x="3847308" y="1978665"/>
              <a:ext cx="5296692" cy="362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8106802" y="157855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</a:t>
              </a:r>
            </a:p>
          </p:txBody>
        </p:sp>
        <p:cxnSp>
          <p:nvCxnSpPr>
            <p:cNvPr id="163" name="Straight Connector 162"/>
            <p:cNvCxnSpPr>
              <a:endCxn id="25" idx="0"/>
            </p:cNvCxnSpPr>
            <p:nvPr/>
          </p:nvCxnSpPr>
          <p:spPr>
            <a:xfrm flipH="1">
              <a:off x="4425948" y="2574685"/>
              <a:ext cx="4718052" cy="496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106802" y="217457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n=2</a:t>
              </a:r>
            </a:p>
          </p:txBody>
        </p:sp>
        <p:cxnSp>
          <p:nvCxnSpPr>
            <p:cNvPr id="166" name="Straight Connector 165"/>
            <p:cNvCxnSpPr>
              <a:endCxn id="34" idx="0"/>
            </p:cNvCxnSpPr>
            <p:nvPr/>
          </p:nvCxnSpPr>
          <p:spPr>
            <a:xfrm flipH="1">
              <a:off x="5059360" y="3261389"/>
              <a:ext cx="4084640" cy="342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8106802" y="2861279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n=3</a:t>
              </a:r>
            </a:p>
          </p:txBody>
        </p:sp>
        <p:cxnSp>
          <p:nvCxnSpPr>
            <p:cNvPr id="169" name="Straight Connector 168"/>
            <p:cNvCxnSpPr>
              <a:endCxn id="36" idx="0"/>
            </p:cNvCxnSpPr>
            <p:nvPr/>
          </p:nvCxnSpPr>
          <p:spPr>
            <a:xfrm flipH="1">
              <a:off x="5611809" y="3908237"/>
              <a:ext cx="3548374" cy="178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8122985" y="3508127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n=4</a:t>
              </a:r>
            </a:p>
          </p:txBody>
        </p:sp>
        <p:cxnSp>
          <p:nvCxnSpPr>
            <p:cNvPr id="172" name="Straight Connector 171"/>
            <p:cNvCxnSpPr>
              <a:endCxn id="46" idx="0"/>
            </p:cNvCxnSpPr>
            <p:nvPr/>
          </p:nvCxnSpPr>
          <p:spPr>
            <a:xfrm flipH="1" flipV="1">
              <a:off x="6164258" y="4542028"/>
              <a:ext cx="2979742" cy="32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8106802" y="4145188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n=5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282917" y="6334924"/>
            <a:ext cx="8358008" cy="553245"/>
            <a:chOff x="758917" y="6334923"/>
            <a:chExt cx="8358008" cy="553245"/>
          </a:xfrm>
        </p:grpSpPr>
        <p:sp>
          <p:nvSpPr>
            <p:cNvPr id="175" name="TextBox 174"/>
            <p:cNvSpPr txBox="1"/>
            <p:nvPr/>
          </p:nvSpPr>
          <p:spPr>
            <a:xfrm>
              <a:off x="758917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940762" y="6364948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843714" y="634888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2319" y="635264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440482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5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348134" y="633492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81" name="Straight Connector 180"/>
            <p:cNvCxnSpPr>
              <a:stCxn id="182" idx="1"/>
              <a:endCxn id="179" idx="3"/>
            </p:cNvCxnSpPr>
            <p:nvPr/>
          </p:nvCxnSpPr>
          <p:spPr>
            <a:xfrm flipH="1">
              <a:off x="7012934" y="6625394"/>
              <a:ext cx="673363" cy="0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7686297" y="6425339"/>
              <a:ext cx="1430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Outcome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7713657" y="902681"/>
            <a:ext cx="292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x=</a:t>
            </a:r>
            <a:r>
              <a:rPr lang="en-US" sz="2000" dirty="0" err="1"/>
              <a:t>rbinom</a:t>
            </a:r>
            <a:r>
              <a:rPr lang="en-US" sz="2000" dirty="0"/>
              <a:t>(10000,5,0.5)</a:t>
            </a:r>
          </a:p>
        </p:txBody>
      </p:sp>
    </p:spTree>
    <p:extLst>
      <p:ext uri="{BB962C8B-B14F-4D97-AF65-F5344CB8AC3E}">
        <p14:creationId xmlns:p14="http://schemas.microsoft.com/office/powerpoint/2010/main" val="8179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384" y="2518506"/>
            <a:ext cx="5235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p=.5</a:t>
            </a:r>
          </a:p>
          <a:p>
            <a:r>
              <a:rPr lang="en-US" sz="3200" dirty="0"/>
              <a:t>n=5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15" y="2241299"/>
            <a:ext cx="501259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8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2123</Words>
  <Application>Microsoft Macintosh PowerPoint</Application>
  <PresentationFormat>Widescreen</PresentationFormat>
  <Paragraphs>486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Office Theme</vt:lpstr>
      <vt:lpstr>Document</vt:lpstr>
      <vt:lpstr>Statistical Genomics</vt:lpstr>
      <vt:lpstr>Outline</vt:lpstr>
      <vt:lpstr>Galton Board</vt:lpstr>
      <vt:lpstr>PowerPoint Presentation</vt:lpstr>
      <vt:lpstr>Bernoulli distribution </vt:lpstr>
      <vt:lpstr>Binomial distribution </vt:lpstr>
      <vt:lpstr>Binomial distribution </vt:lpstr>
      <vt:lpstr>Binomial distribution and Galton board</vt:lpstr>
      <vt:lpstr>Binomial in R</vt:lpstr>
      <vt:lpstr>Different probability and trials</vt:lpstr>
      <vt:lpstr>Standardization</vt:lpstr>
      <vt:lpstr>Plot on density</vt:lpstr>
      <vt:lpstr>Normal distribution</vt:lpstr>
      <vt:lpstr>Standard normal distribution</vt:lpstr>
      <vt:lpstr>Normal distribution in R</vt:lpstr>
      <vt:lpstr>Binomial vs. Normal</vt:lpstr>
      <vt:lpstr>What is the probability of x=80? </vt:lpstr>
      <vt:lpstr>Poisson distribution</vt:lpstr>
      <vt:lpstr>Poisson distribution in R</vt:lpstr>
      <vt:lpstr>Approximation by binomial</vt:lpstr>
      <vt:lpstr>Distribution derived from normal distribution</vt:lpstr>
      <vt:lpstr>Two normal distribution variables</vt:lpstr>
      <vt:lpstr>Chi square (x2) distribution</vt:lpstr>
      <vt:lpstr>Chi square distribution in R</vt:lpstr>
      <vt:lpstr>F distribution</vt:lpstr>
      <vt:lpstr>t distribution</vt:lpstr>
      <vt:lpstr>t distribution</vt:lpstr>
      <vt:lpstr>Relationship between t and F </vt:lpstr>
      <vt:lpstr>Central  Limit Theory (CLT)</vt:lpstr>
      <vt:lpstr>PowerPoint Presentation</vt:lpstr>
      <vt:lpstr>Function to get mean of n(10) variables</vt:lpstr>
      <vt:lpstr>PowerPoint Presentation</vt:lpstr>
      <vt:lpstr>Relationship among distributions</vt:lpstr>
      <vt:lpstr>Distribution features</vt:lpstr>
      <vt:lpstr>Expectation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54</cp:revision>
  <dcterms:created xsi:type="dcterms:W3CDTF">2020-01-18T23:14:17Z</dcterms:created>
  <dcterms:modified xsi:type="dcterms:W3CDTF">2021-01-22T09:31:55Z</dcterms:modified>
</cp:coreProperties>
</file>