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8"/>
  </p:notesMasterIdLst>
  <p:sldIdLst>
    <p:sldId id="307" r:id="rId2"/>
    <p:sldId id="341" r:id="rId3"/>
    <p:sldId id="361" r:id="rId4"/>
    <p:sldId id="383" r:id="rId5"/>
    <p:sldId id="389" r:id="rId6"/>
    <p:sldId id="363" r:id="rId7"/>
    <p:sldId id="384" r:id="rId8"/>
    <p:sldId id="362" r:id="rId9"/>
    <p:sldId id="364" r:id="rId10"/>
    <p:sldId id="365" r:id="rId11"/>
    <p:sldId id="371" r:id="rId12"/>
    <p:sldId id="387" r:id="rId13"/>
    <p:sldId id="368" r:id="rId14"/>
    <p:sldId id="385" r:id="rId15"/>
    <p:sldId id="369" r:id="rId16"/>
    <p:sldId id="386" r:id="rId17"/>
    <p:sldId id="370" r:id="rId18"/>
    <p:sldId id="382" r:id="rId19"/>
    <p:sldId id="391" r:id="rId20"/>
    <p:sldId id="388" r:id="rId21"/>
    <p:sldId id="366" r:id="rId22"/>
    <p:sldId id="392" r:id="rId23"/>
    <p:sldId id="367" r:id="rId24"/>
    <p:sldId id="373" r:id="rId25"/>
    <p:sldId id="395" r:id="rId26"/>
    <p:sldId id="396" r:id="rId27"/>
    <p:sldId id="394" r:id="rId28"/>
    <p:sldId id="375" r:id="rId29"/>
    <p:sldId id="374" r:id="rId30"/>
    <p:sldId id="377" r:id="rId31"/>
    <p:sldId id="380" r:id="rId32"/>
    <p:sldId id="376" r:id="rId33"/>
    <p:sldId id="378" r:id="rId34"/>
    <p:sldId id="379" r:id="rId35"/>
    <p:sldId id="390" r:id="rId36"/>
    <p:sldId id="38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32"/>
    <p:restoredTop sz="81536"/>
  </p:normalViewPr>
  <p:slideViewPr>
    <p:cSldViewPr snapToGrid="0" snapToObjects="1">
      <p:cViewPr>
        <p:scale>
          <a:sx n="150" d="100"/>
          <a:sy n="150" d="100"/>
        </p:scale>
        <p:origin x="872" y="2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4</a:t>
            </a:fld>
            <a:endParaRPr lang="en-US"/>
          </a:p>
        </p:txBody>
      </p:sp>
    </p:spTree>
    <p:extLst>
      <p:ext uri="{BB962C8B-B14F-4D97-AF65-F5344CB8AC3E}">
        <p14:creationId xmlns:p14="http://schemas.microsoft.com/office/powerpoint/2010/main" val="312416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5</a:t>
            </a:fld>
            <a:endParaRPr lang="en-US"/>
          </a:p>
        </p:txBody>
      </p:sp>
    </p:spTree>
    <p:extLst>
      <p:ext uri="{BB962C8B-B14F-4D97-AF65-F5344CB8AC3E}">
        <p14:creationId xmlns:p14="http://schemas.microsoft.com/office/powerpoint/2010/main" val="28765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21</a:t>
            </a:fld>
            <a:endParaRPr lang="en-US"/>
          </a:p>
        </p:txBody>
      </p:sp>
    </p:spTree>
    <p:extLst>
      <p:ext uri="{BB962C8B-B14F-4D97-AF65-F5344CB8AC3E}">
        <p14:creationId xmlns:p14="http://schemas.microsoft.com/office/powerpoint/2010/main" val="271310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29</a:t>
            </a:fld>
            <a:endParaRPr lang="en-US"/>
          </a:p>
        </p:txBody>
      </p:sp>
    </p:spTree>
    <p:extLst>
      <p:ext uri="{BB962C8B-B14F-4D97-AF65-F5344CB8AC3E}">
        <p14:creationId xmlns:p14="http://schemas.microsoft.com/office/powerpoint/2010/main" val="77009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30</a:t>
            </a:fld>
            <a:endParaRPr lang="en-US"/>
          </a:p>
        </p:txBody>
      </p:sp>
    </p:spTree>
    <p:extLst>
      <p:ext uri="{BB962C8B-B14F-4D97-AF65-F5344CB8AC3E}">
        <p14:creationId xmlns:p14="http://schemas.microsoft.com/office/powerpoint/2010/main" val="318339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32</a:t>
            </a:fld>
            <a:endParaRPr lang="en-US"/>
          </a:p>
        </p:txBody>
      </p:sp>
    </p:spTree>
    <p:extLst>
      <p:ext uri="{BB962C8B-B14F-4D97-AF65-F5344CB8AC3E}">
        <p14:creationId xmlns:p14="http://schemas.microsoft.com/office/powerpoint/2010/main" val="389870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33</a:t>
            </a:fld>
            <a:endParaRPr lang="en-US"/>
          </a:p>
        </p:txBody>
      </p:sp>
    </p:spTree>
    <p:extLst>
      <p:ext uri="{BB962C8B-B14F-4D97-AF65-F5344CB8AC3E}">
        <p14:creationId xmlns:p14="http://schemas.microsoft.com/office/powerpoint/2010/main" val="62482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34</a:t>
            </a:fld>
            <a:endParaRPr lang="en-US"/>
          </a:p>
        </p:txBody>
      </p:sp>
    </p:spTree>
    <p:extLst>
      <p:ext uri="{BB962C8B-B14F-4D97-AF65-F5344CB8AC3E}">
        <p14:creationId xmlns:p14="http://schemas.microsoft.com/office/powerpoint/2010/main" val="198917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A5107-B47F-A942-A7B4-FB0CAFAD1557}" type="slidenum">
              <a:rPr lang="en-US" smtClean="0"/>
              <a:t>35</a:t>
            </a:fld>
            <a:endParaRPr lang="en-US"/>
          </a:p>
        </p:txBody>
      </p:sp>
    </p:spTree>
    <p:extLst>
      <p:ext uri="{BB962C8B-B14F-4D97-AF65-F5344CB8AC3E}">
        <p14:creationId xmlns:p14="http://schemas.microsoft.com/office/powerpoint/2010/main" val="296376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2/6/21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browning@uw.edu"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582508" y="2990150"/>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a:solidFill>
                  <a:schemeClr val="bg2">
                    <a:lumMod val="50000"/>
                  </a:schemeClr>
                </a:solidFill>
              </a:rPr>
              <a:t>Lecture 7: Imputation</a:t>
            </a: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6068" y="2675467"/>
            <a:ext cx="7408333" cy="1023408"/>
          </a:xfrm>
        </p:spPr>
        <p:txBody>
          <a:bodyPr>
            <a:normAutofit fontScale="92500" lnSpcReduction="20000"/>
          </a:bodyPr>
          <a:lstStyle/>
          <a:p>
            <a:pPr marL="0" indent="0">
              <a:buNone/>
            </a:pPr>
            <a:r>
              <a:rPr lang="en-US" dirty="0"/>
              <a:t>In case of inbred with alleles A or B, the frequency of A is f(A). If x has uniform distribution U(0,1), then missing allele N can be imputed as </a:t>
            </a:r>
          </a:p>
        </p:txBody>
      </p:sp>
      <p:sp>
        <p:nvSpPr>
          <p:cNvPr id="3" name="Title 2"/>
          <p:cNvSpPr>
            <a:spLocks noGrp="1"/>
          </p:cNvSpPr>
          <p:nvPr>
            <p:ph type="title"/>
          </p:nvPr>
        </p:nvSpPr>
        <p:spPr>
          <a:xfrm>
            <a:off x="842434" y="0"/>
            <a:ext cx="10515600" cy="1325563"/>
          </a:xfrm>
        </p:spPr>
        <p:txBody>
          <a:bodyPr>
            <a:normAutofit/>
          </a:bodyPr>
          <a:lstStyle/>
          <a:p>
            <a:pPr algn="ctr"/>
            <a:r>
              <a:rPr lang="en-US" b="1" dirty="0">
                <a:solidFill>
                  <a:schemeClr val="accent1"/>
                </a:solidFill>
                <a:latin typeface="+mn-lt"/>
              </a:rPr>
              <a:t>Stochastic imputation with allele frequency </a:t>
            </a:r>
          </a:p>
        </p:txBody>
      </p:sp>
      <p:graphicFrame>
        <p:nvGraphicFramePr>
          <p:cNvPr id="4" name="Object 3"/>
          <p:cNvGraphicFramePr>
            <a:graphicFrameLocks noChangeAspect="1"/>
          </p:cNvGraphicFramePr>
          <p:nvPr>
            <p:extLst/>
          </p:nvPr>
        </p:nvGraphicFramePr>
        <p:xfrm>
          <a:off x="2395538" y="4030337"/>
          <a:ext cx="7815262" cy="669925"/>
        </p:xfrm>
        <a:graphic>
          <a:graphicData uri="http://schemas.openxmlformats.org/presentationml/2006/ole">
            <mc:AlternateContent xmlns:mc="http://schemas.openxmlformats.org/markup-compatibility/2006">
              <mc:Choice xmlns:v="urn:schemas-microsoft-com:vml" Requires="v">
                <p:oleObj spid="_x0000_s3118" name="Document" r:id="rId3" imgW="5486400" imgH="342900" progId="Word.Document.12">
                  <p:embed/>
                </p:oleObj>
              </mc:Choice>
              <mc:Fallback>
                <p:oleObj name="Document" r:id="rId3" imgW="5486400" imgH="342900" progId="Word.Document.12">
                  <p:embed/>
                  <p:pic>
                    <p:nvPicPr>
                      <p:cNvPr id="4" name="Object 3"/>
                      <p:cNvPicPr/>
                      <p:nvPr/>
                    </p:nvPicPr>
                    <p:blipFill>
                      <a:blip r:embed="rId4"/>
                      <a:stretch>
                        <a:fillRect/>
                      </a:stretch>
                    </p:blipFill>
                    <p:spPr>
                      <a:xfrm>
                        <a:off x="2395538" y="4030337"/>
                        <a:ext cx="7815262" cy="669925"/>
                      </a:xfrm>
                      <a:prstGeom prst="rect">
                        <a:avLst/>
                      </a:prstGeom>
                    </p:spPr>
                  </p:pic>
                </p:oleObj>
              </mc:Fallback>
            </mc:AlternateContent>
          </a:graphicData>
        </a:graphic>
      </p:graphicFrame>
    </p:spTree>
    <p:extLst>
      <p:ext uri="{BB962C8B-B14F-4D97-AF65-F5344CB8AC3E}">
        <p14:creationId xmlns:p14="http://schemas.microsoft.com/office/powerpoint/2010/main" val="363536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927" y="0"/>
            <a:ext cx="10515600" cy="1325563"/>
          </a:xfrm>
        </p:spPr>
        <p:txBody>
          <a:bodyPr>
            <a:normAutofit/>
          </a:bodyPr>
          <a:lstStyle/>
          <a:p>
            <a:pPr algn="ctr"/>
            <a:r>
              <a:rPr lang="en-US" b="1" dirty="0">
                <a:solidFill>
                  <a:schemeClr val="accent1"/>
                </a:solidFill>
                <a:latin typeface="+mn-lt"/>
              </a:rPr>
              <a:t>Implication of stochastic imputation</a:t>
            </a:r>
          </a:p>
        </p:txBody>
      </p:sp>
      <p:sp>
        <p:nvSpPr>
          <p:cNvPr id="4" name="Rectangle 3"/>
          <p:cNvSpPr/>
          <p:nvPr/>
        </p:nvSpPr>
        <p:spPr>
          <a:xfrm>
            <a:off x="1714500" y="1533465"/>
            <a:ext cx="8953500" cy="5016758"/>
          </a:xfrm>
          <a:prstGeom prst="rect">
            <a:avLst/>
          </a:prstGeom>
        </p:spPr>
        <p:txBody>
          <a:bodyPr wrap="square">
            <a:spAutoFit/>
          </a:bodyPr>
          <a:lstStyle/>
          <a:p>
            <a:r>
              <a:rPr lang="en-US" sz="2000" dirty="0">
                <a:solidFill>
                  <a:srgbClr val="3E3E3E"/>
                </a:solidFill>
                <a:latin typeface="Candara" charset="0"/>
              </a:rPr>
              <a:t>#Define Stochastic Impute </a:t>
            </a:r>
            <a:r>
              <a:rPr lang="en-US" sz="2000" dirty="0" err="1">
                <a:solidFill>
                  <a:srgbClr val="3E3E3E"/>
                </a:solidFill>
                <a:latin typeface="Candara" charset="0"/>
              </a:rPr>
              <a:t>funciton</a:t>
            </a:r>
            <a:endParaRPr lang="en-US" sz="2000" dirty="0">
              <a:solidFill>
                <a:srgbClr val="3E3E3E"/>
              </a:solidFill>
              <a:latin typeface="Candara" charset="0"/>
            </a:endParaRPr>
          </a:p>
          <a:p>
            <a:r>
              <a:rPr lang="en-US" sz="2000" dirty="0" err="1">
                <a:solidFill>
                  <a:srgbClr val="FF0000"/>
                </a:solidFill>
                <a:latin typeface="Candara" charset="0"/>
              </a:rPr>
              <a:t>StochasticImpute</a:t>
            </a:r>
            <a:r>
              <a:rPr lang="en-US" sz="2000" dirty="0">
                <a:solidFill>
                  <a:srgbClr val="FF0000"/>
                </a:solidFill>
                <a:latin typeface="Candara" charset="0"/>
              </a:rPr>
              <a:t> </a:t>
            </a:r>
            <a:r>
              <a:rPr lang="en-US" sz="2000" dirty="0">
                <a:solidFill>
                  <a:srgbClr val="060087"/>
                </a:solidFill>
                <a:latin typeface="Candara" charset="0"/>
              </a:rPr>
              <a:t>= </a:t>
            </a:r>
            <a:r>
              <a:rPr lang="en-US" sz="2000" dirty="0">
                <a:solidFill>
                  <a:srgbClr val="B5760C"/>
                </a:solidFill>
                <a:latin typeface="Candara" charset="0"/>
              </a:rPr>
              <a:t>function</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p>
          <a:p>
            <a:r>
              <a:rPr lang="en-US" sz="2000" dirty="0">
                <a:solidFill>
                  <a:srgbClr val="000000"/>
                </a:solidFill>
                <a:latin typeface="Candara" charset="0"/>
              </a:rPr>
              <a:t>n</a:t>
            </a:r>
            <a:r>
              <a:rPr lang="en-US" sz="2000" dirty="0">
                <a:solidFill>
                  <a:srgbClr val="060087"/>
                </a:solidFill>
                <a:latin typeface="Candara" charset="0"/>
              </a:rPr>
              <a:t>=</a:t>
            </a:r>
            <a:r>
              <a:rPr lang="en-US" sz="2000" dirty="0" err="1">
                <a:solidFill>
                  <a:srgbClr val="060087"/>
                </a:solidFill>
                <a:latin typeface="Candara" charset="0"/>
              </a:rPr>
              <a:t>nrow</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p>
          <a:p>
            <a:r>
              <a:rPr lang="en-US" sz="2000" dirty="0">
                <a:solidFill>
                  <a:srgbClr val="000000"/>
                </a:solidFill>
                <a:latin typeface="Candara" charset="0"/>
              </a:rPr>
              <a:t>m</a:t>
            </a:r>
            <a:r>
              <a:rPr lang="en-US" sz="2000" dirty="0">
                <a:solidFill>
                  <a:srgbClr val="060087"/>
                </a:solidFill>
                <a:latin typeface="Candara" charset="0"/>
              </a:rPr>
              <a:t>=</a:t>
            </a:r>
            <a:r>
              <a:rPr lang="en-US" sz="2000" dirty="0" err="1">
                <a:solidFill>
                  <a:srgbClr val="060087"/>
                </a:solidFill>
                <a:latin typeface="Candara" charset="0"/>
              </a:rPr>
              <a:t>ncol</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p>
          <a:p>
            <a:r>
              <a:rPr lang="en-US" sz="2000" dirty="0" err="1">
                <a:solidFill>
                  <a:srgbClr val="000000"/>
                </a:solidFill>
                <a:latin typeface="Candara" charset="0"/>
              </a:rPr>
              <a:t>fn</a:t>
            </a:r>
            <a:r>
              <a:rPr lang="en-US" sz="2000" dirty="0">
                <a:solidFill>
                  <a:srgbClr val="060087"/>
                </a:solidFill>
                <a:latin typeface="Candara" charset="0"/>
              </a:rPr>
              <a:t>=</a:t>
            </a:r>
            <a:r>
              <a:rPr lang="en-US" sz="2000" dirty="0" err="1">
                <a:solidFill>
                  <a:srgbClr val="060087"/>
                </a:solidFill>
                <a:latin typeface="Candara" charset="0"/>
              </a:rPr>
              <a:t>colSums</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 </a:t>
            </a:r>
            <a:r>
              <a:rPr lang="en-US" sz="2000" dirty="0" err="1">
                <a:solidFill>
                  <a:srgbClr val="FF0000"/>
                </a:solidFill>
                <a:latin typeface="Candara" charset="0"/>
              </a:rPr>
              <a:t>na.rm</a:t>
            </a:r>
            <a:r>
              <a:rPr lang="en-US" sz="2000" dirty="0">
                <a:solidFill>
                  <a:srgbClr val="FF0000"/>
                </a:solidFill>
                <a:latin typeface="Candara" charset="0"/>
              </a:rPr>
              <a:t>=T</a:t>
            </a:r>
            <a:r>
              <a:rPr lang="en-US" sz="2000" dirty="0">
                <a:solidFill>
                  <a:srgbClr val="060087"/>
                </a:solidFill>
                <a:latin typeface="Candara" charset="0"/>
              </a:rPr>
              <a:t>) # </a:t>
            </a:r>
            <a:r>
              <a:rPr lang="en-US" sz="2000" dirty="0">
                <a:solidFill>
                  <a:srgbClr val="000000"/>
                </a:solidFill>
                <a:latin typeface="Candara" charset="0"/>
              </a:rPr>
              <a:t>sum</a:t>
            </a:r>
            <a:r>
              <a:rPr lang="en-US" sz="2000" dirty="0">
                <a:solidFill>
                  <a:srgbClr val="060087"/>
                </a:solidFill>
                <a:latin typeface="Candara" charset="0"/>
              </a:rPr>
              <a:t> </a:t>
            </a:r>
            <a:r>
              <a:rPr lang="en-US" sz="2000" dirty="0">
                <a:solidFill>
                  <a:srgbClr val="000000"/>
                </a:solidFill>
                <a:latin typeface="Candara" charset="0"/>
              </a:rPr>
              <a:t>of</a:t>
            </a:r>
            <a:r>
              <a:rPr lang="en-US" sz="2000" dirty="0">
                <a:solidFill>
                  <a:srgbClr val="060087"/>
                </a:solidFill>
                <a:latin typeface="Candara" charset="0"/>
              </a:rPr>
              <a:t> </a:t>
            </a:r>
            <a:r>
              <a:rPr lang="en-US" sz="2000" dirty="0">
                <a:solidFill>
                  <a:srgbClr val="000000"/>
                </a:solidFill>
                <a:latin typeface="Candara" charset="0"/>
              </a:rPr>
              <a:t>genotypes</a:t>
            </a:r>
            <a:r>
              <a:rPr lang="en-US" sz="2000" dirty="0">
                <a:solidFill>
                  <a:srgbClr val="060087"/>
                </a:solidFill>
                <a:latin typeface="Candara" charset="0"/>
              </a:rPr>
              <a:t> </a:t>
            </a:r>
            <a:r>
              <a:rPr lang="en-US" sz="2000" dirty="0">
                <a:solidFill>
                  <a:srgbClr val="000000"/>
                </a:solidFill>
                <a:latin typeface="Candara" charset="0"/>
              </a:rPr>
              <a:t>for</a:t>
            </a:r>
            <a:r>
              <a:rPr lang="en-US" sz="2000" dirty="0">
                <a:solidFill>
                  <a:srgbClr val="060087"/>
                </a:solidFill>
                <a:latin typeface="Candara" charset="0"/>
              </a:rPr>
              <a:t> </a:t>
            </a:r>
            <a:r>
              <a:rPr lang="en-US" sz="2000" dirty="0">
                <a:solidFill>
                  <a:srgbClr val="000000"/>
                </a:solidFill>
                <a:latin typeface="Candara" charset="0"/>
              </a:rPr>
              <a:t>all</a:t>
            </a:r>
            <a:r>
              <a:rPr lang="en-US" sz="2000" dirty="0">
                <a:solidFill>
                  <a:srgbClr val="060087"/>
                </a:solidFill>
                <a:latin typeface="Candara" charset="0"/>
              </a:rPr>
              <a:t> </a:t>
            </a:r>
            <a:r>
              <a:rPr lang="en-US" sz="2000" dirty="0">
                <a:solidFill>
                  <a:srgbClr val="000000"/>
                </a:solidFill>
                <a:latin typeface="Candara" charset="0"/>
              </a:rPr>
              <a:t>individuals</a:t>
            </a:r>
            <a:r>
              <a:rPr lang="en-US" sz="2000" dirty="0">
                <a:solidFill>
                  <a:srgbClr val="060087"/>
                </a:solidFill>
                <a:latin typeface="Candara" charset="0"/>
              </a:rPr>
              <a:t> </a:t>
            </a:r>
          </a:p>
          <a:p>
            <a:r>
              <a:rPr lang="en-US" sz="2000" dirty="0">
                <a:solidFill>
                  <a:srgbClr val="000000"/>
                </a:solidFill>
                <a:latin typeface="Candara" charset="0"/>
              </a:rPr>
              <a:t>fc</a:t>
            </a:r>
            <a:r>
              <a:rPr lang="en-US" sz="2000" dirty="0">
                <a:solidFill>
                  <a:srgbClr val="060087"/>
                </a:solidFill>
                <a:latin typeface="Candara" charset="0"/>
              </a:rPr>
              <a:t>=</a:t>
            </a:r>
            <a:r>
              <a:rPr lang="en-US" sz="2000" dirty="0" err="1">
                <a:solidFill>
                  <a:srgbClr val="060087"/>
                </a:solidFill>
                <a:latin typeface="Candara" charset="0"/>
              </a:rPr>
              <a:t>colSums</a:t>
            </a:r>
            <a:r>
              <a:rPr lang="en-US" sz="2000" dirty="0">
                <a:solidFill>
                  <a:srgbClr val="060087"/>
                </a:solidFill>
                <a:latin typeface="Candara" charset="0"/>
              </a:rPr>
              <a:t>(</a:t>
            </a:r>
            <a:r>
              <a:rPr lang="en-US" sz="2000" dirty="0">
                <a:solidFill>
                  <a:srgbClr val="FF0000"/>
                </a:solidFill>
                <a:latin typeface="Candara" charset="0"/>
              </a:rPr>
              <a:t>floor(X/3+1)</a:t>
            </a:r>
            <a:r>
              <a:rPr lang="en-US" sz="2000" dirty="0">
                <a:solidFill>
                  <a:srgbClr val="060087"/>
                </a:solidFill>
                <a:latin typeface="Candara" charset="0"/>
              </a:rPr>
              <a:t>,</a:t>
            </a:r>
            <a:r>
              <a:rPr lang="en-US" sz="2000" dirty="0" err="1">
                <a:solidFill>
                  <a:srgbClr val="000000"/>
                </a:solidFill>
                <a:latin typeface="Candara" charset="0"/>
              </a:rPr>
              <a:t>na.rm</a:t>
            </a:r>
            <a:r>
              <a:rPr lang="en-US" sz="2000" dirty="0">
                <a:solidFill>
                  <a:srgbClr val="060087"/>
                </a:solidFill>
                <a:latin typeface="Candara" charset="0"/>
              </a:rPr>
              <a:t>=</a:t>
            </a:r>
            <a:r>
              <a:rPr lang="en-US" sz="2000" dirty="0">
                <a:solidFill>
                  <a:srgbClr val="B5760C"/>
                </a:solidFill>
                <a:latin typeface="Candara" charset="0"/>
              </a:rPr>
              <a:t>T</a:t>
            </a:r>
            <a:r>
              <a:rPr lang="en-US" sz="2000" dirty="0">
                <a:solidFill>
                  <a:srgbClr val="060087"/>
                </a:solidFill>
                <a:latin typeface="Candara" charset="0"/>
              </a:rPr>
              <a:t>) </a:t>
            </a:r>
            <a:r>
              <a:rPr lang="en-US" sz="2000" dirty="0">
                <a:solidFill>
                  <a:srgbClr val="3E3E3E"/>
                </a:solidFill>
                <a:latin typeface="Candara" charset="0"/>
              </a:rPr>
              <a:t>#count number of non missing individuals</a:t>
            </a:r>
          </a:p>
          <a:p>
            <a:r>
              <a:rPr lang="en-US" sz="2000" dirty="0">
                <a:solidFill>
                  <a:srgbClr val="000000"/>
                </a:solidFill>
                <a:latin typeface="Candara" charset="0"/>
              </a:rPr>
              <a:t>fa</a:t>
            </a:r>
            <a:r>
              <a:rPr lang="en-US" sz="2000" dirty="0">
                <a:solidFill>
                  <a:srgbClr val="060087"/>
                </a:solidFill>
                <a:latin typeface="Candara" charset="0"/>
              </a:rPr>
              <a:t>=</a:t>
            </a:r>
            <a:r>
              <a:rPr lang="en-US" sz="2000" dirty="0" err="1">
                <a:solidFill>
                  <a:srgbClr val="000000"/>
                </a:solidFill>
                <a:latin typeface="Candara" charset="0"/>
              </a:rPr>
              <a:t>fn</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r>
              <a:rPr lang="en-US" sz="2000" dirty="0">
                <a:solidFill>
                  <a:srgbClr val="000000"/>
                </a:solidFill>
                <a:latin typeface="Candara" charset="0"/>
              </a:rPr>
              <a:t>fc</a:t>
            </a:r>
            <a:r>
              <a:rPr lang="en-US" sz="2000" dirty="0">
                <a:solidFill>
                  <a:srgbClr val="060087"/>
                </a:solidFill>
                <a:latin typeface="Candara" charset="0"/>
              </a:rPr>
              <a:t>) </a:t>
            </a:r>
            <a:r>
              <a:rPr lang="en-US" sz="2000" dirty="0">
                <a:solidFill>
                  <a:srgbClr val="3E3E3E"/>
                </a:solidFill>
                <a:latin typeface="Candara" charset="0"/>
              </a:rPr>
              <a:t>#Frequency of allele "2"</a:t>
            </a:r>
          </a:p>
          <a:p>
            <a:r>
              <a:rPr lang="it-IT" sz="2000" dirty="0">
                <a:solidFill>
                  <a:srgbClr val="B5760C"/>
                </a:solidFill>
                <a:latin typeface="Candara" charset="0"/>
              </a:rPr>
              <a:t>for</a:t>
            </a:r>
            <a:r>
              <a:rPr lang="it-IT" sz="2000" dirty="0">
                <a:solidFill>
                  <a:srgbClr val="060087"/>
                </a:solidFill>
                <a:latin typeface="Candara" charset="0"/>
              </a:rPr>
              <a:t>(</a:t>
            </a:r>
            <a:r>
              <a:rPr lang="it-IT" sz="2000" dirty="0">
                <a:solidFill>
                  <a:srgbClr val="000000"/>
                </a:solidFill>
                <a:latin typeface="Candara" charset="0"/>
              </a:rPr>
              <a:t>i</a:t>
            </a:r>
            <a:r>
              <a:rPr lang="it-IT" sz="2000" dirty="0">
                <a:solidFill>
                  <a:srgbClr val="060087"/>
                </a:solidFill>
                <a:latin typeface="Candara" charset="0"/>
              </a:rPr>
              <a:t> </a:t>
            </a:r>
            <a:r>
              <a:rPr lang="it-IT" sz="2000" dirty="0">
                <a:solidFill>
                  <a:srgbClr val="B5760C"/>
                </a:solidFill>
                <a:latin typeface="Candara" charset="0"/>
              </a:rPr>
              <a:t>in</a:t>
            </a:r>
            <a:r>
              <a:rPr lang="it-IT" sz="2000" dirty="0">
                <a:solidFill>
                  <a:srgbClr val="060087"/>
                </a:solidFill>
                <a:latin typeface="Candara" charset="0"/>
              </a:rPr>
              <a:t> </a:t>
            </a:r>
            <a:r>
              <a:rPr lang="it-IT" sz="2000" dirty="0">
                <a:solidFill>
                  <a:srgbClr val="0B4213"/>
                </a:solidFill>
                <a:latin typeface="Candara" charset="0"/>
              </a:rPr>
              <a:t>1</a:t>
            </a:r>
            <a:r>
              <a:rPr lang="it-IT" sz="2000" dirty="0">
                <a:solidFill>
                  <a:srgbClr val="060087"/>
                </a:solidFill>
                <a:latin typeface="Candara" charset="0"/>
              </a:rPr>
              <a:t>:</a:t>
            </a:r>
            <a:r>
              <a:rPr lang="it-IT" sz="2000" dirty="0">
                <a:solidFill>
                  <a:srgbClr val="000000"/>
                </a:solidFill>
                <a:latin typeface="Candara" charset="0"/>
              </a:rPr>
              <a:t>m</a:t>
            </a:r>
            <a:r>
              <a:rPr lang="it-IT" sz="2000" dirty="0">
                <a:solidFill>
                  <a:srgbClr val="060087"/>
                </a:solidFill>
                <a:latin typeface="Candara" charset="0"/>
              </a:rPr>
              <a:t>){</a:t>
            </a:r>
          </a:p>
          <a:p>
            <a:r>
              <a:rPr lang="it-IT" sz="2000" dirty="0">
                <a:solidFill>
                  <a:srgbClr val="060087"/>
                </a:solidFill>
                <a:latin typeface="Candara" charset="0"/>
              </a:rPr>
              <a:t>	</a:t>
            </a:r>
            <a:r>
              <a:rPr lang="it-IT" sz="2000" dirty="0" err="1">
                <a:solidFill>
                  <a:srgbClr val="000000"/>
                </a:solidFill>
                <a:latin typeface="Candara" charset="0"/>
              </a:rPr>
              <a:t>index.a</a:t>
            </a:r>
            <a:r>
              <a:rPr lang="it-IT" sz="2000" dirty="0">
                <a:solidFill>
                  <a:srgbClr val="060087"/>
                </a:solidFill>
                <a:latin typeface="Candara" charset="0"/>
              </a:rPr>
              <a:t>=</a:t>
            </a:r>
            <a:r>
              <a:rPr lang="it-IT" sz="2000" dirty="0" err="1">
                <a:solidFill>
                  <a:srgbClr val="060087"/>
                </a:solidFill>
                <a:latin typeface="Candara" charset="0"/>
              </a:rPr>
              <a:t>runif</a:t>
            </a:r>
            <a:r>
              <a:rPr lang="it-IT" sz="2000" dirty="0">
                <a:solidFill>
                  <a:srgbClr val="060087"/>
                </a:solidFill>
                <a:latin typeface="Candara" charset="0"/>
              </a:rPr>
              <a:t>(</a:t>
            </a:r>
            <a:r>
              <a:rPr lang="it-IT" sz="2000" dirty="0" err="1">
                <a:solidFill>
                  <a:srgbClr val="000000"/>
                </a:solidFill>
                <a:latin typeface="Candara" charset="0"/>
              </a:rPr>
              <a:t>n</a:t>
            </a:r>
            <a:r>
              <a:rPr lang="it-IT" sz="2000" dirty="0">
                <a:solidFill>
                  <a:srgbClr val="060087"/>
                </a:solidFill>
                <a:latin typeface="Candara" charset="0"/>
              </a:rPr>
              <a:t>)&lt;</a:t>
            </a:r>
            <a:r>
              <a:rPr lang="it-IT" sz="2000" dirty="0">
                <a:solidFill>
                  <a:srgbClr val="000000"/>
                </a:solidFill>
                <a:latin typeface="Candara" charset="0"/>
              </a:rPr>
              <a:t>fa</a:t>
            </a:r>
            <a:r>
              <a:rPr lang="it-IT" sz="2000" dirty="0">
                <a:solidFill>
                  <a:srgbClr val="060087"/>
                </a:solidFill>
                <a:latin typeface="Candara" charset="0"/>
              </a:rPr>
              <a:t>[</a:t>
            </a:r>
            <a:r>
              <a:rPr lang="it-IT" sz="2000" dirty="0">
                <a:solidFill>
                  <a:srgbClr val="000000"/>
                </a:solidFill>
                <a:latin typeface="Candara" charset="0"/>
              </a:rPr>
              <a:t>i</a:t>
            </a:r>
            <a:r>
              <a:rPr lang="it-IT" sz="2000" dirty="0">
                <a:solidFill>
                  <a:srgbClr val="060087"/>
                </a:solidFill>
                <a:latin typeface="Candara" charset="0"/>
              </a:rPr>
              <a:t>]</a:t>
            </a:r>
          </a:p>
          <a:p>
            <a:r>
              <a:rPr lang="it-IT" sz="2000" dirty="0">
                <a:solidFill>
                  <a:srgbClr val="060087"/>
                </a:solidFill>
                <a:latin typeface="Candara" charset="0"/>
              </a:rPr>
              <a:t>	</a:t>
            </a:r>
            <a:r>
              <a:rPr lang="it-IT" sz="2000" dirty="0" err="1">
                <a:solidFill>
                  <a:srgbClr val="000000"/>
                </a:solidFill>
                <a:latin typeface="Candara" charset="0"/>
              </a:rPr>
              <a:t>index.na</a:t>
            </a:r>
            <a:r>
              <a:rPr lang="it-IT" sz="2000" dirty="0">
                <a:solidFill>
                  <a:srgbClr val="060087"/>
                </a:solidFill>
                <a:latin typeface="Candara" charset="0"/>
              </a:rPr>
              <a:t>=</a:t>
            </a:r>
            <a:r>
              <a:rPr lang="it-IT" sz="2000" dirty="0" err="1">
                <a:solidFill>
                  <a:srgbClr val="FF0000"/>
                </a:solidFill>
                <a:latin typeface="Candara" charset="0"/>
              </a:rPr>
              <a:t>is.na</a:t>
            </a:r>
            <a:r>
              <a:rPr lang="it-IT" sz="2000" dirty="0">
                <a:solidFill>
                  <a:srgbClr val="060087"/>
                </a:solidFill>
                <a:latin typeface="Candara" charset="0"/>
              </a:rPr>
              <a:t>(</a:t>
            </a:r>
            <a:r>
              <a:rPr lang="it-IT" sz="2000" dirty="0">
                <a:solidFill>
                  <a:srgbClr val="000000"/>
                </a:solidFill>
                <a:latin typeface="Candara" charset="0"/>
              </a:rPr>
              <a:t>X</a:t>
            </a:r>
            <a:r>
              <a:rPr lang="it-IT" sz="2000" dirty="0">
                <a:solidFill>
                  <a:srgbClr val="060087"/>
                </a:solidFill>
                <a:latin typeface="Candara" charset="0"/>
              </a:rPr>
              <a:t>[,</a:t>
            </a:r>
            <a:r>
              <a:rPr lang="it-IT" sz="2000" dirty="0">
                <a:solidFill>
                  <a:srgbClr val="000000"/>
                </a:solidFill>
                <a:latin typeface="Candara" charset="0"/>
              </a:rPr>
              <a:t>i</a:t>
            </a:r>
            <a:r>
              <a:rPr lang="it-IT" sz="2000" dirty="0">
                <a:solidFill>
                  <a:srgbClr val="060087"/>
                </a:solidFill>
                <a:latin typeface="Candara" charset="0"/>
              </a:rPr>
              <a:t>])</a:t>
            </a:r>
          </a:p>
          <a:p>
            <a:r>
              <a:rPr lang="it-IT" sz="2000" dirty="0">
                <a:solidFill>
                  <a:srgbClr val="060087"/>
                </a:solidFill>
                <a:latin typeface="Candara" charset="0"/>
              </a:rPr>
              <a:t>	</a:t>
            </a:r>
            <a:r>
              <a:rPr lang="it-IT" sz="2000" dirty="0">
                <a:solidFill>
                  <a:srgbClr val="000000"/>
                </a:solidFill>
                <a:latin typeface="Candara" charset="0"/>
              </a:rPr>
              <a:t>index.m2</a:t>
            </a:r>
            <a:r>
              <a:rPr lang="it-IT" sz="2000" dirty="0">
                <a:solidFill>
                  <a:srgbClr val="060087"/>
                </a:solidFill>
                <a:latin typeface="Candara" charset="0"/>
              </a:rPr>
              <a:t>=</a:t>
            </a:r>
            <a:r>
              <a:rPr lang="it-IT" sz="2000" dirty="0" err="1">
                <a:solidFill>
                  <a:srgbClr val="000000"/>
                </a:solidFill>
                <a:latin typeface="Candara" charset="0"/>
              </a:rPr>
              <a:t>index.a</a:t>
            </a:r>
            <a:r>
              <a:rPr lang="it-IT" sz="2000" dirty="0">
                <a:solidFill>
                  <a:srgbClr val="000000"/>
                </a:solidFill>
                <a:latin typeface="Candara" charset="0"/>
              </a:rPr>
              <a:t>  </a:t>
            </a:r>
            <a:r>
              <a:rPr lang="it-IT" sz="2000" dirty="0">
                <a:solidFill>
                  <a:srgbClr val="FF0000"/>
                </a:solidFill>
                <a:latin typeface="Candara" charset="0"/>
              </a:rPr>
              <a:t>&amp;</a:t>
            </a:r>
            <a:r>
              <a:rPr lang="it-IT" sz="2000" dirty="0">
                <a:solidFill>
                  <a:srgbClr val="060087"/>
                </a:solidFill>
                <a:latin typeface="Candara" charset="0"/>
              </a:rPr>
              <a:t>  </a:t>
            </a:r>
            <a:r>
              <a:rPr lang="it-IT" sz="2000" dirty="0" err="1">
                <a:solidFill>
                  <a:srgbClr val="000000"/>
                </a:solidFill>
                <a:latin typeface="Candara" charset="0"/>
              </a:rPr>
              <a:t>index.na</a:t>
            </a:r>
            <a:endParaRPr lang="it-IT" sz="2000" dirty="0">
              <a:solidFill>
                <a:srgbClr val="060087"/>
              </a:solidFill>
              <a:latin typeface="Candara" charset="0"/>
            </a:endParaRPr>
          </a:p>
          <a:p>
            <a:r>
              <a:rPr lang="it-IT" sz="2000" dirty="0">
                <a:solidFill>
                  <a:srgbClr val="060087"/>
                </a:solidFill>
                <a:latin typeface="Candara" charset="0"/>
              </a:rPr>
              <a:t>	</a:t>
            </a:r>
            <a:r>
              <a:rPr lang="it-IT" sz="2000" dirty="0">
                <a:solidFill>
                  <a:srgbClr val="000000"/>
                </a:solidFill>
                <a:latin typeface="Candara" charset="0"/>
              </a:rPr>
              <a:t>index.m0</a:t>
            </a:r>
            <a:r>
              <a:rPr lang="it-IT" sz="2000" dirty="0">
                <a:solidFill>
                  <a:srgbClr val="060087"/>
                </a:solidFill>
                <a:latin typeface="Candara" charset="0"/>
              </a:rPr>
              <a:t>=</a:t>
            </a:r>
            <a:r>
              <a:rPr lang="it-IT" sz="2000" dirty="0">
                <a:solidFill>
                  <a:srgbClr val="FF0000"/>
                </a:solidFill>
                <a:latin typeface="Candara" charset="0"/>
              </a:rPr>
              <a:t>!</a:t>
            </a:r>
            <a:r>
              <a:rPr lang="it-IT" sz="2000" dirty="0" err="1">
                <a:solidFill>
                  <a:srgbClr val="000000"/>
                </a:solidFill>
                <a:latin typeface="Candara" charset="0"/>
              </a:rPr>
              <a:t>index.a</a:t>
            </a:r>
            <a:r>
              <a:rPr lang="it-IT" sz="2000" dirty="0">
                <a:solidFill>
                  <a:srgbClr val="000000"/>
                </a:solidFill>
                <a:latin typeface="Candara" charset="0"/>
              </a:rPr>
              <a:t>  </a:t>
            </a:r>
            <a:r>
              <a:rPr lang="it-IT" sz="2000" dirty="0">
                <a:solidFill>
                  <a:srgbClr val="FF0000"/>
                </a:solidFill>
                <a:latin typeface="Candara" charset="0"/>
              </a:rPr>
              <a:t>&amp;</a:t>
            </a:r>
            <a:r>
              <a:rPr lang="it-IT" sz="2000" dirty="0">
                <a:solidFill>
                  <a:srgbClr val="060087"/>
                </a:solidFill>
                <a:latin typeface="Candara" charset="0"/>
              </a:rPr>
              <a:t>  </a:t>
            </a:r>
            <a:r>
              <a:rPr lang="it-IT" sz="2000" dirty="0" err="1">
                <a:solidFill>
                  <a:srgbClr val="000000"/>
                </a:solidFill>
                <a:latin typeface="Candara" charset="0"/>
              </a:rPr>
              <a:t>index.na</a:t>
            </a:r>
            <a:endParaRPr lang="it-IT" sz="2000" dirty="0">
              <a:solidFill>
                <a:srgbClr val="060087"/>
              </a:solidFill>
              <a:latin typeface="Candara" charset="0"/>
            </a:endParaRPr>
          </a:p>
          <a:p>
            <a:r>
              <a:rPr lang="pt-BR" sz="2000" dirty="0">
                <a:solidFill>
                  <a:srgbClr val="060087"/>
                </a:solidFill>
                <a:latin typeface="Candara" charset="0"/>
              </a:rPr>
              <a:t>	</a:t>
            </a:r>
            <a:r>
              <a:rPr lang="pt-BR" sz="2000" dirty="0" err="1">
                <a:solidFill>
                  <a:srgbClr val="000000"/>
                </a:solidFill>
                <a:latin typeface="Candara" charset="0"/>
              </a:rPr>
              <a:t>X</a:t>
            </a:r>
            <a:r>
              <a:rPr lang="pt-BR" sz="2000" dirty="0">
                <a:solidFill>
                  <a:srgbClr val="060087"/>
                </a:solidFill>
                <a:latin typeface="Candara" charset="0"/>
              </a:rPr>
              <a:t>[</a:t>
            </a:r>
            <a:r>
              <a:rPr lang="pt-BR" sz="2000" dirty="0">
                <a:solidFill>
                  <a:srgbClr val="000000"/>
                </a:solidFill>
                <a:latin typeface="Candara" charset="0"/>
              </a:rPr>
              <a:t>index.m2</a:t>
            </a:r>
            <a:r>
              <a:rPr lang="pt-BR" sz="2000" dirty="0">
                <a:solidFill>
                  <a:srgbClr val="060087"/>
                </a:solidFill>
                <a:latin typeface="Candara" charset="0"/>
              </a:rPr>
              <a:t>,</a:t>
            </a:r>
            <a:r>
              <a:rPr lang="pt-BR" sz="2000" dirty="0">
                <a:solidFill>
                  <a:srgbClr val="000000"/>
                </a:solidFill>
                <a:latin typeface="Candara" charset="0"/>
              </a:rPr>
              <a:t>i</a:t>
            </a:r>
            <a:r>
              <a:rPr lang="pt-BR" sz="2000" dirty="0">
                <a:solidFill>
                  <a:srgbClr val="060087"/>
                </a:solidFill>
                <a:latin typeface="Candara" charset="0"/>
              </a:rPr>
              <a:t>]=</a:t>
            </a:r>
            <a:r>
              <a:rPr lang="pt-BR" sz="2000" dirty="0">
                <a:solidFill>
                  <a:srgbClr val="0B4213"/>
                </a:solidFill>
                <a:latin typeface="Candara" charset="0"/>
              </a:rPr>
              <a:t>2</a:t>
            </a:r>
            <a:endParaRPr lang="pt-BR" sz="2000" dirty="0">
              <a:solidFill>
                <a:srgbClr val="060087"/>
              </a:solidFill>
              <a:latin typeface="Candara" charset="0"/>
            </a:endParaRPr>
          </a:p>
          <a:p>
            <a:r>
              <a:rPr lang="en-US" sz="2000" dirty="0">
                <a:solidFill>
                  <a:srgbClr val="060087"/>
                </a:solidFill>
                <a:latin typeface="Candara" charset="0"/>
              </a:rPr>
              <a:t>	</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00000"/>
                </a:solidFill>
                <a:latin typeface="Candara" charset="0"/>
              </a:rPr>
              <a:t>index.m0</a:t>
            </a:r>
            <a:r>
              <a:rPr lang="en-US" sz="2000" dirty="0">
                <a:solidFill>
                  <a:srgbClr val="060087"/>
                </a:solidFill>
                <a:latin typeface="Candara" charset="0"/>
              </a:rPr>
              <a:t>,</a:t>
            </a:r>
            <a:r>
              <a:rPr lang="en-US" sz="2000" dirty="0">
                <a:solidFill>
                  <a:srgbClr val="000000"/>
                </a:solidFill>
                <a:latin typeface="Candara" charset="0"/>
              </a:rPr>
              <a:t>i</a:t>
            </a:r>
            <a:r>
              <a:rPr lang="en-US" sz="2000" dirty="0">
                <a:solidFill>
                  <a:srgbClr val="060087"/>
                </a:solidFill>
                <a:latin typeface="Candara" charset="0"/>
              </a:rPr>
              <a:t>]=</a:t>
            </a:r>
            <a:r>
              <a:rPr lang="en-US" sz="2000" dirty="0">
                <a:solidFill>
                  <a:srgbClr val="0B4213"/>
                </a:solidFill>
                <a:latin typeface="Candara" charset="0"/>
              </a:rPr>
              <a:t>0</a:t>
            </a:r>
            <a:endParaRPr lang="en-US" sz="2000" dirty="0">
              <a:solidFill>
                <a:srgbClr val="060087"/>
              </a:solidFill>
              <a:latin typeface="Candara" charset="0"/>
            </a:endParaRPr>
          </a:p>
          <a:p>
            <a:r>
              <a:rPr lang="en-US" sz="2000" dirty="0">
                <a:solidFill>
                  <a:srgbClr val="060087"/>
                </a:solidFill>
                <a:latin typeface="Candara" charset="0"/>
              </a:rPr>
              <a:t>}</a:t>
            </a:r>
          </a:p>
          <a:p>
            <a:r>
              <a:rPr lang="en-US" sz="2000" dirty="0">
                <a:solidFill>
                  <a:srgbClr val="060087"/>
                </a:solidFill>
                <a:latin typeface="Candara" charset="0"/>
              </a:rPr>
              <a:t>return(</a:t>
            </a:r>
            <a:r>
              <a:rPr lang="en-US" sz="2000" dirty="0">
                <a:solidFill>
                  <a:srgbClr val="000000"/>
                </a:solidFill>
                <a:latin typeface="Candara" charset="0"/>
              </a:rPr>
              <a:t>X</a:t>
            </a:r>
            <a:r>
              <a:rPr lang="en-US" sz="2000" dirty="0">
                <a:solidFill>
                  <a:srgbClr val="060087"/>
                </a:solidFill>
                <a:latin typeface="Candara" charset="0"/>
              </a:rPr>
              <a:t>)} </a:t>
            </a:r>
            <a:endParaRPr lang="en-US" sz="2000" dirty="0"/>
          </a:p>
        </p:txBody>
      </p:sp>
    </p:spTree>
    <p:extLst>
      <p:ext uri="{BB962C8B-B14F-4D97-AF65-F5344CB8AC3E}">
        <p14:creationId xmlns:p14="http://schemas.microsoft.com/office/powerpoint/2010/main" val="267047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Randomly set a proportion of known data as missing</a:t>
            </a:r>
          </a:p>
          <a:p>
            <a:r>
              <a:rPr lang="en-US" dirty="0"/>
              <a:t>Impute the artificial missing</a:t>
            </a:r>
          </a:p>
          <a:p>
            <a:r>
              <a:rPr lang="en-US" dirty="0"/>
              <a:t>Compare the imputed and original</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Evaluation of imputation accuracy</a:t>
            </a:r>
          </a:p>
        </p:txBody>
      </p:sp>
    </p:spTree>
    <p:extLst>
      <p:ext uri="{BB962C8B-B14F-4D97-AF65-F5344CB8AC3E}">
        <p14:creationId xmlns:p14="http://schemas.microsoft.com/office/powerpoint/2010/main" val="51079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927" y="0"/>
            <a:ext cx="10515600" cy="1325563"/>
          </a:xfrm>
        </p:spPr>
        <p:txBody>
          <a:bodyPr/>
          <a:lstStyle/>
          <a:p>
            <a:pPr algn="ctr"/>
            <a:r>
              <a:rPr lang="en-US" b="1" dirty="0">
                <a:solidFill>
                  <a:schemeClr val="accent1"/>
                </a:solidFill>
                <a:latin typeface="+mn-lt"/>
              </a:rPr>
              <a:t>Import data</a:t>
            </a:r>
          </a:p>
        </p:txBody>
      </p:sp>
      <p:sp>
        <p:nvSpPr>
          <p:cNvPr id="5" name="Rectangle 4"/>
          <p:cNvSpPr/>
          <p:nvPr/>
        </p:nvSpPr>
        <p:spPr>
          <a:xfrm>
            <a:off x="1714499" y="2277745"/>
            <a:ext cx="8627498" cy="1477328"/>
          </a:xfrm>
          <a:prstGeom prst="rect">
            <a:avLst/>
          </a:prstGeom>
        </p:spPr>
        <p:txBody>
          <a:bodyPr wrap="square">
            <a:spAutoFit/>
          </a:bodyPr>
          <a:lstStyle/>
          <a:p>
            <a:r>
              <a:rPr lang="en-US" dirty="0">
                <a:solidFill>
                  <a:srgbClr val="3E3E3E"/>
                </a:solidFill>
                <a:latin typeface="Candara" charset="0"/>
              </a:rPr>
              <a:t>#Import data</a:t>
            </a:r>
          </a:p>
          <a:p>
            <a:r>
              <a:rPr lang="en-US" dirty="0" err="1">
                <a:solidFill>
                  <a:srgbClr val="000000"/>
                </a:solidFill>
                <a:latin typeface="Candara" charset="0"/>
              </a:rPr>
              <a:t>myGD</a:t>
            </a:r>
            <a:r>
              <a:rPr lang="en-US" dirty="0">
                <a:solidFill>
                  <a:srgbClr val="060087"/>
                </a:solidFill>
                <a:latin typeface="Candara" charset="0"/>
              </a:rPr>
              <a:t>=</a:t>
            </a:r>
            <a:r>
              <a:rPr lang="en-US" dirty="0" err="1">
                <a:solidFill>
                  <a:srgbClr val="060087"/>
                </a:solidFill>
                <a:latin typeface="Candara" charset="0"/>
              </a:rPr>
              <a:t>read.table</a:t>
            </a:r>
            <a:r>
              <a:rPr lang="en-US" dirty="0">
                <a:solidFill>
                  <a:srgbClr val="060087"/>
                </a:solidFill>
                <a:latin typeface="Candara" charset="0"/>
              </a:rPr>
              <a:t>(</a:t>
            </a:r>
            <a:r>
              <a:rPr lang="en-US" dirty="0">
                <a:solidFill>
                  <a:srgbClr val="000000"/>
                </a:solidFill>
                <a:latin typeface="Candara" charset="0"/>
              </a:rPr>
              <a:t>file</a:t>
            </a:r>
            <a:r>
              <a:rPr lang="en-US" dirty="0">
                <a:solidFill>
                  <a:srgbClr val="060087"/>
                </a:solidFill>
                <a:latin typeface="Candara" charset="0"/>
              </a:rPr>
              <a:t>=</a:t>
            </a:r>
            <a:r>
              <a:rPr lang="en-US" dirty="0">
                <a:solidFill>
                  <a:srgbClr val="9E0003"/>
                </a:solidFill>
                <a:latin typeface="Candara" charset="0"/>
              </a:rPr>
              <a:t>"http://</a:t>
            </a:r>
            <a:r>
              <a:rPr lang="en-US" dirty="0" err="1">
                <a:solidFill>
                  <a:srgbClr val="9E0003"/>
                </a:solidFill>
                <a:latin typeface="Candara" charset="0"/>
              </a:rPr>
              <a:t>zzlab.net</a:t>
            </a:r>
            <a:r>
              <a:rPr lang="en-US" dirty="0">
                <a:solidFill>
                  <a:srgbClr val="9E0003"/>
                </a:solidFill>
                <a:latin typeface="Candara" charset="0"/>
              </a:rPr>
              <a:t>/GAPIT/data/</a:t>
            </a:r>
            <a:r>
              <a:rPr lang="en-US" dirty="0" err="1">
                <a:solidFill>
                  <a:srgbClr val="9E0003"/>
                </a:solidFill>
                <a:latin typeface="Candara" charset="0"/>
              </a:rPr>
              <a:t>mdp_numeric.txt"</a:t>
            </a:r>
            <a:r>
              <a:rPr lang="en-US" dirty="0" err="1">
                <a:solidFill>
                  <a:srgbClr val="060087"/>
                </a:solidFill>
                <a:latin typeface="Candara" charset="0"/>
              </a:rPr>
              <a:t>,</a:t>
            </a:r>
            <a:r>
              <a:rPr lang="en-US" dirty="0" err="1">
                <a:solidFill>
                  <a:srgbClr val="000000"/>
                </a:solidFill>
                <a:latin typeface="Candara" charset="0"/>
              </a:rPr>
              <a:t>head</a:t>
            </a:r>
            <a:r>
              <a:rPr lang="en-US" dirty="0">
                <a:solidFill>
                  <a:srgbClr val="060087"/>
                </a:solidFill>
                <a:latin typeface="Candara" charset="0"/>
              </a:rPr>
              <a:t>=</a:t>
            </a:r>
            <a:r>
              <a:rPr lang="en-US" dirty="0">
                <a:solidFill>
                  <a:srgbClr val="B5760C"/>
                </a:solidFill>
                <a:latin typeface="Candara" charset="0"/>
              </a:rPr>
              <a:t>T</a:t>
            </a:r>
            <a:r>
              <a:rPr lang="en-US" dirty="0">
                <a:solidFill>
                  <a:srgbClr val="060087"/>
                </a:solidFill>
                <a:latin typeface="Candara" charset="0"/>
              </a:rPr>
              <a:t>)</a:t>
            </a:r>
          </a:p>
          <a:p>
            <a:endParaRPr lang="en-US" dirty="0">
              <a:solidFill>
                <a:srgbClr val="000000"/>
              </a:solidFill>
              <a:latin typeface="Candara" charset="0"/>
            </a:endParaRPr>
          </a:p>
          <a:p>
            <a:r>
              <a:rPr lang="en-US" dirty="0" err="1">
                <a:latin typeface="Candara" charset="0"/>
              </a:rPr>
              <a:t>X.raw</a:t>
            </a:r>
            <a:r>
              <a:rPr lang="en-US" dirty="0">
                <a:latin typeface="Candara" charset="0"/>
              </a:rPr>
              <a:t>=</a:t>
            </a:r>
            <a:r>
              <a:rPr lang="en-US" dirty="0" err="1">
                <a:latin typeface="Candara" charset="0"/>
              </a:rPr>
              <a:t>myGD</a:t>
            </a:r>
            <a:r>
              <a:rPr lang="en-US" dirty="0">
                <a:latin typeface="Candara" charset="0"/>
              </a:rPr>
              <a:t>[,-1] </a:t>
            </a:r>
            <a:r>
              <a:rPr lang="en-US" dirty="0">
                <a:solidFill>
                  <a:schemeClr val="accent2"/>
                </a:solidFill>
                <a:latin typeface="Candara" charset="0"/>
              </a:rPr>
              <a:t>#keep as original for comparison </a:t>
            </a:r>
          </a:p>
          <a:p>
            <a:r>
              <a:rPr lang="en-US" dirty="0">
                <a:solidFill>
                  <a:srgbClr val="000000"/>
                </a:solidFill>
                <a:latin typeface="Candara" charset="0"/>
              </a:rPr>
              <a:t>X</a:t>
            </a:r>
            <a:r>
              <a:rPr lang="en-US" dirty="0">
                <a:solidFill>
                  <a:srgbClr val="060087"/>
                </a:solidFill>
                <a:latin typeface="Candara" charset="0"/>
              </a:rPr>
              <a:t>=</a:t>
            </a:r>
            <a:r>
              <a:rPr lang="en-US" dirty="0" err="1">
                <a:solidFill>
                  <a:srgbClr val="000000"/>
                </a:solidFill>
                <a:latin typeface="Candara" charset="0"/>
              </a:rPr>
              <a:t>X.raw</a:t>
            </a:r>
            <a:r>
              <a:rPr lang="en-US" dirty="0">
                <a:solidFill>
                  <a:srgbClr val="000000"/>
                </a:solidFill>
                <a:latin typeface="Candara" charset="0"/>
              </a:rPr>
              <a:t> </a:t>
            </a:r>
            <a:r>
              <a:rPr lang="en-US" dirty="0">
                <a:solidFill>
                  <a:schemeClr val="accent2"/>
                </a:solidFill>
                <a:latin typeface="Candara" charset="0"/>
              </a:rPr>
              <a:t># Create a new variable than may be changed later</a:t>
            </a:r>
          </a:p>
        </p:txBody>
      </p:sp>
    </p:spTree>
    <p:extLst>
      <p:ext uri="{BB962C8B-B14F-4D97-AF65-F5344CB8AC3E}">
        <p14:creationId xmlns:p14="http://schemas.microsoft.com/office/powerpoint/2010/main" val="182838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928" y="0"/>
            <a:ext cx="10515600" cy="1325563"/>
          </a:xfrm>
        </p:spPr>
        <p:txBody>
          <a:bodyPr/>
          <a:lstStyle/>
          <a:p>
            <a:pPr algn="ctr"/>
            <a:r>
              <a:rPr lang="en-US" b="1" dirty="0">
                <a:solidFill>
                  <a:schemeClr val="accent1"/>
                </a:solidFill>
                <a:latin typeface="+mn-lt"/>
              </a:rPr>
              <a:t>Variable of uniform distribution</a:t>
            </a:r>
          </a:p>
        </p:txBody>
      </p:sp>
      <p:pic>
        <p:nvPicPr>
          <p:cNvPr id="4" name="Picture 3"/>
          <p:cNvPicPr>
            <a:picLocks noChangeAspect="1"/>
          </p:cNvPicPr>
          <p:nvPr/>
        </p:nvPicPr>
        <p:blipFill>
          <a:blip r:embed="rId2"/>
          <a:stretch>
            <a:fillRect/>
          </a:stretch>
        </p:blipFill>
        <p:spPr>
          <a:xfrm>
            <a:off x="5181600" y="1371600"/>
            <a:ext cx="5486400" cy="5486400"/>
          </a:xfrm>
          <a:prstGeom prst="rect">
            <a:avLst/>
          </a:prstGeom>
        </p:spPr>
      </p:pic>
      <p:sp>
        <p:nvSpPr>
          <p:cNvPr id="5" name="Rectangle 4"/>
          <p:cNvSpPr/>
          <p:nvPr/>
        </p:nvSpPr>
        <p:spPr>
          <a:xfrm>
            <a:off x="1038639" y="2907928"/>
            <a:ext cx="4142961" cy="1754326"/>
          </a:xfrm>
          <a:prstGeom prst="rect">
            <a:avLst/>
          </a:prstGeom>
        </p:spPr>
        <p:txBody>
          <a:bodyPr wrap="square">
            <a:spAutoFit/>
          </a:bodyPr>
          <a:lstStyle/>
          <a:p>
            <a:r>
              <a:rPr lang="en-US" dirty="0">
                <a:solidFill>
                  <a:srgbClr val="3E3E3E"/>
                </a:solidFill>
                <a:latin typeface="Candara" charset="0"/>
              </a:rPr>
              <a:t>#Set missing values</a:t>
            </a:r>
          </a:p>
          <a:p>
            <a:r>
              <a:rPr lang="en-US" dirty="0">
                <a:solidFill>
                  <a:srgbClr val="000000"/>
                </a:solidFill>
                <a:latin typeface="Candara" charset="0"/>
              </a:rPr>
              <a:t>n</a:t>
            </a:r>
            <a:r>
              <a:rPr lang="en-US" dirty="0">
                <a:solidFill>
                  <a:srgbClr val="060087"/>
                </a:solidFill>
                <a:latin typeface="Candara" charset="0"/>
              </a:rPr>
              <a:t>=</a:t>
            </a:r>
            <a:r>
              <a:rPr lang="en-US" dirty="0" err="1">
                <a:solidFill>
                  <a:srgbClr val="060087"/>
                </a:solidFill>
                <a:latin typeface="Candara" charset="0"/>
              </a:rPr>
              <a:t>nrow</a:t>
            </a:r>
            <a:r>
              <a:rPr lang="en-US" dirty="0">
                <a:solidFill>
                  <a:srgbClr val="060087"/>
                </a:solidFill>
                <a:latin typeface="Candara" charset="0"/>
              </a:rPr>
              <a:t>(</a:t>
            </a:r>
            <a:r>
              <a:rPr lang="en-US" dirty="0">
                <a:solidFill>
                  <a:srgbClr val="000000"/>
                </a:solidFill>
                <a:latin typeface="Candara" charset="0"/>
              </a:rPr>
              <a:t>X</a:t>
            </a:r>
            <a:r>
              <a:rPr lang="en-US" dirty="0">
                <a:solidFill>
                  <a:srgbClr val="060087"/>
                </a:solidFill>
                <a:latin typeface="Candara" charset="0"/>
              </a:rPr>
              <a:t>)</a:t>
            </a:r>
          </a:p>
          <a:p>
            <a:r>
              <a:rPr lang="en-US" dirty="0">
                <a:solidFill>
                  <a:srgbClr val="000000"/>
                </a:solidFill>
                <a:latin typeface="Candara" charset="0"/>
              </a:rPr>
              <a:t>m</a:t>
            </a:r>
            <a:r>
              <a:rPr lang="en-US" dirty="0">
                <a:solidFill>
                  <a:srgbClr val="060087"/>
                </a:solidFill>
                <a:latin typeface="Candara" charset="0"/>
              </a:rPr>
              <a:t>=</a:t>
            </a:r>
            <a:r>
              <a:rPr lang="en-US" dirty="0" err="1">
                <a:solidFill>
                  <a:srgbClr val="060087"/>
                </a:solidFill>
                <a:latin typeface="Candara" charset="0"/>
              </a:rPr>
              <a:t>ncol</a:t>
            </a:r>
            <a:r>
              <a:rPr lang="en-US" dirty="0">
                <a:solidFill>
                  <a:srgbClr val="060087"/>
                </a:solidFill>
                <a:latin typeface="Candara" charset="0"/>
              </a:rPr>
              <a:t>(</a:t>
            </a:r>
            <a:r>
              <a:rPr lang="en-US" dirty="0">
                <a:solidFill>
                  <a:srgbClr val="000000"/>
                </a:solidFill>
                <a:latin typeface="Candara" charset="0"/>
              </a:rPr>
              <a:t>X</a:t>
            </a:r>
            <a:r>
              <a:rPr lang="en-US" dirty="0">
                <a:solidFill>
                  <a:srgbClr val="060087"/>
                </a:solidFill>
                <a:latin typeface="Candara" charset="0"/>
              </a:rPr>
              <a:t>)</a:t>
            </a:r>
          </a:p>
          <a:p>
            <a:r>
              <a:rPr lang="en-US" dirty="0" err="1">
                <a:solidFill>
                  <a:srgbClr val="000000"/>
                </a:solidFill>
                <a:latin typeface="Candara" charset="0"/>
              </a:rPr>
              <a:t>dp</a:t>
            </a:r>
            <a:r>
              <a:rPr lang="en-US" dirty="0">
                <a:solidFill>
                  <a:srgbClr val="060087"/>
                </a:solidFill>
                <a:latin typeface="Candara" charset="0"/>
              </a:rPr>
              <a:t>=</a:t>
            </a:r>
            <a:r>
              <a:rPr lang="en-US" dirty="0">
                <a:solidFill>
                  <a:srgbClr val="000000"/>
                </a:solidFill>
                <a:latin typeface="Candara" charset="0"/>
              </a:rPr>
              <a:t>m</a:t>
            </a:r>
            <a:r>
              <a:rPr lang="en-US" dirty="0">
                <a:solidFill>
                  <a:srgbClr val="060087"/>
                </a:solidFill>
                <a:latin typeface="Candara" charset="0"/>
              </a:rPr>
              <a:t>*</a:t>
            </a:r>
            <a:r>
              <a:rPr lang="en-US" dirty="0">
                <a:solidFill>
                  <a:srgbClr val="000000"/>
                </a:solidFill>
                <a:latin typeface="Candara" charset="0"/>
              </a:rPr>
              <a:t>n</a:t>
            </a:r>
            <a:r>
              <a:rPr lang="en-US" dirty="0">
                <a:solidFill>
                  <a:srgbClr val="060087"/>
                </a:solidFill>
                <a:latin typeface="Candara" charset="0"/>
              </a:rPr>
              <a:t> </a:t>
            </a:r>
            <a:r>
              <a:rPr lang="en-US" dirty="0">
                <a:solidFill>
                  <a:srgbClr val="3E3E3E"/>
                </a:solidFill>
                <a:latin typeface="Candara" charset="0"/>
              </a:rPr>
              <a:t>#total data points</a:t>
            </a:r>
          </a:p>
          <a:p>
            <a:r>
              <a:rPr lang="en-US" dirty="0" err="1">
                <a:solidFill>
                  <a:srgbClr val="000000"/>
                </a:solidFill>
                <a:latin typeface="Candara" charset="0"/>
              </a:rPr>
              <a:t>uv</a:t>
            </a:r>
            <a:r>
              <a:rPr lang="en-US" dirty="0">
                <a:solidFill>
                  <a:srgbClr val="060087"/>
                </a:solidFill>
                <a:latin typeface="Candara" charset="0"/>
              </a:rPr>
              <a:t>=</a:t>
            </a:r>
            <a:r>
              <a:rPr lang="en-US" dirty="0" err="1">
                <a:solidFill>
                  <a:srgbClr val="060087"/>
                </a:solidFill>
                <a:latin typeface="Candara" charset="0"/>
              </a:rPr>
              <a:t>runif</a:t>
            </a:r>
            <a:r>
              <a:rPr lang="en-US" dirty="0">
                <a:solidFill>
                  <a:srgbClr val="060087"/>
                </a:solidFill>
                <a:latin typeface="Candara" charset="0"/>
              </a:rPr>
              <a:t>(</a:t>
            </a:r>
            <a:r>
              <a:rPr lang="en-US" dirty="0" err="1">
                <a:solidFill>
                  <a:srgbClr val="000000"/>
                </a:solidFill>
                <a:latin typeface="Candara" charset="0"/>
              </a:rPr>
              <a:t>dp</a:t>
            </a:r>
            <a:r>
              <a:rPr lang="en-US" dirty="0">
                <a:solidFill>
                  <a:srgbClr val="060087"/>
                </a:solidFill>
                <a:latin typeface="Candara" charset="0"/>
              </a:rPr>
              <a:t>)</a:t>
            </a:r>
          </a:p>
          <a:p>
            <a:r>
              <a:rPr lang="en-US" dirty="0" err="1">
                <a:solidFill>
                  <a:srgbClr val="060087"/>
                </a:solidFill>
                <a:latin typeface="Candara" charset="0"/>
              </a:rPr>
              <a:t>hist</a:t>
            </a:r>
            <a:r>
              <a:rPr lang="en-US" dirty="0">
                <a:solidFill>
                  <a:srgbClr val="060087"/>
                </a:solidFill>
                <a:latin typeface="Candara" charset="0"/>
              </a:rPr>
              <a:t>(</a:t>
            </a:r>
            <a:r>
              <a:rPr lang="en-US" dirty="0" err="1">
                <a:solidFill>
                  <a:srgbClr val="000000"/>
                </a:solidFill>
                <a:latin typeface="Candara" charset="0"/>
              </a:rPr>
              <a:t>uv</a:t>
            </a:r>
            <a:r>
              <a:rPr lang="en-US" dirty="0">
                <a:solidFill>
                  <a:srgbClr val="060087"/>
                </a:solidFill>
                <a:latin typeface="Candara" charset="0"/>
              </a:rPr>
              <a:t>)</a:t>
            </a:r>
            <a:endParaRPr lang="en-US" dirty="0"/>
          </a:p>
        </p:txBody>
      </p:sp>
    </p:spTree>
    <p:extLst>
      <p:ext uri="{BB962C8B-B14F-4D97-AF65-F5344CB8AC3E}">
        <p14:creationId xmlns:p14="http://schemas.microsoft.com/office/powerpoint/2010/main" val="13833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7383" y="0"/>
            <a:ext cx="10515600" cy="1325563"/>
          </a:xfrm>
        </p:spPr>
        <p:txBody>
          <a:bodyPr/>
          <a:lstStyle/>
          <a:p>
            <a:pPr algn="ctr"/>
            <a:r>
              <a:rPr lang="en-US" b="1" dirty="0">
                <a:solidFill>
                  <a:schemeClr val="accent1"/>
                </a:solidFill>
                <a:latin typeface="+mn-lt"/>
              </a:rPr>
              <a:t>Missing value simulation</a:t>
            </a:r>
          </a:p>
        </p:txBody>
      </p:sp>
      <p:sp>
        <p:nvSpPr>
          <p:cNvPr id="2" name="Rectangle 1"/>
          <p:cNvSpPr/>
          <p:nvPr/>
        </p:nvSpPr>
        <p:spPr>
          <a:xfrm>
            <a:off x="1981200" y="2164279"/>
            <a:ext cx="3248108" cy="3693319"/>
          </a:xfrm>
          <a:prstGeom prst="rect">
            <a:avLst/>
          </a:prstGeom>
        </p:spPr>
        <p:txBody>
          <a:bodyPr wrap="square">
            <a:spAutoFit/>
          </a:bodyPr>
          <a:lstStyle/>
          <a:p>
            <a:r>
              <a:rPr lang="en-US" dirty="0" err="1">
                <a:solidFill>
                  <a:srgbClr val="000000"/>
                </a:solidFill>
                <a:latin typeface="Candara" charset="0"/>
              </a:rPr>
              <a:t>mr</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 </a:t>
            </a:r>
            <a:r>
              <a:rPr lang="en-US" dirty="0">
                <a:solidFill>
                  <a:srgbClr val="3E3E3E"/>
                </a:solidFill>
                <a:latin typeface="Candara" charset="0"/>
              </a:rPr>
              <a:t>#missing rate</a:t>
            </a:r>
          </a:p>
          <a:p>
            <a:r>
              <a:rPr lang="en-US" dirty="0">
                <a:solidFill>
                  <a:srgbClr val="000000"/>
                </a:solidFill>
                <a:latin typeface="Candara" charset="0"/>
              </a:rPr>
              <a:t>missing</a:t>
            </a:r>
            <a:r>
              <a:rPr lang="en-US" dirty="0">
                <a:solidFill>
                  <a:srgbClr val="060087"/>
                </a:solidFill>
                <a:latin typeface="Candara" charset="0"/>
              </a:rPr>
              <a:t>=</a:t>
            </a:r>
            <a:r>
              <a:rPr lang="en-US" dirty="0" err="1">
                <a:solidFill>
                  <a:srgbClr val="000000"/>
                </a:solidFill>
                <a:latin typeface="Candara" charset="0"/>
              </a:rPr>
              <a:t>uv</a:t>
            </a:r>
            <a:r>
              <a:rPr lang="en-US" dirty="0">
                <a:solidFill>
                  <a:srgbClr val="060087"/>
                </a:solidFill>
                <a:latin typeface="Candara" charset="0"/>
              </a:rPr>
              <a:t>&lt;</a:t>
            </a:r>
            <a:r>
              <a:rPr lang="en-US" dirty="0" err="1">
                <a:solidFill>
                  <a:srgbClr val="000000"/>
                </a:solidFill>
                <a:latin typeface="Candara" charset="0"/>
              </a:rPr>
              <a:t>mr</a:t>
            </a:r>
            <a:endParaRPr lang="en-US" dirty="0">
              <a:solidFill>
                <a:srgbClr val="000000"/>
              </a:solidFill>
              <a:latin typeface="Candara" charset="0"/>
            </a:endParaRPr>
          </a:p>
          <a:p>
            <a:r>
              <a:rPr lang="en-US" dirty="0">
                <a:solidFill>
                  <a:srgbClr val="060087"/>
                </a:solidFill>
                <a:latin typeface="Candara" charset="0"/>
              </a:rPr>
              <a:t>length(</a:t>
            </a:r>
            <a:r>
              <a:rPr lang="en-US" dirty="0">
                <a:solidFill>
                  <a:srgbClr val="000000"/>
                </a:solidFill>
                <a:latin typeface="Candara" charset="0"/>
              </a:rPr>
              <a:t>missing</a:t>
            </a:r>
            <a:r>
              <a:rPr lang="en-US" dirty="0">
                <a:solidFill>
                  <a:srgbClr val="060087"/>
                </a:solidFill>
                <a:latin typeface="Candara" charset="0"/>
              </a:rPr>
              <a:t>)</a:t>
            </a:r>
          </a:p>
          <a:p>
            <a:r>
              <a:rPr lang="en-US" dirty="0">
                <a:solidFill>
                  <a:srgbClr val="000000"/>
                </a:solidFill>
                <a:latin typeface="Candara" charset="0"/>
              </a:rPr>
              <a:t>missing</a:t>
            </a:r>
            <a:r>
              <a:rPr lang="en-US" dirty="0">
                <a:solidFill>
                  <a:srgbClr val="060087"/>
                </a:solidFill>
                <a:latin typeface="Candara" charset="0"/>
              </a:rPr>
              <a:t>[</a:t>
            </a:r>
            <a:r>
              <a:rPr lang="en-US" dirty="0">
                <a:solidFill>
                  <a:srgbClr val="0B4213"/>
                </a:solidFill>
                <a:latin typeface="Candara" charset="0"/>
              </a:rPr>
              <a:t>1</a:t>
            </a:r>
            <a:r>
              <a:rPr lang="en-US" dirty="0">
                <a:solidFill>
                  <a:srgbClr val="060087"/>
                </a:solidFill>
                <a:latin typeface="Candara" charset="0"/>
              </a:rPr>
              <a:t>:</a:t>
            </a:r>
            <a:r>
              <a:rPr lang="en-US" dirty="0">
                <a:solidFill>
                  <a:srgbClr val="0B4213"/>
                </a:solidFill>
                <a:latin typeface="Candara" charset="0"/>
              </a:rPr>
              <a:t>10</a:t>
            </a:r>
            <a:r>
              <a:rPr lang="en-US" dirty="0">
                <a:solidFill>
                  <a:srgbClr val="060087"/>
                </a:solidFill>
                <a:latin typeface="Candara" charset="0"/>
              </a:rPr>
              <a:t>]</a:t>
            </a:r>
          </a:p>
          <a:p>
            <a:endParaRPr lang="en-US" dirty="0">
              <a:solidFill>
                <a:srgbClr val="060087"/>
              </a:solidFill>
              <a:latin typeface="Candara" charset="0"/>
            </a:endParaRPr>
          </a:p>
          <a:p>
            <a:r>
              <a:rPr lang="en-US" dirty="0">
                <a:solidFill>
                  <a:srgbClr val="060087"/>
                </a:solidFill>
                <a:latin typeface="Candara" charset="0"/>
              </a:rPr>
              <a:t>#Format indicator as matrix</a:t>
            </a:r>
          </a:p>
          <a:p>
            <a:r>
              <a:rPr lang="en-US" dirty="0" err="1">
                <a:solidFill>
                  <a:srgbClr val="000000"/>
                </a:solidFill>
                <a:latin typeface="Candara" charset="0"/>
              </a:rPr>
              <a:t>index.m</a:t>
            </a:r>
            <a:r>
              <a:rPr lang="en-US" dirty="0">
                <a:solidFill>
                  <a:srgbClr val="060087"/>
                </a:solidFill>
                <a:latin typeface="Candara" charset="0"/>
              </a:rPr>
              <a:t>=matrix(</a:t>
            </a:r>
            <a:r>
              <a:rPr lang="en-US" dirty="0" err="1">
                <a:solidFill>
                  <a:srgbClr val="000000"/>
                </a:solidFill>
                <a:latin typeface="Candara" charset="0"/>
              </a:rPr>
              <a:t>missing</a:t>
            </a:r>
            <a:r>
              <a:rPr lang="en-US" dirty="0" err="1">
                <a:solidFill>
                  <a:srgbClr val="060087"/>
                </a:solidFill>
                <a:latin typeface="Candara" charset="0"/>
              </a:rPr>
              <a:t>,</a:t>
            </a:r>
            <a:r>
              <a:rPr lang="en-US" dirty="0" err="1">
                <a:solidFill>
                  <a:srgbClr val="000000"/>
                </a:solidFill>
                <a:latin typeface="Candara" charset="0"/>
              </a:rPr>
              <a:t>n</a:t>
            </a:r>
            <a:r>
              <a:rPr lang="en-US" dirty="0" err="1">
                <a:solidFill>
                  <a:srgbClr val="060087"/>
                </a:solidFill>
                <a:latin typeface="Candara" charset="0"/>
              </a:rPr>
              <a:t>,</a:t>
            </a:r>
            <a:r>
              <a:rPr lang="en-US" dirty="0" err="1">
                <a:solidFill>
                  <a:srgbClr val="000000"/>
                </a:solidFill>
                <a:latin typeface="Candara" charset="0"/>
              </a:rPr>
              <a:t>m</a:t>
            </a:r>
            <a:r>
              <a:rPr lang="en-US" dirty="0">
                <a:solidFill>
                  <a:srgbClr val="060087"/>
                </a:solidFill>
                <a:latin typeface="Candara" charset="0"/>
              </a:rPr>
              <a:t>)</a:t>
            </a:r>
          </a:p>
          <a:p>
            <a:r>
              <a:rPr lang="en-US" dirty="0">
                <a:solidFill>
                  <a:srgbClr val="060087"/>
                </a:solidFill>
                <a:latin typeface="Candara" charset="0"/>
              </a:rPr>
              <a:t>dim(</a:t>
            </a:r>
            <a:r>
              <a:rPr lang="en-US" dirty="0" err="1">
                <a:solidFill>
                  <a:srgbClr val="000000"/>
                </a:solidFill>
                <a:latin typeface="Candara" charset="0"/>
              </a:rPr>
              <a:t>index.m</a:t>
            </a:r>
            <a:r>
              <a:rPr lang="en-US" dirty="0">
                <a:solidFill>
                  <a:srgbClr val="060087"/>
                </a:solidFill>
                <a:latin typeface="Candara" charset="0"/>
              </a:rPr>
              <a:t>)</a:t>
            </a:r>
          </a:p>
          <a:p>
            <a:endParaRPr lang="en-US" dirty="0">
              <a:solidFill>
                <a:srgbClr val="060087"/>
              </a:solidFill>
              <a:latin typeface="Candara" charset="0"/>
            </a:endParaRPr>
          </a:p>
          <a:p>
            <a:r>
              <a:rPr lang="en-US" dirty="0">
                <a:solidFill>
                  <a:srgbClr val="060087"/>
                </a:solidFill>
                <a:latin typeface="Candara" charset="0"/>
              </a:rPr>
              <a:t>#Set missing values as NA</a:t>
            </a:r>
          </a:p>
          <a:p>
            <a:r>
              <a:rPr lang="en-US" dirty="0">
                <a:solidFill>
                  <a:srgbClr val="000000"/>
                </a:solidFill>
                <a:latin typeface="Candara" charset="0"/>
              </a:rPr>
              <a:t>X</a:t>
            </a:r>
            <a:r>
              <a:rPr lang="en-US" dirty="0">
                <a:solidFill>
                  <a:srgbClr val="060087"/>
                </a:solidFill>
                <a:latin typeface="Candara" charset="0"/>
              </a:rPr>
              <a:t>[</a:t>
            </a:r>
            <a:r>
              <a:rPr lang="en-US" dirty="0" err="1">
                <a:solidFill>
                  <a:srgbClr val="000000"/>
                </a:solidFill>
                <a:latin typeface="Candara" charset="0"/>
              </a:rPr>
              <a:t>index.m</a:t>
            </a:r>
            <a:r>
              <a:rPr lang="en-US" dirty="0">
                <a:solidFill>
                  <a:srgbClr val="060087"/>
                </a:solidFill>
                <a:latin typeface="Candara" charset="0"/>
              </a:rPr>
              <a:t>]=</a:t>
            </a:r>
            <a:r>
              <a:rPr lang="en-US" dirty="0">
                <a:solidFill>
                  <a:srgbClr val="B5760C"/>
                </a:solidFill>
                <a:latin typeface="Candara" charset="0"/>
              </a:rPr>
              <a:t>NA</a:t>
            </a:r>
          </a:p>
          <a:p>
            <a:r>
              <a:rPr lang="en-US" dirty="0" err="1">
                <a:solidFill>
                  <a:srgbClr val="000000"/>
                </a:solidFill>
                <a:latin typeface="Candara" charset="0"/>
              </a:rPr>
              <a:t>X.raw</a:t>
            </a:r>
            <a:r>
              <a:rPr lang="en-US" dirty="0">
                <a:solidFill>
                  <a:srgbClr val="060087"/>
                </a:solidFill>
                <a:latin typeface="Candara" charset="0"/>
              </a:rPr>
              <a:t>[</a:t>
            </a:r>
            <a:r>
              <a:rPr lang="en-US" dirty="0">
                <a:solidFill>
                  <a:srgbClr val="0B4213"/>
                </a:solidFill>
                <a:latin typeface="Candara" charset="0"/>
              </a:rPr>
              <a:t>1</a:t>
            </a:r>
            <a:r>
              <a:rPr lang="en-US" dirty="0">
                <a:solidFill>
                  <a:srgbClr val="060087"/>
                </a:solidFill>
                <a:latin typeface="Candara" charset="0"/>
              </a:rPr>
              <a:t>:</a:t>
            </a:r>
            <a:r>
              <a:rPr lang="en-US" dirty="0">
                <a:solidFill>
                  <a:srgbClr val="0B4213"/>
                </a:solidFill>
                <a:latin typeface="Candara" charset="0"/>
              </a:rPr>
              <a:t>5</a:t>
            </a:r>
            <a:r>
              <a:rPr lang="en-US" dirty="0">
                <a:solidFill>
                  <a:srgbClr val="060087"/>
                </a:solidFill>
                <a:latin typeface="Candara" charset="0"/>
              </a:rPr>
              <a:t>,</a:t>
            </a:r>
            <a:r>
              <a:rPr lang="en-US" dirty="0">
                <a:solidFill>
                  <a:srgbClr val="0B4213"/>
                </a:solidFill>
                <a:latin typeface="Candara" charset="0"/>
              </a:rPr>
              <a:t>1</a:t>
            </a:r>
            <a:r>
              <a:rPr lang="en-US" dirty="0">
                <a:solidFill>
                  <a:srgbClr val="060087"/>
                </a:solidFill>
                <a:latin typeface="Candara" charset="0"/>
              </a:rPr>
              <a:t>:</a:t>
            </a:r>
            <a:r>
              <a:rPr lang="en-US" dirty="0">
                <a:solidFill>
                  <a:srgbClr val="0B4213"/>
                </a:solidFill>
                <a:latin typeface="Candara" charset="0"/>
              </a:rPr>
              <a:t>5</a:t>
            </a:r>
            <a:r>
              <a:rPr lang="en-US" dirty="0">
                <a:solidFill>
                  <a:srgbClr val="060087"/>
                </a:solidFill>
                <a:latin typeface="Candara" charset="0"/>
              </a:rPr>
              <a:t>]</a:t>
            </a:r>
          </a:p>
          <a:p>
            <a:r>
              <a:rPr lang="pt-BR" dirty="0" err="1">
                <a:solidFill>
                  <a:srgbClr val="000000"/>
                </a:solidFill>
                <a:latin typeface="Candara" charset="0"/>
              </a:rPr>
              <a:t>X</a:t>
            </a:r>
            <a:r>
              <a:rPr lang="pt-BR" dirty="0">
                <a:solidFill>
                  <a:srgbClr val="060087"/>
                </a:solidFill>
                <a:latin typeface="Candara" charset="0"/>
              </a:rPr>
              <a:t>[</a:t>
            </a:r>
            <a:r>
              <a:rPr lang="pt-BR" dirty="0">
                <a:solidFill>
                  <a:srgbClr val="0B4213"/>
                </a:solidFill>
                <a:latin typeface="Candara" charset="0"/>
              </a:rPr>
              <a:t>1</a:t>
            </a:r>
            <a:r>
              <a:rPr lang="pt-BR" dirty="0">
                <a:solidFill>
                  <a:srgbClr val="060087"/>
                </a:solidFill>
                <a:latin typeface="Candara" charset="0"/>
              </a:rPr>
              <a:t>:</a:t>
            </a:r>
            <a:r>
              <a:rPr lang="pt-BR" dirty="0">
                <a:solidFill>
                  <a:srgbClr val="0B4213"/>
                </a:solidFill>
                <a:latin typeface="Candara" charset="0"/>
              </a:rPr>
              <a:t>5</a:t>
            </a:r>
            <a:r>
              <a:rPr lang="pt-BR" dirty="0">
                <a:solidFill>
                  <a:srgbClr val="060087"/>
                </a:solidFill>
                <a:latin typeface="Candara" charset="0"/>
              </a:rPr>
              <a:t>,</a:t>
            </a:r>
            <a:r>
              <a:rPr lang="pt-BR" dirty="0">
                <a:solidFill>
                  <a:srgbClr val="0B4213"/>
                </a:solidFill>
                <a:latin typeface="Candara" charset="0"/>
              </a:rPr>
              <a:t>1</a:t>
            </a:r>
            <a:r>
              <a:rPr lang="pt-BR" dirty="0">
                <a:solidFill>
                  <a:srgbClr val="060087"/>
                </a:solidFill>
                <a:latin typeface="Candara" charset="0"/>
              </a:rPr>
              <a:t>:</a:t>
            </a:r>
            <a:r>
              <a:rPr lang="pt-BR" dirty="0">
                <a:solidFill>
                  <a:srgbClr val="0B4213"/>
                </a:solidFill>
                <a:latin typeface="Candara" charset="0"/>
              </a:rPr>
              <a:t>5</a:t>
            </a:r>
            <a:r>
              <a:rPr lang="pt-BR" dirty="0">
                <a:solidFill>
                  <a:srgbClr val="060087"/>
                </a:solidFill>
                <a:latin typeface="Candara" charset="0"/>
              </a:rPr>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984" y="2530039"/>
            <a:ext cx="5369016" cy="3848100"/>
          </a:xfrm>
          <a:prstGeom prst="rect">
            <a:avLst/>
          </a:prstGeom>
        </p:spPr>
      </p:pic>
    </p:spTree>
    <p:extLst>
      <p:ext uri="{BB962C8B-B14F-4D97-AF65-F5344CB8AC3E}">
        <p14:creationId xmlns:p14="http://schemas.microsoft.com/office/powerpoint/2010/main" val="177369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Correlation coefficient</a:t>
            </a:r>
          </a:p>
          <a:p>
            <a:r>
              <a:rPr lang="en-US" dirty="0"/>
              <a:t>Proportion of match</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Two types of imputation accuracy</a:t>
            </a:r>
          </a:p>
        </p:txBody>
      </p:sp>
    </p:spTree>
    <p:extLst>
      <p:ext uri="{BB962C8B-B14F-4D97-AF65-F5344CB8AC3E}">
        <p14:creationId xmlns:p14="http://schemas.microsoft.com/office/powerpoint/2010/main" val="32133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b="1" dirty="0">
                <a:latin typeface="+mn-lt"/>
              </a:rPr>
              <a:t>Accuracy calculation</a:t>
            </a:r>
          </a:p>
        </p:txBody>
      </p:sp>
      <p:sp>
        <p:nvSpPr>
          <p:cNvPr id="4" name="Rectangle 3"/>
          <p:cNvSpPr/>
          <p:nvPr/>
        </p:nvSpPr>
        <p:spPr>
          <a:xfrm>
            <a:off x="2175646" y="1591056"/>
            <a:ext cx="7840708" cy="3785652"/>
          </a:xfrm>
          <a:prstGeom prst="rect">
            <a:avLst/>
          </a:prstGeom>
        </p:spPr>
        <p:txBody>
          <a:bodyPr wrap="square">
            <a:spAutoFit/>
          </a:bodyPr>
          <a:lstStyle/>
          <a:p>
            <a:r>
              <a:rPr lang="en-US" sz="2400" dirty="0"/>
              <a:t>#Impute </a:t>
            </a:r>
          </a:p>
          <a:p>
            <a:r>
              <a:rPr lang="en-US" sz="2400" dirty="0"/>
              <a:t>XI= </a:t>
            </a:r>
            <a:r>
              <a:rPr lang="en-US" sz="2400" dirty="0" err="1"/>
              <a:t>StochasticImpute</a:t>
            </a:r>
            <a:r>
              <a:rPr lang="en-US" sz="2400" dirty="0"/>
              <a:t>(X)</a:t>
            </a:r>
          </a:p>
          <a:p>
            <a:r>
              <a:rPr lang="en-US" sz="2400" dirty="0"/>
              <a:t>#Correlation</a:t>
            </a:r>
          </a:p>
          <a:p>
            <a:r>
              <a:rPr lang="en-US" sz="2400" dirty="0" err="1"/>
              <a:t>accuracy.r</a:t>
            </a:r>
            <a:r>
              <a:rPr lang="en-US" sz="2400" dirty="0"/>
              <a:t>=</a:t>
            </a:r>
            <a:r>
              <a:rPr lang="en-US" sz="2400" dirty="0" err="1"/>
              <a:t>cor</a:t>
            </a:r>
            <a:r>
              <a:rPr lang="en-US" sz="2400" dirty="0"/>
              <a:t>(</a:t>
            </a:r>
            <a:r>
              <a:rPr lang="en-US" sz="2400" dirty="0" err="1"/>
              <a:t>X.raw</a:t>
            </a:r>
            <a:r>
              <a:rPr lang="en-US" sz="2400" dirty="0"/>
              <a:t>[</a:t>
            </a:r>
            <a:r>
              <a:rPr lang="en-US" sz="2400" dirty="0" err="1"/>
              <a:t>index.m</a:t>
            </a:r>
            <a:r>
              <a:rPr lang="en-US" sz="2400" dirty="0"/>
              <a:t>], XI[</a:t>
            </a:r>
            <a:r>
              <a:rPr lang="en-US" sz="2400" dirty="0" err="1"/>
              <a:t>index.m</a:t>
            </a:r>
            <a:r>
              <a:rPr lang="en-US" sz="2400" dirty="0"/>
              <a:t>])</a:t>
            </a:r>
          </a:p>
          <a:p>
            <a:r>
              <a:rPr lang="en-US" sz="2400" dirty="0"/>
              <a:t>#Proportion of match</a:t>
            </a:r>
          </a:p>
          <a:p>
            <a:r>
              <a:rPr lang="en-US" sz="2400" dirty="0" err="1"/>
              <a:t>index.match</a:t>
            </a:r>
            <a:r>
              <a:rPr lang="en-US" sz="2400" dirty="0"/>
              <a:t>=</a:t>
            </a:r>
            <a:r>
              <a:rPr lang="en-US" sz="2400" dirty="0" err="1"/>
              <a:t>X.raw</a:t>
            </a:r>
            <a:r>
              <a:rPr lang="en-US" sz="2400" dirty="0"/>
              <a:t>==XI</a:t>
            </a:r>
          </a:p>
          <a:p>
            <a:r>
              <a:rPr lang="en-US" sz="2400" dirty="0" err="1"/>
              <a:t>index.mm</a:t>
            </a:r>
            <a:r>
              <a:rPr lang="en-US" sz="2400" dirty="0"/>
              <a:t>=</a:t>
            </a:r>
            <a:r>
              <a:rPr lang="en-US" sz="2400" dirty="0" err="1"/>
              <a:t>index.match&amp;index.m</a:t>
            </a:r>
            <a:endParaRPr lang="en-US" sz="2400" dirty="0"/>
          </a:p>
          <a:p>
            <a:r>
              <a:rPr lang="en-US" sz="2400" dirty="0" err="1"/>
              <a:t>accuracy.m</a:t>
            </a:r>
            <a:r>
              <a:rPr lang="en-US" sz="2400" dirty="0"/>
              <a:t>=length(X[</a:t>
            </a:r>
            <a:r>
              <a:rPr lang="en-US" sz="2400" dirty="0" err="1"/>
              <a:t>index.mm</a:t>
            </a:r>
            <a:r>
              <a:rPr lang="en-US" sz="2400" dirty="0"/>
              <a:t>])/length(X[</a:t>
            </a:r>
            <a:r>
              <a:rPr lang="en-US" sz="2400" dirty="0" err="1"/>
              <a:t>index.m</a:t>
            </a:r>
            <a:r>
              <a:rPr lang="en-US" sz="2400" dirty="0"/>
              <a:t>])</a:t>
            </a:r>
          </a:p>
          <a:p>
            <a:r>
              <a:rPr lang="en-US" sz="2400" dirty="0" err="1"/>
              <a:t>accuracy.r</a:t>
            </a:r>
            <a:endParaRPr lang="en-US" sz="2400" dirty="0"/>
          </a:p>
          <a:p>
            <a:r>
              <a:rPr lang="en-US" sz="2400" dirty="0" err="1"/>
              <a:t>accuracy.m</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800" y="5376708"/>
            <a:ext cx="1574800" cy="1028700"/>
          </a:xfrm>
          <a:prstGeom prst="rect">
            <a:avLst/>
          </a:prstGeom>
        </p:spPr>
      </p:pic>
    </p:spTree>
    <p:extLst>
      <p:ext uri="{BB962C8B-B14F-4D97-AF65-F5344CB8AC3E}">
        <p14:creationId xmlns:p14="http://schemas.microsoft.com/office/powerpoint/2010/main" val="237691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655" y="0"/>
            <a:ext cx="10515600" cy="1325563"/>
          </a:xfrm>
        </p:spPr>
        <p:txBody>
          <a:bodyPr>
            <a:normAutofit/>
          </a:bodyPr>
          <a:lstStyle/>
          <a:p>
            <a:pPr algn="ctr"/>
            <a:r>
              <a:rPr lang="en-US" b="1" dirty="0">
                <a:solidFill>
                  <a:schemeClr val="accent1"/>
                </a:solidFill>
                <a:latin typeface="+mn-lt"/>
              </a:rPr>
              <a:t>The two type accuracy are correlated</a:t>
            </a:r>
          </a:p>
        </p:txBody>
      </p:sp>
      <p:sp>
        <p:nvSpPr>
          <p:cNvPr id="2" name="Rectangle 1"/>
          <p:cNvSpPr/>
          <p:nvPr/>
        </p:nvSpPr>
        <p:spPr>
          <a:xfrm>
            <a:off x="1789044" y="1779688"/>
            <a:ext cx="4784035" cy="5078313"/>
          </a:xfrm>
          <a:prstGeom prst="rect">
            <a:avLst/>
          </a:prstGeom>
        </p:spPr>
        <p:txBody>
          <a:bodyPr wrap="square">
            <a:spAutoFit/>
          </a:bodyPr>
          <a:lstStyle/>
          <a:p>
            <a:r>
              <a:rPr lang="is-IS" sz="1200" dirty="0">
                <a:solidFill>
                  <a:srgbClr val="000000"/>
                </a:solidFill>
                <a:latin typeface="Monaco" charset="0"/>
              </a:rPr>
              <a:t>nrep</a:t>
            </a:r>
            <a:r>
              <a:rPr lang="is-IS" sz="1200" dirty="0">
                <a:solidFill>
                  <a:srgbClr val="060087"/>
                </a:solidFill>
                <a:latin typeface="Monaco" charset="0"/>
              </a:rPr>
              <a:t>=</a:t>
            </a:r>
            <a:r>
              <a:rPr lang="is-IS" sz="1200" dirty="0">
                <a:solidFill>
                  <a:srgbClr val="0B4213"/>
                </a:solidFill>
                <a:latin typeface="Monaco" charset="0"/>
              </a:rPr>
              <a:t>100</a:t>
            </a:r>
            <a:endParaRPr lang="is-IS" sz="1200" dirty="0">
              <a:solidFill>
                <a:srgbClr val="3E3E3E"/>
              </a:solidFill>
              <a:latin typeface="Monaco" charset="0"/>
            </a:endParaRPr>
          </a:p>
          <a:p>
            <a:r>
              <a:rPr lang="en-US" sz="1200" dirty="0" err="1">
                <a:solidFill>
                  <a:srgbClr val="000000"/>
                </a:solidFill>
                <a:latin typeface="Monaco" charset="0"/>
              </a:rPr>
              <a:t>myimp</a:t>
            </a:r>
            <a:r>
              <a:rPr lang="en-US" sz="1200" dirty="0">
                <a:solidFill>
                  <a:srgbClr val="060087"/>
                </a:solidFill>
                <a:latin typeface="Monaco" charset="0"/>
              </a:rPr>
              <a:t>=replicate(</a:t>
            </a:r>
            <a:r>
              <a:rPr lang="en-US" sz="1200" dirty="0" err="1">
                <a:solidFill>
                  <a:srgbClr val="000000"/>
                </a:solidFill>
                <a:latin typeface="Monaco" charset="0"/>
              </a:rPr>
              <a:t>nrep</a:t>
            </a:r>
            <a:r>
              <a:rPr lang="en-US" sz="1200" dirty="0">
                <a:solidFill>
                  <a:srgbClr val="060087"/>
                </a:solidFill>
                <a:latin typeface="Monaco" charset="0"/>
              </a:rPr>
              <a:t>,{</a:t>
            </a:r>
            <a:endParaRPr lang="en-US" sz="1200" dirty="0">
              <a:solidFill>
                <a:srgbClr val="3E3E3E"/>
              </a:solidFill>
              <a:latin typeface="Monaco" charset="0"/>
            </a:endParaRPr>
          </a:p>
          <a:p>
            <a:r>
              <a:rPr lang="en-US" sz="1200" dirty="0" err="1">
                <a:solidFill>
                  <a:srgbClr val="000000"/>
                </a:solidFill>
                <a:latin typeface="Monaco" charset="0"/>
              </a:rPr>
              <a:t>uv</a:t>
            </a:r>
            <a:r>
              <a:rPr lang="en-US" sz="1200" dirty="0">
                <a:solidFill>
                  <a:srgbClr val="060087"/>
                </a:solidFill>
                <a:latin typeface="Monaco" charset="0"/>
              </a:rPr>
              <a:t>=</a:t>
            </a:r>
            <a:r>
              <a:rPr lang="en-US" sz="1200" dirty="0" err="1">
                <a:solidFill>
                  <a:srgbClr val="060087"/>
                </a:solidFill>
                <a:latin typeface="Monaco" charset="0"/>
              </a:rPr>
              <a:t>runif</a:t>
            </a:r>
            <a:r>
              <a:rPr lang="en-US" sz="1200" dirty="0">
                <a:solidFill>
                  <a:srgbClr val="060087"/>
                </a:solidFill>
                <a:latin typeface="Monaco" charset="0"/>
              </a:rPr>
              <a:t>(</a:t>
            </a:r>
            <a:r>
              <a:rPr lang="en-US" sz="1200" dirty="0" err="1">
                <a:solidFill>
                  <a:srgbClr val="000000"/>
                </a:solidFill>
                <a:latin typeface="Monaco" charset="0"/>
              </a:rPr>
              <a:t>dp</a:t>
            </a:r>
            <a:r>
              <a:rPr lang="en-US" sz="1200" dirty="0">
                <a:solidFill>
                  <a:srgbClr val="060087"/>
                </a:solidFill>
                <a:latin typeface="Monaco" charset="0"/>
              </a:rPr>
              <a:t>)</a:t>
            </a:r>
          </a:p>
          <a:p>
            <a:r>
              <a:rPr lang="en-US" sz="1200" dirty="0">
                <a:solidFill>
                  <a:srgbClr val="3E3E3E"/>
                </a:solidFill>
                <a:latin typeface="Monaco" charset="0"/>
              </a:rPr>
              <a:t>#</a:t>
            </a:r>
            <a:r>
              <a:rPr lang="en-US" sz="1200" dirty="0" err="1">
                <a:solidFill>
                  <a:srgbClr val="3E3E3E"/>
                </a:solidFill>
                <a:latin typeface="Monaco" charset="0"/>
              </a:rPr>
              <a:t>hist</a:t>
            </a:r>
            <a:r>
              <a:rPr lang="en-US" sz="1200" dirty="0">
                <a:solidFill>
                  <a:srgbClr val="3E3E3E"/>
                </a:solidFill>
                <a:latin typeface="Monaco" charset="0"/>
              </a:rPr>
              <a:t>(</a:t>
            </a:r>
            <a:r>
              <a:rPr lang="en-US" sz="1200" dirty="0" err="1">
                <a:solidFill>
                  <a:srgbClr val="3E3E3E"/>
                </a:solidFill>
                <a:latin typeface="Monaco" charset="0"/>
              </a:rPr>
              <a:t>uv</a:t>
            </a:r>
            <a:r>
              <a:rPr lang="en-US" sz="1200" dirty="0">
                <a:solidFill>
                  <a:srgbClr val="3E3E3E"/>
                </a:solidFill>
                <a:latin typeface="Monaco" charset="0"/>
              </a:rPr>
              <a:t>)</a:t>
            </a:r>
          </a:p>
          <a:p>
            <a:r>
              <a:rPr lang="en-US" sz="1200" dirty="0">
                <a:solidFill>
                  <a:srgbClr val="000000"/>
                </a:solidFill>
                <a:latin typeface="Monaco" charset="0"/>
              </a:rPr>
              <a:t>missing</a:t>
            </a:r>
            <a:r>
              <a:rPr lang="en-US" sz="1200" dirty="0">
                <a:solidFill>
                  <a:srgbClr val="060087"/>
                </a:solidFill>
                <a:latin typeface="Monaco" charset="0"/>
              </a:rPr>
              <a:t>=</a:t>
            </a:r>
            <a:r>
              <a:rPr lang="en-US" sz="1200" dirty="0" err="1">
                <a:solidFill>
                  <a:srgbClr val="000000"/>
                </a:solidFill>
                <a:latin typeface="Monaco" charset="0"/>
              </a:rPr>
              <a:t>uv</a:t>
            </a:r>
            <a:r>
              <a:rPr lang="en-US" sz="1200" dirty="0">
                <a:solidFill>
                  <a:srgbClr val="060087"/>
                </a:solidFill>
                <a:latin typeface="Monaco" charset="0"/>
              </a:rPr>
              <a:t>&lt;</a:t>
            </a:r>
            <a:r>
              <a:rPr lang="en-US" sz="1200" dirty="0" err="1">
                <a:solidFill>
                  <a:srgbClr val="000000"/>
                </a:solidFill>
                <a:latin typeface="Monaco" charset="0"/>
              </a:rPr>
              <a:t>mr</a:t>
            </a:r>
            <a:endParaRPr lang="en-US" sz="1200" dirty="0">
              <a:solidFill>
                <a:srgbClr val="060087"/>
              </a:solidFill>
              <a:latin typeface="Monaco" charset="0"/>
            </a:endParaRPr>
          </a:p>
          <a:p>
            <a:r>
              <a:rPr lang="en-US" sz="1200" dirty="0">
                <a:solidFill>
                  <a:srgbClr val="060087"/>
                </a:solidFill>
                <a:latin typeface="Monaco" charset="0"/>
              </a:rPr>
              <a:t>length(</a:t>
            </a:r>
            <a:r>
              <a:rPr lang="en-US" sz="1200" dirty="0">
                <a:solidFill>
                  <a:srgbClr val="000000"/>
                </a:solidFill>
                <a:latin typeface="Monaco" charset="0"/>
              </a:rPr>
              <a:t>missing</a:t>
            </a:r>
            <a:r>
              <a:rPr lang="en-US" sz="1200" dirty="0">
                <a:solidFill>
                  <a:srgbClr val="060087"/>
                </a:solidFill>
                <a:latin typeface="Monaco" charset="0"/>
              </a:rPr>
              <a:t>)</a:t>
            </a:r>
          </a:p>
          <a:p>
            <a:r>
              <a:rPr lang="en-US" sz="1200" dirty="0">
                <a:solidFill>
                  <a:srgbClr val="000000"/>
                </a:solidFill>
                <a:latin typeface="Monaco" charset="0"/>
              </a:rPr>
              <a:t>missing</a:t>
            </a:r>
            <a:r>
              <a:rPr lang="en-US" sz="1200" dirty="0">
                <a:solidFill>
                  <a:srgbClr val="060087"/>
                </a:solidFill>
                <a:latin typeface="Monaco" charset="0"/>
              </a:rPr>
              <a:t>[</a:t>
            </a:r>
            <a:r>
              <a:rPr lang="en-US" sz="1200" dirty="0">
                <a:solidFill>
                  <a:srgbClr val="0B4213"/>
                </a:solidFill>
                <a:latin typeface="Monaco" charset="0"/>
              </a:rPr>
              <a:t>1</a:t>
            </a:r>
            <a:r>
              <a:rPr lang="en-US" sz="1200" dirty="0">
                <a:solidFill>
                  <a:srgbClr val="060087"/>
                </a:solidFill>
                <a:latin typeface="Monaco" charset="0"/>
              </a:rPr>
              <a:t>:</a:t>
            </a:r>
            <a:r>
              <a:rPr lang="en-US" sz="1200" dirty="0">
                <a:solidFill>
                  <a:srgbClr val="0B4213"/>
                </a:solidFill>
                <a:latin typeface="Monaco" charset="0"/>
              </a:rPr>
              <a:t>10</a:t>
            </a:r>
            <a:r>
              <a:rPr lang="en-US" sz="1200" dirty="0">
                <a:solidFill>
                  <a:srgbClr val="060087"/>
                </a:solidFill>
                <a:latin typeface="Monaco" charset="0"/>
              </a:rPr>
              <a:t>]</a:t>
            </a:r>
          </a:p>
          <a:p>
            <a:r>
              <a:rPr lang="en-US" sz="1200" dirty="0" err="1">
                <a:solidFill>
                  <a:srgbClr val="000000"/>
                </a:solidFill>
                <a:latin typeface="Monaco" charset="0"/>
              </a:rPr>
              <a:t>index.m</a:t>
            </a:r>
            <a:r>
              <a:rPr lang="en-US" sz="1200" dirty="0">
                <a:solidFill>
                  <a:srgbClr val="060087"/>
                </a:solidFill>
                <a:latin typeface="Monaco" charset="0"/>
              </a:rPr>
              <a:t>=matrix(</a:t>
            </a:r>
            <a:r>
              <a:rPr lang="en-US" sz="1200" dirty="0" err="1">
                <a:solidFill>
                  <a:srgbClr val="000000"/>
                </a:solidFill>
                <a:latin typeface="Monaco" charset="0"/>
              </a:rPr>
              <a:t>missing</a:t>
            </a:r>
            <a:r>
              <a:rPr lang="en-US" sz="1200" dirty="0" err="1">
                <a:solidFill>
                  <a:srgbClr val="060087"/>
                </a:solidFill>
                <a:latin typeface="Monaco" charset="0"/>
              </a:rPr>
              <a:t>,</a:t>
            </a:r>
            <a:r>
              <a:rPr lang="en-US" sz="1200" dirty="0" err="1">
                <a:solidFill>
                  <a:srgbClr val="000000"/>
                </a:solidFill>
                <a:latin typeface="Monaco" charset="0"/>
              </a:rPr>
              <a:t>n</a:t>
            </a:r>
            <a:r>
              <a:rPr lang="en-US" sz="1200" dirty="0" err="1">
                <a:solidFill>
                  <a:srgbClr val="060087"/>
                </a:solidFill>
                <a:latin typeface="Monaco" charset="0"/>
              </a:rPr>
              <a:t>,</a:t>
            </a:r>
            <a:r>
              <a:rPr lang="en-US" sz="1200" dirty="0" err="1">
                <a:solidFill>
                  <a:srgbClr val="000000"/>
                </a:solidFill>
                <a:latin typeface="Monaco" charset="0"/>
              </a:rPr>
              <a:t>m</a:t>
            </a:r>
            <a:r>
              <a:rPr lang="en-US" sz="1200" dirty="0">
                <a:solidFill>
                  <a:srgbClr val="060087"/>
                </a:solidFill>
                <a:latin typeface="Monaco" charset="0"/>
              </a:rPr>
              <a:t>)</a:t>
            </a:r>
          </a:p>
          <a:p>
            <a:r>
              <a:rPr lang="en-US" sz="1200" dirty="0">
                <a:solidFill>
                  <a:srgbClr val="060087"/>
                </a:solidFill>
                <a:latin typeface="Monaco" charset="0"/>
              </a:rPr>
              <a:t>dim(</a:t>
            </a:r>
            <a:r>
              <a:rPr lang="en-US" sz="1200" dirty="0" err="1">
                <a:solidFill>
                  <a:srgbClr val="000000"/>
                </a:solidFill>
                <a:latin typeface="Monaco" charset="0"/>
              </a:rPr>
              <a:t>index.m</a:t>
            </a:r>
            <a:r>
              <a:rPr lang="en-US" sz="1200" dirty="0">
                <a:solidFill>
                  <a:srgbClr val="060087"/>
                </a:solidFill>
                <a:latin typeface="Monaco" charset="0"/>
              </a:rPr>
              <a:t>)</a:t>
            </a:r>
          </a:p>
          <a:p>
            <a:r>
              <a:rPr lang="en-US" sz="1200" dirty="0">
                <a:solidFill>
                  <a:srgbClr val="000000"/>
                </a:solidFill>
                <a:latin typeface="Monaco" charset="0"/>
              </a:rPr>
              <a:t>X</a:t>
            </a:r>
            <a:r>
              <a:rPr lang="en-US" sz="1200" dirty="0">
                <a:solidFill>
                  <a:srgbClr val="060087"/>
                </a:solidFill>
                <a:latin typeface="Monaco" charset="0"/>
              </a:rPr>
              <a:t>[</a:t>
            </a:r>
            <a:r>
              <a:rPr lang="en-US" sz="1200" dirty="0" err="1">
                <a:solidFill>
                  <a:srgbClr val="000000"/>
                </a:solidFill>
                <a:latin typeface="Monaco" charset="0"/>
              </a:rPr>
              <a:t>index.m</a:t>
            </a:r>
            <a:r>
              <a:rPr lang="en-US" sz="1200" dirty="0">
                <a:solidFill>
                  <a:srgbClr val="060087"/>
                </a:solidFill>
                <a:latin typeface="Monaco" charset="0"/>
              </a:rPr>
              <a:t>]=</a:t>
            </a:r>
            <a:r>
              <a:rPr lang="en-US" sz="1200" dirty="0">
                <a:solidFill>
                  <a:srgbClr val="B5760C"/>
                </a:solidFill>
                <a:latin typeface="Monaco" charset="0"/>
              </a:rPr>
              <a:t>NA</a:t>
            </a:r>
            <a:endParaRPr lang="en-US" sz="1200" dirty="0">
              <a:solidFill>
                <a:srgbClr val="060087"/>
              </a:solidFill>
              <a:latin typeface="Monaco" charset="0"/>
            </a:endParaRPr>
          </a:p>
          <a:p>
            <a:r>
              <a:rPr lang="en-US" sz="1200" dirty="0" err="1">
                <a:solidFill>
                  <a:srgbClr val="000000"/>
                </a:solidFill>
                <a:latin typeface="Monaco" charset="0"/>
              </a:rPr>
              <a:t>X.raw</a:t>
            </a:r>
            <a:r>
              <a:rPr lang="en-US" sz="1200" dirty="0">
                <a:solidFill>
                  <a:srgbClr val="060087"/>
                </a:solidFill>
                <a:latin typeface="Monaco" charset="0"/>
              </a:rPr>
              <a:t>[</a:t>
            </a:r>
            <a:r>
              <a:rPr lang="en-US" sz="1200" dirty="0">
                <a:solidFill>
                  <a:srgbClr val="0B4213"/>
                </a:solidFill>
                <a:latin typeface="Monaco" charset="0"/>
              </a:rPr>
              <a:t>1</a:t>
            </a:r>
            <a:r>
              <a:rPr lang="en-US" sz="1200" dirty="0">
                <a:solidFill>
                  <a:srgbClr val="060087"/>
                </a:solidFill>
                <a:latin typeface="Monaco" charset="0"/>
              </a:rPr>
              <a:t>:</a:t>
            </a:r>
            <a:r>
              <a:rPr lang="en-US" sz="1200" dirty="0">
                <a:solidFill>
                  <a:srgbClr val="0B4213"/>
                </a:solidFill>
                <a:latin typeface="Monaco" charset="0"/>
              </a:rPr>
              <a:t>5</a:t>
            </a:r>
            <a:r>
              <a:rPr lang="en-US" sz="1200" dirty="0">
                <a:solidFill>
                  <a:srgbClr val="060087"/>
                </a:solidFill>
                <a:latin typeface="Monaco" charset="0"/>
              </a:rPr>
              <a:t>,</a:t>
            </a:r>
            <a:r>
              <a:rPr lang="en-US" sz="1200" dirty="0">
                <a:solidFill>
                  <a:srgbClr val="0B4213"/>
                </a:solidFill>
                <a:latin typeface="Monaco" charset="0"/>
              </a:rPr>
              <a:t>1</a:t>
            </a:r>
            <a:r>
              <a:rPr lang="en-US" sz="1200" dirty="0">
                <a:solidFill>
                  <a:srgbClr val="060087"/>
                </a:solidFill>
                <a:latin typeface="Monaco" charset="0"/>
              </a:rPr>
              <a:t>:</a:t>
            </a:r>
            <a:r>
              <a:rPr lang="en-US" sz="1200" dirty="0">
                <a:solidFill>
                  <a:srgbClr val="0B4213"/>
                </a:solidFill>
                <a:latin typeface="Monaco" charset="0"/>
              </a:rPr>
              <a:t>5</a:t>
            </a:r>
            <a:r>
              <a:rPr lang="en-US" sz="1200" dirty="0">
                <a:solidFill>
                  <a:srgbClr val="060087"/>
                </a:solidFill>
                <a:latin typeface="Monaco" charset="0"/>
              </a:rPr>
              <a:t>]</a:t>
            </a:r>
          </a:p>
          <a:p>
            <a:r>
              <a:rPr lang="pt-BR" sz="1200" dirty="0" err="1">
                <a:solidFill>
                  <a:srgbClr val="000000"/>
                </a:solidFill>
                <a:latin typeface="Monaco" charset="0"/>
              </a:rPr>
              <a:t>X</a:t>
            </a:r>
            <a:r>
              <a:rPr lang="pt-BR" sz="1200" dirty="0">
                <a:solidFill>
                  <a:srgbClr val="060087"/>
                </a:solidFill>
                <a:latin typeface="Monaco" charset="0"/>
              </a:rPr>
              <a:t>[</a:t>
            </a:r>
            <a:r>
              <a:rPr lang="pt-BR" sz="1200" dirty="0">
                <a:solidFill>
                  <a:srgbClr val="0B4213"/>
                </a:solidFill>
                <a:latin typeface="Monaco" charset="0"/>
              </a:rPr>
              <a:t>1</a:t>
            </a:r>
            <a:r>
              <a:rPr lang="pt-BR" sz="1200" dirty="0">
                <a:solidFill>
                  <a:srgbClr val="060087"/>
                </a:solidFill>
                <a:latin typeface="Monaco" charset="0"/>
              </a:rPr>
              <a:t>:</a:t>
            </a:r>
            <a:r>
              <a:rPr lang="pt-BR" sz="1200" dirty="0">
                <a:solidFill>
                  <a:srgbClr val="0B4213"/>
                </a:solidFill>
                <a:latin typeface="Monaco" charset="0"/>
              </a:rPr>
              <a:t>5</a:t>
            </a:r>
            <a:r>
              <a:rPr lang="pt-BR" sz="1200" dirty="0">
                <a:solidFill>
                  <a:srgbClr val="060087"/>
                </a:solidFill>
                <a:latin typeface="Monaco" charset="0"/>
              </a:rPr>
              <a:t>,</a:t>
            </a:r>
            <a:r>
              <a:rPr lang="pt-BR" sz="1200" dirty="0">
                <a:solidFill>
                  <a:srgbClr val="0B4213"/>
                </a:solidFill>
                <a:latin typeface="Monaco" charset="0"/>
              </a:rPr>
              <a:t>1</a:t>
            </a:r>
            <a:r>
              <a:rPr lang="pt-BR" sz="1200" dirty="0">
                <a:solidFill>
                  <a:srgbClr val="060087"/>
                </a:solidFill>
                <a:latin typeface="Monaco" charset="0"/>
              </a:rPr>
              <a:t>:</a:t>
            </a:r>
            <a:r>
              <a:rPr lang="pt-BR" sz="1200" dirty="0">
                <a:solidFill>
                  <a:srgbClr val="0B4213"/>
                </a:solidFill>
                <a:latin typeface="Monaco" charset="0"/>
              </a:rPr>
              <a:t>5</a:t>
            </a:r>
            <a:r>
              <a:rPr lang="pt-BR" sz="1200" dirty="0">
                <a:solidFill>
                  <a:srgbClr val="060087"/>
                </a:solidFill>
                <a:latin typeface="Monaco" charset="0"/>
              </a:rPr>
              <a:t>]</a:t>
            </a:r>
          </a:p>
          <a:p>
            <a:endParaRPr lang="pt-BR" sz="1200" dirty="0">
              <a:solidFill>
                <a:srgbClr val="060087"/>
              </a:solidFill>
              <a:latin typeface="Monaco" charset="0"/>
            </a:endParaRPr>
          </a:p>
          <a:p>
            <a:r>
              <a:rPr lang="uk-UA" sz="1200" dirty="0">
                <a:solidFill>
                  <a:srgbClr val="3E3E3E"/>
                </a:solidFill>
                <a:latin typeface="Monaco" charset="0"/>
              </a:rPr>
              <a:t>#=======================================</a:t>
            </a:r>
          </a:p>
          <a:p>
            <a:r>
              <a:rPr lang="en-US" sz="1200" dirty="0">
                <a:solidFill>
                  <a:srgbClr val="3E3E3E"/>
                </a:solidFill>
                <a:latin typeface="Monaco" charset="0"/>
              </a:rPr>
              <a:t>#Impute with </a:t>
            </a:r>
            <a:r>
              <a:rPr lang="en-US" sz="1200" dirty="0" err="1">
                <a:solidFill>
                  <a:srgbClr val="3E3E3E"/>
                </a:solidFill>
                <a:latin typeface="Monaco" charset="0"/>
              </a:rPr>
              <a:t>StochasticImpute</a:t>
            </a:r>
            <a:endParaRPr lang="en-US" sz="1200" dirty="0">
              <a:solidFill>
                <a:srgbClr val="3E3E3E"/>
              </a:solidFill>
              <a:latin typeface="Monaco" charset="0"/>
            </a:endParaRPr>
          </a:p>
          <a:p>
            <a:r>
              <a:rPr lang="en-US" sz="1200" dirty="0">
                <a:solidFill>
                  <a:srgbClr val="000000"/>
                </a:solidFill>
                <a:latin typeface="Monaco" charset="0"/>
              </a:rPr>
              <a:t>XI</a:t>
            </a:r>
            <a:r>
              <a:rPr lang="en-US" sz="1200" dirty="0">
                <a:solidFill>
                  <a:srgbClr val="060087"/>
                </a:solidFill>
                <a:latin typeface="Monaco" charset="0"/>
              </a:rPr>
              <a:t>= </a:t>
            </a:r>
            <a:r>
              <a:rPr lang="en-US" sz="1200" dirty="0" err="1">
                <a:solidFill>
                  <a:srgbClr val="060087"/>
                </a:solidFill>
                <a:latin typeface="Monaco" charset="0"/>
              </a:rPr>
              <a:t>StochasticImpute</a:t>
            </a:r>
            <a:r>
              <a:rPr lang="en-US" sz="1200" dirty="0">
                <a:solidFill>
                  <a:srgbClr val="060087"/>
                </a:solidFill>
                <a:latin typeface="Monaco" charset="0"/>
              </a:rPr>
              <a:t>(</a:t>
            </a:r>
            <a:r>
              <a:rPr lang="en-US" sz="1200" dirty="0">
                <a:solidFill>
                  <a:srgbClr val="000000"/>
                </a:solidFill>
                <a:latin typeface="Monaco" charset="0"/>
              </a:rPr>
              <a:t>X</a:t>
            </a:r>
            <a:r>
              <a:rPr lang="en-US" sz="1200" dirty="0">
                <a:solidFill>
                  <a:srgbClr val="060087"/>
                </a:solidFill>
                <a:latin typeface="Monaco" charset="0"/>
              </a:rPr>
              <a:t>)</a:t>
            </a:r>
          </a:p>
          <a:p>
            <a:endParaRPr lang="en-US" sz="1200" dirty="0">
              <a:solidFill>
                <a:srgbClr val="060087"/>
              </a:solidFill>
              <a:latin typeface="Monaco" charset="0"/>
            </a:endParaRPr>
          </a:p>
          <a:p>
            <a:r>
              <a:rPr lang="en-US" sz="1200" dirty="0">
                <a:solidFill>
                  <a:srgbClr val="3E3E3E"/>
                </a:solidFill>
                <a:latin typeface="Monaco" charset="0"/>
              </a:rPr>
              <a:t>#</a:t>
            </a:r>
            <a:r>
              <a:rPr lang="en-US" sz="1200" dirty="0" err="1">
                <a:solidFill>
                  <a:srgbClr val="3E3E3E"/>
                </a:solidFill>
                <a:latin typeface="Monaco" charset="0"/>
              </a:rPr>
              <a:t>Calcuate</a:t>
            </a:r>
            <a:r>
              <a:rPr lang="en-US" sz="1200" dirty="0">
                <a:solidFill>
                  <a:srgbClr val="3E3E3E"/>
                </a:solidFill>
                <a:latin typeface="Monaco" charset="0"/>
              </a:rPr>
              <a:t> accuracy</a:t>
            </a:r>
          </a:p>
          <a:p>
            <a:r>
              <a:rPr lang="en-US" sz="1200" dirty="0" err="1">
                <a:solidFill>
                  <a:srgbClr val="000000"/>
                </a:solidFill>
                <a:latin typeface="Monaco" charset="0"/>
              </a:rPr>
              <a:t>accuracy.r</a:t>
            </a:r>
            <a:r>
              <a:rPr lang="en-US" sz="1200" dirty="0">
                <a:solidFill>
                  <a:srgbClr val="060087"/>
                </a:solidFill>
                <a:latin typeface="Monaco" charset="0"/>
              </a:rPr>
              <a:t>=</a:t>
            </a:r>
            <a:r>
              <a:rPr lang="en-US" sz="1200" dirty="0" err="1">
                <a:solidFill>
                  <a:srgbClr val="060087"/>
                </a:solidFill>
                <a:latin typeface="Monaco" charset="0"/>
              </a:rPr>
              <a:t>cor</a:t>
            </a:r>
            <a:r>
              <a:rPr lang="en-US" sz="1200" dirty="0">
                <a:solidFill>
                  <a:srgbClr val="060087"/>
                </a:solidFill>
                <a:latin typeface="Monaco" charset="0"/>
              </a:rPr>
              <a:t>(</a:t>
            </a:r>
            <a:r>
              <a:rPr lang="en-US" sz="1200" dirty="0" err="1">
                <a:solidFill>
                  <a:srgbClr val="000000"/>
                </a:solidFill>
                <a:latin typeface="Monaco" charset="0"/>
              </a:rPr>
              <a:t>X.raw</a:t>
            </a:r>
            <a:r>
              <a:rPr lang="en-US" sz="1200" dirty="0">
                <a:solidFill>
                  <a:srgbClr val="060087"/>
                </a:solidFill>
                <a:latin typeface="Monaco" charset="0"/>
              </a:rPr>
              <a:t>[</a:t>
            </a:r>
            <a:r>
              <a:rPr lang="en-US" sz="1200" dirty="0" err="1">
                <a:solidFill>
                  <a:srgbClr val="000000"/>
                </a:solidFill>
                <a:latin typeface="Monaco" charset="0"/>
              </a:rPr>
              <a:t>index.m</a:t>
            </a:r>
            <a:r>
              <a:rPr lang="en-US" sz="1200" dirty="0">
                <a:solidFill>
                  <a:srgbClr val="060087"/>
                </a:solidFill>
                <a:latin typeface="Monaco" charset="0"/>
              </a:rPr>
              <a:t>], </a:t>
            </a:r>
            <a:r>
              <a:rPr lang="en-US" sz="1200" dirty="0">
                <a:solidFill>
                  <a:srgbClr val="000000"/>
                </a:solidFill>
                <a:latin typeface="Monaco" charset="0"/>
              </a:rPr>
              <a:t>XI</a:t>
            </a:r>
            <a:r>
              <a:rPr lang="en-US" sz="1200" dirty="0">
                <a:solidFill>
                  <a:srgbClr val="060087"/>
                </a:solidFill>
                <a:latin typeface="Monaco" charset="0"/>
              </a:rPr>
              <a:t>[</a:t>
            </a:r>
            <a:r>
              <a:rPr lang="en-US" sz="1200" dirty="0" err="1">
                <a:solidFill>
                  <a:srgbClr val="000000"/>
                </a:solidFill>
                <a:latin typeface="Monaco" charset="0"/>
              </a:rPr>
              <a:t>index.m</a:t>
            </a:r>
            <a:r>
              <a:rPr lang="en-US" sz="1200" dirty="0">
                <a:solidFill>
                  <a:srgbClr val="060087"/>
                </a:solidFill>
                <a:latin typeface="Monaco" charset="0"/>
              </a:rPr>
              <a:t>])</a:t>
            </a:r>
          </a:p>
          <a:p>
            <a:r>
              <a:rPr lang="en-US" sz="1200" dirty="0" err="1">
                <a:solidFill>
                  <a:srgbClr val="000000"/>
                </a:solidFill>
                <a:latin typeface="Monaco" charset="0"/>
              </a:rPr>
              <a:t>index.match</a:t>
            </a:r>
            <a:r>
              <a:rPr lang="en-US" sz="1200" dirty="0">
                <a:solidFill>
                  <a:srgbClr val="060087"/>
                </a:solidFill>
                <a:latin typeface="Monaco" charset="0"/>
              </a:rPr>
              <a:t>=</a:t>
            </a:r>
            <a:r>
              <a:rPr lang="en-US" sz="1200" dirty="0" err="1">
                <a:solidFill>
                  <a:srgbClr val="000000"/>
                </a:solidFill>
                <a:latin typeface="Monaco" charset="0"/>
              </a:rPr>
              <a:t>X.raw</a:t>
            </a:r>
            <a:r>
              <a:rPr lang="en-US" sz="1200" dirty="0">
                <a:solidFill>
                  <a:srgbClr val="060087"/>
                </a:solidFill>
                <a:latin typeface="Monaco" charset="0"/>
              </a:rPr>
              <a:t>==</a:t>
            </a:r>
            <a:r>
              <a:rPr lang="en-US" sz="1200" dirty="0">
                <a:solidFill>
                  <a:srgbClr val="000000"/>
                </a:solidFill>
                <a:latin typeface="Monaco" charset="0"/>
              </a:rPr>
              <a:t>XI</a:t>
            </a:r>
            <a:endParaRPr lang="en-US" sz="1200" dirty="0">
              <a:solidFill>
                <a:srgbClr val="060087"/>
              </a:solidFill>
              <a:latin typeface="Monaco" charset="0"/>
            </a:endParaRPr>
          </a:p>
          <a:p>
            <a:r>
              <a:rPr lang="en-US" sz="1200" dirty="0" err="1">
                <a:solidFill>
                  <a:srgbClr val="000000"/>
                </a:solidFill>
                <a:latin typeface="Monaco" charset="0"/>
              </a:rPr>
              <a:t>index.mm</a:t>
            </a:r>
            <a:r>
              <a:rPr lang="en-US" sz="1200" dirty="0">
                <a:solidFill>
                  <a:srgbClr val="060087"/>
                </a:solidFill>
                <a:latin typeface="Monaco" charset="0"/>
              </a:rPr>
              <a:t>=</a:t>
            </a:r>
            <a:r>
              <a:rPr lang="en-US" sz="1200" dirty="0" err="1">
                <a:solidFill>
                  <a:srgbClr val="000000"/>
                </a:solidFill>
                <a:latin typeface="Monaco" charset="0"/>
              </a:rPr>
              <a:t>index.match</a:t>
            </a:r>
            <a:r>
              <a:rPr lang="en-US" sz="1200" dirty="0" err="1">
                <a:solidFill>
                  <a:srgbClr val="060087"/>
                </a:solidFill>
                <a:latin typeface="Monaco" charset="0"/>
              </a:rPr>
              <a:t>&amp;</a:t>
            </a:r>
            <a:r>
              <a:rPr lang="en-US" sz="1200" dirty="0" err="1">
                <a:solidFill>
                  <a:srgbClr val="000000"/>
                </a:solidFill>
                <a:latin typeface="Monaco" charset="0"/>
              </a:rPr>
              <a:t>index.m</a:t>
            </a:r>
            <a:endParaRPr lang="en-US" sz="1200" dirty="0">
              <a:solidFill>
                <a:srgbClr val="060087"/>
              </a:solidFill>
              <a:latin typeface="Monaco" charset="0"/>
            </a:endParaRPr>
          </a:p>
          <a:p>
            <a:r>
              <a:rPr lang="en-US" sz="1200" dirty="0" err="1">
                <a:solidFill>
                  <a:srgbClr val="000000"/>
                </a:solidFill>
                <a:latin typeface="Monaco" charset="0"/>
              </a:rPr>
              <a:t>accuracy.m</a:t>
            </a:r>
            <a:r>
              <a:rPr lang="en-US" sz="1200" dirty="0">
                <a:solidFill>
                  <a:srgbClr val="060087"/>
                </a:solidFill>
                <a:latin typeface="Monaco" charset="0"/>
              </a:rPr>
              <a:t>=length(</a:t>
            </a:r>
            <a:r>
              <a:rPr lang="en-US" sz="1200" dirty="0">
                <a:solidFill>
                  <a:srgbClr val="000000"/>
                </a:solidFill>
                <a:latin typeface="Monaco" charset="0"/>
              </a:rPr>
              <a:t>X</a:t>
            </a:r>
            <a:r>
              <a:rPr lang="en-US" sz="1200" dirty="0">
                <a:solidFill>
                  <a:srgbClr val="060087"/>
                </a:solidFill>
                <a:latin typeface="Monaco" charset="0"/>
              </a:rPr>
              <a:t>[</a:t>
            </a:r>
            <a:r>
              <a:rPr lang="en-US" sz="1200" dirty="0" err="1">
                <a:solidFill>
                  <a:srgbClr val="000000"/>
                </a:solidFill>
                <a:latin typeface="Monaco" charset="0"/>
              </a:rPr>
              <a:t>index.mm</a:t>
            </a:r>
            <a:r>
              <a:rPr lang="en-US" sz="1200" dirty="0">
                <a:solidFill>
                  <a:srgbClr val="060087"/>
                </a:solidFill>
                <a:latin typeface="Monaco" charset="0"/>
              </a:rPr>
              <a:t>])/length(</a:t>
            </a:r>
            <a:r>
              <a:rPr lang="en-US" sz="1200" dirty="0">
                <a:solidFill>
                  <a:srgbClr val="000000"/>
                </a:solidFill>
                <a:latin typeface="Monaco" charset="0"/>
              </a:rPr>
              <a:t>X</a:t>
            </a:r>
            <a:r>
              <a:rPr lang="en-US" sz="1200" dirty="0">
                <a:solidFill>
                  <a:srgbClr val="060087"/>
                </a:solidFill>
                <a:latin typeface="Monaco" charset="0"/>
              </a:rPr>
              <a:t>[</a:t>
            </a:r>
            <a:r>
              <a:rPr lang="en-US" sz="1200" dirty="0" err="1">
                <a:solidFill>
                  <a:srgbClr val="000000"/>
                </a:solidFill>
                <a:latin typeface="Monaco" charset="0"/>
              </a:rPr>
              <a:t>index.m</a:t>
            </a:r>
            <a:r>
              <a:rPr lang="en-US" sz="1200" dirty="0">
                <a:solidFill>
                  <a:srgbClr val="060087"/>
                </a:solidFill>
                <a:latin typeface="Monaco" charset="0"/>
              </a:rPr>
              <a:t>])</a:t>
            </a:r>
          </a:p>
          <a:p>
            <a:r>
              <a:rPr lang="en-US" sz="1200" dirty="0" err="1">
                <a:solidFill>
                  <a:srgbClr val="000000"/>
                </a:solidFill>
                <a:latin typeface="Monaco" charset="0"/>
              </a:rPr>
              <a:t>accuracy.r</a:t>
            </a:r>
            <a:endParaRPr lang="en-US" sz="1200" dirty="0">
              <a:solidFill>
                <a:srgbClr val="060087"/>
              </a:solidFill>
              <a:latin typeface="Monaco" charset="0"/>
            </a:endParaRPr>
          </a:p>
          <a:p>
            <a:r>
              <a:rPr lang="en-US" sz="1200" dirty="0" err="1">
                <a:solidFill>
                  <a:srgbClr val="000000"/>
                </a:solidFill>
                <a:latin typeface="Monaco" charset="0"/>
              </a:rPr>
              <a:t>accuracy.m</a:t>
            </a:r>
            <a:endParaRPr lang="en-US" sz="1200" dirty="0">
              <a:solidFill>
                <a:srgbClr val="060087"/>
              </a:solidFill>
              <a:latin typeface="Monaco" charset="0"/>
            </a:endParaRPr>
          </a:p>
          <a:p>
            <a:r>
              <a:rPr lang="en-US" sz="1200" dirty="0" err="1">
                <a:solidFill>
                  <a:srgbClr val="000000"/>
                </a:solidFill>
                <a:latin typeface="Monaco" charset="0"/>
              </a:rPr>
              <a:t>acc</a:t>
            </a:r>
            <a:r>
              <a:rPr lang="en-US" sz="1200" dirty="0">
                <a:solidFill>
                  <a:srgbClr val="060087"/>
                </a:solidFill>
                <a:latin typeface="Monaco" charset="0"/>
              </a:rPr>
              <a:t>=c(</a:t>
            </a:r>
            <a:r>
              <a:rPr lang="en-US" sz="1200" dirty="0" err="1">
                <a:solidFill>
                  <a:srgbClr val="000000"/>
                </a:solidFill>
                <a:latin typeface="Monaco" charset="0"/>
              </a:rPr>
              <a:t>accuracy.r</a:t>
            </a:r>
            <a:r>
              <a:rPr lang="en-US" sz="1200" dirty="0">
                <a:solidFill>
                  <a:srgbClr val="060087"/>
                </a:solidFill>
                <a:latin typeface="Monaco" charset="0"/>
              </a:rPr>
              <a:t>, </a:t>
            </a:r>
            <a:r>
              <a:rPr lang="en-US" sz="1200" dirty="0" err="1">
                <a:solidFill>
                  <a:srgbClr val="000000"/>
                </a:solidFill>
                <a:latin typeface="Monaco" charset="0"/>
              </a:rPr>
              <a:t>accuracy.m</a:t>
            </a:r>
            <a:r>
              <a:rPr lang="en-US" sz="1200" dirty="0">
                <a:solidFill>
                  <a:srgbClr val="060087"/>
                </a:solidFill>
                <a:latin typeface="Monaco" charset="0"/>
              </a:rPr>
              <a:t>)</a:t>
            </a:r>
          </a:p>
          <a:p>
            <a:r>
              <a:rPr lang="is-IS" sz="1200" dirty="0">
                <a:solidFill>
                  <a:srgbClr val="060087"/>
                </a:solidFill>
                <a:latin typeface="Monaco" charset="0"/>
              </a:rPr>
              <a:t>})</a:t>
            </a:r>
          </a:p>
          <a:p>
            <a:r>
              <a:rPr lang="en-US" sz="1200" dirty="0">
                <a:solidFill>
                  <a:srgbClr val="060087"/>
                </a:solidFill>
                <a:latin typeface="Monaco" charset="0"/>
              </a:rPr>
              <a:t>plot(</a:t>
            </a:r>
            <a:r>
              <a:rPr lang="en-US" sz="1200" dirty="0" err="1">
                <a:solidFill>
                  <a:srgbClr val="000000"/>
                </a:solidFill>
                <a:latin typeface="Monaco" charset="0"/>
              </a:rPr>
              <a:t>myimp</a:t>
            </a:r>
            <a:r>
              <a:rPr lang="en-US" sz="1200" dirty="0">
                <a:solidFill>
                  <a:srgbClr val="060087"/>
                </a:solidFill>
                <a:latin typeface="Monaco" charset="0"/>
              </a:rPr>
              <a:t>[</a:t>
            </a:r>
            <a:r>
              <a:rPr lang="en-US" sz="1200" dirty="0">
                <a:solidFill>
                  <a:srgbClr val="0B4213"/>
                </a:solidFill>
                <a:latin typeface="Monaco" charset="0"/>
              </a:rPr>
              <a:t>1</a:t>
            </a:r>
            <a:r>
              <a:rPr lang="en-US" sz="1200" dirty="0">
                <a:solidFill>
                  <a:srgbClr val="060087"/>
                </a:solidFill>
                <a:latin typeface="Monaco" charset="0"/>
              </a:rPr>
              <a:t>,],</a:t>
            </a:r>
            <a:r>
              <a:rPr lang="en-US" sz="1200" dirty="0" err="1">
                <a:solidFill>
                  <a:srgbClr val="000000"/>
                </a:solidFill>
                <a:latin typeface="Monaco" charset="0"/>
              </a:rPr>
              <a:t>myimp</a:t>
            </a:r>
            <a:r>
              <a:rPr lang="en-US" sz="1200" dirty="0">
                <a:solidFill>
                  <a:srgbClr val="060087"/>
                </a:solidFill>
                <a:latin typeface="Monaco" charset="0"/>
              </a:rPr>
              <a:t>[</a:t>
            </a:r>
            <a:r>
              <a:rPr lang="en-US" sz="1200" dirty="0">
                <a:solidFill>
                  <a:srgbClr val="0B4213"/>
                </a:solidFill>
                <a:latin typeface="Monaco" charset="0"/>
              </a:rPr>
              <a:t>2</a:t>
            </a:r>
            <a:r>
              <a:rPr lang="en-US" sz="1200" dirty="0">
                <a:solidFill>
                  <a:srgbClr val="060087"/>
                </a:solidFill>
                <a:latin typeface="Monaco" charset="0"/>
              </a:rPr>
              <a:t>,])</a:t>
            </a:r>
            <a:endParaRPr lang="en-US" sz="1200" dirty="0"/>
          </a:p>
        </p:txBody>
      </p:sp>
      <p:pic>
        <p:nvPicPr>
          <p:cNvPr id="5" name="Picture 4"/>
          <p:cNvPicPr>
            <a:picLocks noChangeAspect="1"/>
          </p:cNvPicPr>
          <p:nvPr/>
        </p:nvPicPr>
        <p:blipFill>
          <a:blip r:embed="rId2"/>
          <a:stretch>
            <a:fillRect/>
          </a:stretch>
        </p:blipFill>
        <p:spPr>
          <a:xfrm>
            <a:off x="5712240" y="1063657"/>
            <a:ext cx="4955761" cy="5410283"/>
          </a:xfrm>
          <a:prstGeom prst="rect">
            <a:avLst/>
          </a:prstGeom>
        </p:spPr>
      </p:pic>
    </p:spTree>
    <p:extLst>
      <p:ext uri="{BB962C8B-B14F-4D97-AF65-F5344CB8AC3E}">
        <p14:creationId xmlns:p14="http://schemas.microsoft.com/office/powerpoint/2010/main" val="334352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232257" cy="1325563"/>
          </a:xfrm>
        </p:spPr>
        <p:txBody>
          <a:bodyPr>
            <a:normAutofit/>
          </a:bodyPr>
          <a:lstStyle/>
          <a:p>
            <a:pPr algn="ctr"/>
            <a:r>
              <a:rPr lang="en-US" sz="3600" b="1" dirty="0">
                <a:solidFill>
                  <a:schemeClr val="accent1"/>
                </a:solidFill>
                <a:latin typeface="+mn-lt"/>
              </a:rPr>
              <a:t>Two types of accuracy can be very different with Low MAF</a:t>
            </a:r>
          </a:p>
        </p:txBody>
      </p:sp>
      <p:sp>
        <p:nvSpPr>
          <p:cNvPr id="4" name="Rectangle 3">
            <a:extLst>
              <a:ext uri="{FF2B5EF4-FFF2-40B4-BE49-F238E27FC236}">
                <a16:creationId xmlns:a16="http://schemas.microsoft.com/office/drawing/2014/main" id="{BE549376-55C9-6749-9217-FB683B4453AC}"/>
              </a:ext>
            </a:extLst>
          </p:cNvPr>
          <p:cNvSpPr/>
          <p:nvPr/>
        </p:nvSpPr>
        <p:spPr>
          <a:xfrm>
            <a:off x="593060" y="1634070"/>
            <a:ext cx="11012343" cy="4524315"/>
          </a:xfrm>
          <a:prstGeom prst="rect">
            <a:avLst/>
          </a:prstGeom>
        </p:spPr>
        <p:txBody>
          <a:bodyPr wrap="square">
            <a:spAutoFit/>
          </a:bodyPr>
          <a:lstStyle/>
          <a:p>
            <a:pPr marL="457200" indent="-457200">
              <a:buFont typeface="Arial" panose="020B0604020202020204" pitchFamily="34" charset="0"/>
              <a:buChar char="•"/>
            </a:pPr>
            <a:r>
              <a:rPr lang="en-US" sz="3200" dirty="0"/>
              <a:t>Major and minor alleles: For a diallelic marker, the allele with higher frequency is called major  allele and the other minor allele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Minor Allele Frequency (MAF): The frequency of minor allele, range from 0 to 0.5</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For markers with low MAF, it is challenge to </a:t>
            </a:r>
            <a:r>
              <a:rPr lang="en-US" sz="3200"/>
              <a:t>impute the minor alleles </a:t>
            </a:r>
            <a:r>
              <a:rPr lang="en-US" sz="3200" dirty="0"/>
              <a:t>correctly. </a:t>
            </a:r>
          </a:p>
        </p:txBody>
      </p:sp>
    </p:spTree>
    <p:extLst>
      <p:ext uri="{BB962C8B-B14F-4D97-AF65-F5344CB8AC3E}">
        <p14:creationId xmlns:p14="http://schemas.microsoft.com/office/powerpoint/2010/main" val="417633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Why imputation</a:t>
            </a:r>
          </a:p>
          <a:p>
            <a:r>
              <a:rPr lang="en-US" dirty="0"/>
              <a:t>Accuracy evaluation</a:t>
            </a:r>
          </a:p>
          <a:p>
            <a:r>
              <a:rPr lang="en-US" dirty="0"/>
              <a:t>Mechanism of imputation</a:t>
            </a:r>
          </a:p>
          <a:p>
            <a:pPr lvl="1">
              <a:buFont typeface="Wingdings" charset="2"/>
              <a:buChar char="Ø"/>
            </a:pPr>
            <a:r>
              <a:rPr lang="en-US" dirty="0"/>
              <a:t>Haplotype</a:t>
            </a:r>
          </a:p>
          <a:p>
            <a:pPr lvl="1">
              <a:buFont typeface="Wingdings" charset="2"/>
              <a:buChar char="Ø"/>
            </a:pPr>
            <a:r>
              <a:rPr lang="en-US" dirty="0"/>
              <a:t>Stochastic imputation</a:t>
            </a:r>
          </a:p>
          <a:p>
            <a:pPr lvl="1">
              <a:buFont typeface="Wingdings" charset="2"/>
              <a:buChar char="Ø"/>
            </a:pPr>
            <a:r>
              <a:rPr lang="en-US" dirty="0"/>
              <a:t>Nearest neighbors</a:t>
            </a:r>
          </a:p>
          <a:p>
            <a:r>
              <a:rPr lang="en-US" dirty="0"/>
              <a:t>Two packages</a:t>
            </a:r>
          </a:p>
          <a:p>
            <a:pPr lvl="1">
              <a:buFont typeface="Wingdings" charset="2"/>
              <a:buChar char="Ø"/>
            </a:pPr>
            <a:r>
              <a:rPr lang="en-US" dirty="0"/>
              <a:t>KNN</a:t>
            </a:r>
          </a:p>
          <a:p>
            <a:pPr lvl="1">
              <a:buFont typeface="Wingdings" charset="2"/>
              <a:buChar char="Ø"/>
            </a:pPr>
            <a:r>
              <a:rPr lang="en-US" dirty="0"/>
              <a:t>BEAGLE </a:t>
            </a:r>
          </a:p>
          <a:p>
            <a:endParaRPr lang="en-US" dirty="0"/>
          </a:p>
        </p:txBody>
      </p:sp>
      <p:sp>
        <p:nvSpPr>
          <p:cNvPr id="3" name="Title 2"/>
          <p:cNvSpPr>
            <a:spLocks noGrp="1"/>
          </p:cNvSpPr>
          <p:nvPr>
            <p:ph type="title"/>
          </p:nvPr>
        </p:nvSpPr>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12555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3248" y="0"/>
            <a:ext cx="8229600" cy="1252728"/>
          </a:xfrm>
        </p:spPr>
        <p:txBody>
          <a:bodyPr/>
          <a:lstStyle/>
          <a:p>
            <a:pPr algn="ctr"/>
            <a:r>
              <a:rPr lang="en-US" b="1" dirty="0">
                <a:solidFill>
                  <a:schemeClr val="accent1"/>
                </a:solidFill>
                <a:latin typeface="+mn-lt"/>
              </a:rPr>
              <a:t>US Election 2016</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139" r="26484" b="10082"/>
          <a:stretch/>
        </p:blipFill>
        <p:spPr>
          <a:xfrm>
            <a:off x="3756504" y="3709201"/>
            <a:ext cx="4632151" cy="245218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0007" r="26484" b="17841"/>
          <a:stretch/>
        </p:blipFill>
        <p:spPr>
          <a:xfrm>
            <a:off x="3756506" y="2382943"/>
            <a:ext cx="4632152" cy="1057524"/>
          </a:xfrm>
          <a:prstGeom prst="rect">
            <a:avLst/>
          </a:prstGeom>
        </p:spPr>
      </p:pic>
      <p:sp>
        <p:nvSpPr>
          <p:cNvPr id="6" name="TextBox 5"/>
          <p:cNvSpPr txBox="1"/>
          <p:nvPr/>
        </p:nvSpPr>
        <p:spPr>
          <a:xfrm rot="16200000">
            <a:off x="3043075" y="2727039"/>
            <a:ext cx="1057526" cy="369332"/>
          </a:xfrm>
          <a:prstGeom prst="rect">
            <a:avLst/>
          </a:prstGeom>
          <a:noFill/>
        </p:spPr>
        <p:txBody>
          <a:bodyPr wrap="square" rtlCol="0">
            <a:spAutoFit/>
          </a:bodyPr>
          <a:lstStyle/>
          <a:p>
            <a:pPr algn="ctr"/>
            <a:r>
              <a:rPr lang="en-US"/>
              <a:t>Age</a:t>
            </a:r>
          </a:p>
        </p:txBody>
      </p:sp>
      <p:sp>
        <p:nvSpPr>
          <p:cNvPr id="7" name="TextBox 6"/>
          <p:cNvSpPr txBox="1"/>
          <p:nvPr/>
        </p:nvSpPr>
        <p:spPr>
          <a:xfrm rot="16200000">
            <a:off x="2812486" y="4688608"/>
            <a:ext cx="1518699" cy="369332"/>
          </a:xfrm>
          <a:prstGeom prst="rect">
            <a:avLst/>
          </a:prstGeom>
          <a:noFill/>
        </p:spPr>
        <p:txBody>
          <a:bodyPr wrap="square" rtlCol="0">
            <a:spAutoFit/>
          </a:bodyPr>
          <a:lstStyle/>
          <a:p>
            <a:pPr algn="ctr"/>
            <a:r>
              <a:rPr lang="en-US" dirty="0"/>
              <a:t>Education</a:t>
            </a:r>
          </a:p>
        </p:txBody>
      </p:sp>
      <p:pic>
        <p:nvPicPr>
          <p:cNvPr id="8" name="Picture 7"/>
          <p:cNvPicPr>
            <a:picLocks noChangeAspect="1"/>
          </p:cNvPicPr>
          <p:nvPr/>
        </p:nvPicPr>
        <p:blipFill rotWithShape="1">
          <a:blip r:embed="rId4"/>
          <a:srcRect r="50898"/>
          <a:stretch/>
        </p:blipFill>
        <p:spPr>
          <a:xfrm>
            <a:off x="6987191" y="1252728"/>
            <a:ext cx="869812" cy="995318"/>
          </a:xfrm>
          <a:prstGeom prst="rect">
            <a:avLst/>
          </a:prstGeom>
        </p:spPr>
      </p:pic>
      <p:pic>
        <p:nvPicPr>
          <p:cNvPr id="10" name="Picture 9"/>
          <p:cNvPicPr>
            <a:picLocks noChangeAspect="1"/>
          </p:cNvPicPr>
          <p:nvPr/>
        </p:nvPicPr>
        <p:blipFill rotWithShape="1">
          <a:blip r:embed="rId4"/>
          <a:srcRect l="49027"/>
          <a:stretch/>
        </p:blipFill>
        <p:spPr>
          <a:xfrm>
            <a:off x="5296682" y="1252728"/>
            <a:ext cx="902942" cy="995318"/>
          </a:xfrm>
          <a:prstGeom prst="rect">
            <a:avLst/>
          </a:prstGeom>
        </p:spPr>
      </p:pic>
    </p:spTree>
    <p:extLst>
      <p:ext uri="{BB962C8B-B14F-4D97-AF65-F5344CB8AC3E}">
        <p14:creationId xmlns:p14="http://schemas.microsoft.com/office/powerpoint/2010/main" val="35121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3719554" y="4034984"/>
            <a:ext cx="1828800" cy="1828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176754" y="4481498"/>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4"/>
          <p:cNvSpPr>
            <a:spLocks noGrp="1"/>
          </p:cNvSpPr>
          <p:nvPr>
            <p:ph idx="1"/>
          </p:nvPr>
        </p:nvSpPr>
        <p:spPr>
          <a:xfrm>
            <a:off x="5401351" y="2554649"/>
            <a:ext cx="4826000" cy="1256106"/>
          </a:xfrm>
        </p:spPr>
        <p:txBody>
          <a:bodyPr>
            <a:normAutofit fontScale="70000" lnSpcReduction="20000"/>
          </a:bodyPr>
          <a:lstStyle/>
          <a:p>
            <a:r>
              <a:rPr lang="en-US" dirty="0"/>
              <a:t>One neighbor: orange goes to blue</a:t>
            </a:r>
          </a:p>
          <a:p>
            <a:r>
              <a:rPr lang="en-US" dirty="0"/>
              <a:t>Five neighbors: orange goes to red</a:t>
            </a:r>
          </a:p>
          <a:p>
            <a:r>
              <a:rPr lang="en-US" b="1" dirty="0"/>
              <a:t>The number of neighbors can be optimized through training and testing</a:t>
            </a:r>
          </a:p>
          <a:p>
            <a:endParaRPr lang="en-US" dirty="0"/>
          </a:p>
        </p:txBody>
      </p:sp>
      <p:sp>
        <p:nvSpPr>
          <p:cNvPr id="3" name="Title 2"/>
          <p:cNvSpPr>
            <a:spLocks noGrp="1"/>
          </p:cNvSpPr>
          <p:nvPr>
            <p:ph type="title"/>
          </p:nvPr>
        </p:nvSpPr>
        <p:spPr>
          <a:xfrm>
            <a:off x="816333" y="16117"/>
            <a:ext cx="10515600" cy="1325563"/>
          </a:xfrm>
        </p:spPr>
        <p:txBody>
          <a:bodyPr>
            <a:normAutofit/>
          </a:bodyPr>
          <a:lstStyle/>
          <a:p>
            <a:pPr algn="ctr"/>
            <a:r>
              <a:rPr lang="en-US" b="1" dirty="0">
                <a:solidFill>
                  <a:schemeClr val="accent1"/>
                </a:solidFill>
                <a:latin typeface="+mn-lt"/>
              </a:rPr>
              <a:t>K Nearest Neighbors: vote</a:t>
            </a:r>
          </a:p>
        </p:txBody>
      </p:sp>
      <p:cxnSp>
        <p:nvCxnSpPr>
          <p:cNvPr id="6" name="Straight Arrow Connector 5"/>
          <p:cNvCxnSpPr/>
          <p:nvPr/>
        </p:nvCxnSpPr>
        <p:spPr>
          <a:xfrm flipV="1">
            <a:off x="3102334" y="6298868"/>
            <a:ext cx="5118100" cy="127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102334" y="2577768"/>
            <a:ext cx="0" cy="37338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542514" y="4883344"/>
            <a:ext cx="182880" cy="18288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42754" y="2155066"/>
            <a:ext cx="1428614" cy="461665"/>
          </a:xfrm>
          <a:prstGeom prst="rect">
            <a:avLst/>
          </a:prstGeom>
        </p:spPr>
        <p:txBody>
          <a:bodyPr wrap="square">
            <a:spAutoFit/>
          </a:bodyPr>
          <a:lstStyle/>
          <a:p>
            <a:r>
              <a:rPr lang="en-US" sz="2400" dirty="0"/>
              <a:t>Age</a:t>
            </a:r>
          </a:p>
        </p:txBody>
      </p:sp>
      <p:sp>
        <p:nvSpPr>
          <p:cNvPr id="22" name="Rectangle 21"/>
          <p:cNvSpPr/>
          <p:nvPr/>
        </p:nvSpPr>
        <p:spPr>
          <a:xfrm>
            <a:off x="6963134" y="5644081"/>
            <a:ext cx="1981200" cy="461665"/>
          </a:xfrm>
          <a:prstGeom prst="rect">
            <a:avLst/>
          </a:prstGeom>
        </p:spPr>
        <p:txBody>
          <a:bodyPr wrap="square">
            <a:spAutoFit/>
          </a:bodyPr>
          <a:lstStyle/>
          <a:p>
            <a:r>
              <a:rPr lang="en-US" sz="2400"/>
              <a:t>Education</a:t>
            </a:r>
            <a:endParaRPr lang="en-US" sz="2400" dirty="0"/>
          </a:p>
        </p:txBody>
      </p:sp>
      <p:grpSp>
        <p:nvGrpSpPr>
          <p:cNvPr id="5" name="Group 4"/>
          <p:cNvGrpSpPr/>
          <p:nvPr/>
        </p:nvGrpSpPr>
        <p:grpSpPr>
          <a:xfrm>
            <a:off x="3742096" y="3215604"/>
            <a:ext cx="3056652" cy="2842188"/>
            <a:chOff x="1096962" y="3406436"/>
            <a:chExt cx="3056652" cy="2842188"/>
          </a:xfrm>
        </p:grpSpPr>
        <p:sp>
          <p:nvSpPr>
            <p:cNvPr id="11" name="Oval 10"/>
            <p:cNvSpPr/>
            <p:nvPr/>
          </p:nvSpPr>
          <p:spPr>
            <a:xfrm>
              <a:off x="2488383" y="3957517"/>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35678" y="5027953"/>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36453" y="5481922"/>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37559" y="5316086"/>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43179" y="4873740"/>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69200" y="3406436"/>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215033" y="462656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52798" y="5941804"/>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970734" y="5928266"/>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96962" y="4352880"/>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932613" y="6065744"/>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424382" y="2780418"/>
            <a:ext cx="2869918" cy="3277375"/>
            <a:chOff x="779248" y="2971249"/>
            <a:chExt cx="2869918" cy="3277375"/>
          </a:xfrm>
        </p:grpSpPr>
        <p:sp>
          <p:nvSpPr>
            <p:cNvPr id="30" name="Oval 29"/>
            <p:cNvSpPr/>
            <p:nvPr/>
          </p:nvSpPr>
          <p:spPr>
            <a:xfrm>
              <a:off x="1327150" y="5359827"/>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79248" y="2971249"/>
              <a:ext cx="2869918" cy="3277375"/>
              <a:chOff x="779248" y="2971249"/>
              <a:chExt cx="2869918" cy="3277375"/>
            </a:xfrm>
          </p:grpSpPr>
          <p:sp>
            <p:nvSpPr>
              <p:cNvPr id="10" name="Oval 9"/>
              <p:cNvSpPr/>
              <p:nvPr/>
            </p:nvSpPr>
            <p:spPr>
              <a:xfrm>
                <a:off x="3048879" y="4072029"/>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79248" y="4001587"/>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00091" y="4283595"/>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63140" y="318793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66286" y="5800175"/>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91540" y="2971249"/>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664777" y="4897715"/>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72339" y="6065744"/>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600707" y="3717302"/>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28556" y="5071130"/>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Oval 37"/>
          <p:cNvSpPr/>
          <p:nvPr/>
        </p:nvSpPr>
        <p:spPr>
          <a:xfrm>
            <a:off x="4542514" y="4883344"/>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542514" y="4880298"/>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2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5" grpId="0" uiExpand="1" build="p"/>
      <p:bldP spid="20"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211" y="3086100"/>
            <a:ext cx="12097789" cy="3644899"/>
          </a:xfrm>
        </p:spPr>
        <p:txBody>
          <a:bodyPr>
            <a:noAutofit/>
          </a:bodyPr>
          <a:lstStyle/>
          <a:p>
            <a:pPr marL="0" indent="0">
              <a:buNone/>
            </a:pPr>
            <a:r>
              <a:rPr lang="en-US" sz="3200" b="1" dirty="0"/>
              <a:t>Vote case</a:t>
            </a:r>
          </a:p>
          <a:p>
            <a:r>
              <a:rPr lang="en-US" sz="3200" dirty="0"/>
              <a:t>Predict a person’s vote by the similar people</a:t>
            </a:r>
          </a:p>
          <a:p>
            <a:r>
              <a:rPr lang="en-US" sz="3200" dirty="0"/>
              <a:t>Features to evaluate similarity among people: education and age</a:t>
            </a:r>
          </a:p>
          <a:p>
            <a:r>
              <a:rPr lang="en-US" sz="3200" dirty="0"/>
              <a:t>Number of features (n)=2</a:t>
            </a:r>
          </a:p>
          <a:p>
            <a:pPr marL="457200" lvl="1" indent="0">
              <a:buNone/>
            </a:pPr>
            <a:endParaRPr lang="en-US" sz="3200" dirty="0"/>
          </a:p>
        </p:txBody>
      </p:sp>
      <p:sp>
        <p:nvSpPr>
          <p:cNvPr id="3" name="Title 2"/>
          <p:cNvSpPr>
            <a:spLocks noGrp="1"/>
          </p:cNvSpPr>
          <p:nvPr>
            <p:ph type="title"/>
          </p:nvPr>
        </p:nvSpPr>
        <p:spPr>
          <a:xfrm>
            <a:off x="831850" y="0"/>
            <a:ext cx="10515600" cy="1325563"/>
          </a:xfrm>
        </p:spPr>
        <p:txBody>
          <a:bodyPr>
            <a:normAutofit/>
          </a:bodyPr>
          <a:lstStyle/>
          <a:p>
            <a:pPr algn="ctr"/>
            <a:r>
              <a:rPr lang="en-US" b="1" dirty="0">
                <a:solidFill>
                  <a:schemeClr val="accent1"/>
                </a:solidFill>
                <a:latin typeface="+mn-lt"/>
              </a:rPr>
              <a:t>More dimension: Euclidean distance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350" y="1447800"/>
            <a:ext cx="7073900" cy="1638300"/>
          </a:xfrm>
          <a:prstGeom prst="rect">
            <a:avLst/>
          </a:prstGeom>
        </p:spPr>
      </p:pic>
    </p:spTree>
    <p:extLst>
      <p:ext uri="{BB962C8B-B14F-4D97-AF65-F5344CB8AC3E}">
        <p14:creationId xmlns:p14="http://schemas.microsoft.com/office/powerpoint/2010/main" val="340021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211" y="3086100"/>
            <a:ext cx="11876116" cy="3644899"/>
          </a:xfrm>
        </p:spPr>
        <p:txBody>
          <a:bodyPr>
            <a:noAutofit/>
          </a:bodyPr>
          <a:lstStyle/>
          <a:p>
            <a:pPr marL="0" indent="0">
              <a:buNone/>
            </a:pPr>
            <a:r>
              <a:rPr lang="en-US" sz="3200" dirty="0"/>
              <a:t>Genotype data: t individuals (rows) and m makers (columns) </a:t>
            </a:r>
          </a:p>
          <a:p>
            <a:pPr marL="0" indent="0">
              <a:buNone/>
            </a:pPr>
            <a:endParaRPr lang="en-US" sz="3200" dirty="0"/>
          </a:p>
          <a:p>
            <a:pPr marL="0" indent="0">
              <a:buNone/>
            </a:pPr>
            <a:r>
              <a:rPr lang="en-US" sz="3200" dirty="0"/>
              <a:t>Markers as features: n=m, k nearest neighbor individuals (kinship) are used to predict the missing individual</a:t>
            </a:r>
          </a:p>
          <a:p>
            <a:pPr marL="0" indent="0">
              <a:buNone/>
            </a:pPr>
            <a:endParaRPr lang="en-US" sz="3200" dirty="0"/>
          </a:p>
          <a:p>
            <a:pPr marL="0" indent="0">
              <a:buNone/>
            </a:pPr>
            <a:r>
              <a:rPr lang="en-US" sz="3200" dirty="0"/>
              <a:t>Individual as features: n=t, k nearest neighbor markers (linkage) are used to predict the missing marker</a:t>
            </a:r>
          </a:p>
          <a:p>
            <a:pPr marL="457200" lvl="1" indent="0">
              <a:buNone/>
            </a:pPr>
            <a:endParaRPr lang="en-US" sz="3200" dirty="0"/>
          </a:p>
        </p:txBody>
      </p:sp>
      <p:sp>
        <p:nvSpPr>
          <p:cNvPr id="3" name="Title 2"/>
          <p:cNvSpPr>
            <a:spLocks noGrp="1"/>
          </p:cNvSpPr>
          <p:nvPr>
            <p:ph type="title"/>
          </p:nvPr>
        </p:nvSpPr>
        <p:spPr>
          <a:xfrm>
            <a:off x="0" y="617621"/>
            <a:ext cx="6306589" cy="1325563"/>
          </a:xfrm>
        </p:spPr>
        <p:txBody>
          <a:bodyPr>
            <a:normAutofit/>
          </a:bodyPr>
          <a:lstStyle/>
          <a:p>
            <a:pPr algn="ctr"/>
            <a:r>
              <a:rPr lang="en-US" b="1" dirty="0">
                <a:solidFill>
                  <a:schemeClr val="accent1"/>
                </a:solidFill>
                <a:latin typeface="+mn-lt"/>
              </a:rPr>
              <a:t>Genotype imputation</a:t>
            </a:r>
          </a:p>
        </p:txBody>
      </p:sp>
      <p:pic>
        <p:nvPicPr>
          <p:cNvPr id="6" name="Picture 5">
            <a:extLst>
              <a:ext uri="{FF2B5EF4-FFF2-40B4-BE49-F238E27FC236}">
                <a16:creationId xmlns:a16="http://schemas.microsoft.com/office/drawing/2014/main" id="{47A70904-FE9C-2C48-A9C7-4BC730E9CCEC}"/>
              </a:ext>
            </a:extLst>
          </p:cNvPr>
          <p:cNvPicPr>
            <a:picLocks noChangeAspect="1"/>
          </p:cNvPicPr>
          <p:nvPr/>
        </p:nvPicPr>
        <p:blipFill>
          <a:blip r:embed="rId2"/>
          <a:stretch>
            <a:fillRect/>
          </a:stretch>
        </p:blipFill>
        <p:spPr>
          <a:xfrm>
            <a:off x="6306589" y="0"/>
            <a:ext cx="5885411" cy="2815823"/>
          </a:xfrm>
          <a:prstGeom prst="rect">
            <a:avLst/>
          </a:prstGeom>
        </p:spPr>
      </p:pic>
    </p:spTree>
    <p:extLst>
      <p:ext uri="{BB962C8B-B14F-4D97-AF65-F5344CB8AC3E}">
        <p14:creationId xmlns:p14="http://schemas.microsoft.com/office/powerpoint/2010/main" val="31957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851"/>
            <a:ext cx="8476569" cy="1413530"/>
          </a:xfrm>
        </p:spPr>
        <p:txBody>
          <a:bodyPr>
            <a:normAutofit/>
          </a:bodyPr>
          <a:lstStyle/>
          <a:p>
            <a:pPr algn="ctr"/>
            <a:r>
              <a:rPr lang="en-US" b="1" dirty="0">
                <a:solidFill>
                  <a:schemeClr val="accent1"/>
                </a:solidFill>
                <a:latin typeface="+mn-lt"/>
              </a:rPr>
              <a:t>"impute" R package</a:t>
            </a:r>
          </a:p>
        </p:txBody>
      </p:sp>
      <p:sp>
        <p:nvSpPr>
          <p:cNvPr id="6" name="Rectangle 5"/>
          <p:cNvSpPr/>
          <p:nvPr/>
        </p:nvSpPr>
        <p:spPr>
          <a:xfrm>
            <a:off x="838200" y="1425381"/>
            <a:ext cx="10547888" cy="2554545"/>
          </a:xfrm>
          <a:prstGeom prst="rect">
            <a:avLst/>
          </a:prstGeom>
        </p:spPr>
        <p:txBody>
          <a:bodyPr wrap="square">
            <a:spAutoFit/>
          </a:bodyPr>
          <a:lstStyle/>
          <a:p>
            <a:r>
              <a:rPr lang="en-US" sz="3200" dirty="0">
                <a:solidFill>
                  <a:srgbClr val="3E3E3E"/>
                </a:solidFill>
                <a:latin typeface="Candara" charset="0"/>
              </a:rPr>
              <a:t>#</a:t>
            </a:r>
            <a:r>
              <a:rPr lang="en-US" sz="3200" dirty="0" err="1">
                <a:solidFill>
                  <a:srgbClr val="3E3E3E"/>
                </a:solidFill>
                <a:latin typeface="Candara" charset="0"/>
              </a:rPr>
              <a:t>install.packages</a:t>
            </a:r>
            <a:r>
              <a:rPr lang="en-US" sz="3200" dirty="0">
                <a:solidFill>
                  <a:srgbClr val="3E3E3E"/>
                </a:solidFill>
                <a:latin typeface="Candara" charset="0"/>
              </a:rPr>
              <a:t>("impute")</a:t>
            </a:r>
          </a:p>
          <a:p>
            <a:r>
              <a:rPr lang="en-US" sz="3200" dirty="0">
                <a:solidFill>
                  <a:srgbClr val="3E3E3E"/>
                </a:solidFill>
                <a:latin typeface="Candara" charset="0"/>
              </a:rPr>
              <a:t>## try http:// if https:// URLs are not supported</a:t>
            </a:r>
          </a:p>
          <a:p>
            <a:r>
              <a:rPr lang="en-US" sz="3200" dirty="0">
                <a:solidFill>
                  <a:srgbClr val="060087"/>
                </a:solidFill>
                <a:latin typeface="Candara" charset="0"/>
              </a:rPr>
              <a:t>source(</a:t>
            </a:r>
            <a:r>
              <a:rPr lang="en-US" sz="3200" dirty="0">
                <a:solidFill>
                  <a:srgbClr val="9E0003"/>
                </a:solidFill>
                <a:latin typeface="Candara" charset="0"/>
              </a:rPr>
              <a:t>"https://</a:t>
            </a:r>
            <a:r>
              <a:rPr lang="en-US" sz="3200" dirty="0" err="1">
                <a:solidFill>
                  <a:srgbClr val="9E0003"/>
                </a:solidFill>
                <a:latin typeface="Candara" charset="0"/>
              </a:rPr>
              <a:t>bioconductor.org</a:t>
            </a:r>
            <a:r>
              <a:rPr lang="en-US" sz="3200" dirty="0">
                <a:solidFill>
                  <a:srgbClr val="9E0003"/>
                </a:solidFill>
                <a:latin typeface="Candara" charset="0"/>
              </a:rPr>
              <a:t>/</a:t>
            </a:r>
            <a:r>
              <a:rPr lang="en-US" sz="3200" dirty="0" err="1">
                <a:solidFill>
                  <a:srgbClr val="9E0003"/>
                </a:solidFill>
                <a:latin typeface="Candara" charset="0"/>
              </a:rPr>
              <a:t>biocLite.R</a:t>
            </a:r>
            <a:r>
              <a:rPr lang="en-US" sz="3200" dirty="0">
                <a:solidFill>
                  <a:srgbClr val="9E0003"/>
                </a:solidFill>
                <a:latin typeface="Candara" charset="0"/>
              </a:rPr>
              <a:t>"</a:t>
            </a:r>
            <a:r>
              <a:rPr lang="en-US" sz="3200" dirty="0">
                <a:solidFill>
                  <a:srgbClr val="060087"/>
                </a:solidFill>
                <a:latin typeface="Candara" charset="0"/>
              </a:rPr>
              <a:t>)</a:t>
            </a:r>
          </a:p>
          <a:p>
            <a:r>
              <a:rPr lang="en-US" sz="3200" dirty="0" err="1">
                <a:solidFill>
                  <a:srgbClr val="060087"/>
                </a:solidFill>
                <a:latin typeface="Candara" charset="0"/>
              </a:rPr>
              <a:t>biocLite</a:t>
            </a:r>
            <a:r>
              <a:rPr lang="en-US" sz="3200" dirty="0">
                <a:solidFill>
                  <a:srgbClr val="060087"/>
                </a:solidFill>
                <a:latin typeface="Candara" charset="0"/>
              </a:rPr>
              <a:t>(</a:t>
            </a:r>
            <a:r>
              <a:rPr lang="en-US" sz="3200" dirty="0">
                <a:solidFill>
                  <a:srgbClr val="9E0003"/>
                </a:solidFill>
                <a:latin typeface="Candara" charset="0"/>
              </a:rPr>
              <a:t>"impute"</a:t>
            </a:r>
            <a:r>
              <a:rPr lang="en-US" sz="3200" dirty="0">
                <a:solidFill>
                  <a:srgbClr val="060087"/>
                </a:solidFill>
                <a:latin typeface="Candara" charset="0"/>
              </a:rPr>
              <a:t>)</a:t>
            </a:r>
          </a:p>
          <a:p>
            <a:r>
              <a:rPr lang="en-US" sz="3200" dirty="0">
                <a:solidFill>
                  <a:srgbClr val="060087"/>
                </a:solidFill>
                <a:latin typeface="Candara" charset="0"/>
              </a:rPr>
              <a:t>library(</a:t>
            </a:r>
            <a:r>
              <a:rPr lang="en-US" sz="3200" dirty="0">
                <a:solidFill>
                  <a:srgbClr val="000000"/>
                </a:solidFill>
                <a:latin typeface="Candara" charset="0"/>
              </a:rPr>
              <a:t>impute</a:t>
            </a:r>
            <a:r>
              <a:rPr lang="en-US" sz="3200" dirty="0">
                <a:solidFill>
                  <a:srgbClr val="060087"/>
                </a:solidFill>
                <a:latin typeface="Candara" charset="0"/>
              </a:rPr>
              <a:t>)</a:t>
            </a:r>
            <a:endParaRPr lang="en-US" sz="3200" dirty="0"/>
          </a:p>
        </p:txBody>
      </p:sp>
      <p:pic>
        <p:nvPicPr>
          <p:cNvPr id="4" name="Picture 3">
            <a:extLst>
              <a:ext uri="{FF2B5EF4-FFF2-40B4-BE49-F238E27FC236}">
                <a16:creationId xmlns:a16="http://schemas.microsoft.com/office/drawing/2014/main" id="{31454468-3C30-9D47-90B9-892930221846}"/>
              </a:ext>
            </a:extLst>
          </p:cNvPr>
          <p:cNvPicPr>
            <a:picLocks noChangeAspect="1"/>
          </p:cNvPicPr>
          <p:nvPr/>
        </p:nvPicPr>
        <p:blipFill>
          <a:blip r:embed="rId2"/>
          <a:stretch>
            <a:fillRect/>
          </a:stretch>
        </p:blipFill>
        <p:spPr>
          <a:xfrm>
            <a:off x="9314769" y="137138"/>
            <a:ext cx="2743637" cy="823091"/>
          </a:xfrm>
          <a:prstGeom prst="rect">
            <a:avLst/>
          </a:prstGeom>
        </p:spPr>
      </p:pic>
      <p:sp>
        <p:nvSpPr>
          <p:cNvPr id="2" name="Rectangle 1">
            <a:extLst>
              <a:ext uri="{FF2B5EF4-FFF2-40B4-BE49-F238E27FC236}">
                <a16:creationId xmlns:a16="http://schemas.microsoft.com/office/drawing/2014/main" id="{4D3F9C30-80CA-8647-977C-D0C142AC4B3D}"/>
              </a:ext>
            </a:extLst>
          </p:cNvPr>
          <p:cNvSpPr/>
          <p:nvPr/>
        </p:nvSpPr>
        <p:spPr>
          <a:xfrm>
            <a:off x="838200" y="4267835"/>
            <a:ext cx="10423902" cy="2062103"/>
          </a:xfrm>
          <a:prstGeom prst="rect">
            <a:avLst/>
          </a:prstGeom>
        </p:spPr>
        <p:txBody>
          <a:bodyPr wrap="square">
            <a:spAutoFit/>
          </a:bodyPr>
          <a:lstStyle/>
          <a:p>
            <a:r>
              <a:rPr lang="en-US" sz="3200" dirty="0"/>
              <a:t>if (!</a:t>
            </a:r>
            <a:r>
              <a:rPr lang="en-US" sz="3200" dirty="0" err="1"/>
              <a:t>requireNamespace</a:t>
            </a:r>
            <a:r>
              <a:rPr lang="en-US" sz="3200" dirty="0"/>
              <a:t>("</a:t>
            </a:r>
            <a:r>
              <a:rPr lang="en-US" sz="3200" dirty="0" err="1"/>
              <a:t>BiocManager</a:t>
            </a:r>
            <a:r>
              <a:rPr lang="en-US" sz="3200" dirty="0"/>
              <a:t>", quietly = TRUE)) </a:t>
            </a:r>
            <a:r>
              <a:rPr lang="en-US" sz="3200" dirty="0" err="1"/>
              <a:t>install.packages</a:t>
            </a:r>
            <a:r>
              <a:rPr lang="en-US" sz="3200" dirty="0"/>
              <a:t>("</a:t>
            </a:r>
            <a:r>
              <a:rPr lang="en-US" sz="3200" dirty="0" err="1"/>
              <a:t>BiocManager</a:t>
            </a:r>
            <a:r>
              <a:rPr lang="en-US" sz="3200" dirty="0"/>
              <a:t>") </a:t>
            </a:r>
            <a:r>
              <a:rPr lang="en-US" sz="3200" dirty="0" err="1"/>
              <a:t>BiocManager</a:t>
            </a:r>
            <a:r>
              <a:rPr lang="en-US" sz="3200" dirty="0"/>
              <a:t>::install("impute")</a:t>
            </a:r>
          </a:p>
          <a:p>
            <a:r>
              <a:rPr lang="en-US" sz="3200" dirty="0">
                <a:solidFill>
                  <a:srgbClr val="060087"/>
                </a:solidFill>
                <a:latin typeface="Candara" charset="0"/>
              </a:rPr>
              <a:t>library(</a:t>
            </a:r>
            <a:r>
              <a:rPr lang="en-US" sz="3200" dirty="0">
                <a:solidFill>
                  <a:srgbClr val="000000"/>
                </a:solidFill>
                <a:latin typeface="Candara" charset="0"/>
              </a:rPr>
              <a:t>impute</a:t>
            </a:r>
            <a:r>
              <a:rPr lang="en-US" sz="3200" dirty="0">
                <a:solidFill>
                  <a:srgbClr val="060087"/>
                </a:solidFill>
                <a:latin typeface="Candara" charset="0"/>
              </a:rPr>
              <a:t>)</a:t>
            </a:r>
            <a:endParaRPr lang="en-US" sz="3200" dirty="0"/>
          </a:p>
        </p:txBody>
      </p:sp>
      <p:sp>
        <p:nvSpPr>
          <p:cNvPr id="5" name="Curved Left Arrow 4">
            <a:extLst>
              <a:ext uri="{FF2B5EF4-FFF2-40B4-BE49-F238E27FC236}">
                <a16:creationId xmlns:a16="http://schemas.microsoft.com/office/drawing/2014/main" id="{67EAFC72-1153-D24D-8133-05B4CD80343D}"/>
              </a:ext>
            </a:extLst>
          </p:cNvPr>
          <p:cNvSpPr/>
          <p:nvPr/>
        </p:nvSpPr>
        <p:spPr>
          <a:xfrm>
            <a:off x="10451023" y="2603716"/>
            <a:ext cx="935065" cy="223692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20319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851"/>
            <a:ext cx="10515600" cy="736294"/>
          </a:xfrm>
        </p:spPr>
        <p:txBody>
          <a:bodyPr>
            <a:normAutofit/>
          </a:bodyPr>
          <a:lstStyle/>
          <a:p>
            <a:pPr algn="ctr"/>
            <a:r>
              <a:rPr lang="en-US" b="1" dirty="0">
                <a:solidFill>
                  <a:schemeClr val="accent1"/>
                </a:solidFill>
                <a:latin typeface="+mn-lt"/>
              </a:rPr>
              <a:t>Markers as features</a:t>
            </a:r>
          </a:p>
        </p:txBody>
      </p:sp>
      <p:sp>
        <p:nvSpPr>
          <p:cNvPr id="7" name="Rectangle 6"/>
          <p:cNvSpPr/>
          <p:nvPr/>
        </p:nvSpPr>
        <p:spPr>
          <a:xfrm>
            <a:off x="1346676" y="716340"/>
            <a:ext cx="10700544" cy="1569660"/>
          </a:xfrm>
          <a:prstGeom prst="rect">
            <a:avLst/>
          </a:prstGeom>
        </p:spPr>
        <p:txBody>
          <a:bodyPr wrap="square">
            <a:spAutoFit/>
          </a:bodyPr>
          <a:lstStyle/>
          <a:p>
            <a:r>
              <a:rPr lang="en-US" sz="2400" dirty="0">
                <a:solidFill>
                  <a:srgbClr val="3E3E3E"/>
                </a:solidFill>
                <a:latin typeface="Candara" charset="0"/>
              </a:rPr>
              <a:t>#Impute using </a:t>
            </a:r>
            <a:r>
              <a:rPr lang="en-US" sz="2400" dirty="0">
                <a:solidFill>
                  <a:srgbClr val="FF0000"/>
                </a:solidFill>
                <a:latin typeface="Candara" charset="0"/>
              </a:rPr>
              <a:t>marker as features</a:t>
            </a:r>
          </a:p>
          <a:p>
            <a:r>
              <a:rPr lang="en-US" sz="2400" dirty="0" err="1">
                <a:solidFill>
                  <a:srgbClr val="000000"/>
                </a:solidFill>
                <a:latin typeface="Candara" charset="0"/>
              </a:rPr>
              <a:t>X.knn</a:t>
            </a:r>
            <a:r>
              <a:rPr lang="en-US" sz="2400" dirty="0">
                <a:solidFill>
                  <a:srgbClr val="060087"/>
                </a:solidFill>
                <a:latin typeface="Candara" charset="0"/>
              </a:rPr>
              <a:t>= </a:t>
            </a:r>
            <a:r>
              <a:rPr lang="en-US" sz="2400" dirty="0" err="1">
                <a:solidFill>
                  <a:srgbClr val="060087"/>
                </a:solidFill>
                <a:latin typeface="Candara" charset="0"/>
              </a:rPr>
              <a:t>impute.knn</a:t>
            </a:r>
            <a:r>
              <a:rPr lang="en-US" sz="2400" dirty="0">
                <a:solidFill>
                  <a:srgbClr val="060087"/>
                </a:solidFill>
                <a:latin typeface="Candara" charset="0"/>
              </a:rPr>
              <a:t>(</a:t>
            </a:r>
            <a:r>
              <a:rPr lang="en-US" sz="2400" dirty="0" err="1">
                <a:solidFill>
                  <a:srgbClr val="060087"/>
                </a:solidFill>
                <a:latin typeface="Candara" charset="0"/>
              </a:rPr>
              <a:t>as.matrix</a:t>
            </a:r>
            <a:r>
              <a:rPr lang="en-US" sz="2400" dirty="0">
                <a:solidFill>
                  <a:srgbClr val="060087"/>
                </a:solidFill>
                <a:latin typeface="Candara" charset="0"/>
              </a:rPr>
              <a:t>((</a:t>
            </a:r>
            <a:r>
              <a:rPr lang="en-US" sz="2400" dirty="0">
                <a:solidFill>
                  <a:srgbClr val="000000"/>
                </a:solidFill>
                <a:latin typeface="Candara" charset="0"/>
              </a:rPr>
              <a:t>X</a:t>
            </a:r>
            <a:r>
              <a:rPr lang="en-US" sz="2400" dirty="0">
                <a:solidFill>
                  <a:srgbClr val="060087"/>
                </a:solidFill>
                <a:latin typeface="Candara" charset="0"/>
              </a:rPr>
              <a:t>)), k=10)</a:t>
            </a:r>
          </a:p>
          <a:p>
            <a:r>
              <a:rPr lang="en-US" sz="2400" dirty="0">
                <a:solidFill>
                  <a:srgbClr val="060087"/>
                </a:solidFill>
                <a:latin typeface="Candara" charset="0"/>
              </a:rPr>
              <a:t>plot(</a:t>
            </a:r>
            <a:r>
              <a:rPr lang="en-US" sz="2400" dirty="0" err="1">
                <a:solidFill>
                  <a:srgbClr val="000000"/>
                </a:solidFill>
                <a:latin typeface="Candara" charset="0"/>
              </a:rPr>
              <a:t>X.knn$data</a:t>
            </a:r>
            <a:r>
              <a:rPr lang="en-US" sz="2400" dirty="0">
                <a:solidFill>
                  <a:srgbClr val="000000"/>
                </a:solidFill>
                <a:latin typeface="Candara" charset="0"/>
              </a:rPr>
              <a:t>[</a:t>
            </a:r>
            <a:r>
              <a:rPr lang="en-US" sz="2400" dirty="0" err="1"/>
              <a:t>index.m</a:t>
            </a:r>
            <a:r>
              <a:rPr lang="en-US" sz="2400" dirty="0"/>
              <a:t>],</a:t>
            </a:r>
            <a:r>
              <a:rPr lang="en-US" sz="2400" dirty="0" err="1"/>
              <a:t>pch</a:t>
            </a:r>
            <a:r>
              <a:rPr lang="en-US" sz="2400" dirty="0"/>
              <a:t>=</a:t>
            </a:r>
            <a:r>
              <a:rPr lang="en-US" sz="2400" dirty="0">
                <a:solidFill>
                  <a:srgbClr val="9E0003"/>
                </a:solidFill>
                <a:latin typeface="Candara" charset="0"/>
              </a:rPr>
              <a:t>"."</a:t>
            </a:r>
            <a:r>
              <a:rPr lang="en-US" sz="2400" dirty="0">
                <a:solidFill>
                  <a:srgbClr val="000000"/>
                </a:solidFill>
                <a:latin typeface="Candara" charset="0"/>
              </a:rPr>
              <a:t>)</a:t>
            </a:r>
          </a:p>
          <a:p>
            <a:r>
              <a:rPr lang="en-US" sz="2400" dirty="0" err="1">
                <a:solidFill>
                  <a:srgbClr val="060087"/>
                </a:solidFill>
                <a:latin typeface="Candara" charset="0"/>
              </a:rPr>
              <a:t>hist</a:t>
            </a:r>
            <a:r>
              <a:rPr lang="en-US" sz="2400" dirty="0">
                <a:solidFill>
                  <a:srgbClr val="060087"/>
                </a:solidFill>
                <a:latin typeface="Candara" charset="0"/>
              </a:rPr>
              <a:t>(</a:t>
            </a:r>
            <a:r>
              <a:rPr lang="en-US" sz="2400" dirty="0" err="1">
                <a:solidFill>
                  <a:srgbClr val="000000"/>
                </a:solidFill>
                <a:latin typeface="Candara" charset="0"/>
              </a:rPr>
              <a:t>X.knn$data</a:t>
            </a:r>
            <a:r>
              <a:rPr lang="en-US" sz="2400" dirty="0">
                <a:solidFill>
                  <a:srgbClr val="000000"/>
                </a:solidFill>
                <a:latin typeface="Candara" charset="0"/>
              </a:rPr>
              <a:t>[</a:t>
            </a:r>
            <a:r>
              <a:rPr lang="en-US" sz="2400" dirty="0" err="1"/>
              <a:t>index.m</a:t>
            </a:r>
            <a:r>
              <a:rPr lang="en-US" sz="2400" dirty="0"/>
              <a:t>]</a:t>
            </a:r>
            <a:r>
              <a:rPr lang="en-US" sz="2400" dirty="0">
                <a:solidFill>
                  <a:srgbClr val="000000"/>
                </a:solidFill>
                <a:latin typeface="Candara" charset="0"/>
              </a:rPr>
              <a:t>)</a:t>
            </a:r>
          </a:p>
        </p:txBody>
      </p:sp>
      <p:pic>
        <p:nvPicPr>
          <p:cNvPr id="8" name="Picture 7">
            <a:extLst>
              <a:ext uri="{FF2B5EF4-FFF2-40B4-BE49-F238E27FC236}">
                <a16:creationId xmlns:a16="http://schemas.microsoft.com/office/drawing/2014/main" id="{CD9B329B-C690-3E43-B0A3-04F0B107D5FC}"/>
              </a:ext>
            </a:extLst>
          </p:cNvPr>
          <p:cNvPicPr>
            <a:picLocks noChangeAspect="1"/>
          </p:cNvPicPr>
          <p:nvPr/>
        </p:nvPicPr>
        <p:blipFill>
          <a:blip r:embed="rId2"/>
          <a:stretch>
            <a:fillRect/>
          </a:stretch>
        </p:blipFill>
        <p:spPr>
          <a:xfrm>
            <a:off x="910376" y="2286000"/>
            <a:ext cx="4952999" cy="4572000"/>
          </a:xfrm>
          <a:prstGeom prst="rect">
            <a:avLst/>
          </a:prstGeom>
        </p:spPr>
      </p:pic>
      <p:pic>
        <p:nvPicPr>
          <p:cNvPr id="12" name="Picture 11">
            <a:extLst>
              <a:ext uri="{FF2B5EF4-FFF2-40B4-BE49-F238E27FC236}">
                <a16:creationId xmlns:a16="http://schemas.microsoft.com/office/drawing/2014/main" id="{E47C3E4D-D778-7947-BC72-EB81B52E7826}"/>
              </a:ext>
            </a:extLst>
          </p:cNvPr>
          <p:cNvPicPr>
            <a:picLocks noChangeAspect="1"/>
          </p:cNvPicPr>
          <p:nvPr/>
        </p:nvPicPr>
        <p:blipFill>
          <a:blip r:embed="rId3"/>
          <a:stretch>
            <a:fillRect/>
          </a:stretch>
        </p:blipFill>
        <p:spPr>
          <a:xfrm>
            <a:off x="5863375" y="2286000"/>
            <a:ext cx="4621293" cy="4572000"/>
          </a:xfrm>
          <a:prstGeom prst="rect">
            <a:avLst/>
          </a:prstGeom>
        </p:spPr>
      </p:pic>
    </p:spTree>
    <p:extLst>
      <p:ext uri="{BB962C8B-B14F-4D97-AF65-F5344CB8AC3E}">
        <p14:creationId xmlns:p14="http://schemas.microsoft.com/office/powerpoint/2010/main" val="103773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930860"/>
          </a:xfrm>
        </p:spPr>
        <p:txBody>
          <a:bodyPr>
            <a:normAutofit/>
          </a:bodyPr>
          <a:lstStyle/>
          <a:p>
            <a:pPr algn="ctr"/>
            <a:r>
              <a:rPr lang="en-US" b="1" dirty="0">
                <a:solidFill>
                  <a:schemeClr val="accent1"/>
                </a:solidFill>
                <a:latin typeface="+mn-lt"/>
              </a:rPr>
              <a:t>Imputation Categories</a:t>
            </a:r>
          </a:p>
        </p:txBody>
      </p:sp>
      <p:sp>
        <p:nvSpPr>
          <p:cNvPr id="10" name="Rectangle 9">
            <a:extLst>
              <a:ext uri="{FF2B5EF4-FFF2-40B4-BE49-F238E27FC236}">
                <a16:creationId xmlns:a16="http://schemas.microsoft.com/office/drawing/2014/main" id="{605A7EB0-50FF-584F-B2D4-B93AB46AF3B2}"/>
              </a:ext>
            </a:extLst>
          </p:cNvPr>
          <p:cNvSpPr/>
          <p:nvPr/>
        </p:nvSpPr>
        <p:spPr>
          <a:xfrm>
            <a:off x="249395" y="959224"/>
            <a:ext cx="5237005" cy="4524315"/>
          </a:xfrm>
          <a:prstGeom prst="rect">
            <a:avLst/>
          </a:prstGeom>
        </p:spPr>
        <p:txBody>
          <a:bodyPr wrap="square">
            <a:spAutoFit/>
          </a:bodyPr>
          <a:lstStyle/>
          <a:p>
            <a:r>
              <a:rPr lang="en-US" dirty="0">
                <a:solidFill>
                  <a:srgbClr val="060087"/>
                </a:solidFill>
                <a:latin typeface="Candara" charset="0"/>
              </a:rPr>
              <a:t>#change to integer</a:t>
            </a:r>
          </a:p>
          <a:p>
            <a:r>
              <a:rPr lang="en-US" dirty="0" err="1">
                <a:solidFill>
                  <a:srgbClr val="000000"/>
                </a:solidFill>
                <a:latin typeface="Candara" charset="0"/>
              </a:rPr>
              <a:t>X.knn</a:t>
            </a:r>
            <a:r>
              <a:rPr lang="en-US" dirty="0" err="1">
                <a:solidFill>
                  <a:srgbClr val="060087"/>
                </a:solidFill>
                <a:latin typeface="Candara" charset="0"/>
              </a:rPr>
              <a:t>.I</a:t>
            </a:r>
            <a:r>
              <a:rPr lang="en-US" dirty="0">
                <a:solidFill>
                  <a:srgbClr val="000000"/>
                </a:solidFill>
                <a:latin typeface="Candara" charset="0"/>
              </a:rPr>
              <a:t>= </a:t>
            </a:r>
            <a:r>
              <a:rPr lang="en-US" dirty="0" err="1">
                <a:solidFill>
                  <a:srgbClr val="000000"/>
                </a:solidFill>
                <a:latin typeface="Candara" charset="0"/>
              </a:rPr>
              <a:t>X.knn</a:t>
            </a:r>
            <a:r>
              <a:rPr lang="en-US" dirty="0" err="1">
                <a:solidFill>
                  <a:srgbClr val="060087"/>
                </a:solidFill>
                <a:latin typeface="Candara" charset="0"/>
              </a:rPr>
              <a:t>$</a:t>
            </a:r>
            <a:r>
              <a:rPr lang="en-US" dirty="0" err="1">
                <a:solidFill>
                  <a:srgbClr val="000000"/>
                </a:solidFill>
                <a:latin typeface="Candara" charset="0"/>
              </a:rPr>
              <a:t>data</a:t>
            </a:r>
            <a:endParaRPr lang="en-US" dirty="0">
              <a:solidFill>
                <a:srgbClr val="000000"/>
              </a:solidFill>
              <a:latin typeface="Candara" charset="0"/>
            </a:endParaRPr>
          </a:p>
          <a:p>
            <a:r>
              <a:rPr lang="en-US" dirty="0">
                <a:solidFill>
                  <a:srgbClr val="060087"/>
                </a:solidFill>
                <a:latin typeface="Candara" charset="0"/>
              </a:rPr>
              <a:t>Index1=</a:t>
            </a:r>
            <a:r>
              <a:rPr lang="en-US" dirty="0">
                <a:solidFill>
                  <a:srgbClr val="000000"/>
                </a:solidFill>
                <a:latin typeface="Candara" charset="0"/>
              </a:rPr>
              <a:t> </a:t>
            </a:r>
            <a:r>
              <a:rPr lang="en-US" dirty="0" err="1">
                <a:solidFill>
                  <a:srgbClr val="000000"/>
                </a:solidFill>
                <a:latin typeface="Candara" charset="0"/>
              </a:rPr>
              <a:t>X.knn</a:t>
            </a:r>
            <a:r>
              <a:rPr lang="en-US" dirty="0" err="1">
                <a:solidFill>
                  <a:srgbClr val="060087"/>
                </a:solidFill>
                <a:latin typeface="Candara" charset="0"/>
              </a:rPr>
              <a:t>$</a:t>
            </a:r>
            <a:r>
              <a:rPr lang="en-US" dirty="0" err="1">
                <a:solidFill>
                  <a:srgbClr val="000000"/>
                </a:solidFill>
                <a:latin typeface="Candara" charset="0"/>
              </a:rPr>
              <a:t>data</a:t>
            </a:r>
            <a:r>
              <a:rPr lang="en-US" dirty="0">
                <a:solidFill>
                  <a:srgbClr val="000000"/>
                </a:solidFill>
                <a:latin typeface="Candara" charset="0"/>
              </a:rPr>
              <a:t>&lt;1</a:t>
            </a:r>
          </a:p>
          <a:p>
            <a:r>
              <a:rPr lang="en-US" dirty="0">
                <a:solidFill>
                  <a:srgbClr val="060087"/>
                </a:solidFill>
                <a:latin typeface="Candara" charset="0"/>
              </a:rPr>
              <a:t>Index2=</a:t>
            </a:r>
            <a:r>
              <a:rPr lang="en-US" dirty="0">
                <a:solidFill>
                  <a:srgbClr val="000000"/>
                </a:solidFill>
                <a:latin typeface="Candara" charset="0"/>
              </a:rPr>
              <a:t> </a:t>
            </a:r>
            <a:r>
              <a:rPr lang="en-US" dirty="0" err="1">
                <a:solidFill>
                  <a:srgbClr val="000000"/>
                </a:solidFill>
                <a:latin typeface="Candara" charset="0"/>
              </a:rPr>
              <a:t>X.knn</a:t>
            </a:r>
            <a:r>
              <a:rPr lang="en-US" dirty="0" err="1">
                <a:solidFill>
                  <a:srgbClr val="060087"/>
                </a:solidFill>
                <a:latin typeface="Candara" charset="0"/>
              </a:rPr>
              <a:t>$</a:t>
            </a:r>
            <a:r>
              <a:rPr lang="en-US" dirty="0" err="1">
                <a:solidFill>
                  <a:srgbClr val="000000"/>
                </a:solidFill>
                <a:latin typeface="Candara" charset="0"/>
              </a:rPr>
              <a:t>data</a:t>
            </a:r>
            <a:r>
              <a:rPr lang="en-US" dirty="0">
                <a:solidFill>
                  <a:srgbClr val="000000"/>
                </a:solidFill>
                <a:latin typeface="Candara" charset="0"/>
              </a:rPr>
              <a:t>&gt;1</a:t>
            </a:r>
          </a:p>
          <a:p>
            <a:r>
              <a:rPr lang="en-US" dirty="0" err="1">
                <a:solidFill>
                  <a:srgbClr val="000000"/>
                </a:solidFill>
                <a:latin typeface="Candara" charset="0"/>
              </a:rPr>
              <a:t>X.knn</a:t>
            </a:r>
            <a:r>
              <a:rPr lang="en-US" dirty="0" err="1">
                <a:solidFill>
                  <a:srgbClr val="060087"/>
                </a:solidFill>
                <a:latin typeface="Candara" charset="0"/>
              </a:rPr>
              <a:t>.I</a:t>
            </a:r>
            <a:r>
              <a:rPr lang="en-US" dirty="0">
                <a:solidFill>
                  <a:srgbClr val="000000"/>
                </a:solidFill>
                <a:latin typeface="Candara" charset="0"/>
              </a:rPr>
              <a:t>[Index1]= 0</a:t>
            </a:r>
            <a:endParaRPr lang="en-US" dirty="0">
              <a:solidFill>
                <a:srgbClr val="060087"/>
              </a:solidFill>
              <a:latin typeface="Candara" charset="0"/>
            </a:endParaRPr>
          </a:p>
          <a:p>
            <a:r>
              <a:rPr lang="en-US" dirty="0" err="1">
                <a:solidFill>
                  <a:srgbClr val="000000"/>
                </a:solidFill>
                <a:latin typeface="Candara" charset="0"/>
              </a:rPr>
              <a:t>X.knn</a:t>
            </a:r>
            <a:r>
              <a:rPr lang="en-US" dirty="0" err="1">
                <a:solidFill>
                  <a:srgbClr val="060087"/>
                </a:solidFill>
                <a:latin typeface="Candara" charset="0"/>
              </a:rPr>
              <a:t>.I</a:t>
            </a:r>
            <a:r>
              <a:rPr lang="en-US" dirty="0">
                <a:solidFill>
                  <a:srgbClr val="000000"/>
                </a:solidFill>
                <a:latin typeface="Candara" charset="0"/>
              </a:rPr>
              <a:t>[Index2]= 2</a:t>
            </a:r>
          </a:p>
          <a:p>
            <a:endParaRPr lang="en-US" dirty="0">
              <a:solidFill>
                <a:srgbClr val="000000"/>
              </a:solidFill>
              <a:latin typeface="Candara" charset="0"/>
            </a:endParaRPr>
          </a:p>
          <a:p>
            <a:r>
              <a:rPr lang="en-US" dirty="0">
                <a:solidFill>
                  <a:srgbClr val="3E3E3E"/>
                </a:solidFill>
                <a:latin typeface="Candara" charset="0"/>
              </a:rPr>
              <a:t>#Correlation</a:t>
            </a:r>
            <a:endParaRPr lang="en-US" dirty="0">
              <a:solidFill>
                <a:srgbClr val="060087"/>
              </a:solidFill>
              <a:latin typeface="Candara" charset="0"/>
            </a:endParaRPr>
          </a:p>
          <a:p>
            <a:r>
              <a:rPr lang="en-US" dirty="0" err="1">
                <a:solidFill>
                  <a:srgbClr val="000000"/>
                </a:solidFill>
                <a:latin typeface="Candara" charset="0"/>
              </a:rPr>
              <a:t>accuracy.r</a:t>
            </a:r>
            <a:r>
              <a:rPr lang="en-US" dirty="0">
                <a:solidFill>
                  <a:srgbClr val="060087"/>
                </a:solidFill>
                <a:latin typeface="Candara" charset="0"/>
              </a:rPr>
              <a:t>=</a:t>
            </a:r>
            <a:r>
              <a:rPr lang="en-US" dirty="0" err="1">
                <a:solidFill>
                  <a:srgbClr val="060087"/>
                </a:solidFill>
                <a:latin typeface="Candara" charset="0"/>
              </a:rPr>
              <a:t>cor</a:t>
            </a:r>
            <a:r>
              <a:rPr lang="en-US" dirty="0">
                <a:solidFill>
                  <a:srgbClr val="060087"/>
                </a:solidFill>
                <a:latin typeface="Candara" charset="0"/>
              </a:rPr>
              <a:t>(</a:t>
            </a:r>
            <a:r>
              <a:rPr lang="en-US" dirty="0" err="1">
                <a:solidFill>
                  <a:srgbClr val="000000"/>
                </a:solidFill>
                <a:latin typeface="Candara" charset="0"/>
              </a:rPr>
              <a:t>X.raw</a:t>
            </a:r>
            <a:r>
              <a:rPr lang="en-US" dirty="0">
                <a:solidFill>
                  <a:srgbClr val="060087"/>
                </a:solidFill>
                <a:latin typeface="Candara" charset="0"/>
              </a:rPr>
              <a:t>[</a:t>
            </a:r>
            <a:r>
              <a:rPr lang="en-US" dirty="0" err="1">
                <a:solidFill>
                  <a:srgbClr val="000000"/>
                </a:solidFill>
                <a:latin typeface="Candara" charset="0"/>
              </a:rPr>
              <a:t>index.m</a:t>
            </a:r>
            <a:r>
              <a:rPr lang="en-US" dirty="0">
                <a:solidFill>
                  <a:srgbClr val="060087"/>
                </a:solidFill>
                <a:latin typeface="Candara" charset="0"/>
              </a:rPr>
              <a:t>], (</a:t>
            </a:r>
            <a:r>
              <a:rPr lang="en-US" dirty="0" err="1">
                <a:solidFill>
                  <a:srgbClr val="000000"/>
                </a:solidFill>
                <a:latin typeface="Candara" charset="0"/>
              </a:rPr>
              <a:t>X.knn</a:t>
            </a:r>
            <a:r>
              <a:rPr lang="en-US" dirty="0" err="1">
                <a:solidFill>
                  <a:srgbClr val="060087"/>
                </a:solidFill>
                <a:latin typeface="Candara" charset="0"/>
              </a:rPr>
              <a:t>.I</a:t>
            </a:r>
            <a:r>
              <a:rPr lang="en-US" dirty="0">
                <a:solidFill>
                  <a:srgbClr val="060087"/>
                </a:solidFill>
                <a:latin typeface="Candara" charset="0"/>
              </a:rPr>
              <a:t>)[</a:t>
            </a:r>
            <a:r>
              <a:rPr lang="en-US" dirty="0" err="1">
                <a:solidFill>
                  <a:srgbClr val="000000"/>
                </a:solidFill>
                <a:latin typeface="Candara" charset="0"/>
              </a:rPr>
              <a:t>index.m</a:t>
            </a:r>
            <a:r>
              <a:rPr lang="en-US" dirty="0">
                <a:solidFill>
                  <a:srgbClr val="060087"/>
                </a:solidFill>
                <a:latin typeface="Candara" charset="0"/>
              </a:rPr>
              <a:t>])</a:t>
            </a:r>
          </a:p>
          <a:p>
            <a:endParaRPr lang="en-US" dirty="0">
              <a:solidFill>
                <a:srgbClr val="060087"/>
              </a:solidFill>
              <a:latin typeface="Candara" charset="0"/>
            </a:endParaRPr>
          </a:p>
          <a:p>
            <a:r>
              <a:rPr lang="en-US" dirty="0">
                <a:solidFill>
                  <a:srgbClr val="3E3E3E"/>
                </a:solidFill>
                <a:latin typeface="Candara" charset="0"/>
              </a:rPr>
              <a:t>#Match proportion</a:t>
            </a:r>
            <a:endParaRPr lang="en-US" dirty="0">
              <a:solidFill>
                <a:srgbClr val="060087"/>
              </a:solidFill>
              <a:latin typeface="Candara" charset="0"/>
            </a:endParaRPr>
          </a:p>
          <a:p>
            <a:r>
              <a:rPr lang="en-US" dirty="0" err="1"/>
              <a:t>index.match</a:t>
            </a:r>
            <a:r>
              <a:rPr lang="en-US" dirty="0"/>
              <a:t>=</a:t>
            </a:r>
            <a:r>
              <a:rPr lang="en-US" dirty="0" err="1"/>
              <a:t>X.raw</a:t>
            </a:r>
            <a:r>
              <a:rPr lang="en-US" dirty="0"/>
              <a:t>==</a:t>
            </a:r>
            <a:r>
              <a:rPr lang="en-US" dirty="0">
                <a:solidFill>
                  <a:srgbClr val="000000"/>
                </a:solidFill>
                <a:latin typeface="Candara" charset="0"/>
              </a:rPr>
              <a:t> </a:t>
            </a:r>
            <a:r>
              <a:rPr lang="en-US" dirty="0" err="1">
                <a:solidFill>
                  <a:srgbClr val="000000"/>
                </a:solidFill>
                <a:latin typeface="Candara" charset="0"/>
              </a:rPr>
              <a:t>X.knn</a:t>
            </a:r>
            <a:r>
              <a:rPr lang="en-US" dirty="0" err="1">
                <a:solidFill>
                  <a:srgbClr val="060087"/>
                </a:solidFill>
                <a:latin typeface="Candara" charset="0"/>
              </a:rPr>
              <a:t>.I</a:t>
            </a:r>
            <a:endParaRPr lang="en-US" dirty="0">
              <a:solidFill>
                <a:srgbClr val="000000"/>
              </a:solidFill>
              <a:latin typeface="Candara" charset="0"/>
            </a:endParaRPr>
          </a:p>
          <a:p>
            <a:r>
              <a:rPr lang="en-US" dirty="0" err="1"/>
              <a:t>index.mm</a:t>
            </a:r>
            <a:r>
              <a:rPr lang="en-US" dirty="0"/>
              <a:t>=</a:t>
            </a:r>
            <a:r>
              <a:rPr lang="en-US" dirty="0" err="1"/>
              <a:t>index.match&amp;index.m</a:t>
            </a:r>
            <a:endParaRPr lang="en-US" dirty="0"/>
          </a:p>
          <a:p>
            <a:r>
              <a:rPr lang="en-US" dirty="0" err="1"/>
              <a:t>accuracy.m</a:t>
            </a:r>
            <a:r>
              <a:rPr lang="en-US" dirty="0"/>
              <a:t>=length(X[</a:t>
            </a:r>
            <a:r>
              <a:rPr lang="en-US" dirty="0" err="1"/>
              <a:t>index.mm</a:t>
            </a:r>
            <a:r>
              <a:rPr lang="en-US" dirty="0"/>
              <a:t>])/length(X[</a:t>
            </a:r>
            <a:r>
              <a:rPr lang="en-US" dirty="0" err="1"/>
              <a:t>index.m</a:t>
            </a:r>
            <a:r>
              <a:rPr lang="en-US" dirty="0"/>
              <a:t>])</a:t>
            </a:r>
          </a:p>
          <a:p>
            <a:r>
              <a:rPr lang="en-US" dirty="0" err="1">
                <a:solidFill>
                  <a:srgbClr val="000000"/>
                </a:solidFill>
                <a:latin typeface="Candara" charset="0"/>
              </a:rPr>
              <a:t>accuracy.r</a:t>
            </a:r>
            <a:endParaRPr lang="en-US" dirty="0">
              <a:solidFill>
                <a:srgbClr val="000000"/>
              </a:solidFill>
              <a:latin typeface="Candara" charset="0"/>
            </a:endParaRPr>
          </a:p>
          <a:p>
            <a:r>
              <a:rPr lang="en-US" dirty="0" err="1">
                <a:solidFill>
                  <a:srgbClr val="000000"/>
                </a:solidFill>
                <a:latin typeface="Candara" charset="0"/>
              </a:rPr>
              <a:t>accuracy.m</a:t>
            </a:r>
            <a:endParaRPr lang="en-US" dirty="0">
              <a:solidFill>
                <a:srgbClr val="000000"/>
              </a:solidFill>
              <a:latin typeface="Candara" charset="0"/>
            </a:endParaRPr>
          </a:p>
        </p:txBody>
      </p:sp>
      <p:pic>
        <p:nvPicPr>
          <p:cNvPr id="8" name="Picture 7">
            <a:extLst>
              <a:ext uri="{FF2B5EF4-FFF2-40B4-BE49-F238E27FC236}">
                <a16:creationId xmlns:a16="http://schemas.microsoft.com/office/drawing/2014/main" id="{CD9B329B-C690-3E43-B0A3-04F0B107D5FC}"/>
              </a:ext>
            </a:extLst>
          </p:cNvPr>
          <p:cNvPicPr>
            <a:picLocks noChangeAspect="1"/>
          </p:cNvPicPr>
          <p:nvPr/>
        </p:nvPicPr>
        <p:blipFill>
          <a:blip r:embed="rId2"/>
          <a:stretch>
            <a:fillRect/>
          </a:stretch>
        </p:blipFill>
        <p:spPr>
          <a:xfrm>
            <a:off x="6019800" y="1368211"/>
            <a:ext cx="4952999" cy="4572000"/>
          </a:xfrm>
          <a:prstGeom prst="rect">
            <a:avLst/>
          </a:prstGeom>
        </p:spPr>
      </p:pic>
      <p:sp>
        <p:nvSpPr>
          <p:cNvPr id="2" name="Rectangle 1">
            <a:extLst>
              <a:ext uri="{FF2B5EF4-FFF2-40B4-BE49-F238E27FC236}">
                <a16:creationId xmlns:a16="http://schemas.microsoft.com/office/drawing/2014/main" id="{EF8BC528-9370-E044-8522-E50B2C6137C5}"/>
              </a:ext>
            </a:extLst>
          </p:cNvPr>
          <p:cNvSpPr/>
          <p:nvPr/>
        </p:nvSpPr>
        <p:spPr>
          <a:xfrm>
            <a:off x="10972799" y="1623060"/>
            <a:ext cx="571501" cy="1699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Rectangle 8">
            <a:extLst>
              <a:ext uri="{FF2B5EF4-FFF2-40B4-BE49-F238E27FC236}">
                <a16:creationId xmlns:a16="http://schemas.microsoft.com/office/drawing/2014/main" id="{2B1F3B80-19DE-D344-B7F6-6918D94E159B}"/>
              </a:ext>
            </a:extLst>
          </p:cNvPr>
          <p:cNvSpPr/>
          <p:nvPr/>
        </p:nvSpPr>
        <p:spPr>
          <a:xfrm>
            <a:off x="10972799" y="3577169"/>
            <a:ext cx="571501" cy="169926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 name="Rectangle 10">
            <a:extLst>
              <a:ext uri="{FF2B5EF4-FFF2-40B4-BE49-F238E27FC236}">
                <a16:creationId xmlns:a16="http://schemas.microsoft.com/office/drawing/2014/main" id="{35FD0B6A-3822-CA49-BC9F-5D825693D5A1}"/>
              </a:ext>
            </a:extLst>
          </p:cNvPr>
          <p:cNvSpPr/>
          <p:nvPr/>
        </p:nvSpPr>
        <p:spPr>
          <a:xfrm>
            <a:off x="10972799" y="3349508"/>
            <a:ext cx="571501" cy="170932"/>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5" name="Picture 4">
            <a:extLst>
              <a:ext uri="{FF2B5EF4-FFF2-40B4-BE49-F238E27FC236}">
                <a16:creationId xmlns:a16="http://schemas.microsoft.com/office/drawing/2014/main" id="{86DC1178-3B75-E54A-914C-8A688E26B0ED}"/>
              </a:ext>
            </a:extLst>
          </p:cNvPr>
          <p:cNvPicPr>
            <a:picLocks noChangeAspect="1"/>
          </p:cNvPicPr>
          <p:nvPr/>
        </p:nvPicPr>
        <p:blipFill>
          <a:blip r:embed="rId3"/>
          <a:stretch>
            <a:fillRect/>
          </a:stretch>
        </p:blipFill>
        <p:spPr>
          <a:xfrm>
            <a:off x="2252980" y="5483539"/>
            <a:ext cx="1803400" cy="1282700"/>
          </a:xfrm>
          <a:prstGeom prst="rect">
            <a:avLst/>
          </a:prstGeom>
        </p:spPr>
      </p:pic>
    </p:spTree>
    <p:extLst>
      <p:ext uri="{BB962C8B-B14F-4D97-AF65-F5344CB8AC3E}">
        <p14:creationId xmlns:p14="http://schemas.microsoft.com/office/powerpoint/2010/main" val="1541393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851"/>
            <a:ext cx="10515600" cy="1316554"/>
          </a:xfrm>
        </p:spPr>
        <p:txBody>
          <a:bodyPr>
            <a:normAutofit/>
          </a:bodyPr>
          <a:lstStyle/>
          <a:p>
            <a:pPr algn="ctr"/>
            <a:r>
              <a:rPr lang="en-US" b="1" dirty="0">
                <a:solidFill>
                  <a:schemeClr val="accent1"/>
                </a:solidFill>
                <a:latin typeface="+mn-lt"/>
              </a:rPr>
              <a:t>Individual as features</a:t>
            </a:r>
          </a:p>
        </p:txBody>
      </p:sp>
      <p:sp>
        <p:nvSpPr>
          <p:cNvPr id="9" name="Rectangle 8">
            <a:extLst>
              <a:ext uri="{FF2B5EF4-FFF2-40B4-BE49-F238E27FC236}">
                <a16:creationId xmlns:a16="http://schemas.microsoft.com/office/drawing/2014/main" id="{50A8EF7C-6B09-D840-9FB0-C6FFA1F7615F}"/>
              </a:ext>
            </a:extLst>
          </p:cNvPr>
          <p:cNvSpPr/>
          <p:nvPr/>
        </p:nvSpPr>
        <p:spPr>
          <a:xfrm>
            <a:off x="754380" y="1328405"/>
            <a:ext cx="6031163" cy="5355312"/>
          </a:xfrm>
          <a:prstGeom prst="rect">
            <a:avLst/>
          </a:prstGeom>
        </p:spPr>
        <p:txBody>
          <a:bodyPr wrap="square">
            <a:spAutoFit/>
          </a:bodyPr>
          <a:lstStyle/>
          <a:p>
            <a:r>
              <a:rPr lang="en-US" dirty="0">
                <a:solidFill>
                  <a:srgbClr val="3E3E3E"/>
                </a:solidFill>
                <a:latin typeface="Candara" charset="0"/>
              </a:rPr>
              <a:t>#Impute using </a:t>
            </a:r>
            <a:r>
              <a:rPr lang="en-US" dirty="0">
                <a:solidFill>
                  <a:srgbClr val="FF0000"/>
                </a:solidFill>
                <a:latin typeface="Candara" charset="0"/>
              </a:rPr>
              <a:t>individuals as features</a:t>
            </a:r>
          </a:p>
          <a:p>
            <a:r>
              <a:rPr lang="en-US" dirty="0" err="1">
                <a:solidFill>
                  <a:srgbClr val="000000"/>
                </a:solidFill>
                <a:latin typeface="Candara" charset="0"/>
              </a:rPr>
              <a:t>X.knn</a:t>
            </a:r>
            <a:r>
              <a:rPr lang="en-US" dirty="0">
                <a:solidFill>
                  <a:srgbClr val="060087"/>
                </a:solidFill>
                <a:latin typeface="Candara" charset="0"/>
              </a:rPr>
              <a:t>= </a:t>
            </a:r>
            <a:r>
              <a:rPr lang="en-US" dirty="0" err="1">
                <a:solidFill>
                  <a:srgbClr val="060087"/>
                </a:solidFill>
                <a:latin typeface="Candara" charset="0"/>
              </a:rPr>
              <a:t>impute.knn</a:t>
            </a:r>
            <a:r>
              <a:rPr lang="en-US" dirty="0">
                <a:solidFill>
                  <a:srgbClr val="060087"/>
                </a:solidFill>
                <a:latin typeface="Candara" charset="0"/>
              </a:rPr>
              <a:t>(</a:t>
            </a:r>
            <a:r>
              <a:rPr lang="en-US" dirty="0" err="1">
                <a:solidFill>
                  <a:srgbClr val="060087"/>
                </a:solidFill>
                <a:latin typeface="Candara" charset="0"/>
              </a:rPr>
              <a:t>as.matrix</a:t>
            </a:r>
            <a:r>
              <a:rPr lang="en-US" dirty="0">
                <a:solidFill>
                  <a:srgbClr val="060087"/>
                </a:solidFill>
                <a:latin typeface="Candara" charset="0"/>
              </a:rPr>
              <a:t>(t(</a:t>
            </a:r>
            <a:r>
              <a:rPr lang="en-US" dirty="0">
                <a:solidFill>
                  <a:srgbClr val="000000"/>
                </a:solidFill>
                <a:latin typeface="Candara" charset="0"/>
              </a:rPr>
              <a:t>X</a:t>
            </a:r>
            <a:r>
              <a:rPr lang="en-US" dirty="0">
                <a:solidFill>
                  <a:srgbClr val="060087"/>
                </a:solidFill>
                <a:latin typeface="Candara" charset="0"/>
              </a:rPr>
              <a:t>)), k=10)</a:t>
            </a:r>
          </a:p>
          <a:p>
            <a:endParaRPr lang="en-US" dirty="0">
              <a:solidFill>
                <a:srgbClr val="060087"/>
              </a:solidFill>
              <a:latin typeface="Candara" charset="0"/>
            </a:endParaRPr>
          </a:p>
          <a:p>
            <a:r>
              <a:rPr lang="en-US" dirty="0">
                <a:solidFill>
                  <a:srgbClr val="060087"/>
                </a:solidFill>
                <a:latin typeface="Candara" charset="0"/>
              </a:rPr>
              <a:t>#change to integer</a:t>
            </a:r>
          </a:p>
          <a:p>
            <a:r>
              <a:rPr lang="en-US" dirty="0" err="1">
                <a:solidFill>
                  <a:srgbClr val="000000"/>
                </a:solidFill>
                <a:latin typeface="Candara" charset="0"/>
              </a:rPr>
              <a:t>X.knn</a:t>
            </a:r>
            <a:r>
              <a:rPr lang="en-US" dirty="0" err="1">
                <a:solidFill>
                  <a:srgbClr val="060087"/>
                </a:solidFill>
                <a:latin typeface="Candara" charset="0"/>
              </a:rPr>
              <a:t>.I</a:t>
            </a:r>
            <a:r>
              <a:rPr lang="en-US" dirty="0">
                <a:solidFill>
                  <a:srgbClr val="000000"/>
                </a:solidFill>
                <a:latin typeface="Candara" charset="0"/>
              </a:rPr>
              <a:t>= </a:t>
            </a:r>
            <a:r>
              <a:rPr lang="en-US" dirty="0" err="1">
                <a:solidFill>
                  <a:srgbClr val="000000"/>
                </a:solidFill>
                <a:latin typeface="Candara" charset="0"/>
              </a:rPr>
              <a:t>X.knn</a:t>
            </a:r>
            <a:r>
              <a:rPr lang="en-US" dirty="0" err="1">
                <a:solidFill>
                  <a:srgbClr val="060087"/>
                </a:solidFill>
                <a:latin typeface="Candara" charset="0"/>
              </a:rPr>
              <a:t>$</a:t>
            </a:r>
            <a:r>
              <a:rPr lang="en-US" dirty="0" err="1">
                <a:solidFill>
                  <a:srgbClr val="000000"/>
                </a:solidFill>
                <a:latin typeface="Candara" charset="0"/>
              </a:rPr>
              <a:t>data</a:t>
            </a:r>
            <a:endParaRPr lang="en-US" dirty="0">
              <a:solidFill>
                <a:srgbClr val="000000"/>
              </a:solidFill>
              <a:latin typeface="Candara" charset="0"/>
            </a:endParaRPr>
          </a:p>
          <a:p>
            <a:r>
              <a:rPr lang="en-US" dirty="0">
                <a:solidFill>
                  <a:srgbClr val="060087"/>
                </a:solidFill>
                <a:latin typeface="Candara" charset="0"/>
              </a:rPr>
              <a:t>Index1=</a:t>
            </a:r>
            <a:r>
              <a:rPr lang="en-US" dirty="0">
                <a:solidFill>
                  <a:srgbClr val="000000"/>
                </a:solidFill>
                <a:latin typeface="Candara" charset="0"/>
              </a:rPr>
              <a:t> </a:t>
            </a:r>
            <a:r>
              <a:rPr lang="en-US" dirty="0" err="1">
                <a:solidFill>
                  <a:srgbClr val="000000"/>
                </a:solidFill>
                <a:latin typeface="Candara" charset="0"/>
              </a:rPr>
              <a:t>X.knn</a:t>
            </a:r>
            <a:r>
              <a:rPr lang="en-US" dirty="0" err="1">
                <a:solidFill>
                  <a:srgbClr val="060087"/>
                </a:solidFill>
                <a:latin typeface="Candara" charset="0"/>
              </a:rPr>
              <a:t>$</a:t>
            </a:r>
            <a:r>
              <a:rPr lang="en-US" dirty="0" err="1">
                <a:solidFill>
                  <a:srgbClr val="000000"/>
                </a:solidFill>
                <a:latin typeface="Candara" charset="0"/>
              </a:rPr>
              <a:t>data</a:t>
            </a:r>
            <a:r>
              <a:rPr lang="en-US" dirty="0">
                <a:solidFill>
                  <a:srgbClr val="000000"/>
                </a:solidFill>
                <a:latin typeface="Candara" charset="0"/>
              </a:rPr>
              <a:t>&lt;1</a:t>
            </a:r>
          </a:p>
          <a:p>
            <a:r>
              <a:rPr lang="en-US" dirty="0">
                <a:solidFill>
                  <a:srgbClr val="060087"/>
                </a:solidFill>
                <a:latin typeface="Candara" charset="0"/>
              </a:rPr>
              <a:t>Index2=</a:t>
            </a:r>
            <a:r>
              <a:rPr lang="en-US" dirty="0">
                <a:solidFill>
                  <a:srgbClr val="000000"/>
                </a:solidFill>
                <a:latin typeface="Candara" charset="0"/>
              </a:rPr>
              <a:t> </a:t>
            </a:r>
            <a:r>
              <a:rPr lang="en-US" dirty="0" err="1">
                <a:solidFill>
                  <a:srgbClr val="000000"/>
                </a:solidFill>
                <a:latin typeface="Candara" charset="0"/>
              </a:rPr>
              <a:t>X.knn</a:t>
            </a:r>
            <a:r>
              <a:rPr lang="en-US" dirty="0" err="1">
                <a:solidFill>
                  <a:srgbClr val="060087"/>
                </a:solidFill>
                <a:latin typeface="Candara" charset="0"/>
              </a:rPr>
              <a:t>$</a:t>
            </a:r>
            <a:r>
              <a:rPr lang="en-US" dirty="0" err="1">
                <a:solidFill>
                  <a:srgbClr val="000000"/>
                </a:solidFill>
                <a:latin typeface="Candara" charset="0"/>
              </a:rPr>
              <a:t>data</a:t>
            </a:r>
            <a:r>
              <a:rPr lang="en-US" dirty="0">
                <a:solidFill>
                  <a:srgbClr val="000000"/>
                </a:solidFill>
                <a:latin typeface="Candara" charset="0"/>
              </a:rPr>
              <a:t>&gt;1</a:t>
            </a:r>
          </a:p>
          <a:p>
            <a:r>
              <a:rPr lang="en-US" dirty="0" err="1">
                <a:solidFill>
                  <a:srgbClr val="000000"/>
                </a:solidFill>
                <a:latin typeface="Candara" charset="0"/>
              </a:rPr>
              <a:t>X.knn</a:t>
            </a:r>
            <a:r>
              <a:rPr lang="en-US" dirty="0" err="1">
                <a:solidFill>
                  <a:srgbClr val="060087"/>
                </a:solidFill>
                <a:latin typeface="Candara" charset="0"/>
              </a:rPr>
              <a:t>.I</a:t>
            </a:r>
            <a:r>
              <a:rPr lang="en-US" dirty="0">
                <a:solidFill>
                  <a:srgbClr val="000000"/>
                </a:solidFill>
                <a:latin typeface="Candara" charset="0"/>
              </a:rPr>
              <a:t>[Index1]= 0</a:t>
            </a:r>
            <a:endParaRPr lang="en-US" dirty="0">
              <a:solidFill>
                <a:srgbClr val="060087"/>
              </a:solidFill>
              <a:latin typeface="Candara" charset="0"/>
            </a:endParaRPr>
          </a:p>
          <a:p>
            <a:r>
              <a:rPr lang="en-US" dirty="0" err="1">
                <a:solidFill>
                  <a:srgbClr val="000000"/>
                </a:solidFill>
                <a:latin typeface="Candara" charset="0"/>
              </a:rPr>
              <a:t>X.knn</a:t>
            </a:r>
            <a:r>
              <a:rPr lang="en-US" dirty="0" err="1">
                <a:solidFill>
                  <a:srgbClr val="060087"/>
                </a:solidFill>
                <a:latin typeface="Candara" charset="0"/>
              </a:rPr>
              <a:t>.I</a:t>
            </a:r>
            <a:r>
              <a:rPr lang="en-US" dirty="0">
                <a:solidFill>
                  <a:srgbClr val="000000"/>
                </a:solidFill>
                <a:latin typeface="Candara" charset="0"/>
              </a:rPr>
              <a:t>[Index2]= 2</a:t>
            </a:r>
          </a:p>
          <a:p>
            <a:endParaRPr lang="en-US" dirty="0">
              <a:solidFill>
                <a:srgbClr val="000000"/>
              </a:solidFill>
              <a:latin typeface="Candara" charset="0"/>
            </a:endParaRPr>
          </a:p>
          <a:p>
            <a:r>
              <a:rPr lang="en-US" dirty="0">
                <a:solidFill>
                  <a:srgbClr val="3E3E3E"/>
                </a:solidFill>
                <a:latin typeface="Candara" charset="0"/>
              </a:rPr>
              <a:t>#Correlation</a:t>
            </a:r>
            <a:endParaRPr lang="en-US" dirty="0">
              <a:solidFill>
                <a:srgbClr val="060087"/>
              </a:solidFill>
              <a:latin typeface="Candara" charset="0"/>
            </a:endParaRPr>
          </a:p>
          <a:p>
            <a:r>
              <a:rPr lang="en-US" dirty="0" err="1">
                <a:solidFill>
                  <a:srgbClr val="000000"/>
                </a:solidFill>
                <a:latin typeface="Candara" charset="0"/>
              </a:rPr>
              <a:t>accuracy.r</a:t>
            </a:r>
            <a:r>
              <a:rPr lang="en-US" dirty="0">
                <a:solidFill>
                  <a:srgbClr val="060087"/>
                </a:solidFill>
                <a:latin typeface="Candara" charset="0"/>
              </a:rPr>
              <a:t>=</a:t>
            </a:r>
            <a:r>
              <a:rPr lang="en-US" dirty="0" err="1">
                <a:solidFill>
                  <a:srgbClr val="060087"/>
                </a:solidFill>
                <a:latin typeface="Candara" charset="0"/>
              </a:rPr>
              <a:t>cor</a:t>
            </a:r>
            <a:r>
              <a:rPr lang="en-US" dirty="0">
                <a:solidFill>
                  <a:srgbClr val="060087"/>
                </a:solidFill>
                <a:latin typeface="Candara" charset="0"/>
              </a:rPr>
              <a:t>(</a:t>
            </a:r>
            <a:r>
              <a:rPr lang="en-US" dirty="0" err="1">
                <a:solidFill>
                  <a:srgbClr val="000000"/>
                </a:solidFill>
                <a:latin typeface="Candara" charset="0"/>
              </a:rPr>
              <a:t>X.raw</a:t>
            </a:r>
            <a:r>
              <a:rPr lang="en-US" dirty="0">
                <a:solidFill>
                  <a:srgbClr val="060087"/>
                </a:solidFill>
                <a:latin typeface="Candara" charset="0"/>
              </a:rPr>
              <a:t>[</a:t>
            </a:r>
            <a:r>
              <a:rPr lang="en-US" dirty="0" err="1">
                <a:solidFill>
                  <a:srgbClr val="000000"/>
                </a:solidFill>
                <a:latin typeface="Candara" charset="0"/>
              </a:rPr>
              <a:t>index.m</a:t>
            </a:r>
            <a:r>
              <a:rPr lang="en-US" dirty="0">
                <a:solidFill>
                  <a:srgbClr val="060087"/>
                </a:solidFill>
                <a:latin typeface="Candara" charset="0"/>
              </a:rPr>
              <a:t>], t(</a:t>
            </a:r>
            <a:r>
              <a:rPr lang="en-US" dirty="0" err="1">
                <a:solidFill>
                  <a:srgbClr val="000000"/>
                </a:solidFill>
                <a:latin typeface="Candara" charset="0"/>
              </a:rPr>
              <a:t>X.knn.I</a:t>
            </a:r>
            <a:r>
              <a:rPr lang="en-US" dirty="0">
                <a:solidFill>
                  <a:srgbClr val="060087"/>
                </a:solidFill>
                <a:latin typeface="Candara" charset="0"/>
              </a:rPr>
              <a:t>)[</a:t>
            </a:r>
            <a:r>
              <a:rPr lang="en-US" dirty="0" err="1">
                <a:solidFill>
                  <a:srgbClr val="000000"/>
                </a:solidFill>
                <a:latin typeface="Candara" charset="0"/>
              </a:rPr>
              <a:t>index.m</a:t>
            </a:r>
            <a:r>
              <a:rPr lang="en-US" dirty="0">
                <a:solidFill>
                  <a:srgbClr val="060087"/>
                </a:solidFill>
                <a:latin typeface="Candara" charset="0"/>
              </a:rPr>
              <a:t>])</a:t>
            </a:r>
          </a:p>
          <a:p>
            <a:endParaRPr lang="en-US" dirty="0">
              <a:solidFill>
                <a:srgbClr val="060087"/>
              </a:solidFill>
              <a:latin typeface="Candara" charset="0"/>
            </a:endParaRPr>
          </a:p>
          <a:p>
            <a:r>
              <a:rPr lang="en-US" dirty="0">
                <a:solidFill>
                  <a:srgbClr val="3E3E3E"/>
                </a:solidFill>
                <a:latin typeface="Candara" charset="0"/>
              </a:rPr>
              <a:t>#Match proportion</a:t>
            </a:r>
            <a:endParaRPr lang="en-US" dirty="0">
              <a:solidFill>
                <a:srgbClr val="060087"/>
              </a:solidFill>
              <a:latin typeface="Candara" charset="0"/>
            </a:endParaRPr>
          </a:p>
          <a:p>
            <a:r>
              <a:rPr lang="en-US" dirty="0" err="1"/>
              <a:t>index.match</a:t>
            </a:r>
            <a:r>
              <a:rPr lang="en-US" dirty="0"/>
              <a:t>=</a:t>
            </a:r>
            <a:r>
              <a:rPr lang="en-US" dirty="0" err="1"/>
              <a:t>X.raw</a:t>
            </a:r>
            <a:r>
              <a:rPr lang="en-US" dirty="0"/>
              <a:t>==</a:t>
            </a:r>
            <a:r>
              <a:rPr lang="en-US" dirty="0">
                <a:solidFill>
                  <a:srgbClr val="000000"/>
                </a:solidFill>
                <a:latin typeface="Candara" charset="0"/>
              </a:rPr>
              <a:t> t(</a:t>
            </a:r>
            <a:r>
              <a:rPr lang="en-US" dirty="0" err="1">
                <a:solidFill>
                  <a:srgbClr val="000000"/>
                </a:solidFill>
                <a:latin typeface="Candara" charset="0"/>
              </a:rPr>
              <a:t>X.knn</a:t>
            </a:r>
            <a:r>
              <a:rPr lang="en-US" dirty="0" err="1">
                <a:solidFill>
                  <a:srgbClr val="060087"/>
                </a:solidFill>
                <a:latin typeface="Candara" charset="0"/>
              </a:rPr>
              <a:t>.I</a:t>
            </a:r>
            <a:r>
              <a:rPr lang="en-US" dirty="0">
                <a:solidFill>
                  <a:srgbClr val="000000"/>
                </a:solidFill>
                <a:latin typeface="Candara" charset="0"/>
              </a:rPr>
              <a:t>)</a:t>
            </a:r>
          </a:p>
          <a:p>
            <a:r>
              <a:rPr lang="en-US" dirty="0" err="1"/>
              <a:t>index.mm</a:t>
            </a:r>
            <a:r>
              <a:rPr lang="en-US" dirty="0"/>
              <a:t>=</a:t>
            </a:r>
            <a:r>
              <a:rPr lang="en-US" dirty="0" err="1"/>
              <a:t>index.match&amp;index.m</a:t>
            </a:r>
            <a:endParaRPr lang="en-US" dirty="0"/>
          </a:p>
          <a:p>
            <a:r>
              <a:rPr lang="en-US" dirty="0" err="1"/>
              <a:t>accuracy.m</a:t>
            </a:r>
            <a:r>
              <a:rPr lang="en-US" dirty="0"/>
              <a:t>=length(X[</a:t>
            </a:r>
            <a:r>
              <a:rPr lang="en-US" dirty="0" err="1"/>
              <a:t>index.mm</a:t>
            </a:r>
            <a:r>
              <a:rPr lang="en-US" dirty="0"/>
              <a:t>])/length(X[</a:t>
            </a:r>
            <a:r>
              <a:rPr lang="en-US" dirty="0" err="1"/>
              <a:t>index.m</a:t>
            </a:r>
            <a:r>
              <a:rPr lang="en-US" dirty="0"/>
              <a:t>])</a:t>
            </a:r>
            <a:endParaRPr lang="en-US" dirty="0">
              <a:solidFill>
                <a:srgbClr val="060087"/>
              </a:solidFill>
              <a:latin typeface="Candara" charset="0"/>
            </a:endParaRPr>
          </a:p>
          <a:p>
            <a:r>
              <a:rPr lang="en-US" dirty="0" err="1">
                <a:solidFill>
                  <a:srgbClr val="000000"/>
                </a:solidFill>
                <a:latin typeface="Candara" charset="0"/>
              </a:rPr>
              <a:t>accuracy.r</a:t>
            </a:r>
            <a:endParaRPr lang="en-US" dirty="0">
              <a:solidFill>
                <a:srgbClr val="000000"/>
              </a:solidFill>
              <a:latin typeface="Candara" charset="0"/>
            </a:endParaRPr>
          </a:p>
          <a:p>
            <a:r>
              <a:rPr lang="en-US" dirty="0" err="1">
                <a:solidFill>
                  <a:srgbClr val="000000"/>
                </a:solidFill>
                <a:latin typeface="Candara" charset="0"/>
              </a:rPr>
              <a:t>accuracy.m</a:t>
            </a:r>
            <a:endParaRPr lang="en-US" dirty="0">
              <a:solidFill>
                <a:srgbClr val="000000"/>
              </a:solidFill>
              <a:latin typeface="Candara" charset="0"/>
            </a:endParaRPr>
          </a:p>
        </p:txBody>
      </p:sp>
      <p:pic>
        <p:nvPicPr>
          <p:cNvPr id="4" name="Picture 3">
            <a:extLst>
              <a:ext uri="{FF2B5EF4-FFF2-40B4-BE49-F238E27FC236}">
                <a16:creationId xmlns:a16="http://schemas.microsoft.com/office/drawing/2014/main" id="{3301A42A-6A3E-9643-9924-A43F55468966}"/>
              </a:ext>
            </a:extLst>
          </p:cNvPr>
          <p:cNvPicPr>
            <a:picLocks noChangeAspect="1"/>
          </p:cNvPicPr>
          <p:nvPr/>
        </p:nvPicPr>
        <p:blipFill>
          <a:blip r:embed="rId2"/>
          <a:stretch>
            <a:fillRect/>
          </a:stretch>
        </p:blipFill>
        <p:spPr>
          <a:xfrm>
            <a:off x="8123521" y="4006061"/>
            <a:ext cx="1892300" cy="1244600"/>
          </a:xfrm>
          <a:prstGeom prst="rect">
            <a:avLst/>
          </a:prstGeom>
        </p:spPr>
      </p:pic>
      <p:pic>
        <p:nvPicPr>
          <p:cNvPr id="6" name="Picture 5">
            <a:extLst>
              <a:ext uri="{FF2B5EF4-FFF2-40B4-BE49-F238E27FC236}">
                <a16:creationId xmlns:a16="http://schemas.microsoft.com/office/drawing/2014/main" id="{16D46798-8CB5-9247-B244-A0A9DF10A662}"/>
              </a:ext>
            </a:extLst>
          </p:cNvPr>
          <p:cNvPicPr>
            <a:picLocks noChangeAspect="1"/>
          </p:cNvPicPr>
          <p:nvPr/>
        </p:nvPicPr>
        <p:blipFill>
          <a:blip r:embed="rId3"/>
          <a:stretch>
            <a:fillRect/>
          </a:stretch>
        </p:blipFill>
        <p:spPr>
          <a:xfrm>
            <a:off x="5615939" y="1328405"/>
            <a:ext cx="6299801" cy="1648546"/>
          </a:xfrm>
          <a:prstGeom prst="rect">
            <a:avLst/>
          </a:prstGeom>
        </p:spPr>
      </p:pic>
    </p:spTree>
    <p:extLst>
      <p:ext uri="{BB962C8B-B14F-4D97-AF65-F5344CB8AC3E}">
        <p14:creationId xmlns:p14="http://schemas.microsoft.com/office/powerpoint/2010/main" val="2418162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0792" y="0"/>
            <a:ext cx="6433008" cy="1325563"/>
          </a:xfrm>
        </p:spPr>
        <p:txBody>
          <a:bodyPr/>
          <a:lstStyle/>
          <a:p>
            <a:r>
              <a:rPr lang="en-US" b="1" dirty="0">
                <a:solidFill>
                  <a:schemeClr val="accent1"/>
                </a:solidFill>
                <a:latin typeface="+mn-lt"/>
              </a:rPr>
              <a:t>BEAGLE</a:t>
            </a:r>
          </a:p>
        </p:txBody>
      </p:sp>
      <p:sp>
        <p:nvSpPr>
          <p:cNvPr id="6" name="Content Placeholder 5"/>
          <p:cNvSpPr>
            <a:spLocks noGrp="1"/>
          </p:cNvSpPr>
          <p:nvPr>
            <p:ph idx="1"/>
          </p:nvPr>
        </p:nvSpPr>
        <p:spPr>
          <a:xfrm>
            <a:off x="6076122" y="2319131"/>
            <a:ext cx="4591878" cy="3992563"/>
          </a:xfrm>
        </p:spPr>
        <p:txBody>
          <a:bodyPr/>
          <a:lstStyle/>
          <a:p>
            <a:r>
              <a:rPr lang="en-US" dirty="0"/>
              <a:t>Java package</a:t>
            </a:r>
          </a:p>
          <a:p>
            <a:r>
              <a:rPr lang="en-US" dirty="0"/>
              <a:t>JDK required</a:t>
            </a:r>
          </a:p>
          <a:p>
            <a:r>
              <a:rPr lang="en-US" dirty="0"/>
              <a:t>First release: 2006 </a:t>
            </a:r>
          </a:p>
          <a:p>
            <a:r>
              <a:rPr lang="en-US" dirty="0"/>
              <a:t>Current version</a:t>
            </a:r>
            <a:r>
              <a:rPr lang="en-US"/>
              <a:t>: 5.1</a:t>
            </a:r>
            <a:endParaRPr lang="en-US" dirty="0"/>
          </a:p>
          <a:p>
            <a:r>
              <a:rPr lang="en-US" dirty="0"/>
              <a:t>Version used in class: 3.3.2</a:t>
            </a:r>
          </a:p>
          <a:p>
            <a:r>
              <a:rPr lang="en-US" dirty="0"/>
              <a:t>Multiple papers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239" t="936" r="55094" b="57035"/>
          <a:stretch/>
        </p:blipFill>
        <p:spPr>
          <a:xfrm>
            <a:off x="1981201" y="615600"/>
            <a:ext cx="1908313" cy="2305879"/>
          </a:xfrm>
          <a:prstGeom prst="rect">
            <a:avLst/>
          </a:prstGeom>
        </p:spPr>
      </p:pic>
      <p:sp>
        <p:nvSpPr>
          <p:cNvPr id="8" name="Rectangle 7"/>
          <p:cNvSpPr/>
          <p:nvPr/>
        </p:nvSpPr>
        <p:spPr>
          <a:xfrm>
            <a:off x="1722782" y="3038480"/>
            <a:ext cx="4088296" cy="2862322"/>
          </a:xfrm>
          <a:prstGeom prst="rect">
            <a:avLst/>
          </a:prstGeom>
        </p:spPr>
        <p:txBody>
          <a:bodyPr wrap="square">
            <a:spAutoFit/>
          </a:bodyPr>
          <a:lstStyle/>
          <a:p>
            <a:r>
              <a:rPr lang="en-US" b="1" dirty="0"/>
              <a:t>Brian Browning</a:t>
            </a:r>
          </a:p>
          <a:p>
            <a:r>
              <a:rPr lang="en-US" dirty="0">
                <a:solidFill>
                  <a:prstClr val="black"/>
                </a:solidFill>
                <a:latin typeface="ArialMT" charset="0"/>
              </a:rPr>
              <a:t>University of Washington</a:t>
            </a:r>
          </a:p>
          <a:p>
            <a:r>
              <a:rPr lang="en-US" dirty="0">
                <a:solidFill>
                  <a:prstClr val="black"/>
                </a:solidFill>
                <a:latin typeface="ArialMT" charset="0"/>
              </a:rPr>
              <a:t>Department of Medicine, Division of Medical Genetics</a:t>
            </a:r>
          </a:p>
          <a:p>
            <a:r>
              <a:rPr lang="en-US" dirty="0">
                <a:solidFill>
                  <a:prstClr val="black"/>
                </a:solidFill>
                <a:latin typeface="ArialMT" charset="0"/>
              </a:rPr>
              <a:t>Health Sciences Building, K-253</a:t>
            </a:r>
          </a:p>
          <a:p>
            <a:r>
              <a:rPr lang="en-US" dirty="0">
                <a:solidFill>
                  <a:prstClr val="black"/>
                </a:solidFill>
                <a:latin typeface="ArialMT" charset="0"/>
              </a:rPr>
              <a:t>Box 357720</a:t>
            </a:r>
          </a:p>
          <a:p>
            <a:r>
              <a:rPr lang="en-US" dirty="0">
                <a:solidFill>
                  <a:prstClr val="black"/>
                </a:solidFill>
                <a:latin typeface="ArialMT" charset="0"/>
              </a:rPr>
              <a:t>Seattle, WA 98195-7720</a:t>
            </a:r>
          </a:p>
          <a:p>
            <a:r>
              <a:rPr lang="is-IS" dirty="0">
                <a:solidFill>
                  <a:prstClr val="black"/>
                </a:solidFill>
                <a:latin typeface="ArialMT" charset="0"/>
              </a:rPr>
              <a:t>Phone: (206) 685-8482</a:t>
            </a:r>
          </a:p>
          <a:p>
            <a:r>
              <a:rPr lang="is-IS" dirty="0">
                <a:solidFill>
                  <a:prstClr val="black"/>
                </a:solidFill>
                <a:latin typeface="ArialMT" charset="0"/>
              </a:rPr>
              <a:t>Fax: (206) 543-3050 </a:t>
            </a:r>
          </a:p>
          <a:p>
            <a:r>
              <a:rPr lang="en-US" dirty="0">
                <a:solidFill>
                  <a:prstClr val="black"/>
                </a:solidFill>
                <a:latin typeface="ArialMT" charset="0"/>
              </a:rPr>
              <a:t>E-mail: </a:t>
            </a:r>
            <a:r>
              <a:rPr lang="en-US" dirty="0">
                <a:solidFill>
                  <a:srgbClr val="0000FF"/>
                </a:solidFill>
                <a:latin typeface="ArialMT" charset="0"/>
                <a:hlinkClick r:id="rId3"/>
              </a:rPr>
              <a:t>browning@uw.edu</a:t>
            </a:r>
            <a:r>
              <a:rPr lang="en-US" dirty="0">
                <a:solidFill>
                  <a:prstClr val="black"/>
                </a:solidFill>
                <a:latin typeface="ArialMT" charset="0"/>
                <a:hlinkClick r:id="rId3"/>
              </a:rPr>
              <a:t> </a:t>
            </a:r>
            <a:endParaRPr lang="en-US" dirty="0"/>
          </a:p>
        </p:txBody>
      </p:sp>
      <p:sp>
        <p:nvSpPr>
          <p:cNvPr id="9" name="Rectangle 8"/>
          <p:cNvSpPr/>
          <p:nvPr/>
        </p:nvSpPr>
        <p:spPr>
          <a:xfrm>
            <a:off x="3379306" y="6311693"/>
            <a:ext cx="5983356" cy="369332"/>
          </a:xfrm>
          <a:prstGeom prst="rect">
            <a:avLst/>
          </a:prstGeom>
        </p:spPr>
        <p:txBody>
          <a:bodyPr wrap="square">
            <a:spAutoFit/>
          </a:bodyPr>
          <a:lstStyle/>
          <a:p>
            <a:r>
              <a:rPr lang="en-US" dirty="0"/>
              <a:t>https://</a:t>
            </a:r>
            <a:r>
              <a:rPr lang="en-US" dirty="0" err="1"/>
              <a:t>faculty.washington.edu</a:t>
            </a:r>
            <a:r>
              <a:rPr lang="en-US" dirty="0"/>
              <a:t>/browning/beagle/b3.html</a:t>
            </a:r>
          </a:p>
        </p:txBody>
      </p:sp>
    </p:spTree>
    <p:extLst>
      <p:ext uri="{BB962C8B-B14F-4D97-AF65-F5344CB8AC3E}">
        <p14:creationId xmlns:p14="http://schemas.microsoft.com/office/powerpoint/2010/main" val="12836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655" y="0"/>
            <a:ext cx="10515600" cy="1325563"/>
          </a:xfrm>
        </p:spPr>
        <p:txBody>
          <a:bodyPr>
            <a:normAutofit/>
          </a:bodyPr>
          <a:lstStyle/>
          <a:p>
            <a:pPr algn="ctr"/>
            <a:r>
              <a:rPr lang="en-US" b="1" dirty="0">
                <a:solidFill>
                  <a:schemeClr val="accent1"/>
                </a:solidFill>
                <a:latin typeface="+mn-lt"/>
              </a:rPr>
              <a:t>Input file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15" b="1795"/>
          <a:stretch/>
        </p:blipFill>
        <p:spPr>
          <a:xfrm>
            <a:off x="3263900" y="2600696"/>
            <a:ext cx="5194300" cy="2870464"/>
          </a:xfrm>
          <a:prstGeom prst="rect">
            <a:avLst/>
          </a:prstGeom>
        </p:spPr>
      </p:pic>
    </p:spTree>
    <p:extLst>
      <p:ext uri="{BB962C8B-B14F-4D97-AF65-F5344CB8AC3E}">
        <p14:creationId xmlns:p14="http://schemas.microsoft.com/office/powerpoint/2010/main" val="335647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Most of analyses do not allow missing data</a:t>
            </a:r>
          </a:p>
          <a:p>
            <a:r>
              <a:rPr lang="en-US" dirty="0"/>
              <a:t>Increase marker density</a:t>
            </a:r>
          </a:p>
          <a:p>
            <a:r>
              <a:rPr lang="en-US" dirty="0"/>
              <a:t>Meta analyses for multiple studies</a:t>
            </a:r>
          </a:p>
          <a:p>
            <a:r>
              <a:rPr lang="en-US" dirty="0"/>
              <a:t>Improve GWAS and GS</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Why imputation</a:t>
            </a:r>
          </a:p>
        </p:txBody>
      </p:sp>
    </p:spTree>
    <p:extLst>
      <p:ext uri="{BB962C8B-B14F-4D97-AF65-F5344CB8AC3E}">
        <p14:creationId xmlns:p14="http://schemas.microsoft.com/office/powerpoint/2010/main" val="51036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pPr algn="ctr"/>
            <a:r>
              <a:rPr lang="en-US" b="1" dirty="0">
                <a:solidFill>
                  <a:schemeClr val="accent1"/>
                </a:solidFill>
                <a:latin typeface="+mn-lt"/>
              </a:rPr>
              <a:t>Output file</a:t>
            </a:r>
          </a:p>
        </p:txBody>
      </p:sp>
      <p:sp>
        <p:nvSpPr>
          <p:cNvPr id="2" name="Rectangle 1"/>
          <p:cNvSpPr/>
          <p:nvPr/>
        </p:nvSpPr>
        <p:spPr>
          <a:xfrm>
            <a:off x="1835426" y="1795672"/>
            <a:ext cx="8673548" cy="4093428"/>
          </a:xfrm>
          <a:prstGeom prst="rect">
            <a:avLst/>
          </a:prstGeom>
        </p:spPr>
        <p:txBody>
          <a:bodyPr wrap="square">
            <a:spAutoFit/>
          </a:bodyPr>
          <a:lstStyle/>
          <a:p>
            <a:r>
              <a:rPr lang="en-US" sz="2000" dirty="0">
                <a:solidFill>
                  <a:srgbClr val="3E3E3E"/>
                </a:solidFill>
                <a:latin typeface="Candara" charset="0"/>
              </a:rPr>
              <a:t>#Convert to BEAGLE input format</a:t>
            </a:r>
          </a:p>
          <a:p>
            <a:r>
              <a:rPr lang="de-DE" sz="2000" dirty="0">
                <a:solidFill>
                  <a:srgbClr val="000000"/>
                </a:solidFill>
                <a:latin typeface="Candara" charset="0"/>
              </a:rPr>
              <a:t>index0</a:t>
            </a:r>
            <a:r>
              <a:rPr lang="de-DE" sz="2000" dirty="0">
                <a:solidFill>
                  <a:srgbClr val="060087"/>
                </a:solidFill>
                <a:latin typeface="Candara" charset="0"/>
              </a:rPr>
              <a:t>=</a:t>
            </a:r>
            <a:r>
              <a:rPr lang="de-DE" sz="2000" dirty="0">
                <a:solidFill>
                  <a:srgbClr val="000000"/>
                </a:solidFill>
                <a:latin typeface="Candara" charset="0"/>
              </a:rPr>
              <a:t>X</a:t>
            </a:r>
            <a:r>
              <a:rPr lang="de-DE" sz="2000" dirty="0">
                <a:solidFill>
                  <a:srgbClr val="060087"/>
                </a:solidFill>
                <a:latin typeface="Candara" charset="0"/>
              </a:rPr>
              <a:t>==</a:t>
            </a:r>
            <a:r>
              <a:rPr lang="de-DE" sz="2000" dirty="0">
                <a:solidFill>
                  <a:srgbClr val="0B4213"/>
                </a:solidFill>
                <a:latin typeface="Candara" charset="0"/>
              </a:rPr>
              <a:t>0</a:t>
            </a:r>
          </a:p>
          <a:p>
            <a:r>
              <a:rPr lang="de-DE" sz="2000" dirty="0">
                <a:solidFill>
                  <a:srgbClr val="000000"/>
                </a:solidFill>
                <a:latin typeface="Candara" charset="0"/>
              </a:rPr>
              <a:t>index1</a:t>
            </a:r>
            <a:r>
              <a:rPr lang="de-DE" sz="2000" dirty="0">
                <a:solidFill>
                  <a:srgbClr val="060087"/>
                </a:solidFill>
                <a:latin typeface="Candara" charset="0"/>
              </a:rPr>
              <a:t>=</a:t>
            </a:r>
            <a:r>
              <a:rPr lang="de-DE" sz="2000" dirty="0">
                <a:solidFill>
                  <a:srgbClr val="000000"/>
                </a:solidFill>
                <a:latin typeface="Candara" charset="0"/>
              </a:rPr>
              <a:t>X</a:t>
            </a:r>
            <a:r>
              <a:rPr lang="de-DE" sz="2000" dirty="0">
                <a:solidFill>
                  <a:srgbClr val="060087"/>
                </a:solidFill>
                <a:latin typeface="Candara" charset="0"/>
              </a:rPr>
              <a:t>==</a:t>
            </a:r>
            <a:r>
              <a:rPr lang="de-DE" sz="2000" dirty="0">
                <a:solidFill>
                  <a:srgbClr val="0B4213"/>
                </a:solidFill>
                <a:latin typeface="Candara" charset="0"/>
              </a:rPr>
              <a:t>1</a:t>
            </a:r>
          </a:p>
          <a:p>
            <a:r>
              <a:rPr lang="de-DE" sz="2000" dirty="0">
                <a:solidFill>
                  <a:srgbClr val="000000"/>
                </a:solidFill>
                <a:latin typeface="Candara" charset="0"/>
              </a:rPr>
              <a:t>index2</a:t>
            </a:r>
            <a:r>
              <a:rPr lang="de-DE" sz="2000" dirty="0">
                <a:solidFill>
                  <a:srgbClr val="060087"/>
                </a:solidFill>
                <a:latin typeface="Candara" charset="0"/>
              </a:rPr>
              <a:t>=</a:t>
            </a:r>
            <a:r>
              <a:rPr lang="de-DE" sz="2000" dirty="0">
                <a:solidFill>
                  <a:srgbClr val="000000"/>
                </a:solidFill>
                <a:latin typeface="Candara" charset="0"/>
              </a:rPr>
              <a:t>X</a:t>
            </a:r>
            <a:r>
              <a:rPr lang="de-DE" sz="2000" dirty="0">
                <a:solidFill>
                  <a:srgbClr val="060087"/>
                </a:solidFill>
                <a:latin typeface="Candara" charset="0"/>
              </a:rPr>
              <a:t>==</a:t>
            </a:r>
            <a:r>
              <a:rPr lang="de-DE" sz="2000" dirty="0">
                <a:solidFill>
                  <a:srgbClr val="0B4213"/>
                </a:solidFill>
                <a:latin typeface="Candara" charset="0"/>
              </a:rPr>
              <a:t>2</a:t>
            </a:r>
          </a:p>
          <a:p>
            <a:r>
              <a:rPr lang="de-DE" sz="2000" dirty="0" err="1">
                <a:solidFill>
                  <a:srgbClr val="000000"/>
                </a:solidFill>
                <a:latin typeface="Candara" charset="0"/>
              </a:rPr>
              <a:t>indexna</a:t>
            </a:r>
            <a:r>
              <a:rPr lang="de-DE" sz="2000" dirty="0">
                <a:solidFill>
                  <a:srgbClr val="060087"/>
                </a:solidFill>
                <a:latin typeface="Candara" charset="0"/>
              </a:rPr>
              <a:t>=</a:t>
            </a:r>
            <a:r>
              <a:rPr lang="de-DE" sz="2000" dirty="0" err="1">
                <a:solidFill>
                  <a:srgbClr val="060087"/>
                </a:solidFill>
                <a:latin typeface="Candara" charset="0"/>
              </a:rPr>
              <a:t>is.na</a:t>
            </a:r>
            <a:r>
              <a:rPr lang="de-DE" sz="2000" dirty="0">
                <a:solidFill>
                  <a:srgbClr val="060087"/>
                </a:solidFill>
                <a:latin typeface="Candara" charset="0"/>
              </a:rPr>
              <a:t>(</a:t>
            </a:r>
            <a:r>
              <a:rPr lang="de-DE" sz="2000" dirty="0">
                <a:solidFill>
                  <a:srgbClr val="000000"/>
                </a:solidFill>
                <a:latin typeface="Candara" charset="0"/>
              </a:rPr>
              <a:t>X</a:t>
            </a:r>
            <a:r>
              <a:rPr lang="de-DE" sz="2000" dirty="0">
                <a:solidFill>
                  <a:srgbClr val="060087"/>
                </a:solidFill>
                <a:latin typeface="Candara" charset="0"/>
              </a:rPr>
              <a:t>)</a:t>
            </a:r>
          </a:p>
          <a:p>
            <a:r>
              <a:rPr lang="is-IS" sz="2000" dirty="0">
                <a:solidFill>
                  <a:srgbClr val="000000"/>
                </a:solidFill>
                <a:latin typeface="Candara" charset="0"/>
              </a:rPr>
              <a:t>X2</a:t>
            </a:r>
            <a:r>
              <a:rPr lang="is-IS" sz="2000" dirty="0">
                <a:solidFill>
                  <a:srgbClr val="060087"/>
                </a:solidFill>
                <a:latin typeface="Candara" charset="0"/>
              </a:rPr>
              <a:t>=</a:t>
            </a:r>
            <a:r>
              <a:rPr lang="is-IS" sz="2000" dirty="0">
                <a:solidFill>
                  <a:srgbClr val="000000"/>
                </a:solidFill>
                <a:latin typeface="Candara" charset="0"/>
              </a:rPr>
              <a:t>X</a:t>
            </a:r>
            <a:endParaRPr lang="is-IS" sz="2000" dirty="0">
              <a:solidFill>
                <a:srgbClr val="060087"/>
              </a:solidFill>
              <a:latin typeface="Candara" charset="0"/>
            </a:endParaRPr>
          </a:p>
          <a:p>
            <a:r>
              <a:rPr lang="en-US" sz="2000" dirty="0">
                <a:solidFill>
                  <a:srgbClr val="000000"/>
                </a:solidFill>
                <a:latin typeface="Candara" charset="0"/>
              </a:rPr>
              <a:t>X2</a:t>
            </a:r>
            <a:r>
              <a:rPr lang="en-US" sz="2000" dirty="0">
                <a:solidFill>
                  <a:srgbClr val="060087"/>
                </a:solidFill>
                <a:latin typeface="Candara" charset="0"/>
              </a:rPr>
              <a:t>[</a:t>
            </a:r>
            <a:r>
              <a:rPr lang="en-US" sz="2000" dirty="0">
                <a:solidFill>
                  <a:srgbClr val="000000"/>
                </a:solidFill>
                <a:latin typeface="Candara" charset="0"/>
              </a:rPr>
              <a:t>index0</a:t>
            </a:r>
            <a:r>
              <a:rPr lang="en-US" sz="2000" dirty="0">
                <a:solidFill>
                  <a:srgbClr val="060087"/>
                </a:solidFill>
                <a:latin typeface="Candara" charset="0"/>
              </a:rPr>
              <a:t>]=</a:t>
            </a:r>
            <a:r>
              <a:rPr lang="en-US" sz="2000" dirty="0">
                <a:solidFill>
                  <a:srgbClr val="9E0003"/>
                </a:solidFill>
                <a:latin typeface="Candara" charset="0"/>
              </a:rPr>
              <a:t>"A\</a:t>
            </a:r>
            <a:r>
              <a:rPr lang="en-US" sz="2000" dirty="0" err="1">
                <a:solidFill>
                  <a:srgbClr val="9E0003"/>
                </a:solidFill>
                <a:latin typeface="Candara" charset="0"/>
              </a:rPr>
              <a:t>tA</a:t>
            </a:r>
            <a:r>
              <a:rPr lang="en-US" sz="2000" dirty="0">
                <a:solidFill>
                  <a:srgbClr val="9E0003"/>
                </a:solidFill>
                <a:latin typeface="Candara" charset="0"/>
              </a:rPr>
              <a:t>"</a:t>
            </a:r>
          </a:p>
          <a:p>
            <a:r>
              <a:rPr lang="en-US" sz="2000" dirty="0">
                <a:solidFill>
                  <a:srgbClr val="000000"/>
                </a:solidFill>
                <a:latin typeface="Candara" charset="0"/>
              </a:rPr>
              <a:t>X2</a:t>
            </a:r>
            <a:r>
              <a:rPr lang="en-US" sz="2000" dirty="0">
                <a:solidFill>
                  <a:srgbClr val="060087"/>
                </a:solidFill>
                <a:latin typeface="Candara" charset="0"/>
              </a:rPr>
              <a:t>[</a:t>
            </a:r>
            <a:r>
              <a:rPr lang="en-US" sz="2000" dirty="0">
                <a:solidFill>
                  <a:srgbClr val="000000"/>
                </a:solidFill>
                <a:latin typeface="Candara" charset="0"/>
              </a:rPr>
              <a:t>index1</a:t>
            </a:r>
            <a:r>
              <a:rPr lang="en-US" sz="2000" dirty="0">
                <a:solidFill>
                  <a:srgbClr val="060087"/>
                </a:solidFill>
                <a:latin typeface="Candara" charset="0"/>
              </a:rPr>
              <a:t>]=</a:t>
            </a:r>
            <a:r>
              <a:rPr lang="en-US" sz="2000" dirty="0">
                <a:solidFill>
                  <a:srgbClr val="9E0003"/>
                </a:solidFill>
                <a:latin typeface="Candara" charset="0"/>
              </a:rPr>
              <a:t>"A\</a:t>
            </a:r>
            <a:r>
              <a:rPr lang="en-US" sz="2000" dirty="0" err="1">
                <a:solidFill>
                  <a:srgbClr val="9E0003"/>
                </a:solidFill>
                <a:latin typeface="Candara" charset="0"/>
              </a:rPr>
              <a:t>tB</a:t>
            </a:r>
            <a:r>
              <a:rPr lang="en-US" sz="2000" dirty="0">
                <a:solidFill>
                  <a:srgbClr val="9E0003"/>
                </a:solidFill>
                <a:latin typeface="Candara" charset="0"/>
              </a:rPr>
              <a:t>"</a:t>
            </a:r>
          </a:p>
          <a:p>
            <a:r>
              <a:rPr lang="pt-BR" sz="2000" dirty="0">
                <a:solidFill>
                  <a:srgbClr val="000000"/>
                </a:solidFill>
                <a:latin typeface="Candara" charset="0"/>
              </a:rPr>
              <a:t>X2</a:t>
            </a:r>
            <a:r>
              <a:rPr lang="pt-BR" sz="2000" dirty="0">
                <a:solidFill>
                  <a:srgbClr val="060087"/>
                </a:solidFill>
                <a:latin typeface="Candara" charset="0"/>
              </a:rPr>
              <a:t>[</a:t>
            </a:r>
            <a:r>
              <a:rPr lang="pt-BR" sz="2000" dirty="0">
                <a:solidFill>
                  <a:srgbClr val="000000"/>
                </a:solidFill>
                <a:latin typeface="Candara" charset="0"/>
              </a:rPr>
              <a:t>index2</a:t>
            </a:r>
            <a:r>
              <a:rPr lang="pt-BR" sz="2000" dirty="0">
                <a:solidFill>
                  <a:srgbClr val="060087"/>
                </a:solidFill>
                <a:latin typeface="Candara" charset="0"/>
              </a:rPr>
              <a:t>]=</a:t>
            </a:r>
            <a:r>
              <a:rPr lang="pt-BR" sz="2000" dirty="0">
                <a:solidFill>
                  <a:srgbClr val="9E0003"/>
                </a:solidFill>
                <a:latin typeface="Candara" charset="0"/>
              </a:rPr>
              <a:t>"</a:t>
            </a:r>
            <a:r>
              <a:rPr lang="pt-BR" sz="2000" dirty="0" err="1">
                <a:solidFill>
                  <a:srgbClr val="9E0003"/>
                </a:solidFill>
                <a:latin typeface="Candara" charset="0"/>
              </a:rPr>
              <a:t>B</a:t>
            </a:r>
            <a:r>
              <a:rPr lang="pt-BR" sz="2000" dirty="0">
                <a:solidFill>
                  <a:srgbClr val="9E0003"/>
                </a:solidFill>
                <a:latin typeface="Candara" charset="0"/>
              </a:rPr>
              <a:t>\</a:t>
            </a:r>
            <a:r>
              <a:rPr lang="pt-BR" sz="2000" dirty="0" err="1">
                <a:solidFill>
                  <a:srgbClr val="9E0003"/>
                </a:solidFill>
                <a:latin typeface="Candara" charset="0"/>
              </a:rPr>
              <a:t>tB</a:t>
            </a:r>
            <a:r>
              <a:rPr lang="pt-BR" sz="2000" dirty="0">
                <a:solidFill>
                  <a:srgbClr val="9E0003"/>
                </a:solidFill>
                <a:latin typeface="Candara" charset="0"/>
              </a:rPr>
              <a:t>"</a:t>
            </a:r>
          </a:p>
          <a:p>
            <a:r>
              <a:rPr lang="es-ES_tradnl" sz="2000" dirty="0">
                <a:solidFill>
                  <a:srgbClr val="000000"/>
                </a:solidFill>
                <a:latin typeface="Candara" charset="0"/>
              </a:rPr>
              <a:t>X2</a:t>
            </a:r>
            <a:r>
              <a:rPr lang="es-ES_tradnl" sz="2000" dirty="0">
                <a:solidFill>
                  <a:srgbClr val="060087"/>
                </a:solidFill>
                <a:latin typeface="Candara" charset="0"/>
              </a:rPr>
              <a:t>[</a:t>
            </a:r>
            <a:r>
              <a:rPr lang="es-ES_tradnl" sz="2000" dirty="0" err="1">
                <a:solidFill>
                  <a:srgbClr val="000000"/>
                </a:solidFill>
                <a:latin typeface="Candara" charset="0"/>
              </a:rPr>
              <a:t>indexna</a:t>
            </a:r>
            <a:r>
              <a:rPr lang="es-ES_tradnl" sz="2000" dirty="0">
                <a:solidFill>
                  <a:srgbClr val="060087"/>
                </a:solidFill>
                <a:latin typeface="Candara" charset="0"/>
              </a:rPr>
              <a:t>]=</a:t>
            </a:r>
            <a:r>
              <a:rPr lang="es-ES_tradnl" sz="2000" dirty="0">
                <a:solidFill>
                  <a:srgbClr val="9E0003"/>
                </a:solidFill>
                <a:latin typeface="Candara" charset="0"/>
              </a:rPr>
              <a:t>"?\t?"</a:t>
            </a:r>
          </a:p>
          <a:p>
            <a:r>
              <a:rPr lang="pt-BR" sz="2000" dirty="0">
                <a:solidFill>
                  <a:srgbClr val="000000"/>
                </a:solidFill>
                <a:latin typeface="Candara" charset="0"/>
              </a:rPr>
              <a:t>myGD2</a:t>
            </a:r>
            <a:r>
              <a:rPr lang="pt-BR" sz="2000" dirty="0">
                <a:solidFill>
                  <a:srgbClr val="060087"/>
                </a:solidFill>
                <a:latin typeface="Candara" charset="0"/>
              </a:rPr>
              <a:t>=</a:t>
            </a:r>
            <a:r>
              <a:rPr lang="pt-BR" sz="2000" dirty="0" err="1">
                <a:solidFill>
                  <a:srgbClr val="060087"/>
                </a:solidFill>
                <a:latin typeface="Candara" charset="0"/>
              </a:rPr>
              <a:t>cbind</a:t>
            </a:r>
            <a:r>
              <a:rPr lang="pt-BR" sz="2000" dirty="0">
                <a:solidFill>
                  <a:srgbClr val="060087"/>
                </a:solidFill>
                <a:latin typeface="Candara" charset="0"/>
              </a:rPr>
              <a:t>(</a:t>
            </a:r>
            <a:r>
              <a:rPr lang="pt-BR" sz="2000" dirty="0">
                <a:solidFill>
                  <a:srgbClr val="9E0003"/>
                </a:solidFill>
                <a:latin typeface="Candara" charset="0"/>
              </a:rPr>
              <a:t>"M"</a:t>
            </a:r>
            <a:r>
              <a:rPr lang="pt-BR" sz="2000" dirty="0">
                <a:solidFill>
                  <a:srgbClr val="060087"/>
                </a:solidFill>
                <a:latin typeface="Candara" charset="0"/>
              </a:rPr>
              <a:t>,</a:t>
            </a:r>
            <a:r>
              <a:rPr lang="pt-BR" sz="2000" dirty="0" err="1">
                <a:solidFill>
                  <a:srgbClr val="060087"/>
                </a:solidFill>
                <a:latin typeface="Candara" charset="0"/>
              </a:rPr>
              <a:t>my</a:t>
            </a:r>
            <a:r>
              <a:rPr lang="pt-BR" sz="2000" dirty="0" err="1">
                <a:solidFill>
                  <a:srgbClr val="000000"/>
                </a:solidFill>
                <a:latin typeface="Candara" charset="0"/>
              </a:rPr>
              <a:t>GD</a:t>
            </a:r>
            <a:r>
              <a:rPr lang="pt-BR" sz="2000" dirty="0">
                <a:solidFill>
                  <a:srgbClr val="060087"/>
                </a:solidFill>
                <a:latin typeface="Candara" charset="0"/>
              </a:rPr>
              <a:t>[,</a:t>
            </a:r>
            <a:r>
              <a:rPr lang="pt-BR" sz="2000" dirty="0">
                <a:solidFill>
                  <a:srgbClr val="0B4213"/>
                </a:solidFill>
                <a:latin typeface="Candara" charset="0"/>
              </a:rPr>
              <a:t>1</a:t>
            </a:r>
            <a:r>
              <a:rPr lang="pt-BR" sz="2000" dirty="0">
                <a:solidFill>
                  <a:srgbClr val="060087"/>
                </a:solidFill>
                <a:latin typeface="Candara" charset="0"/>
              </a:rPr>
              <a:t>],</a:t>
            </a:r>
            <a:r>
              <a:rPr lang="pt-BR" sz="2000" dirty="0">
                <a:solidFill>
                  <a:srgbClr val="000000"/>
                </a:solidFill>
                <a:latin typeface="Candara" charset="0"/>
              </a:rPr>
              <a:t>X2</a:t>
            </a:r>
            <a:r>
              <a:rPr lang="pt-BR" sz="2000" dirty="0">
                <a:solidFill>
                  <a:srgbClr val="060087"/>
                </a:solidFill>
                <a:latin typeface="Candara" charset="0"/>
              </a:rPr>
              <a:t>)</a:t>
            </a:r>
          </a:p>
          <a:p>
            <a:r>
              <a:rPr lang="pt-BR" sz="2000" dirty="0" err="1">
                <a:solidFill>
                  <a:srgbClr val="060087"/>
                </a:solidFill>
                <a:latin typeface="Candara" charset="0"/>
              </a:rPr>
              <a:t>setwd</a:t>
            </a:r>
            <a:r>
              <a:rPr lang="pt-BR" sz="2000" dirty="0">
                <a:solidFill>
                  <a:srgbClr val="060087"/>
                </a:solidFill>
                <a:latin typeface="Candara" charset="0"/>
              </a:rPr>
              <a:t>(</a:t>
            </a:r>
            <a:r>
              <a:rPr lang="pt-BR" sz="2000" dirty="0">
                <a:solidFill>
                  <a:srgbClr val="9E0003"/>
                </a:solidFill>
                <a:latin typeface="Candara" charset="0"/>
              </a:rPr>
              <a:t>"/</a:t>
            </a:r>
            <a:r>
              <a:rPr lang="pt-BR" sz="2000" dirty="0" err="1">
                <a:solidFill>
                  <a:srgbClr val="9E0003"/>
                </a:solidFill>
                <a:latin typeface="Candara" charset="0"/>
              </a:rPr>
              <a:t>Users</a:t>
            </a:r>
            <a:r>
              <a:rPr lang="pt-BR" sz="2000" dirty="0">
                <a:solidFill>
                  <a:srgbClr val="9E0003"/>
                </a:solidFill>
                <a:latin typeface="Candara" charset="0"/>
              </a:rPr>
              <a:t>/Zhiwu/</a:t>
            </a:r>
            <a:r>
              <a:rPr lang="pt-BR" sz="2000" dirty="0" err="1">
                <a:solidFill>
                  <a:srgbClr val="9E0003"/>
                </a:solidFill>
                <a:latin typeface="Candara" charset="0"/>
              </a:rPr>
              <a:t>Dropbox</a:t>
            </a:r>
            <a:r>
              <a:rPr lang="pt-BR" sz="2000" dirty="0">
                <a:solidFill>
                  <a:srgbClr val="9E0003"/>
                </a:solidFill>
                <a:latin typeface="Candara" charset="0"/>
              </a:rPr>
              <a:t>/</a:t>
            </a:r>
            <a:r>
              <a:rPr lang="pt-BR" sz="2000" dirty="0" err="1">
                <a:solidFill>
                  <a:srgbClr val="9E0003"/>
                </a:solidFill>
                <a:latin typeface="Candara" charset="0"/>
              </a:rPr>
              <a:t>Current</a:t>
            </a:r>
            <a:r>
              <a:rPr lang="pt-BR" sz="2000" dirty="0">
                <a:solidFill>
                  <a:srgbClr val="9E0003"/>
                </a:solidFill>
                <a:latin typeface="Candara" charset="0"/>
              </a:rPr>
              <a:t>/</a:t>
            </a:r>
            <a:r>
              <a:rPr lang="pt-BR" sz="2000" dirty="0" err="1">
                <a:solidFill>
                  <a:srgbClr val="9E0003"/>
                </a:solidFill>
                <a:latin typeface="Candara" charset="0"/>
              </a:rPr>
              <a:t>ZZLab</a:t>
            </a:r>
            <a:r>
              <a:rPr lang="pt-BR" sz="2000" dirty="0">
                <a:solidFill>
                  <a:srgbClr val="9E0003"/>
                </a:solidFill>
                <a:latin typeface="Candara" charset="0"/>
              </a:rPr>
              <a:t>/</a:t>
            </a:r>
            <a:r>
              <a:rPr lang="pt-BR" sz="2000" dirty="0" err="1">
                <a:solidFill>
                  <a:srgbClr val="9E0003"/>
                </a:solidFill>
                <a:latin typeface="Candara" charset="0"/>
              </a:rPr>
              <a:t>WSUCourse</a:t>
            </a:r>
            <a:r>
              <a:rPr lang="pt-BR" sz="2000" dirty="0">
                <a:solidFill>
                  <a:srgbClr val="9E0003"/>
                </a:solidFill>
                <a:latin typeface="Candara" charset="0"/>
              </a:rPr>
              <a:t>/CROPS545/Demo"</a:t>
            </a:r>
            <a:r>
              <a:rPr lang="pt-BR" sz="2000" dirty="0">
                <a:solidFill>
                  <a:srgbClr val="060087"/>
                </a:solidFill>
                <a:latin typeface="Candara" charset="0"/>
              </a:rPr>
              <a:t>)</a:t>
            </a:r>
            <a:endParaRPr lang="pt-BR" sz="2000" dirty="0">
              <a:solidFill>
                <a:srgbClr val="9E0003"/>
              </a:solidFill>
              <a:latin typeface="Candara" charset="0"/>
            </a:endParaRPr>
          </a:p>
          <a:p>
            <a:r>
              <a:rPr lang="pt-BR" sz="2000" dirty="0" err="1">
                <a:solidFill>
                  <a:srgbClr val="060087"/>
                </a:solidFill>
                <a:latin typeface="Candara" charset="0"/>
              </a:rPr>
              <a:t>write.table</a:t>
            </a:r>
            <a:r>
              <a:rPr lang="pt-BR" sz="2000" dirty="0">
                <a:solidFill>
                  <a:srgbClr val="060087"/>
                </a:solidFill>
                <a:latin typeface="Candara" charset="0"/>
              </a:rPr>
              <a:t>(</a:t>
            </a:r>
            <a:r>
              <a:rPr lang="pt-BR" sz="2000" dirty="0">
                <a:solidFill>
                  <a:srgbClr val="000000"/>
                </a:solidFill>
                <a:latin typeface="Candara" charset="0"/>
              </a:rPr>
              <a:t>myGD2</a:t>
            </a:r>
            <a:r>
              <a:rPr lang="pt-BR" sz="2000" dirty="0">
                <a:solidFill>
                  <a:srgbClr val="060087"/>
                </a:solidFill>
                <a:latin typeface="Candara" charset="0"/>
              </a:rPr>
              <a:t>,</a:t>
            </a:r>
            <a:r>
              <a:rPr lang="pt-BR" sz="2000" dirty="0">
                <a:solidFill>
                  <a:srgbClr val="000000"/>
                </a:solidFill>
                <a:latin typeface="Candara" charset="0"/>
              </a:rPr>
              <a:t>file</a:t>
            </a:r>
            <a:r>
              <a:rPr lang="pt-BR" sz="2000" dirty="0">
                <a:solidFill>
                  <a:srgbClr val="060087"/>
                </a:solidFill>
                <a:latin typeface="Candara" charset="0"/>
              </a:rPr>
              <a:t>=</a:t>
            </a:r>
            <a:r>
              <a:rPr lang="pt-BR" sz="2000" dirty="0">
                <a:solidFill>
                  <a:srgbClr val="9E0003"/>
                </a:solidFill>
                <a:latin typeface="Candara" charset="0"/>
              </a:rPr>
              <a:t>"test.</a:t>
            </a:r>
            <a:r>
              <a:rPr lang="pt-BR" sz="2000" dirty="0" err="1">
                <a:solidFill>
                  <a:srgbClr val="9E0003"/>
                </a:solidFill>
                <a:latin typeface="Candara" charset="0"/>
              </a:rPr>
              <a:t>bgl</a:t>
            </a:r>
            <a:r>
              <a:rPr lang="pt-BR" sz="2000" dirty="0">
                <a:solidFill>
                  <a:srgbClr val="9E0003"/>
                </a:solidFill>
                <a:latin typeface="Candara" charset="0"/>
              </a:rPr>
              <a:t>"</a:t>
            </a:r>
            <a:r>
              <a:rPr lang="pt-BR" sz="2000" dirty="0">
                <a:solidFill>
                  <a:srgbClr val="060087"/>
                </a:solidFill>
                <a:latin typeface="Candara" charset="0"/>
              </a:rPr>
              <a:t>,</a:t>
            </a:r>
            <a:r>
              <a:rPr lang="pt-BR" sz="2000" dirty="0" err="1">
                <a:solidFill>
                  <a:srgbClr val="000000"/>
                </a:solidFill>
                <a:latin typeface="Candara" charset="0"/>
              </a:rPr>
              <a:t>quote</a:t>
            </a:r>
            <a:r>
              <a:rPr lang="pt-BR" sz="2000" dirty="0">
                <a:solidFill>
                  <a:srgbClr val="060087"/>
                </a:solidFill>
                <a:latin typeface="Candara" charset="0"/>
              </a:rPr>
              <a:t>=</a:t>
            </a:r>
            <a:r>
              <a:rPr lang="pt-BR" sz="2000" dirty="0" err="1">
                <a:solidFill>
                  <a:srgbClr val="B5760C"/>
                </a:solidFill>
                <a:latin typeface="Candara" charset="0"/>
              </a:rPr>
              <a:t>F</a:t>
            </a:r>
            <a:r>
              <a:rPr lang="pt-BR" sz="2000" dirty="0" err="1">
                <a:solidFill>
                  <a:srgbClr val="060087"/>
                </a:solidFill>
                <a:latin typeface="Candara" charset="0"/>
              </a:rPr>
              <a:t>,</a:t>
            </a:r>
            <a:r>
              <a:rPr lang="pt-BR" sz="2000" dirty="0" err="1">
                <a:solidFill>
                  <a:srgbClr val="000000"/>
                </a:solidFill>
                <a:latin typeface="Candara" charset="0"/>
              </a:rPr>
              <a:t>sep</a:t>
            </a:r>
            <a:r>
              <a:rPr lang="pt-BR" sz="2000" dirty="0">
                <a:solidFill>
                  <a:srgbClr val="060087"/>
                </a:solidFill>
                <a:latin typeface="Candara" charset="0"/>
              </a:rPr>
              <a:t>=</a:t>
            </a:r>
            <a:r>
              <a:rPr lang="pt-BR" sz="2000" dirty="0">
                <a:solidFill>
                  <a:srgbClr val="9E0003"/>
                </a:solidFill>
                <a:latin typeface="Candara" charset="0"/>
              </a:rPr>
              <a:t>"\</a:t>
            </a:r>
            <a:r>
              <a:rPr lang="pt-BR" sz="2000" dirty="0" err="1">
                <a:solidFill>
                  <a:srgbClr val="9E0003"/>
                </a:solidFill>
                <a:latin typeface="Candara" charset="0"/>
              </a:rPr>
              <a:t>t</a:t>
            </a:r>
            <a:r>
              <a:rPr lang="pt-BR" sz="2000" dirty="0">
                <a:solidFill>
                  <a:srgbClr val="9E0003"/>
                </a:solidFill>
                <a:latin typeface="Candara" charset="0"/>
              </a:rPr>
              <a:t>"</a:t>
            </a:r>
            <a:r>
              <a:rPr lang="pt-BR" sz="2000" dirty="0">
                <a:solidFill>
                  <a:srgbClr val="060087"/>
                </a:solidFill>
                <a:latin typeface="Candara" charset="0"/>
              </a:rPr>
              <a:t>,</a:t>
            </a:r>
            <a:r>
              <a:rPr lang="pt-BR" sz="2000" dirty="0" err="1">
                <a:solidFill>
                  <a:srgbClr val="000000"/>
                </a:solidFill>
                <a:latin typeface="Candara" charset="0"/>
              </a:rPr>
              <a:t>col.name</a:t>
            </a:r>
            <a:r>
              <a:rPr lang="pt-BR" sz="2000" dirty="0">
                <a:solidFill>
                  <a:srgbClr val="060087"/>
                </a:solidFill>
                <a:latin typeface="Candara" charset="0"/>
              </a:rPr>
              <a:t>=</a:t>
            </a:r>
            <a:r>
              <a:rPr lang="pt-BR" sz="2000" dirty="0" err="1">
                <a:solidFill>
                  <a:srgbClr val="B5760C"/>
                </a:solidFill>
                <a:latin typeface="Candara" charset="0"/>
              </a:rPr>
              <a:t>F</a:t>
            </a:r>
            <a:r>
              <a:rPr lang="pt-BR" sz="2000" dirty="0" err="1">
                <a:solidFill>
                  <a:srgbClr val="060087"/>
                </a:solidFill>
                <a:latin typeface="Candara" charset="0"/>
              </a:rPr>
              <a:t>,</a:t>
            </a:r>
            <a:r>
              <a:rPr lang="pt-BR" sz="2000" dirty="0" err="1">
                <a:solidFill>
                  <a:srgbClr val="000000"/>
                </a:solidFill>
                <a:latin typeface="Candara" charset="0"/>
              </a:rPr>
              <a:t>row.name</a:t>
            </a:r>
            <a:r>
              <a:rPr lang="pt-BR" sz="2000" dirty="0">
                <a:solidFill>
                  <a:srgbClr val="060087"/>
                </a:solidFill>
                <a:latin typeface="Candara" charset="0"/>
              </a:rPr>
              <a:t>=</a:t>
            </a:r>
            <a:r>
              <a:rPr lang="pt-BR" sz="2000" dirty="0" err="1">
                <a:solidFill>
                  <a:srgbClr val="B5760C"/>
                </a:solidFill>
                <a:latin typeface="Candara" charset="0"/>
              </a:rPr>
              <a:t>F</a:t>
            </a:r>
            <a:r>
              <a:rPr lang="pt-BR" sz="2000" dirty="0">
                <a:solidFill>
                  <a:srgbClr val="060087"/>
                </a:solidFill>
                <a:latin typeface="Candara" charset="0"/>
              </a:rPr>
              <a:t>)</a:t>
            </a:r>
            <a:endParaRPr lang="en-US" sz="2000" dirty="0"/>
          </a:p>
        </p:txBody>
      </p:sp>
    </p:spTree>
    <p:extLst>
      <p:ext uri="{BB962C8B-B14F-4D97-AF65-F5344CB8AC3E}">
        <p14:creationId xmlns:p14="http://schemas.microsoft.com/office/powerpoint/2010/main" val="2719651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6068" y="2675467"/>
            <a:ext cx="7408333" cy="1061646"/>
          </a:xfrm>
        </p:spPr>
        <p:txBody>
          <a:bodyPr/>
          <a:lstStyle/>
          <a:p>
            <a:r>
              <a:rPr lang="en-US" dirty="0"/>
              <a:t>Command line</a:t>
            </a:r>
          </a:p>
          <a:p>
            <a:r>
              <a:rPr lang="en-US" dirty="0"/>
              <a:t>From R</a:t>
            </a:r>
          </a:p>
        </p:txBody>
      </p:sp>
      <p:sp>
        <p:nvSpPr>
          <p:cNvPr id="3" name="Title 2"/>
          <p:cNvSpPr>
            <a:spLocks noGrp="1"/>
          </p:cNvSpPr>
          <p:nvPr>
            <p:ph type="title"/>
          </p:nvPr>
        </p:nvSpPr>
        <p:spPr>
          <a:xfrm>
            <a:off x="842434" y="73693"/>
            <a:ext cx="10515600" cy="1325563"/>
          </a:xfrm>
        </p:spPr>
        <p:txBody>
          <a:bodyPr/>
          <a:lstStyle/>
          <a:p>
            <a:pPr algn="ctr"/>
            <a:r>
              <a:rPr lang="en-US" b="1" dirty="0">
                <a:solidFill>
                  <a:schemeClr val="accent1"/>
                </a:solidFill>
                <a:latin typeface="+mn-lt"/>
              </a:rPr>
              <a:t>Run BEAGLE</a:t>
            </a:r>
          </a:p>
        </p:txBody>
      </p:sp>
      <p:sp>
        <p:nvSpPr>
          <p:cNvPr id="4" name="Rectangle 3"/>
          <p:cNvSpPr/>
          <p:nvPr/>
        </p:nvSpPr>
        <p:spPr>
          <a:xfrm>
            <a:off x="2272747" y="3737113"/>
            <a:ext cx="8050696" cy="1938992"/>
          </a:xfrm>
          <a:prstGeom prst="rect">
            <a:avLst/>
          </a:prstGeom>
        </p:spPr>
        <p:txBody>
          <a:bodyPr wrap="square">
            <a:spAutoFit/>
          </a:bodyPr>
          <a:lstStyle/>
          <a:p>
            <a:r>
              <a:rPr lang="en-US" sz="2400" dirty="0">
                <a:latin typeface="Arial" charset="0"/>
                <a:ea typeface="Arial" charset="0"/>
                <a:cs typeface="Arial" charset="0"/>
              </a:rPr>
              <a:t>#Impute with BEAGLE</a:t>
            </a:r>
          </a:p>
          <a:p>
            <a:r>
              <a:rPr lang="en-US" sz="2400" dirty="0">
                <a:latin typeface="Arial" charset="0"/>
                <a:ea typeface="Arial" charset="0"/>
                <a:cs typeface="Arial" charset="0"/>
              </a:rPr>
              <a:t>system("</a:t>
            </a:r>
            <a:r>
              <a:rPr lang="en-US" sz="2400" dirty="0">
                <a:solidFill>
                  <a:srgbClr val="FF0000"/>
                </a:solidFill>
                <a:latin typeface="Arial" charset="0"/>
                <a:ea typeface="Arial" charset="0"/>
                <a:cs typeface="Arial" charset="0"/>
              </a:rPr>
              <a:t>java</a:t>
            </a:r>
            <a:r>
              <a:rPr lang="en-US" sz="2400" dirty="0">
                <a:latin typeface="Arial" charset="0"/>
                <a:ea typeface="Arial" charset="0"/>
                <a:cs typeface="Arial" charset="0"/>
              </a:rPr>
              <a:t> -Xmx12g </a:t>
            </a:r>
            <a:r>
              <a:rPr lang="en-US" sz="2400" dirty="0">
                <a:solidFill>
                  <a:srgbClr val="FF0000"/>
                </a:solidFill>
                <a:latin typeface="Arial" charset="0"/>
                <a:ea typeface="Arial" charset="0"/>
                <a:cs typeface="Arial" charset="0"/>
              </a:rPr>
              <a:t>-jar </a:t>
            </a:r>
            <a:r>
              <a:rPr lang="en-US" sz="2400" dirty="0">
                <a:latin typeface="Arial" charset="0"/>
                <a:ea typeface="Arial" charset="0"/>
                <a:cs typeface="Arial" charset="0"/>
              </a:rPr>
              <a:t>/Users/Zhiwu/Dropbox/Current/</a:t>
            </a:r>
            <a:r>
              <a:rPr lang="en-US" sz="2400" dirty="0" err="1">
                <a:latin typeface="Arial" charset="0"/>
                <a:ea typeface="Arial" charset="0"/>
                <a:cs typeface="Arial" charset="0"/>
              </a:rPr>
              <a:t>ZZLab</a:t>
            </a:r>
            <a:r>
              <a:rPr lang="en-US" sz="2400" dirty="0">
                <a:latin typeface="Arial" charset="0"/>
                <a:ea typeface="Arial" charset="0"/>
                <a:cs typeface="Arial" charset="0"/>
              </a:rPr>
              <a:t>/</a:t>
            </a:r>
            <a:r>
              <a:rPr lang="en-US" sz="2400" dirty="0" err="1">
                <a:latin typeface="Arial" charset="0"/>
                <a:ea typeface="Arial" charset="0"/>
                <a:cs typeface="Arial" charset="0"/>
              </a:rPr>
              <a:t>WSUCourse</a:t>
            </a:r>
            <a:r>
              <a:rPr lang="en-US" sz="2400" dirty="0">
                <a:latin typeface="Arial" charset="0"/>
                <a:ea typeface="Arial" charset="0"/>
                <a:cs typeface="Arial" charset="0"/>
              </a:rPr>
              <a:t>/CROPS545/Demo/Beagle/</a:t>
            </a:r>
            <a:r>
              <a:rPr lang="en-US" sz="2400" dirty="0" err="1">
                <a:solidFill>
                  <a:srgbClr val="FF0000"/>
                </a:solidFill>
                <a:latin typeface="Arial" charset="0"/>
                <a:ea typeface="Arial" charset="0"/>
                <a:cs typeface="Arial" charset="0"/>
              </a:rPr>
              <a:t>beagle.jar</a:t>
            </a:r>
            <a:r>
              <a:rPr lang="en-US" sz="2400" dirty="0">
                <a:latin typeface="Arial" charset="0"/>
                <a:ea typeface="Arial" charset="0"/>
                <a:cs typeface="Arial" charset="0"/>
              </a:rPr>
              <a:t> </a:t>
            </a:r>
            <a:r>
              <a:rPr lang="en-US" sz="2400" dirty="0" err="1">
                <a:latin typeface="Arial" charset="0"/>
                <a:ea typeface="Arial" charset="0"/>
                <a:cs typeface="Arial" charset="0"/>
              </a:rPr>
              <a:t>unphased</a:t>
            </a:r>
            <a:r>
              <a:rPr lang="en-US" sz="2400" dirty="0">
                <a:latin typeface="Arial" charset="0"/>
                <a:ea typeface="Arial" charset="0"/>
                <a:cs typeface="Arial" charset="0"/>
              </a:rPr>
              <a:t>=</a:t>
            </a:r>
            <a:r>
              <a:rPr lang="en-US" sz="2400" dirty="0" err="1">
                <a:solidFill>
                  <a:srgbClr val="FF0000"/>
                </a:solidFill>
                <a:latin typeface="Arial" charset="0"/>
                <a:ea typeface="Arial" charset="0"/>
                <a:cs typeface="Arial" charset="0"/>
              </a:rPr>
              <a:t>test.bgl</a:t>
            </a:r>
            <a:r>
              <a:rPr lang="en-US" sz="2400" dirty="0">
                <a:latin typeface="Arial" charset="0"/>
                <a:ea typeface="Arial" charset="0"/>
                <a:cs typeface="Arial" charset="0"/>
              </a:rPr>
              <a:t> missing=</a:t>
            </a:r>
            <a:r>
              <a:rPr lang="en-US" sz="2400" dirty="0">
                <a:solidFill>
                  <a:srgbClr val="FF0000"/>
                </a:solidFill>
                <a:latin typeface="Arial" charset="0"/>
                <a:ea typeface="Arial" charset="0"/>
                <a:cs typeface="Arial" charset="0"/>
              </a:rPr>
              <a:t>?</a:t>
            </a:r>
            <a:r>
              <a:rPr lang="en-US" sz="2400" dirty="0">
                <a:latin typeface="Arial" charset="0"/>
                <a:ea typeface="Arial" charset="0"/>
                <a:cs typeface="Arial" charset="0"/>
              </a:rPr>
              <a:t> out=</a:t>
            </a:r>
            <a:r>
              <a:rPr lang="en-US" sz="2400" dirty="0">
                <a:solidFill>
                  <a:srgbClr val="FF0000"/>
                </a:solidFill>
                <a:latin typeface="Arial" charset="0"/>
                <a:ea typeface="Arial" charset="0"/>
                <a:cs typeface="Arial" charset="0"/>
              </a:rPr>
              <a:t>test1</a:t>
            </a:r>
            <a:r>
              <a:rPr lang="en-US" sz="2400" dirty="0">
                <a:latin typeface="Arial" charset="0"/>
                <a:ea typeface="Arial" charset="0"/>
                <a:cs typeface="Arial" charset="0"/>
              </a:rPr>
              <a:t>" )</a:t>
            </a:r>
          </a:p>
        </p:txBody>
      </p:sp>
    </p:spTree>
    <p:extLst>
      <p:ext uri="{BB962C8B-B14F-4D97-AF65-F5344CB8AC3E}">
        <p14:creationId xmlns:p14="http://schemas.microsoft.com/office/powerpoint/2010/main" val="347018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pPr algn="ctr"/>
            <a:r>
              <a:rPr lang="en-US" b="1" dirty="0">
                <a:solidFill>
                  <a:schemeClr val="accent1"/>
                </a:solidFill>
                <a:latin typeface="+mn-lt"/>
              </a:rPr>
              <a:t>Output of BEAGLE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0" y="2578100"/>
            <a:ext cx="5207000" cy="2908300"/>
          </a:xfrm>
          <a:prstGeom prst="rect">
            <a:avLst/>
          </a:prstGeom>
        </p:spPr>
      </p:pic>
    </p:spTree>
    <p:extLst>
      <p:ext uri="{BB962C8B-B14F-4D97-AF65-F5344CB8AC3E}">
        <p14:creationId xmlns:p14="http://schemas.microsoft.com/office/powerpoint/2010/main" val="2683960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10515600" cy="1325563"/>
          </a:xfrm>
        </p:spPr>
        <p:txBody>
          <a:bodyPr>
            <a:normAutofit/>
          </a:bodyPr>
          <a:lstStyle/>
          <a:p>
            <a:pPr algn="ctr"/>
            <a:r>
              <a:rPr lang="en-US" b="1" dirty="0">
                <a:solidFill>
                  <a:schemeClr val="accent1"/>
                </a:solidFill>
                <a:latin typeface="+mn-lt"/>
              </a:rPr>
              <a:t>Format conversion</a:t>
            </a:r>
          </a:p>
        </p:txBody>
      </p:sp>
      <p:sp>
        <p:nvSpPr>
          <p:cNvPr id="2" name="Rectangle 1"/>
          <p:cNvSpPr/>
          <p:nvPr/>
        </p:nvSpPr>
        <p:spPr>
          <a:xfrm>
            <a:off x="1835426" y="1795672"/>
            <a:ext cx="8673548" cy="5016758"/>
          </a:xfrm>
          <a:prstGeom prst="rect">
            <a:avLst/>
          </a:prstGeom>
        </p:spPr>
        <p:txBody>
          <a:bodyPr wrap="square">
            <a:spAutoFit/>
          </a:bodyPr>
          <a:lstStyle/>
          <a:p>
            <a:r>
              <a:rPr lang="en-US" sz="2000" dirty="0"/>
              <a:t>#Convert output format</a:t>
            </a:r>
          </a:p>
          <a:p>
            <a:r>
              <a:rPr lang="en-US" sz="2000" dirty="0" err="1"/>
              <a:t>genotype.full</a:t>
            </a:r>
            <a:r>
              <a:rPr lang="en-US" sz="2000" dirty="0"/>
              <a:t> &lt;- </a:t>
            </a:r>
            <a:r>
              <a:rPr lang="en-US" sz="2000" dirty="0" err="1"/>
              <a:t>read.delim</a:t>
            </a:r>
            <a:r>
              <a:rPr lang="en-US" sz="2000" dirty="0"/>
              <a:t>("test1.test.bgl.phased.gz",sep=" ",head=T)</a:t>
            </a:r>
          </a:p>
          <a:p>
            <a:r>
              <a:rPr lang="en-US" sz="2000" dirty="0" err="1"/>
              <a:t>genotype.c</a:t>
            </a:r>
            <a:r>
              <a:rPr lang="en-US" sz="2000" dirty="0"/>
              <a:t>=</a:t>
            </a:r>
            <a:r>
              <a:rPr lang="en-US" sz="2000" dirty="0" err="1"/>
              <a:t>as.matrix</a:t>
            </a:r>
            <a:r>
              <a:rPr lang="en-US" sz="2000" dirty="0"/>
              <a:t>(</a:t>
            </a:r>
            <a:r>
              <a:rPr lang="en-US" sz="2000" dirty="0" err="1"/>
              <a:t>genotype.full</a:t>
            </a:r>
            <a:r>
              <a:rPr lang="en-US" sz="2000" dirty="0"/>
              <a:t>[,-(1:2)])</a:t>
            </a:r>
          </a:p>
          <a:p>
            <a:r>
              <a:rPr lang="en-US" sz="2000" dirty="0" err="1"/>
              <a:t>index.A</a:t>
            </a:r>
            <a:r>
              <a:rPr lang="en-US" sz="2000" dirty="0"/>
              <a:t>=</a:t>
            </a:r>
            <a:r>
              <a:rPr lang="en-US" sz="2000" dirty="0" err="1"/>
              <a:t>genotype.c</a:t>
            </a:r>
            <a:r>
              <a:rPr lang="en-US" sz="2000" dirty="0"/>
              <a:t>=="A"</a:t>
            </a:r>
          </a:p>
          <a:p>
            <a:r>
              <a:rPr lang="en-US" sz="2000" dirty="0" err="1"/>
              <a:t>index.B</a:t>
            </a:r>
            <a:r>
              <a:rPr lang="en-US" sz="2000" dirty="0"/>
              <a:t>=</a:t>
            </a:r>
            <a:r>
              <a:rPr lang="en-US" sz="2000" dirty="0" err="1"/>
              <a:t>genotype.c</a:t>
            </a:r>
            <a:r>
              <a:rPr lang="en-US" sz="2000" dirty="0"/>
              <a:t>=="B"</a:t>
            </a:r>
          </a:p>
          <a:p>
            <a:r>
              <a:rPr lang="en-US" sz="2000" dirty="0"/>
              <a:t>nr=</a:t>
            </a:r>
            <a:r>
              <a:rPr lang="en-US" sz="2000" dirty="0" err="1"/>
              <a:t>nrow</a:t>
            </a:r>
            <a:r>
              <a:rPr lang="en-US" sz="2000" dirty="0"/>
              <a:t>(</a:t>
            </a:r>
            <a:r>
              <a:rPr lang="en-US" sz="2000" dirty="0" err="1"/>
              <a:t>genotype.c</a:t>
            </a:r>
            <a:r>
              <a:rPr lang="en-US" sz="2000" dirty="0"/>
              <a:t>)</a:t>
            </a:r>
          </a:p>
          <a:p>
            <a:r>
              <a:rPr lang="en-US" sz="2000" dirty="0" err="1"/>
              <a:t>nc</a:t>
            </a:r>
            <a:r>
              <a:rPr lang="en-US" sz="2000" dirty="0"/>
              <a:t>=</a:t>
            </a:r>
            <a:r>
              <a:rPr lang="en-US" sz="2000" dirty="0" err="1"/>
              <a:t>ncol</a:t>
            </a:r>
            <a:r>
              <a:rPr lang="en-US" sz="2000" dirty="0"/>
              <a:t>(</a:t>
            </a:r>
            <a:r>
              <a:rPr lang="en-US" sz="2000" dirty="0" err="1"/>
              <a:t>genotype.c</a:t>
            </a:r>
            <a:r>
              <a:rPr lang="en-US" sz="2000" dirty="0"/>
              <a:t>)</a:t>
            </a:r>
          </a:p>
          <a:p>
            <a:r>
              <a:rPr lang="en-US" sz="2000" dirty="0" err="1"/>
              <a:t>genotype.n</a:t>
            </a:r>
            <a:r>
              <a:rPr lang="en-US" sz="2000" dirty="0"/>
              <a:t>=matrix(0,nr,nc)</a:t>
            </a:r>
          </a:p>
          <a:p>
            <a:r>
              <a:rPr lang="en-US" sz="2000" dirty="0" err="1"/>
              <a:t>genotype.n</a:t>
            </a:r>
            <a:r>
              <a:rPr lang="en-US" sz="2000" dirty="0"/>
              <a:t>[</a:t>
            </a:r>
            <a:r>
              <a:rPr lang="en-US" sz="2000" dirty="0" err="1"/>
              <a:t>index.A</a:t>
            </a:r>
            <a:r>
              <a:rPr lang="en-US" sz="2000" dirty="0"/>
              <a:t>]=0</a:t>
            </a:r>
          </a:p>
          <a:p>
            <a:r>
              <a:rPr lang="en-US" sz="2000" dirty="0" err="1"/>
              <a:t>genotype.n</a:t>
            </a:r>
            <a:r>
              <a:rPr lang="en-US" sz="2000" dirty="0"/>
              <a:t>[</a:t>
            </a:r>
            <a:r>
              <a:rPr lang="en-US" sz="2000" dirty="0" err="1"/>
              <a:t>index.B</a:t>
            </a:r>
            <a:r>
              <a:rPr lang="en-US" sz="2000" dirty="0"/>
              <a:t>]=1</a:t>
            </a:r>
          </a:p>
          <a:p>
            <a:r>
              <a:rPr lang="en-US" sz="2000" dirty="0"/>
              <a:t>n2=</a:t>
            </a:r>
            <a:r>
              <a:rPr lang="en-US" sz="2000" dirty="0" err="1"/>
              <a:t>ncol</a:t>
            </a:r>
            <a:r>
              <a:rPr lang="en-US" sz="2000" dirty="0"/>
              <a:t>(</a:t>
            </a:r>
            <a:r>
              <a:rPr lang="en-US" sz="2000" dirty="0" err="1"/>
              <a:t>genotype.n</a:t>
            </a:r>
            <a:r>
              <a:rPr lang="en-US" sz="2000" dirty="0"/>
              <a:t>)</a:t>
            </a:r>
          </a:p>
          <a:p>
            <a:r>
              <a:rPr lang="pt-BR" sz="2000" dirty="0" err="1"/>
              <a:t>odd</a:t>
            </a:r>
            <a:r>
              <a:rPr lang="pt-BR" sz="2000" dirty="0"/>
              <a:t>=</a:t>
            </a:r>
            <a:r>
              <a:rPr lang="pt-BR" sz="2000" dirty="0" err="1"/>
              <a:t>seq</a:t>
            </a:r>
            <a:r>
              <a:rPr lang="pt-BR" sz="2000" dirty="0"/>
              <a:t>(1,n2-1,2)</a:t>
            </a:r>
          </a:p>
          <a:p>
            <a:r>
              <a:rPr lang="pt-BR" sz="2000" dirty="0" err="1"/>
              <a:t>even</a:t>
            </a:r>
            <a:r>
              <a:rPr lang="pt-BR" sz="2000" dirty="0"/>
              <a:t>=</a:t>
            </a:r>
            <a:r>
              <a:rPr lang="pt-BR" sz="2000" dirty="0" err="1"/>
              <a:t>seq</a:t>
            </a:r>
            <a:r>
              <a:rPr lang="pt-BR" sz="2000" dirty="0"/>
              <a:t>(2,n2,2)</a:t>
            </a:r>
          </a:p>
          <a:p>
            <a:r>
              <a:rPr lang="pt-BR" sz="2000" dirty="0"/>
              <a:t>g0=</a:t>
            </a:r>
            <a:r>
              <a:rPr lang="pt-BR" sz="2000" dirty="0" err="1"/>
              <a:t>genotype.n</a:t>
            </a:r>
            <a:r>
              <a:rPr lang="pt-BR" sz="2000" dirty="0"/>
              <a:t>[,</a:t>
            </a:r>
            <a:r>
              <a:rPr lang="pt-BR" sz="2000" dirty="0" err="1"/>
              <a:t>odd</a:t>
            </a:r>
            <a:r>
              <a:rPr lang="pt-BR" sz="2000" dirty="0"/>
              <a:t>]</a:t>
            </a:r>
          </a:p>
          <a:p>
            <a:r>
              <a:rPr lang="pt-BR" sz="2000" dirty="0"/>
              <a:t>g1=</a:t>
            </a:r>
            <a:r>
              <a:rPr lang="pt-BR" sz="2000" dirty="0" err="1"/>
              <a:t>genotype.n</a:t>
            </a:r>
            <a:r>
              <a:rPr lang="pt-BR" sz="2000" dirty="0"/>
              <a:t>[,</a:t>
            </a:r>
            <a:r>
              <a:rPr lang="pt-BR" sz="2000" dirty="0" err="1"/>
              <a:t>even</a:t>
            </a:r>
            <a:r>
              <a:rPr lang="pt-BR" sz="2000" dirty="0"/>
              <a:t>]</a:t>
            </a:r>
          </a:p>
          <a:p>
            <a:r>
              <a:rPr lang="en-US" sz="2000" dirty="0" err="1"/>
              <a:t>X.bgl</a:t>
            </a:r>
            <a:r>
              <a:rPr lang="en-US" sz="2000" dirty="0"/>
              <a:t>=g0+g1</a:t>
            </a:r>
          </a:p>
        </p:txBody>
      </p:sp>
    </p:spTree>
    <p:extLst>
      <p:ext uri="{BB962C8B-B14F-4D97-AF65-F5344CB8AC3E}">
        <p14:creationId xmlns:p14="http://schemas.microsoft.com/office/powerpoint/2010/main" val="1015222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10515600" cy="1325563"/>
          </a:xfrm>
        </p:spPr>
        <p:txBody>
          <a:bodyPr>
            <a:normAutofit/>
          </a:bodyPr>
          <a:lstStyle/>
          <a:p>
            <a:pPr algn="ctr"/>
            <a:r>
              <a:rPr lang="en-US" b="1" dirty="0">
                <a:solidFill>
                  <a:schemeClr val="accent1"/>
                </a:solidFill>
                <a:latin typeface="+mn-lt"/>
              </a:rPr>
              <a:t>Accuracy of BEAGLE</a:t>
            </a:r>
          </a:p>
        </p:txBody>
      </p:sp>
      <p:sp>
        <p:nvSpPr>
          <p:cNvPr id="2" name="Rectangle 1"/>
          <p:cNvSpPr/>
          <p:nvPr/>
        </p:nvSpPr>
        <p:spPr>
          <a:xfrm>
            <a:off x="1835426" y="1795673"/>
            <a:ext cx="8673548" cy="2246769"/>
          </a:xfrm>
          <a:prstGeom prst="rect">
            <a:avLst/>
          </a:prstGeom>
        </p:spPr>
        <p:txBody>
          <a:bodyPr wrap="square">
            <a:spAutoFit/>
          </a:bodyPr>
          <a:lstStyle/>
          <a:p>
            <a:r>
              <a:rPr lang="en-US" sz="2000" dirty="0"/>
              <a:t>#Impute and calculate correlation</a:t>
            </a:r>
          </a:p>
          <a:p>
            <a:r>
              <a:rPr lang="en-US" sz="2000" dirty="0" err="1"/>
              <a:t>accuracy.r</a:t>
            </a:r>
            <a:r>
              <a:rPr lang="en-US" sz="2000" dirty="0"/>
              <a:t>=</a:t>
            </a:r>
            <a:r>
              <a:rPr lang="en-US" sz="2000" dirty="0" err="1"/>
              <a:t>cor</a:t>
            </a:r>
            <a:r>
              <a:rPr lang="en-US" sz="2000" dirty="0"/>
              <a:t>(</a:t>
            </a:r>
            <a:r>
              <a:rPr lang="en-US" sz="2000" dirty="0" err="1"/>
              <a:t>X.raw</a:t>
            </a:r>
            <a:r>
              <a:rPr lang="en-US" sz="2000" dirty="0"/>
              <a:t>[</a:t>
            </a:r>
            <a:r>
              <a:rPr lang="en-US" sz="2000" dirty="0" err="1"/>
              <a:t>index.m</a:t>
            </a:r>
            <a:r>
              <a:rPr lang="en-US" sz="2000" dirty="0"/>
              <a:t>], </a:t>
            </a:r>
            <a:r>
              <a:rPr lang="en-US" sz="2000" dirty="0" err="1"/>
              <a:t>X.bgl</a:t>
            </a:r>
            <a:r>
              <a:rPr lang="en-US" sz="2000" dirty="0"/>
              <a:t>[</a:t>
            </a:r>
            <a:r>
              <a:rPr lang="en-US" sz="2000" dirty="0" err="1"/>
              <a:t>index.m</a:t>
            </a:r>
            <a:r>
              <a:rPr lang="en-US" sz="2000" dirty="0"/>
              <a:t>])</a:t>
            </a:r>
          </a:p>
          <a:p>
            <a:r>
              <a:rPr lang="en-US" sz="2000" dirty="0" err="1"/>
              <a:t>index.match</a:t>
            </a:r>
            <a:r>
              <a:rPr lang="en-US" sz="2000" dirty="0"/>
              <a:t>=</a:t>
            </a:r>
            <a:r>
              <a:rPr lang="en-US" sz="2000" dirty="0" err="1"/>
              <a:t>X.raw</a:t>
            </a:r>
            <a:r>
              <a:rPr lang="en-US" sz="2000" dirty="0"/>
              <a:t>==</a:t>
            </a:r>
            <a:r>
              <a:rPr lang="en-US" sz="2000" dirty="0" err="1"/>
              <a:t>X.bgl</a:t>
            </a:r>
            <a:endParaRPr lang="en-US" sz="2000" dirty="0"/>
          </a:p>
          <a:p>
            <a:r>
              <a:rPr lang="en-US" sz="2000" dirty="0" err="1"/>
              <a:t>index.mm</a:t>
            </a:r>
            <a:r>
              <a:rPr lang="en-US" sz="2000" dirty="0"/>
              <a:t>=</a:t>
            </a:r>
            <a:r>
              <a:rPr lang="en-US" sz="2000" dirty="0" err="1"/>
              <a:t>index.match&amp;index.m</a:t>
            </a:r>
            <a:endParaRPr lang="en-US" sz="2000" dirty="0"/>
          </a:p>
          <a:p>
            <a:r>
              <a:rPr lang="en-US" sz="2000" dirty="0" err="1"/>
              <a:t>accuracy.m</a:t>
            </a:r>
            <a:r>
              <a:rPr lang="en-US" sz="2000" dirty="0"/>
              <a:t>=length(X[</a:t>
            </a:r>
            <a:r>
              <a:rPr lang="en-US" sz="2000" dirty="0" err="1"/>
              <a:t>index.mm</a:t>
            </a:r>
            <a:r>
              <a:rPr lang="en-US" sz="2000" dirty="0"/>
              <a:t>])/length(X[</a:t>
            </a:r>
            <a:r>
              <a:rPr lang="en-US" sz="2000" dirty="0" err="1"/>
              <a:t>index.m</a:t>
            </a:r>
            <a:r>
              <a:rPr lang="en-US" sz="2000" dirty="0"/>
              <a:t>])</a:t>
            </a:r>
          </a:p>
          <a:p>
            <a:r>
              <a:rPr lang="en-US" sz="2000" dirty="0" err="1"/>
              <a:t>accuracy.r</a:t>
            </a:r>
            <a:endParaRPr lang="en-US" sz="2000" dirty="0"/>
          </a:p>
          <a:p>
            <a:r>
              <a:rPr lang="en-US" sz="2000" dirty="0" err="1"/>
              <a:t>accuracy.m</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152" y="4828761"/>
            <a:ext cx="1638300" cy="990600"/>
          </a:xfrm>
          <a:prstGeom prst="rect">
            <a:avLst/>
          </a:prstGeom>
        </p:spPr>
      </p:pic>
    </p:spTree>
    <p:extLst>
      <p:ext uri="{BB962C8B-B14F-4D97-AF65-F5344CB8AC3E}">
        <p14:creationId xmlns:p14="http://schemas.microsoft.com/office/powerpoint/2010/main" val="172027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1826" y="0"/>
            <a:ext cx="10515600" cy="1325563"/>
          </a:xfrm>
        </p:spPr>
        <p:txBody>
          <a:bodyPr>
            <a:normAutofit/>
          </a:bodyPr>
          <a:lstStyle/>
          <a:p>
            <a:pPr algn="ctr"/>
            <a:r>
              <a:rPr lang="en-US" b="1" dirty="0">
                <a:solidFill>
                  <a:schemeClr val="accent1"/>
                </a:solidFill>
                <a:latin typeface="+mn-lt"/>
              </a:rPr>
              <a:t>Method comparison</a:t>
            </a:r>
          </a:p>
        </p:txBody>
      </p:sp>
      <p:sp>
        <p:nvSpPr>
          <p:cNvPr id="2" name="Rectangle 1"/>
          <p:cNvSpPr/>
          <p:nvPr/>
        </p:nvSpPr>
        <p:spPr>
          <a:xfrm>
            <a:off x="282222" y="2502074"/>
            <a:ext cx="6505076" cy="2554545"/>
          </a:xfrm>
          <a:prstGeom prst="rect">
            <a:avLst/>
          </a:prstGeom>
        </p:spPr>
        <p:txBody>
          <a:bodyPr wrap="square">
            <a:spAutoFit/>
          </a:bodyPr>
          <a:lstStyle/>
          <a:p>
            <a:r>
              <a:rPr lang="en-US" sz="2000" dirty="0"/>
              <a:t># Result comparison</a:t>
            </a:r>
          </a:p>
          <a:p>
            <a:r>
              <a:rPr lang="en-US" sz="2000" dirty="0"/>
              <a:t>Method=c("Stochastic", "KNN(</a:t>
            </a:r>
            <a:r>
              <a:rPr lang="en-US" sz="2000" dirty="0" err="1"/>
              <a:t>Ind</a:t>
            </a:r>
            <a:r>
              <a:rPr lang="en-US" sz="2000" dirty="0"/>
              <a:t>)", "KNN(MK)", "BEAGLE")</a:t>
            </a:r>
          </a:p>
          <a:p>
            <a:r>
              <a:rPr lang="en-US" sz="2000" dirty="0"/>
              <a:t>Cor=c(.39,.63,.60,.61)</a:t>
            </a:r>
          </a:p>
          <a:p>
            <a:r>
              <a:rPr lang="en-US" sz="2000" dirty="0"/>
              <a:t>Match=c(.67,.77,.75,.75)</a:t>
            </a:r>
          </a:p>
          <a:p>
            <a:r>
              <a:rPr lang="en-US" sz="2000" dirty="0"/>
              <a:t>par(</a:t>
            </a:r>
            <a:r>
              <a:rPr lang="en-US" sz="2000" dirty="0" err="1"/>
              <a:t>mfrow</a:t>
            </a:r>
            <a:r>
              <a:rPr lang="en-US" sz="2000" dirty="0"/>
              <a:t>=c(2,1),mar = c(3,4,1,1))</a:t>
            </a:r>
          </a:p>
          <a:p>
            <a:r>
              <a:rPr lang="en-US" sz="2000" dirty="0" err="1"/>
              <a:t>barplot</a:t>
            </a:r>
            <a:r>
              <a:rPr lang="en-US" sz="2000" dirty="0"/>
              <a:t>(Cor, </a:t>
            </a:r>
            <a:r>
              <a:rPr lang="en-US" sz="2000" dirty="0" err="1"/>
              <a:t>names.arg</a:t>
            </a:r>
            <a:r>
              <a:rPr lang="en-US" sz="2000" dirty="0"/>
              <a:t>=Method, </a:t>
            </a:r>
            <a:r>
              <a:rPr lang="en-US" sz="2000" dirty="0" err="1"/>
              <a:t>ylab</a:t>
            </a:r>
            <a:r>
              <a:rPr lang="en-US" sz="2000" dirty="0"/>
              <a:t>="Correlation")</a:t>
            </a:r>
          </a:p>
          <a:p>
            <a:r>
              <a:rPr lang="en-US" sz="2000" dirty="0" err="1"/>
              <a:t>barplot</a:t>
            </a:r>
            <a:r>
              <a:rPr lang="en-US" sz="2000" dirty="0"/>
              <a:t>(Match, </a:t>
            </a:r>
            <a:r>
              <a:rPr lang="en-US" sz="2000" dirty="0" err="1"/>
              <a:t>names.arg</a:t>
            </a:r>
            <a:r>
              <a:rPr lang="en-US" sz="2000" dirty="0"/>
              <a:t>=Method, </a:t>
            </a:r>
            <a:r>
              <a:rPr lang="en-US" sz="2000" dirty="0" err="1"/>
              <a:t>ylab</a:t>
            </a:r>
            <a:r>
              <a:rPr lang="en-US" sz="2000" dirty="0"/>
              <a:t>="Match")</a:t>
            </a:r>
          </a:p>
          <a:p>
            <a:endParaRPr lang="en-US" sz="2000" dirty="0"/>
          </a:p>
        </p:txBody>
      </p:sp>
      <p:pic>
        <p:nvPicPr>
          <p:cNvPr id="6" name="Picture 5">
            <a:extLst>
              <a:ext uri="{FF2B5EF4-FFF2-40B4-BE49-F238E27FC236}">
                <a16:creationId xmlns:a16="http://schemas.microsoft.com/office/drawing/2014/main" id="{F81ACAAB-0503-F047-AD20-FF0E7059E5C1}"/>
              </a:ext>
            </a:extLst>
          </p:cNvPr>
          <p:cNvPicPr>
            <a:picLocks noChangeAspect="1"/>
          </p:cNvPicPr>
          <p:nvPr/>
        </p:nvPicPr>
        <p:blipFill rotWithShape="1">
          <a:blip r:embed="rId3"/>
          <a:srcRect t="1753" b="910"/>
          <a:stretch/>
        </p:blipFill>
        <p:spPr>
          <a:xfrm>
            <a:off x="7167880" y="1432560"/>
            <a:ext cx="4851400" cy="4734560"/>
          </a:xfrm>
          <a:prstGeom prst="rect">
            <a:avLst/>
          </a:prstGeom>
        </p:spPr>
      </p:pic>
    </p:spTree>
    <p:extLst>
      <p:ext uri="{BB962C8B-B14F-4D97-AF65-F5344CB8AC3E}">
        <p14:creationId xmlns:p14="http://schemas.microsoft.com/office/powerpoint/2010/main" val="558175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imputation</a:t>
            </a:r>
          </a:p>
          <a:p>
            <a:r>
              <a:rPr lang="en-US" dirty="0"/>
              <a:t>How to impute</a:t>
            </a:r>
          </a:p>
          <a:p>
            <a:r>
              <a:rPr lang="en-US" dirty="0"/>
              <a:t>Stochastic imputation</a:t>
            </a:r>
          </a:p>
          <a:p>
            <a:r>
              <a:rPr lang="en-US" dirty="0"/>
              <a:t>KNN</a:t>
            </a:r>
          </a:p>
          <a:p>
            <a:r>
              <a:rPr lang="en-US" dirty="0"/>
              <a:t>BEAGLE </a:t>
            </a:r>
          </a:p>
          <a:p>
            <a:r>
              <a:rPr lang="en-US" dirty="0"/>
              <a:t>Accuracy evaluation</a:t>
            </a:r>
          </a:p>
          <a:p>
            <a:endParaRPr lang="en-US" dirty="0"/>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Highlight</a:t>
            </a:r>
          </a:p>
        </p:txBody>
      </p:sp>
    </p:spTree>
    <p:extLst>
      <p:ext uri="{BB962C8B-B14F-4D97-AF65-F5344CB8AC3E}">
        <p14:creationId xmlns:p14="http://schemas.microsoft.com/office/powerpoint/2010/main" val="257480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1" y="2322173"/>
            <a:ext cx="3893897" cy="2432314"/>
          </a:xfrm>
        </p:spPr>
        <p:txBody>
          <a:bodyPr>
            <a:normAutofit fontScale="92500" lnSpcReduction="20000"/>
          </a:bodyPr>
          <a:lstStyle/>
          <a:p>
            <a:r>
              <a:rPr lang="en-US" dirty="0"/>
              <a:t>Coverage: 1X</a:t>
            </a:r>
          </a:p>
          <a:p>
            <a:r>
              <a:rPr lang="en-US" dirty="0"/>
              <a:t>Missing rate: 38%</a:t>
            </a:r>
          </a:p>
          <a:p>
            <a:r>
              <a:rPr lang="en-US" dirty="0"/>
              <a:t>Imputed by KNN</a:t>
            </a:r>
          </a:p>
          <a:p>
            <a:r>
              <a:rPr lang="en-US" dirty="0"/>
              <a:t>Filling rate: 97%</a:t>
            </a:r>
          </a:p>
          <a:p>
            <a:r>
              <a:rPr lang="en-US" dirty="0"/>
              <a:t>Accuracy: 98%</a:t>
            </a:r>
          </a:p>
          <a:p>
            <a:r>
              <a:rPr lang="en-US" dirty="0"/>
              <a:t>3M SNPs remain</a:t>
            </a:r>
          </a:p>
        </p:txBody>
      </p:sp>
      <p:sp>
        <p:nvSpPr>
          <p:cNvPr id="3" name="Title 2"/>
          <p:cNvSpPr>
            <a:spLocks noGrp="1"/>
          </p:cNvSpPr>
          <p:nvPr>
            <p:ph type="title"/>
          </p:nvPr>
        </p:nvSpPr>
        <p:spPr>
          <a:xfrm>
            <a:off x="1981201" y="72048"/>
            <a:ext cx="8229600" cy="1252728"/>
          </a:xfrm>
        </p:spPr>
        <p:txBody>
          <a:bodyPr/>
          <a:lstStyle/>
          <a:p>
            <a:pPr algn="ctr"/>
            <a:r>
              <a:rPr lang="en-US" b="1" dirty="0">
                <a:solidFill>
                  <a:schemeClr val="accent1"/>
                </a:solidFill>
                <a:latin typeface="+mn-lt"/>
              </a:rPr>
              <a:t>Imputation improve density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825" y="2166730"/>
            <a:ext cx="4987636" cy="2743200"/>
          </a:xfrm>
          <a:prstGeom prst="rect">
            <a:avLst/>
          </a:prstGeom>
        </p:spPr>
      </p:pic>
      <p:sp>
        <p:nvSpPr>
          <p:cNvPr id="6" name="TextBox 5"/>
          <p:cNvSpPr txBox="1"/>
          <p:nvPr/>
        </p:nvSpPr>
        <p:spPr>
          <a:xfrm>
            <a:off x="6341166" y="5083073"/>
            <a:ext cx="3869635" cy="369332"/>
          </a:xfrm>
          <a:prstGeom prst="rect">
            <a:avLst/>
          </a:prstGeom>
          <a:noFill/>
        </p:spPr>
        <p:txBody>
          <a:bodyPr wrap="square" rtlCol="0">
            <a:spAutoFit/>
          </a:bodyPr>
          <a:lstStyle/>
          <a:p>
            <a:r>
              <a:rPr lang="en-US" dirty="0"/>
              <a:t>Huang et al. 2010, Nature Genetics</a:t>
            </a:r>
          </a:p>
        </p:txBody>
      </p:sp>
    </p:spTree>
    <p:extLst>
      <p:ext uri="{BB962C8B-B14F-4D97-AF65-F5344CB8AC3E}">
        <p14:creationId xmlns:p14="http://schemas.microsoft.com/office/powerpoint/2010/main" val="329789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861" y="0"/>
            <a:ext cx="7598738" cy="6858000"/>
          </a:xfrm>
          <a:prstGeom prst="rect">
            <a:avLst/>
          </a:prstGeom>
        </p:spPr>
      </p:pic>
    </p:spTree>
    <p:extLst>
      <p:ext uri="{BB962C8B-B14F-4D97-AF65-F5344CB8AC3E}">
        <p14:creationId xmlns:p14="http://schemas.microsoft.com/office/powerpoint/2010/main" val="138261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871727"/>
          </a:xfrm>
        </p:spPr>
        <p:txBody>
          <a:bodyPr/>
          <a:lstStyle/>
          <a:p>
            <a:pPr algn="ctr"/>
            <a:r>
              <a:rPr lang="en-US" b="1" dirty="0">
                <a:solidFill>
                  <a:schemeClr val="accent1"/>
                </a:solidFill>
                <a:latin typeface="+mn-lt"/>
              </a:rPr>
              <a:t>Example of meta analysis</a:t>
            </a:r>
          </a:p>
        </p:txBody>
      </p:sp>
      <p:pic>
        <p:nvPicPr>
          <p:cNvPr id="4" name="Picture 3"/>
          <p:cNvPicPr>
            <a:picLocks noChangeAspect="1"/>
          </p:cNvPicPr>
          <p:nvPr/>
        </p:nvPicPr>
        <p:blipFill>
          <a:blip r:embed="rId2"/>
          <a:stretch>
            <a:fillRect/>
          </a:stretch>
        </p:blipFill>
        <p:spPr>
          <a:xfrm>
            <a:off x="2400300" y="871728"/>
            <a:ext cx="6929686" cy="4572000"/>
          </a:xfrm>
          <a:prstGeom prst="rect">
            <a:avLst/>
          </a:prstGeom>
        </p:spPr>
      </p:pic>
      <p:sp>
        <p:nvSpPr>
          <p:cNvPr id="5" name="Rectangle 4"/>
          <p:cNvSpPr/>
          <p:nvPr/>
        </p:nvSpPr>
        <p:spPr>
          <a:xfrm>
            <a:off x="1524000" y="5443729"/>
            <a:ext cx="9144000" cy="1323439"/>
          </a:xfrm>
          <a:prstGeom prst="rect">
            <a:avLst/>
          </a:prstGeom>
        </p:spPr>
        <p:txBody>
          <a:bodyPr wrap="square">
            <a:spAutoFit/>
          </a:bodyPr>
          <a:lstStyle/>
          <a:p>
            <a:r>
              <a:rPr lang="en-US" sz="1600" dirty="0"/>
              <a:t>Fig. 5. Missing rate of SNPs. There were 21,455 SNPs on Illumina array that was used to derive the predictive formula. Aboutw40% of these SNPs were not present on the </a:t>
            </a:r>
            <a:r>
              <a:rPr lang="en-US" sz="1600" dirty="0" err="1"/>
              <a:t>Affymetrix</a:t>
            </a:r>
            <a:r>
              <a:rPr lang="en-US" sz="1600" dirty="0"/>
              <a:t> array that was used to genotype the dogs for independent validation (including the first and the third most influential SNPs on the Illumina array). The cumulative missing rates of SNPs are plotted against their order (descending log scale) based on their scaling factor.</a:t>
            </a:r>
          </a:p>
        </p:txBody>
      </p:sp>
      <p:sp>
        <p:nvSpPr>
          <p:cNvPr id="6" name="Rectangle 5"/>
          <p:cNvSpPr/>
          <p:nvPr/>
        </p:nvSpPr>
        <p:spPr>
          <a:xfrm>
            <a:off x="6007100" y="1478126"/>
            <a:ext cx="3238500" cy="646331"/>
          </a:xfrm>
          <a:prstGeom prst="rect">
            <a:avLst/>
          </a:prstGeom>
          <a:solidFill>
            <a:schemeClr val="bg1"/>
          </a:solidFill>
        </p:spPr>
        <p:txBody>
          <a:bodyPr wrap="square">
            <a:spAutoFit/>
          </a:bodyPr>
          <a:lstStyle/>
          <a:p>
            <a:r>
              <a:rPr lang="en-US" dirty="0" err="1"/>
              <a:t>Guo</a:t>
            </a:r>
            <a:r>
              <a:rPr lang="en-US" dirty="0"/>
              <a:t> et. al. Osteoarthritis Cartilage. 2011, 19(4): 420–429</a:t>
            </a:r>
          </a:p>
        </p:txBody>
      </p:sp>
    </p:spTree>
    <p:extLst>
      <p:ext uri="{BB962C8B-B14F-4D97-AF65-F5344CB8AC3E}">
        <p14:creationId xmlns:p14="http://schemas.microsoft.com/office/powerpoint/2010/main" val="341745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1252728"/>
          </a:xfrm>
        </p:spPr>
        <p:txBody>
          <a:bodyPr/>
          <a:lstStyle/>
          <a:p>
            <a:pPr algn="ctr"/>
            <a:r>
              <a:rPr lang="en-US" b="1" dirty="0">
                <a:solidFill>
                  <a:schemeClr val="accent1"/>
                </a:solidFill>
                <a:latin typeface="+mn-lt"/>
              </a:rPr>
              <a:t>Canine hip dysplasia is predictable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811" y="1252728"/>
            <a:ext cx="7946379" cy="5266944"/>
          </a:xfrm>
          <a:prstGeom prst="rect">
            <a:avLst/>
          </a:prstGeom>
        </p:spPr>
      </p:pic>
    </p:spTree>
    <p:extLst>
      <p:ext uri="{BB962C8B-B14F-4D97-AF65-F5344CB8AC3E}">
        <p14:creationId xmlns:p14="http://schemas.microsoft.com/office/powerpoint/2010/main" val="372565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Fill with mean</a:t>
            </a:r>
          </a:p>
          <a:p>
            <a:r>
              <a:rPr lang="en-US" dirty="0"/>
              <a:t>By major allele</a:t>
            </a:r>
          </a:p>
          <a:p>
            <a:r>
              <a:rPr lang="en-US" dirty="0">
                <a:solidFill>
                  <a:srgbClr val="FF0000"/>
                </a:solidFill>
              </a:rPr>
              <a:t>Haplotype</a:t>
            </a:r>
          </a:p>
          <a:p>
            <a:r>
              <a:rPr lang="en-US" dirty="0">
                <a:solidFill>
                  <a:srgbClr val="FF0000"/>
                </a:solidFill>
              </a:rPr>
              <a:t>Stochastic imputation with allele frequency </a:t>
            </a:r>
          </a:p>
          <a:p>
            <a:r>
              <a:rPr lang="en-US" dirty="0">
                <a:solidFill>
                  <a:srgbClr val="FF0000"/>
                </a:solidFill>
              </a:rPr>
              <a:t>KNN</a:t>
            </a:r>
          </a:p>
          <a:p>
            <a:r>
              <a:rPr lang="en-US" dirty="0">
                <a:solidFill>
                  <a:schemeClr val="tx2">
                    <a:lumMod val="75000"/>
                  </a:schemeClr>
                </a:solidFill>
              </a:rPr>
              <a:t>Hidden </a:t>
            </a:r>
            <a:r>
              <a:rPr lang="en-US" dirty="0" err="1">
                <a:solidFill>
                  <a:schemeClr val="tx2">
                    <a:lumMod val="75000"/>
                  </a:schemeClr>
                </a:solidFill>
              </a:rPr>
              <a:t>Marcov</a:t>
            </a:r>
            <a:r>
              <a:rPr lang="en-US" dirty="0">
                <a:solidFill>
                  <a:schemeClr val="tx2">
                    <a:lumMod val="75000"/>
                  </a:schemeClr>
                </a:solidFill>
              </a:rPr>
              <a:t> Model </a:t>
            </a:r>
            <a:r>
              <a:rPr lang="en-US" dirty="0">
                <a:solidFill>
                  <a:srgbClr val="FF0000"/>
                </a:solidFill>
              </a:rPr>
              <a:t>(BEAGLE)</a:t>
            </a:r>
          </a:p>
          <a:p>
            <a:r>
              <a:rPr lang="en-US" dirty="0"/>
              <a:t>Much more</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Imputation mechanism</a:t>
            </a:r>
          </a:p>
        </p:txBody>
      </p:sp>
    </p:spTree>
    <p:extLst>
      <p:ext uri="{BB962C8B-B14F-4D97-AF65-F5344CB8AC3E}">
        <p14:creationId xmlns:p14="http://schemas.microsoft.com/office/powerpoint/2010/main" val="11792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295" y="1252728"/>
            <a:ext cx="7843410" cy="5486400"/>
          </a:xfrm>
          <a:prstGeom prst="rect">
            <a:avLst/>
          </a:prstGeom>
        </p:spPr>
      </p:pic>
      <p:sp>
        <p:nvSpPr>
          <p:cNvPr id="3" name="Title 2"/>
          <p:cNvSpPr>
            <a:spLocks noGrp="1"/>
          </p:cNvSpPr>
          <p:nvPr>
            <p:ph type="title"/>
          </p:nvPr>
        </p:nvSpPr>
        <p:spPr>
          <a:xfrm>
            <a:off x="1981200" y="0"/>
            <a:ext cx="8229600" cy="1098840"/>
          </a:xfrm>
        </p:spPr>
        <p:txBody>
          <a:bodyPr/>
          <a:lstStyle/>
          <a:p>
            <a:pPr algn="ctr"/>
            <a:r>
              <a:rPr lang="en-US" b="1" dirty="0">
                <a:solidFill>
                  <a:schemeClr val="accent1"/>
                </a:solidFill>
                <a:latin typeface="+mn-lt"/>
              </a:rPr>
              <a:t>Impute by haplotype</a:t>
            </a:r>
          </a:p>
        </p:txBody>
      </p:sp>
      <p:sp>
        <p:nvSpPr>
          <p:cNvPr id="6" name="Rectangle 5"/>
          <p:cNvSpPr/>
          <p:nvPr/>
        </p:nvSpPr>
        <p:spPr>
          <a:xfrm>
            <a:off x="5937776" y="1098840"/>
            <a:ext cx="4176477" cy="307777"/>
          </a:xfrm>
          <a:prstGeom prst="rect">
            <a:avLst/>
          </a:prstGeom>
          <a:solidFill>
            <a:schemeClr val="bg1"/>
          </a:solidFill>
        </p:spPr>
        <p:txBody>
          <a:bodyPr wrap="square">
            <a:spAutoFit/>
          </a:bodyPr>
          <a:lstStyle/>
          <a:p>
            <a:r>
              <a:rPr lang="en-US" sz="1400" dirty="0" err="1"/>
              <a:t>Marchini</a:t>
            </a:r>
            <a:r>
              <a:rPr lang="en-US" sz="1400" dirty="0"/>
              <a:t> et. al. </a:t>
            </a:r>
            <a:r>
              <a:rPr lang="nb-NO" sz="1400" dirty="0"/>
              <a:t>Nat Rev Genet. 2010 Jul;11(7):499-511</a:t>
            </a:r>
            <a:endParaRPr lang="en-US" sz="1400" dirty="0"/>
          </a:p>
        </p:txBody>
      </p:sp>
      <p:sp>
        <p:nvSpPr>
          <p:cNvPr id="8" name="Rectangle 7"/>
          <p:cNvSpPr/>
          <p:nvPr/>
        </p:nvSpPr>
        <p:spPr>
          <a:xfrm>
            <a:off x="5173649" y="6195891"/>
            <a:ext cx="413468" cy="4557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78914" y="6264633"/>
            <a:ext cx="395743" cy="1918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73649" y="3611783"/>
            <a:ext cx="413468" cy="164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73649" y="3242247"/>
            <a:ext cx="413468" cy="164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ECFB461-88E3-AF48-8FE3-768B8EB7312C}"/>
              </a:ext>
            </a:extLst>
          </p:cNvPr>
          <p:cNvSpPr/>
          <p:nvPr/>
        </p:nvSpPr>
        <p:spPr>
          <a:xfrm>
            <a:off x="5173649" y="1831363"/>
            <a:ext cx="440086" cy="1992491"/>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a:extLst>
              <a:ext uri="{FF2B5EF4-FFF2-40B4-BE49-F238E27FC236}">
                <a16:creationId xmlns:a16="http://schemas.microsoft.com/office/drawing/2014/main" id="{B8543410-9E47-D242-92CF-945DE1FD9A58}"/>
              </a:ext>
            </a:extLst>
          </p:cNvPr>
          <p:cNvSpPr/>
          <p:nvPr/>
        </p:nvSpPr>
        <p:spPr>
          <a:xfrm>
            <a:off x="5598195" y="3836625"/>
            <a:ext cx="94877" cy="200483"/>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a:extLst>
              <a:ext uri="{FF2B5EF4-FFF2-40B4-BE49-F238E27FC236}">
                <a16:creationId xmlns:a16="http://schemas.microsoft.com/office/drawing/2014/main" id="{C1662647-9DC7-9741-8E9E-7E374EDC9D5B}"/>
              </a:ext>
            </a:extLst>
          </p:cNvPr>
          <p:cNvSpPr/>
          <p:nvPr/>
        </p:nvSpPr>
        <p:spPr>
          <a:xfrm>
            <a:off x="5587117" y="6682624"/>
            <a:ext cx="94877" cy="164081"/>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22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 grpId="0" animBg="1"/>
      <p:bldP spid="4"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1508</TotalTime>
  <Words>2126</Words>
  <Application>Microsoft Macintosh PowerPoint</Application>
  <PresentationFormat>Widescreen</PresentationFormat>
  <Paragraphs>299</Paragraphs>
  <Slides>36</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ArialMT</vt:lpstr>
      <vt:lpstr>Arial</vt:lpstr>
      <vt:lpstr>Calibri</vt:lpstr>
      <vt:lpstr>Calibri Light</vt:lpstr>
      <vt:lpstr>Candara</vt:lpstr>
      <vt:lpstr>Monaco</vt:lpstr>
      <vt:lpstr>Symbol</vt:lpstr>
      <vt:lpstr>Wingdings</vt:lpstr>
      <vt:lpstr>Office Theme</vt:lpstr>
      <vt:lpstr>Document</vt:lpstr>
      <vt:lpstr>Statistical Genomics</vt:lpstr>
      <vt:lpstr>Outline</vt:lpstr>
      <vt:lpstr>Why imputation</vt:lpstr>
      <vt:lpstr>Imputation improve density</vt:lpstr>
      <vt:lpstr>PowerPoint Presentation</vt:lpstr>
      <vt:lpstr>Example of meta analysis</vt:lpstr>
      <vt:lpstr>Canine hip dysplasia is predictable</vt:lpstr>
      <vt:lpstr>Imputation mechanism</vt:lpstr>
      <vt:lpstr>Impute by haplotype</vt:lpstr>
      <vt:lpstr>Stochastic imputation with allele frequency </vt:lpstr>
      <vt:lpstr>Implication of stochastic imputation</vt:lpstr>
      <vt:lpstr>Evaluation of imputation accuracy</vt:lpstr>
      <vt:lpstr>Import data</vt:lpstr>
      <vt:lpstr>Variable of uniform distribution</vt:lpstr>
      <vt:lpstr>Missing value simulation</vt:lpstr>
      <vt:lpstr>Two types of imputation accuracy</vt:lpstr>
      <vt:lpstr>Accuracy calculation</vt:lpstr>
      <vt:lpstr>The two type accuracy are correlated</vt:lpstr>
      <vt:lpstr>Two types of accuracy can be very different with Low MAF</vt:lpstr>
      <vt:lpstr>US Election 2016</vt:lpstr>
      <vt:lpstr>K Nearest Neighbors: vote</vt:lpstr>
      <vt:lpstr>More dimension: Euclidean distance</vt:lpstr>
      <vt:lpstr>Genotype imputation</vt:lpstr>
      <vt:lpstr>"impute" R package</vt:lpstr>
      <vt:lpstr>Markers as features</vt:lpstr>
      <vt:lpstr>Imputation Categories</vt:lpstr>
      <vt:lpstr>Individual as features</vt:lpstr>
      <vt:lpstr>BEAGLE</vt:lpstr>
      <vt:lpstr>Input file</vt:lpstr>
      <vt:lpstr>Output file</vt:lpstr>
      <vt:lpstr>Run BEAGLE</vt:lpstr>
      <vt:lpstr>Output of BEAGLE</vt:lpstr>
      <vt:lpstr>Format conversion</vt:lpstr>
      <vt:lpstr>Accuracy of BEAGLE</vt:lpstr>
      <vt:lpstr>Method comparison</vt:lpstr>
      <vt:lpstr>Highlight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111</cp:revision>
  <dcterms:created xsi:type="dcterms:W3CDTF">2020-01-18T23:14:17Z</dcterms:created>
  <dcterms:modified xsi:type="dcterms:W3CDTF">2021-02-06T19:08:21Z</dcterms:modified>
</cp:coreProperties>
</file>