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5"/>
  </p:notesMasterIdLst>
  <p:sldIdLst>
    <p:sldId id="307" r:id="rId2"/>
    <p:sldId id="359" r:id="rId3"/>
    <p:sldId id="433" r:id="rId4"/>
    <p:sldId id="360" r:id="rId5"/>
    <p:sldId id="434" r:id="rId6"/>
    <p:sldId id="257" r:id="rId7"/>
    <p:sldId id="436" r:id="rId8"/>
    <p:sldId id="435" r:id="rId9"/>
    <p:sldId id="361" r:id="rId10"/>
    <p:sldId id="362" r:id="rId11"/>
    <p:sldId id="363" r:id="rId12"/>
    <p:sldId id="373" r:id="rId13"/>
    <p:sldId id="364" r:id="rId14"/>
    <p:sldId id="375" r:id="rId15"/>
    <p:sldId id="376" r:id="rId16"/>
    <p:sldId id="369" r:id="rId17"/>
    <p:sldId id="437" r:id="rId18"/>
    <p:sldId id="438" r:id="rId19"/>
    <p:sldId id="256" r:id="rId20"/>
    <p:sldId id="439" r:id="rId21"/>
    <p:sldId id="440" r:id="rId22"/>
    <p:sldId id="441" r:id="rId23"/>
    <p:sldId id="44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0"/>
    <p:restoredTop sz="81536"/>
  </p:normalViewPr>
  <p:slideViewPr>
    <p:cSldViewPr snapToGrid="0" snapToObjects="1">
      <p:cViewPr varScale="1">
        <p:scale>
          <a:sx n="258" d="100"/>
          <a:sy n="258" d="100"/>
        </p:scale>
        <p:origin x="51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1ABEE-8E89-41BE-836D-7DDCF5D4EE08}" type="slidenum">
              <a:rPr lang="en-US"/>
              <a:pPr/>
              <a:t>10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0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9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AF0B2-D563-4512-8716-18C18F34C12F}" type="datetime1">
              <a:rPr lang="en-US" smtClean="0"/>
              <a:pPr/>
              <a:t>2/9/21</a:t>
            </a:fld>
            <a:endParaRPr lang="en-US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6898D-8632-4B2A-A581-D61FC434D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sciences-labs.bham.ac.uk/Kearsey/applet.html" TargetMode="External"/><Relationship Id="rId3" Type="http://schemas.openxmlformats.org/officeDocument/2006/relationships/hyperlink" Target="http://mtweb.cs.ucl.ac.uk/mus/www/HAPPY/happyR.shtml" TargetMode="External"/><Relationship Id="rId7" Type="http://schemas.openxmlformats.org/officeDocument/2006/relationships/hyperlink" Target="http://www.multiqtl.com/" TargetMode="External"/><Relationship Id="rId12" Type="http://schemas.openxmlformats.org/officeDocument/2006/relationships/hyperlink" Target="https://rqtl.org/" TargetMode="External"/><Relationship Id="rId2" Type="http://schemas.openxmlformats.org/officeDocument/2006/relationships/hyperlink" Target="http://www.genenetwork.org/h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oad.mit.edu/ftp/distribution/software/mapmaker3/" TargetMode="External"/><Relationship Id="rId11" Type="http://schemas.openxmlformats.org/officeDocument/2006/relationships/hyperlink" Target="https://cran.r-project.org/package=qtlDesign" TargetMode="External"/><Relationship Id="rId5" Type="http://schemas.openxmlformats.org/officeDocument/2006/relationships/hyperlink" Target="http://cc.oulu.fi/~misillan/#sec2" TargetMode="External"/><Relationship Id="rId10" Type="http://schemas.openxmlformats.org/officeDocument/2006/relationships/hyperlink" Target="http://statgen.ncsu.edu/qtlcart/cartographer.html" TargetMode="External"/><Relationship Id="rId4" Type="http://schemas.openxmlformats.org/officeDocument/2006/relationships/hyperlink" Target="http://www.kyazma.nl/" TargetMode="External"/><Relationship Id="rId9" Type="http://schemas.openxmlformats.org/officeDocument/2006/relationships/hyperlink" Target="https://forge-dga.jouy.inra.fr/projects/qtlma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qt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9780470015902.a0000819.pub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8: Linkage analysis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958"/>
            <a:ext cx="85344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Crosses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4038600" y="1981201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1" name="Text Box 5"/>
          <p:cNvSpPr txBox="1">
            <a:spLocks noChangeArrowheads="1"/>
          </p:cNvSpPr>
          <p:nvPr/>
        </p:nvSpPr>
        <p:spPr bwMode="auto">
          <a:xfrm>
            <a:off x="4038600" y="2438401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2" name="Text Box 6"/>
          <p:cNvSpPr txBox="1">
            <a:spLocks noChangeArrowheads="1"/>
          </p:cNvSpPr>
          <p:nvPr/>
        </p:nvSpPr>
        <p:spPr bwMode="auto">
          <a:xfrm>
            <a:off x="3962400" y="1524001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Breed A</a:t>
            </a:r>
          </a:p>
        </p:txBody>
      </p:sp>
      <p:sp>
        <p:nvSpPr>
          <p:cNvPr id="475143" name="Text Box 7"/>
          <p:cNvSpPr txBox="1">
            <a:spLocks noChangeArrowheads="1"/>
          </p:cNvSpPr>
          <p:nvPr/>
        </p:nvSpPr>
        <p:spPr bwMode="auto">
          <a:xfrm>
            <a:off x="4572000" y="1981201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4" name="Text Box 8"/>
          <p:cNvSpPr txBox="1">
            <a:spLocks noChangeArrowheads="1"/>
          </p:cNvSpPr>
          <p:nvPr/>
        </p:nvSpPr>
        <p:spPr bwMode="auto">
          <a:xfrm>
            <a:off x="4572000" y="2438401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7086600" y="1981201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6" name="Text Box 10"/>
          <p:cNvSpPr txBox="1">
            <a:spLocks noChangeArrowheads="1"/>
          </p:cNvSpPr>
          <p:nvPr/>
        </p:nvSpPr>
        <p:spPr bwMode="auto">
          <a:xfrm>
            <a:off x="7086600" y="2438401"/>
            <a:ext cx="533400" cy="3667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/>
        </p:nvSpPr>
        <p:spPr bwMode="auto">
          <a:xfrm>
            <a:off x="7010400" y="1524001"/>
            <a:ext cx="1066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Breed B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/>
        </p:nvSpPr>
        <p:spPr bwMode="auto">
          <a:xfrm>
            <a:off x="7620000" y="1981201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/>
        </p:nvSpPr>
        <p:spPr bwMode="auto">
          <a:xfrm>
            <a:off x="7620000" y="2438401"/>
            <a:ext cx="533400" cy="366713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486400" y="2819401"/>
            <a:ext cx="1143000" cy="1281113"/>
            <a:chOff x="2496" y="1776"/>
            <a:chExt cx="720" cy="807"/>
          </a:xfrm>
        </p:grpSpPr>
        <p:sp>
          <p:nvSpPr>
            <p:cNvPr id="475150" name="Text Box 14"/>
            <p:cNvSpPr txBox="1">
              <a:spLocks noChangeArrowheads="1"/>
            </p:cNvSpPr>
            <p:nvPr/>
          </p:nvSpPr>
          <p:spPr bwMode="auto">
            <a:xfrm>
              <a:off x="2544" y="2064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1" name="Text Box 15"/>
            <p:cNvSpPr txBox="1">
              <a:spLocks noChangeArrowheads="1"/>
            </p:cNvSpPr>
            <p:nvPr/>
          </p:nvSpPr>
          <p:spPr bwMode="auto">
            <a:xfrm>
              <a:off x="2544" y="2352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2" name="Text Box 16"/>
            <p:cNvSpPr txBox="1">
              <a:spLocks noChangeArrowheads="1"/>
            </p:cNvSpPr>
            <p:nvPr/>
          </p:nvSpPr>
          <p:spPr bwMode="auto">
            <a:xfrm>
              <a:off x="2496" y="1776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F1</a:t>
              </a:r>
            </a:p>
          </p:txBody>
        </p:sp>
        <p:sp>
          <p:nvSpPr>
            <p:cNvPr id="475153" name="Text Box 17"/>
            <p:cNvSpPr txBox="1">
              <a:spLocks noChangeArrowheads="1"/>
            </p:cNvSpPr>
            <p:nvPr/>
          </p:nvSpPr>
          <p:spPr bwMode="auto">
            <a:xfrm>
              <a:off x="2880" y="2064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54" name="Text Box 18"/>
            <p:cNvSpPr txBox="1">
              <a:spLocks noChangeArrowheads="1"/>
            </p:cNvSpPr>
            <p:nvPr/>
          </p:nvSpPr>
          <p:spPr bwMode="auto">
            <a:xfrm>
              <a:off x="2880" y="2352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2971800" y="4114800"/>
            <a:ext cx="2667000" cy="1295400"/>
            <a:chOff x="912" y="2592"/>
            <a:chExt cx="1680" cy="816"/>
          </a:xfrm>
        </p:grpSpPr>
        <p:sp>
          <p:nvSpPr>
            <p:cNvPr id="475155" name="Text Box 19"/>
            <p:cNvSpPr txBox="1">
              <a:spLocks noChangeArrowheads="1"/>
            </p:cNvSpPr>
            <p:nvPr/>
          </p:nvSpPr>
          <p:spPr bwMode="auto">
            <a:xfrm>
              <a:off x="912" y="2889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6" name="Text Box 20"/>
            <p:cNvSpPr txBox="1">
              <a:spLocks noChangeArrowheads="1"/>
            </p:cNvSpPr>
            <p:nvPr/>
          </p:nvSpPr>
          <p:spPr bwMode="auto">
            <a:xfrm>
              <a:off x="912" y="3177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57" name="Text Box 21"/>
            <p:cNvSpPr txBox="1">
              <a:spLocks noChangeArrowheads="1"/>
            </p:cNvSpPr>
            <p:nvPr/>
          </p:nvSpPr>
          <p:spPr bwMode="auto">
            <a:xfrm>
              <a:off x="1440" y="2592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BCA</a:t>
              </a:r>
            </a:p>
          </p:txBody>
        </p:sp>
        <p:sp>
          <p:nvSpPr>
            <p:cNvPr id="475158" name="Text Box 22"/>
            <p:cNvSpPr txBox="1">
              <a:spLocks noChangeArrowheads="1"/>
            </p:cNvSpPr>
            <p:nvPr/>
          </p:nvSpPr>
          <p:spPr bwMode="auto">
            <a:xfrm>
              <a:off x="1248" y="2889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59" name="Text Box 23"/>
            <p:cNvSpPr txBox="1">
              <a:spLocks noChangeArrowheads="1"/>
            </p:cNvSpPr>
            <p:nvPr/>
          </p:nvSpPr>
          <p:spPr bwMode="auto">
            <a:xfrm>
              <a:off x="1248" y="3177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60" name="Text Box 24"/>
            <p:cNvSpPr txBox="1">
              <a:spLocks noChangeArrowheads="1"/>
            </p:cNvSpPr>
            <p:nvPr/>
          </p:nvSpPr>
          <p:spPr bwMode="auto">
            <a:xfrm>
              <a:off x="1920" y="2889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61" name="Text Box 25"/>
            <p:cNvSpPr txBox="1">
              <a:spLocks noChangeArrowheads="1"/>
            </p:cNvSpPr>
            <p:nvPr/>
          </p:nvSpPr>
          <p:spPr bwMode="auto">
            <a:xfrm>
              <a:off x="1920" y="3177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62" name="Text Box 26"/>
            <p:cNvSpPr txBox="1">
              <a:spLocks noChangeArrowheads="1"/>
            </p:cNvSpPr>
            <p:nvPr/>
          </p:nvSpPr>
          <p:spPr bwMode="auto">
            <a:xfrm>
              <a:off x="2256" y="2889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75163" name="Text Box 27"/>
            <p:cNvSpPr txBox="1">
              <a:spLocks noChangeArrowheads="1"/>
            </p:cNvSpPr>
            <p:nvPr/>
          </p:nvSpPr>
          <p:spPr bwMode="auto">
            <a:xfrm>
              <a:off x="2256" y="3177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75168" name="Line 32"/>
          <p:cNvSpPr>
            <a:spLocks noChangeShapeType="1"/>
          </p:cNvSpPr>
          <p:nvPr/>
        </p:nvSpPr>
        <p:spPr bwMode="auto">
          <a:xfrm>
            <a:off x="4343400" y="2819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69" name="Line 33"/>
          <p:cNvSpPr>
            <a:spLocks noChangeShapeType="1"/>
          </p:cNvSpPr>
          <p:nvPr/>
        </p:nvSpPr>
        <p:spPr bwMode="auto">
          <a:xfrm flipH="1">
            <a:off x="4572000" y="2819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5170" name="Text Box 34"/>
          <p:cNvSpPr txBox="1">
            <a:spLocks noChangeArrowheads="1"/>
          </p:cNvSpPr>
          <p:nvPr/>
        </p:nvSpPr>
        <p:spPr bwMode="auto">
          <a:xfrm>
            <a:off x="4464050" y="3084513"/>
            <a:ext cx="26481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6324600" y="4114801"/>
            <a:ext cx="3733800" cy="1281113"/>
            <a:chOff x="3024" y="2592"/>
            <a:chExt cx="2352" cy="807"/>
          </a:xfrm>
        </p:grpSpPr>
        <p:sp>
          <p:nvSpPr>
            <p:cNvPr id="475171" name="Text Box 35"/>
            <p:cNvSpPr txBox="1">
              <a:spLocks noChangeArrowheads="1"/>
            </p:cNvSpPr>
            <p:nvPr/>
          </p:nvSpPr>
          <p:spPr bwMode="auto">
            <a:xfrm>
              <a:off x="3024" y="2880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2" name="Text Box 36"/>
            <p:cNvSpPr txBox="1">
              <a:spLocks noChangeArrowheads="1"/>
            </p:cNvSpPr>
            <p:nvPr/>
          </p:nvSpPr>
          <p:spPr bwMode="auto">
            <a:xfrm>
              <a:off x="3024" y="3168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3" name="Text Box 37"/>
            <p:cNvSpPr txBox="1">
              <a:spLocks noChangeArrowheads="1"/>
            </p:cNvSpPr>
            <p:nvPr/>
          </p:nvSpPr>
          <p:spPr bwMode="auto">
            <a:xfrm>
              <a:off x="3360" y="2880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4" name="Text Box 38"/>
            <p:cNvSpPr txBox="1">
              <a:spLocks noChangeArrowheads="1"/>
            </p:cNvSpPr>
            <p:nvPr/>
          </p:nvSpPr>
          <p:spPr bwMode="auto">
            <a:xfrm>
              <a:off x="3360" y="3168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5" name="Text Box 39"/>
            <p:cNvSpPr txBox="1">
              <a:spLocks noChangeArrowheads="1"/>
            </p:cNvSpPr>
            <p:nvPr/>
          </p:nvSpPr>
          <p:spPr bwMode="auto">
            <a:xfrm>
              <a:off x="3840" y="2864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6" name="Text Box 40"/>
            <p:cNvSpPr txBox="1">
              <a:spLocks noChangeArrowheads="1"/>
            </p:cNvSpPr>
            <p:nvPr/>
          </p:nvSpPr>
          <p:spPr bwMode="auto">
            <a:xfrm>
              <a:off x="3840" y="3152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77" name="Text Box 41"/>
            <p:cNvSpPr txBox="1">
              <a:spLocks noChangeArrowheads="1"/>
            </p:cNvSpPr>
            <p:nvPr/>
          </p:nvSpPr>
          <p:spPr bwMode="auto">
            <a:xfrm>
              <a:off x="4176" y="2864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78" name="Text Box 42"/>
            <p:cNvSpPr txBox="1">
              <a:spLocks noChangeArrowheads="1"/>
            </p:cNvSpPr>
            <p:nvPr/>
          </p:nvSpPr>
          <p:spPr bwMode="auto">
            <a:xfrm>
              <a:off x="4176" y="3152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3" name="Text Box 47"/>
            <p:cNvSpPr txBox="1">
              <a:spLocks noChangeArrowheads="1"/>
            </p:cNvSpPr>
            <p:nvPr/>
          </p:nvSpPr>
          <p:spPr bwMode="auto">
            <a:xfrm>
              <a:off x="4704" y="2880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84" name="Text Box 48"/>
            <p:cNvSpPr txBox="1">
              <a:spLocks noChangeArrowheads="1"/>
            </p:cNvSpPr>
            <p:nvPr/>
          </p:nvSpPr>
          <p:spPr bwMode="auto">
            <a:xfrm>
              <a:off x="4704" y="3168"/>
              <a:ext cx="336" cy="231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75185" name="Text Box 49"/>
            <p:cNvSpPr txBox="1">
              <a:spLocks noChangeArrowheads="1"/>
            </p:cNvSpPr>
            <p:nvPr/>
          </p:nvSpPr>
          <p:spPr bwMode="auto">
            <a:xfrm>
              <a:off x="5040" y="2880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6" name="Text Box 50"/>
            <p:cNvSpPr txBox="1">
              <a:spLocks noChangeArrowheads="1"/>
            </p:cNvSpPr>
            <p:nvPr/>
          </p:nvSpPr>
          <p:spPr bwMode="auto">
            <a:xfrm>
              <a:off x="5040" y="3168"/>
              <a:ext cx="336" cy="231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475189" name="Text Box 53"/>
            <p:cNvSpPr txBox="1">
              <a:spLocks noChangeArrowheads="1"/>
            </p:cNvSpPr>
            <p:nvPr/>
          </p:nvSpPr>
          <p:spPr bwMode="auto">
            <a:xfrm>
              <a:off x="3888" y="2592"/>
              <a:ext cx="67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F2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928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"/>
            <a:ext cx="8229600" cy="15694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Probability</a:t>
            </a: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/>
          </p:nvPr>
        </p:nvGraphicFramePr>
        <p:xfrm>
          <a:off x="6934200" y="2878018"/>
          <a:ext cx="2514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86001" y="2400301"/>
            <a:ext cx="3609975" cy="2238375"/>
            <a:chOff x="4986337" y="1371600"/>
            <a:chExt cx="3609975" cy="2238375"/>
          </a:xfrm>
        </p:grpSpPr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5595937" y="1371600"/>
              <a:ext cx="2667000" cy="1295400"/>
              <a:chOff x="912" y="2592"/>
              <a:chExt cx="1680" cy="816"/>
            </a:xfrm>
          </p:grpSpPr>
          <p:sp>
            <p:nvSpPr>
              <p:cNvPr id="6" name="Text Box 19"/>
              <p:cNvSpPr txBox="1">
                <a:spLocks noChangeArrowheads="1"/>
              </p:cNvSpPr>
              <p:nvPr/>
            </p:nvSpPr>
            <p:spPr bwMode="auto">
              <a:xfrm>
                <a:off x="912" y="2889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7" name="Text Box 20"/>
              <p:cNvSpPr txBox="1">
                <a:spLocks noChangeArrowheads="1"/>
              </p:cNvSpPr>
              <p:nvPr/>
            </p:nvSpPr>
            <p:spPr bwMode="auto">
              <a:xfrm>
                <a:off x="912" y="3177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8" name="Text Box 21"/>
              <p:cNvSpPr txBox="1">
                <a:spLocks noChangeArrowheads="1"/>
              </p:cNvSpPr>
              <p:nvPr/>
            </p:nvSpPr>
            <p:spPr bwMode="auto">
              <a:xfrm>
                <a:off x="1440" y="2592"/>
                <a:ext cx="67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BCA</a:t>
                </a:r>
              </a:p>
            </p:txBody>
          </p:sp>
          <p:sp>
            <p:nvSpPr>
              <p:cNvPr id="9" name="Text Box 22"/>
              <p:cNvSpPr txBox="1">
                <a:spLocks noChangeArrowheads="1"/>
              </p:cNvSpPr>
              <p:nvPr/>
            </p:nvSpPr>
            <p:spPr bwMode="auto">
              <a:xfrm>
                <a:off x="1248" y="2889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0" name="Text Box 23"/>
              <p:cNvSpPr txBox="1">
                <a:spLocks noChangeArrowheads="1"/>
              </p:cNvSpPr>
              <p:nvPr/>
            </p:nvSpPr>
            <p:spPr bwMode="auto">
              <a:xfrm>
                <a:off x="1248" y="3177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?</a:t>
                </a:r>
              </a:p>
            </p:txBody>
          </p:sp>
          <p:sp>
            <p:nvSpPr>
              <p:cNvPr id="11" name="Text Box 24"/>
              <p:cNvSpPr txBox="1">
                <a:spLocks noChangeArrowheads="1"/>
              </p:cNvSpPr>
              <p:nvPr/>
            </p:nvSpPr>
            <p:spPr bwMode="auto">
              <a:xfrm>
                <a:off x="1920" y="2889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2" name="Text Box 25"/>
              <p:cNvSpPr txBox="1">
                <a:spLocks noChangeArrowheads="1"/>
              </p:cNvSpPr>
              <p:nvPr/>
            </p:nvSpPr>
            <p:spPr bwMode="auto">
              <a:xfrm>
                <a:off x="1920" y="3177"/>
                <a:ext cx="336" cy="231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2256" y="2889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D</a:t>
                </a:r>
              </a:p>
            </p:txBody>
          </p:sp>
          <p:sp>
            <p:nvSpPr>
              <p:cNvPr id="14" name="Text Box 27"/>
              <p:cNvSpPr txBox="1">
                <a:spLocks noChangeArrowheads="1"/>
              </p:cNvSpPr>
              <p:nvPr/>
            </p:nvSpPr>
            <p:spPr bwMode="auto">
              <a:xfrm>
                <a:off x="2256" y="3177"/>
                <a:ext cx="336" cy="231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56"/>
            <p:cNvGrpSpPr>
              <a:grpSpLocks/>
            </p:cNvGrpSpPr>
            <p:nvPr/>
          </p:nvGrpSpPr>
          <p:grpSpPr bwMode="auto">
            <a:xfrm>
              <a:off x="4986337" y="2819400"/>
              <a:ext cx="3609975" cy="790575"/>
              <a:chOff x="528" y="3504"/>
              <a:chExt cx="2274" cy="498"/>
            </a:xfrm>
          </p:grpSpPr>
          <p:sp>
            <p:nvSpPr>
              <p:cNvPr id="16" name="Text Box 28"/>
              <p:cNvSpPr txBox="1">
                <a:spLocks noChangeArrowheads="1"/>
              </p:cNvSpPr>
              <p:nvPr/>
            </p:nvSpPr>
            <p:spPr bwMode="auto">
              <a:xfrm>
                <a:off x="528" y="3504"/>
                <a:ext cx="1133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P(?=D | MM)=1-r</a:t>
                </a:r>
              </a:p>
            </p:txBody>
          </p:sp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538" y="3769"/>
                <a:ext cx="1041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P(?=d | MM)=r</a:t>
                </a:r>
              </a:p>
            </p:txBody>
          </p:sp>
          <p:sp>
            <p:nvSpPr>
              <p:cNvPr id="18" name="Text Box 30"/>
              <p:cNvSpPr txBox="1">
                <a:spLocks noChangeArrowheads="1"/>
              </p:cNvSpPr>
              <p:nvPr/>
            </p:nvSpPr>
            <p:spPr bwMode="auto">
              <a:xfrm>
                <a:off x="1680" y="3504"/>
                <a:ext cx="1007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P(?=D | Mm)=r</a:t>
                </a:r>
              </a:p>
            </p:txBody>
          </p:sp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>
                <a:off x="1690" y="3769"/>
                <a:ext cx="1112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P(?=d | Mm)=1-r</a:t>
                </a: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6591300" y="426617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P= r</a:t>
            </a:r>
            <a:r>
              <a:rPr lang="en-US" sz="2400" baseline="30000" dirty="0"/>
              <a:t>(n2+n3)</a:t>
            </a:r>
            <a:r>
              <a:rPr lang="en-US" sz="2400" dirty="0"/>
              <a:t> (1-r)</a:t>
            </a:r>
            <a:r>
              <a:rPr lang="en-US" sz="2400" baseline="30000" dirty="0"/>
              <a:t>(n1+n4)</a:t>
            </a:r>
          </a:p>
        </p:txBody>
      </p:sp>
      <p:sp>
        <p:nvSpPr>
          <p:cNvPr id="4" name="Oval 3"/>
          <p:cNvSpPr/>
          <p:nvPr/>
        </p:nvSpPr>
        <p:spPr>
          <a:xfrm rot="20129529">
            <a:off x="7702550" y="3450017"/>
            <a:ext cx="1714500" cy="4154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428121">
            <a:off x="7794423" y="3458607"/>
            <a:ext cx="1714500" cy="41540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126"/>
            <a:ext cx="10515600" cy="93658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Mapping: vary r to maximize P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530263" y="1572717"/>
            <a:ext cx="9067800" cy="1105217"/>
            <a:chOff x="0" y="3497263"/>
            <a:chExt cx="9067800" cy="1105217"/>
          </a:xfrm>
        </p:grpSpPr>
        <p:graphicFrame>
          <p:nvGraphicFramePr>
            <p:cNvPr id="40" name="Content Placeholder 19"/>
            <p:cNvGraphicFramePr>
              <a:graphicFrameLocks/>
            </p:cNvGraphicFramePr>
            <p:nvPr/>
          </p:nvGraphicFramePr>
          <p:xfrm>
            <a:off x="6858000" y="3497263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50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0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0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50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41" name="Content Placeholder 19"/>
            <p:cNvGraphicFramePr>
              <a:graphicFrameLocks/>
            </p:cNvGraphicFramePr>
            <p:nvPr/>
          </p:nvGraphicFramePr>
          <p:xfrm>
            <a:off x="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25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42" name="Content Placeholder 19"/>
            <p:cNvGraphicFramePr>
              <a:graphicFrameLocks/>
            </p:cNvGraphicFramePr>
            <p:nvPr/>
          </p:nvGraphicFramePr>
          <p:xfrm>
            <a:off x="228600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35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15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15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35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graphicFrame>
          <p:nvGraphicFramePr>
            <p:cNvPr id="34" name="Content Placeholder 19"/>
            <p:cNvGraphicFramePr>
              <a:graphicFrameLocks/>
            </p:cNvGraphicFramePr>
            <p:nvPr/>
          </p:nvGraphicFramePr>
          <p:xfrm>
            <a:off x="4572000" y="3505200"/>
            <a:ext cx="2209800" cy="1097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366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36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279400">
                  <a:tc>
                    <a:txBody>
                      <a:bodyPr/>
                      <a:lstStyle/>
                      <a:p>
                        <a:pPr algn="ctr"/>
                        <a:endParaRPr 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d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45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79400"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Mm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5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dirty="0"/>
                          <a:t>45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4425863" y="98570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P= r</a:t>
            </a:r>
            <a:r>
              <a:rPr lang="en-US" sz="2400" baseline="30000" dirty="0"/>
              <a:t>(n2+n3)</a:t>
            </a:r>
            <a:r>
              <a:rPr lang="en-US" sz="2400" dirty="0"/>
              <a:t> (1-r)</a:t>
            </a:r>
            <a:r>
              <a:rPr lang="en-US" sz="2400" baseline="30000" dirty="0"/>
              <a:t>(n1+n4)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37807-ECAE-E148-AA36-1993F7E57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" b="1"/>
          <a:stretch/>
        </p:blipFill>
        <p:spPr>
          <a:xfrm>
            <a:off x="1542963" y="2828590"/>
            <a:ext cx="8966200" cy="1963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98EC88-66A3-3245-8673-97E1927E3CB5}"/>
              </a:ext>
            </a:extLst>
          </p:cNvPr>
          <p:cNvSpPr/>
          <p:nvPr/>
        </p:nvSpPr>
        <p:spPr>
          <a:xfrm>
            <a:off x="2186835" y="5072979"/>
            <a:ext cx="78183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seq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0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.5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.01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B5760C"/>
                </a:solidFill>
                <a:latin typeface="Courier" pitchFamily="2" charset="0"/>
              </a:rPr>
              <a:t>function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n1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n2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n3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n4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){return(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^(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n2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+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n3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)*(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-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)^(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n1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+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n4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))}</a:t>
            </a:r>
          </a:p>
          <a:p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par(</a:t>
            </a:r>
            <a:r>
              <a:rPr lang="en-US" sz="1400" dirty="0" err="1">
                <a:solidFill>
                  <a:srgbClr val="000000"/>
                </a:solidFill>
                <a:latin typeface="Helvetica" pitchFamily="2" charset="0"/>
              </a:rPr>
              <a:t>mfrow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=c(</a:t>
            </a:r>
            <a:r>
              <a:rPr lang="en-US" sz="1400" dirty="0">
                <a:solidFill>
                  <a:srgbClr val="0B4213"/>
                </a:solidFill>
                <a:latin typeface="Helvetica" pitchFamily="2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Helvetica" pitchFamily="2" charset="0"/>
              </a:rPr>
              <a:t>4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),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mar 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c(</a:t>
            </a:r>
            <a:r>
              <a:rPr lang="en-US" sz="1400" dirty="0">
                <a:solidFill>
                  <a:srgbClr val="0B4213"/>
                </a:solidFill>
                <a:latin typeface="Helvetica" pitchFamily="2" charset="0"/>
              </a:rPr>
              <a:t>3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Helvetica" pitchFamily="2" charset="0"/>
              </a:rPr>
              <a:t>4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Helvetica" pitchFamily="2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Helvetica" pitchFamily="2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Helvetica" pitchFamily="2" charset="0"/>
              </a:rPr>
              <a:t>))</a:t>
            </a:r>
          </a:p>
          <a:p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,LA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25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25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25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25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9E0003"/>
                </a:solidFill>
                <a:latin typeface="Courier" pitchFamily="2" charset="0"/>
              </a:rPr>
              <a:t>l"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col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"red"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</a:t>
            </a:r>
          </a:p>
          <a:p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,LA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35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15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15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35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9E0003"/>
                </a:solidFill>
                <a:latin typeface="Courier" pitchFamily="2" charset="0"/>
              </a:rPr>
              <a:t>l"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col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"red"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</a:t>
            </a:r>
          </a:p>
          <a:p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,LA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45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45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9E0003"/>
                </a:solidFill>
                <a:latin typeface="Courier" pitchFamily="2" charset="0"/>
              </a:rPr>
              <a:t>l"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col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"red"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</a:t>
            </a:r>
          </a:p>
          <a:p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,LA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50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0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0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ourier" pitchFamily="2" charset="0"/>
              </a:rPr>
              <a:t>50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),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9E0003"/>
                </a:solidFill>
                <a:latin typeface="Courier" pitchFamily="2" charset="0"/>
              </a:rPr>
              <a:t>l"</a:t>
            </a:r>
            <a:r>
              <a:rPr lang="en-US" sz="1400" dirty="0" err="1">
                <a:solidFill>
                  <a:srgbClr val="060087"/>
                </a:solidFill>
                <a:latin typeface="Courier" pitchFamily="2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col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ourier" pitchFamily="2" charset="0"/>
              </a:rPr>
              <a:t>"red"</a:t>
            </a:r>
            <a:r>
              <a:rPr lang="en-US" sz="1400" dirty="0">
                <a:solidFill>
                  <a:srgbClr val="060087"/>
                </a:solidFill>
                <a:latin typeface="Courier" pitchFamily="2" charset="0"/>
              </a:rPr>
              <a:t>)</a:t>
            </a:r>
            <a:endParaRPr lang="en-US" sz="1400" dirty="0">
              <a:solidFill>
                <a:srgbClr val="060087"/>
              </a:solidFill>
              <a:effectLst/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markers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12818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108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661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3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921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49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182646" y="2738397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3843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531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9198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6543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730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12870" y="225401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3126928" y="2921278"/>
            <a:ext cx="5055718" cy="91214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3709416" y="2921278"/>
            <a:ext cx="4473231" cy="91210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5664512" y="3050594"/>
            <a:ext cx="2571699" cy="77323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6937524" y="3104158"/>
            <a:ext cx="1428003" cy="729223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8494842" y="3050594"/>
            <a:ext cx="845906" cy="72633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32102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7357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17457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84802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4556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7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2932102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7357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17457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84802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4556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P4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113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97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/>
      <p:bldP spid="54" grpId="0"/>
      <p:bldP spid="55" grpId="0"/>
      <p:bldP spid="56" grpId="0"/>
      <p:bldP spid="57" grpId="0"/>
      <p:bldP spid="58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markers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12818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108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661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3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921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49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771090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3843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531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9198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6543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730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17691" y="2254693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3126928" y="2890644"/>
            <a:ext cx="4644162" cy="94277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3709416" y="2890644"/>
            <a:ext cx="4061675" cy="94273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5664512" y="3019960"/>
            <a:ext cx="2160143" cy="8038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6937524" y="3073524"/>
            <a:ext cx="1016447" cy="7598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8083286" y="3019960"/>
            <a:ext cx="1257462" cy="7569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32102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7357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17457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84802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4556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7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2932102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7357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17457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84802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4556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P4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113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802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markers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12818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108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661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3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921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49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382548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3843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531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9198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6543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730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51476" y="2254650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Gene</a:t>
            </a:r>
            <a:endParaRPr lang="en-US" dirty="0"/>
          </a:p>
        </p:txBody>
      </p:sp>
      <p:cxnSp>
        <p:nvCxnSpPr>
          <p:cNvPr id="36" name="Straight Connector 35"/>
          <p:cNvCxnSpPr>
            <a:stCxn id="21" idx="2"/>
            <a:endCxn id="41" idx="2"/>
          </p:cNvCxnSpPr>
          <p:nvPr/>
        </p:nvCxnSpPr>
        <p:spPr>
          <a:xfrm flipH="1">
            <a:off x="3126928" y="2890644"/>
            <a:ext cx="4255620" cy="94277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2"/>
            <a:endCxn id="42" idx="2"/>
          </p:cNvCxnSpPr>
          <p:nvPr/>
        </p:nvCxnSpPr>
        <p:spPr>
          <a:xfrm flipH="1">
            <a:off x="3709416" y="2890644"/>
            <a:ext cx="3673133" cy="94273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3"/>
            <a:endCxn id="44" idx="2"/>
          </p:cNvCxnSpPr>
          <p:nvPr/>
        </p:nvCxnSpPr>
        <p:spPr>
          <a:xfrm flipH="1">
            <a:off x="5664512" y="3019960"/>
            <a:ext cx="1771601" cy="8038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1" idx="4"/>
            <a:endCxn id="46" idx="2"/>
          </p:cNvCxnSpPr>
          <p:nvPr/>
        </p:nvCxnSpPr>
        <p:spPr>
          <a:xfrm flipH="1">
            <a:off x="6937524" y="3073524"/>
            <a:ext cx="627905" cy="75985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5"/>
            <a:endCxn id="3" idx="2"/>
          </p:cNvCxnSpPr>
          <p:nvPr/>
        </p:nvCxnSpPr>
        <p:spPr>
          <a:xfrm>
            <a:off x="7694744" y="3019960"/>
            <a:ext cx="1646004" cy="756969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32102" y="3968383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7357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17457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84802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45565" y="3962695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7290" y="529075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P= P1*P2*P3*P4*P5</a:t>
            </a:r>
            <a:endParaRPr lang="en-US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2932102" y="4518628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17357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17457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84802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45565" y="4512940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P4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113212" y="3349638"/>
            <a:ext cx="6241252" cy="483784"/>
            <a:chOff x="1589212" y="3349638"/>
            <a:chExt cx="6241252" cy="483784"/>
          </a:xfrm>
        </p:grpSpPr>
        <p:sp>
          <p:nvSpPr>
            <p:cNvPr id="3" name="Rectangle 2"/>
            <p:cNvSpPr/>
            <p:nvPr/>
          </p:nvSpPr>
          <p:spPr>
            <a:xfrm>
              <a:off x="7803032" y="33496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89212" y="3406132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71699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26795" y="3396538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9807" y="3406090"/>
              <a:ext cx="27432" cy="4272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89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068" y="3550508"/>
            <a:ext cx="7408333" cy="25756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Population</a:t>
            </a:r>
          </a:p>
          <a:p>
            <a:r>
              <a:rPr lang="en-US" dirty="0"/>
              <a:t>Single marker to multiple marker</a:t>
            </a:r>
          </a:p>
          <a:p>
            <a:r>
              <a:rPr lang="en-US" dirty="0"/>
              <a:t>Binary trait to quantitative trait</a:t>
            </a:r>
          </a:p>
          <a:p>
            <a:r>
              <a:rPr lang="en-US" dirty="0"/>
              <a:t>Single gene to multiple gene</a:t>
            </a:r>
          </a:p>
          <a:p>
            <a:r>
              <a:rPr lang="en-US" dirty="0"/>
              <a:t>Re-map markers</a:t>
            </a:r>
          </a:p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Multiple genes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12818" y="2905960"/>
            <a:ext cx="7809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1084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661120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693775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921883" y="2707763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9349893" y="2710072"/>
            <a:ext cx="1924" cy="39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987144" y="270776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3843" y="2252864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9531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39198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6543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7306" y="2247176"/>
            <a:ext cx="50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17368" y="225506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</a:t>
            </a:r>
          </a:p>
        </p:txBody>
      </p:sp>
      <p:sp>
        <p:nvSpPr>
          <p:cNvPr id="37" name="Oval 36"/>
          <p:cNvSpPr/>
          <p:nvPr/>
        </p:nvSpPr>
        <p:spPr>
          <a:xfrm>
            <a:off x="4166023" y="2692443"/>
            <a:ext cx="365760" cy="3657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996247" y="2239748"/>
            <a:ext cx="70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224627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Software for Linkage Analysis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1E0E43-F02D-5941-A02B-5E67C33B2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378" y="1825625"/>
            <a:ext cx="4095044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GeneNetwork</a:t>
            </a:r>
            <a:endParaRPr lang="en-US" dirty="0"/>
          </a:p>
          <a:p>
            <a:r>
              <a:rPr lang="en-US" dirty="0">
                <a:hlinkClick r:id="rId3"/>
              </a:rPr>
              <a:t>HAPPY</a:t>
            </a:r>
            <a:endParaRPr lang="en-US" dirty="0"/>
          </a:p>
          <a:p>
            <a:r>
              <a:rPr lang="en-US" dirty="0">
                <a:hlinkClick r:id="rId4"/>
              </a:rPr>
              <a:t>MapQTL</a:t>
            </a:r>
            <a:endParaRPr lang="en-US" dirty="0"/>
          </a:p>
          <a:p>
            <a:r>
              <a:rPr lang="en-US" dirty="0">
                <a:hlinkClick r:id="rId5"/>
              </a:rPr>
              <a:t>Multimapper</a:t>
            </a:r>
            <a:endParaRPr lang="en-US" dirty="0"/>
          </a:p>
          <a:p>
            <a:r>
              <a:rPr lang="en-US" dirty="0">
                <a:hlinkClick r:id="rId6"/>
              </a:rPr>
              <a:t>MapMaker/QTL</a:t>
            </a:r>
            <a:endParaRPr lang="en-US" dirty="0"/>
          </a:p>
          <a:p>
            <a:r>
              <a:rPr lang="en-US" dirty="0">
                <a:hlinkClick r:id="rId7"/>
              </a:rPr>
              <a:t>MultiQTL</a:t>
            </a:r>
            <a:endParaRPr lang="en-US" dirty="0">
              <a:hlinkClick r:id="rId8"/>
            </a:endParaRPr>
          </a:p>
          <a:p>
            <a:endParaRPr lang="en-US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D1D063BF-4EAC-1F49-80AE-6D0C795E5984}"/>
              </a:ext>
            </a:extLst>
          </p:cNvPr>
          <p:cNvSpPr txBox="1">
            <a:spLocks/>
          </p:cNvSpPr>
          <p:nvPr/>
        </p:nvSpPr>
        <p:spPr>
          <a:xfrm>
            <a:off x="6849533" y="1825625"/>
            <a:ext cx="40950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8"/>
              </a:rPr>
              <a:t>QTL Café</a:t>
            </a:r>
            <a:endParaRPr lang="en-US" dirty="0"/>
          </a:p>
          <a:p>
            <a:r>
              <a:rPr lang="en-US" dirty="0">
                <a:hlinkClick r:id="rId9"/>
              </a:rPr>
              <a:t>QTLMap</a:t>
            </a:r>
            <a:endParaRPr lang="en-US" dirty="0"/>
          </a:p>
          <a:p>
            <a:r>
              <a:rPr lang="en-US" dirty="0">
                <a:hlinkClick r:id="rId10"/>
              </a:rPr>
              <a:t>QTL Cartographer</a:t>
            </a:r>
            <a:endParaRPr lang="en-US" dirty="0"/>
          </a:p>
          <a:p>
            <a:r>
              <a:rPr lang="en-US" dirty="0">
                <a:hlinkClick r:id="rId11"/>
              </a:rPr>
              <a:t>R/qtlDesign</a:t>
            </a:r>
            <a:endParaRPr lang="en-US" dirty="0"/>
          </a:p>
          <a:p>
            <a:r>
              <a:rPr lang="en-US" dirty="0">
                <a:hlinkClick r:id="rId12"/>
              </a:rPr>
              <a:t>RQTL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2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92" y="16434"/>
            <a:ext cx="1030005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RQTL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1E0E43-F02D-5941-A02B-5E67C33B2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41997"/>
            <a:ext cx="5656792" cy="2105751"/>
          </a:xfrm>
        </p:spPr>
        <p:txBody>
          <a:bodyPr/>
          <a:lstStyle/>
          <a:p>
            <a:r>
              <a:rPr lang="en-US" dirty="0"/>
              <a:t>2700 citations</a:t>
            </a:r>
          </a:p>
          <a:p>
            <a:r>
              <a:rPr lang="en-US" dirty="0">
                <a:hlinkClick r:id="rId2"/>
              </a:rPr>
              <a:t>https://rqtl.org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685C4-63D2-E542-A79A-84F8D16BC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28" y="3496028"/>
            <a:ext cx="5651500" cy="316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046048-5500-EE4E-939E-C38772A01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3" y="3471888"/>
            <a:ext cx="5783791" cy="3386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751902-9C68-A445-8BE4-B54D80CE6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592" y="1341997"/>
            <a:ext cx="5952772" cy="21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06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47DB4A-943B-7842-9F78-B2D3BA086C57}"/>
              </a:ext>
            </a:extLst>
          </p:cNvPr>
          <p:cNvSpPr/>
          <p:nvPr/>
        </p:nvSpPr>
        <p:spPr>
          <a:xfrm>
            <a:off x="664534" y="1061484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8086D-5F4E-6843-AABB-E203060D373D}"/>
              </a:ext>
            </a:extLst>
          </p:cNvPr>
          <p:cNvSpPr/>
          <p:nvPr/>
        </p:nvSpPr>
        <p:spPr>
          <a:xfrm>
            <a:off x="664534" y="2135372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AC034-5291-0B40-B841-2F3728FB8CDC}"/>
              </a:ext>
            </a:extLst>
          </p:cNvPr>
          <p:cNvSpPr/>
          <p:nvPr/>
        </p:nvSpPr>
        <p:spPr>
          <a:xfrm>
            <a:off x="981738" y="1061484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A8144-B883-BE4E-B927-4EFC7C31E964}"/>
              </a:ext>
            </a:extLst>
          </p:cNvPr>
          <p:cNvSpPr/>
          <p:nvPr/>
        </p:nvSpPr>
        <p:spPr>
          <a:xfrm>
            <a:off x="981738" y="2135372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922CD-64F7-4946-A0A2-B90EE5E5A72D}"/>
              </a:ext>
            </a:extLst>
          </p:cNvPr>
          <p:cNvSpPr/>
          <p:nvPr/>
        </p:nvSpPr>
        <p:spPr>
          <a:xfrm>
            <a:off x="664534" y="3369838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36F1B-A10E-5A42-886D-33E0707CB408}"/>
              </a:ext>
            </a:extLst>
          </p:cNvPr>
          <p:cNvSpPr/>
          <p:nvPr/>
        </p:nvSpPr>
        <p:spPr>
          <a:xfrm>
            <a:off x="664534" y="4443726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7022E3-14D4-DF4F-9B75-73462DB03BE8}"/>
              </a:ext>
            </a:extLst>
          </p:cNvPr>
          <p:cNvSpPr/>
          <p:nvPr/>
        </p:nvSpPr>
        <p:spPr>
          <a:xfrm>
            <a:off x="981738" y="3369838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6B51B9-5FA9-1D4D-BE0F-001C12C6F403}"/>
              </a:ext>
            </a:extLst>
          </p:cNvPr>
          <p:cNvSpPr/>
          <p:nvPr/>
        </p:nvSpPr>
        <p:spPr>
          <a:xfrm>
            <a:off x="981738" y="4443726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D17D51-3482-0749-9C35-81524FAF198F}"/>
              </a:ext>
            </a:extLst>
          </p:cNvPr>
          <p:cNvSpPr txBox="1"/>
          <p:nvPr/>
        </p:nvSpPr>
        <p:spPr>
          <a:xfrm>
            <a:off x="143539" y="507336"/>
            <a:ext cx="158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E7675-2DE7-0F49-BF01-88D485D9648F}"/>
              </a:ext>
            </a:extLst>
          </p:cNvPr>
          <p:cNvSpPr txBox="1"/>
          <p:nvPr/>
        </p:nvSpPr>
        <p:spPr>
          <a:xfrm>
            <a:off x="1344309" y="507336"/>
            <a:ext cx="158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649FB-B863-D84B-A18D-3B3DC9D23447}"/>
              </a:ext>
            </a:extLst>
          </p:cNvPr>
          <p:cNvSpPr/>
          <p:nvPr/>
        </p:nvSpPr>
        <p:spPr>
          <a:xfrm>
            <a:off x="1901706" y="1921593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570EDA-33EA-9742-BA68-62B1E27C9171}"/>
              </a:ext>
            </a:extLst>
          </p:cNvPr>
          <p:cNvSpPr/>
          <p:nvPr/>
        </p:nvSpPr>
        <p:spPr>
          <a:xfrm>
            <a:off x="1901706" y="2995481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6EAE20-5058-B842-A100-5535267E54FC}"/>
              </a:ext>
            </a:extLst>
          </p:cNvPr>
          <p:cNvSpPr txBox="1"/>
          <p:nvPr/>
        </p:nvSpPr>
        <p:spPr>
          <a:xfrm>
            <a:off x="3904544" y="503360"/>
            <a:ext cx="158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 gamete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35150-765F-FC48-BDA8-6BB0364AC6F1}"/>
              </a:ext>
            </a:extLst>
          </p:cNvPr>
          <p:cNvSpPr txBox="1"/>
          <p:nvPr/>
        </p:nvSpPr>
        <p:spPr>
          <a:xfrm>
            <a:off x="2998410" y="1086470"/>
            <a:ext cx="158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None crossover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4BA00E-A61E-8D40-9C62-B8ADB88880C9}"/>
              </a:ext>
            </a:extLst>
          </p:cNvPr>
          <p:cNvSpPr txBox="1"/>
          <p:nvPr/>
        </p:nvSpPr>
        <p:spPr>
          <a:xfrm>
            <a:off x="4526552" y="1177576"/>
            <a:ext cx="158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Crossover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B36D826-5627-FC48-AEB2-B34081D1E96B}"/>
              </a:ext>
            </a:extLst>
          </p:cNvPr>
          <p:cNvCxnSpPr>
            <a:cxnSpLocks/>
          </p:cNvCxnSpPr>
          <p:nvPr/>
        </p:nvCxnSpPr>
        <p:spPr>
          <a:xfrm flipV="1">
            <a:off x="3284472" y="1691110"/>
            <a:ext cx="1017445" cy="7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48965E-58D1-0646-8AF2-4796CA960EB7}"/>
              </a:ext>
            </a:extLst>
          </p:cNvPr>
          <p:cNvCxnSpPr>
            <a:cxnSpLocks/>
          </p:cNvCxnSpPr>
          <p:nvPr/>
        </p:nvCxnSpPr>
        <p:spPr>
          <a:xfrm>
            <a:off x="3224504" y="1086470"/>
            <a:ext cx="26488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1F660348-2748-5B40-86F8-7C4EBA9DB5F5}"/>
              </a:ext>
            </a:extLst>
          </p:cNvPr>
          <p:cNvSpPr/>
          <p:nvPr/>
        </p:nvSpPr>
        <p:spPr>
          <a:xfrm>
            <a:off x="2216070" y="1921593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9B7B34-2497-FB4E-A808-46F8CD0FA3B1}"/>
              </a:ext>
            </a:extLst>
          </p:cNvPr>
          <p:cNvSpPr/>
          <p:nvPr/>
        </p:nvSpPr>
        <p:spPr>
          <a:xfrm>
            <a:off x="2216070" y="2995481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016280-B3CE-234C-B007-6FFEAA914514}"/>
              </a:ext>
            </a:extLst>
          </p:cNvPr>
          <p:cNvSpPr/>
          <p:nvPr/>
        </p:nvSpPr>
        <p:spPr>
          <a:xfrm>
            <a:off x="3284472" y="1946579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7DE755D-FF08-C541-B8A4-AD54A2D669EA}"/>
              </a:ext>
            </a:extLst>
          </p:cNvPr>
          <p:cNvSpPr/>
          <p:nvPr/>
        </p:nvSpPr>
        <p:spPr>
          <a:xfrm>
            <a:off x="3284472" y="3020467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FA25E0-4923-024E-B868-FB0EE63BFD32}"/>
              </a:ext>
            </a:extLst>
          </p:cNvPr>
          <p:cNvSpPr/>
          <p:nvPr/>
        </p:nvSpPr>
        <p:spPr>
          <a:xfrm>
            <a:off x="4040891" y="1946579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50CFD3B-6108-AA4B-B113-3553F92A2CE9}"/>
              </a:ext>
            </a:extLst>
          </p:cNvPr>
          <p:cNvSpPr/>
          <p:nvPr/>
        </p:nvSpPr>
        <p:spPr>
          <a:xfrm>
            <a:off x="4040891" y="3020467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DA6141-6B41-E044-A7E6-F799B7E21299}"/>
              </a:ext>
            </a:extLst>
          </p:cNvPr>
          <p:cNvSpPr/>
          <p:nvPr/>
        </p:nvSpPr>
        <p:spPr>
          <a:xfrm>
            <a:off x="4877473" y="1938494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C438F1C-769D-D84C-A5CD-F485771BE29C}"/>
              </a:ext>
            </a:extLst>
          </p:cNvPr>
          <p:cNvSpPr/>
          <p:nvPr/>
        </p:nvSpPr>
        <p:spPr>
          <a:xfrm>
            <a:off x="4877473" y="3012382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BAE47C-2FF4-6842-BE18-E2DBBB3B4154}"/>
              </a:ext>
            </a:extLst>
          </p:cNvPr>
          <p:cNvSpPr/>
          <p:nvPr/>
        </p:nvSpPr>
        <p:spPr>
          <a:xfrm>
            <a:off x="5672257" y="3012382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85E7CA0-E303-1242-B0DA-1FE207396F96}"/>
              </a:ext>
            </a:extLst>
          </p:cNvPr>
          <p:cNvSpPr/>
          <p:nvPr/>
        </p:nvSpPr>
        <p:spPr>
          <a:xfrm>
            <a:off x="5672257" y="1938494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EFC69E-321C-694B-9B29-88A4AB12DCF5}"/>
              </a:ext>
            </a:extLst>
          </p:cNvPr>
          <p:cNvCxnSpPr>
            <a:cxnSpLocks/>
          </p:cNvCxnSpPr>
          <p:nvPr/>
        </p:nvCxnSpPr>
        <p:spPr>
          <a:xfrm flipV="1">
            <a:off x="4812614" y="1668284"/>
            <a:ext cx="1017445" cy="7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01A7EF8-F796-F44A-8EDE-05F2B9F80112}"/>
              </a:ext>
            </a:extLst>
          </p:cNvPr>
          <p:cNvSpPr txBox="1"/>
          <p:nvPr/>
        </p:nvSpPr>
        <p:spPr>
          <a:xfrm>
            <a:off x="7472372" y="503360"/>
            <a:ext cx="380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 individuals (10 combinations)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19C0951-AEFF-CB43-BE18-CE474CF836E1}"/>
              </a:ext>
            </a:extLst>
          </p:cNvPr>
          <p:cNvCxnSpPr>
            <a:cxnSpLocks/>
          </p:cNvCxnSpPr>
          <p:nvPr/>
        </p:nvCxnSpPr>
        <p:spPr>
          <a:xfrm>
            <a:off x="7995781" y="1086470"/>
            <a:ext cx="28475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A3EAD22E-018F-5A4C-802E-85CFA017E702}"/>
              </a:ext>
            </a:extLst>
          </p:cNvPr>
          <p:cNvSpPr/>
          <p:nvPr/>
        </p:nvSpPr>
        <p:spPr>
          <a:xfrm>
            <a:off x="8066675" y="151482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08C2F2D-BAD8-0548-AB67-3995A1B49584}"/>
              </a:ext>
            </a:extLst>
          </p:cNvPr>
          <p:cNvSpPr/>
          <p:nvPr/>
        </p:nvSpPr>
        <p:spPr>
          <a:xfrm>
            <a:off x="8066675" y="1991726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03BC8F3-5C2A-8E4C-A5AF-ED5D2A31DABE}"/>
              </a:ext>
            </a:extLst>
          </p:cNvPr>
          <p:cNvSpPr/>
          <p:nvPr/>
        </p:nvSpPr>
        <p:spPr>
          <a:xfrm>
            <a:off x="8276746" y="151482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0103CBF-21FC-5B4E-B6DD-77FA32831253}"/>
              </a:ext>
            </a:extLst>
          </p:cNvPr>
          <p:cNvSpPr/>
          <p:nvPr/>
        </p:nvSpPr>
        <p:spPr>
          <a:xfrm>
            <a:off x="8276746" y="1991726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41033A6-90B2-9B4F-AC74-0649D50D837D}"/>
              </a:ext>
            </a:extLst>
          </p:cNvPr>
          <p:cNvSpPr/>
          <p:nvPr/>
        </p:nvSpPr>
        <p:spPr>
          <a:xfrm>
            <a:off x="8647779" y="1514821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15F0989-ED8B-BA41-86B1-0E3DC37E652C}"/>
              </a:ext>
            </a:extLst>
          </p:cNvPr>
          <p:cNvSpPr/>
          <p:nvPr/>
        </p:nvSpPr>
        <p:spPr>
          <a:xfrm>
            <a:off x="8647779" y="199172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57607C9-352E-1147-9141-305C2E0FE347}"/>
              </a:ext>
            </a:extLst>
          </p:cNvPr>
          <p:cNvSpPr/>
          <p:nvPr/>
        </p:nvSpPr>
        <p:spPr>
          <a:xfrm>
            <a:off x="8857850" y="1514821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F9B844A-9E0A-9544-80C6-9DAA543B59CF}"/>
              </a:ext>
            </a:extLst>
          </p:cNvPr>
          <p:cNvSpPr/>
          <p:nvPr/>
        </p:nvSpPr>
        <p:spPr>
          <a:xfrm>
            <a:off x="8857850" y="199172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CDDA58D-4DDB-8746-A63F-39331CB26938}"/>
              </a:ext>
            </a:extLst>
          </p:cNvPr>
          <p:cNvSpPr/>
          <p:nvPr/>
        </p:nvSpPr>
        <p:spPr>
          <a:xfrm>
            <a:off x="9219313" y="151482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ADF7032-D959-494D-BB0F-F8BBDE966146}"/>
              </a:ext>
            </a:extLst>
          </p:cNvPr>
          <p:cNvSpPr/>
          <p:nvPr/>
        </p:nvSpPr>
        <p:spPr>
          <a:xfrm>
            <a:off x="9795327" y="153375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E5B424-FDFB-EC40-9E49-E5FAB9A93D05}"/>
              </a:ext>
            </a:extLst>
          </p:cNvPr>
          <p:cNvSpPr/>
          <p:nvPr/>
        </p:nvSpPr>
        <p:spPr>
          <a:xfrm>
            <a:off x="9218181" y="199346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AA13C33-9A7D-4348-8F48-CD869E069D4F}"/>
              </a:ext>
            </a:extLst>
          </p:cNvPr>
          <p:cNvSpPr/>
          <p:nvPr/>
        </p:nvSpPr>
        <p:spPr>
          <a:xfrm>
            <a:off x="9797654" y="1991726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A0D479E-B046-F04B-8691-4EC48FD3EE4E}"/>
              </a:ext>
            </a:extLst>
          </p:cNvPr>
          <p:cNvSpPr/>
          <p:nvPr/>
        </p:nvSpPr>
        <p:spPr>
          <a:xfrm>
            <a:off x="9439215" y="2646803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32F124-02F5-D145-B0FC-22D1389611D0}"/>
              </a:ext>
            </a:extLst>
          </p:cNvPr>
          <p:cNvSpPr/>
          <p:nvPr/>
        </p:nvSpPr>
        <p:spPr>
          <a:xfrm>
            <a:off x="9439215" y="3123708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ABEF4F4-43BB-6347-A6B3-0EB8A3A7E443}"/>
              </a:ext>
            </a:extLst>
          </p:cNvPr>
          <p:cNvSpPr/>
          <p:nvPr/>
        </p:nvSpPr>
        <p:spPr>
          <a:xfrm>
            <a:off x="10373668" y="151482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FF279CB-FA3D-0B41-8491-C6AAE33B4BA0}"/>
              </a:ext>
            </a:extLst>
          </p:cNvPr>
          <p:cNvSpPr/>
          <p:nvPr/>
        </p:nvSpPr>
        <p:spPr>
          <a:xfrm>
            <a:off x="10373668" y="1991726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F45143-71C4-A842-B87D-03C892053F55}"/>
              </a:ext>
            </a:extLst>
          </p:cNvPr>
          <p:cNvSpPr/>
          <p:nvPr/>
        </p:nvSpPr>
        <p:spPr>
          <a:xfrm>
            <a:off x="10616059" y="3119494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BA022A-97B4-FD4B-B80E-3353C0A38C17}"/>
              </a:ext>
            </a:extLst>
          </p:cNvPr>
          <p:cNvSpPr/>
          <p:nvPr/>
        </p:nvSpPr>
        <p:spPr>
          <a:xfrm>
            <a:off x="10616059" y="2642589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D8AE15E-35C2-E24D-82CA-A190A15FCD96}"/>
              </a:ext>
            </a:extLst>
          </p:cNvPr>
          <p:cNvSpPr/>
          <p:nvPr/>
        </p:nvSpPr>
        <p:spPr>
          <a:xfrm>
            <a:off x="9993384" y="3112910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98E4F6B-2348-7E47-ACAE-52DB3B2FAC6C}"/>
              </a:ext>
            </a:extLst>
          </p:cNvPr>
          <p:cNvSpPr/>
          <p:nvPr/>
        </p:nvSpPr>
        <p:spPr>
          <a:xfrm>
            <a:off x="9993384" y="2636005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E21BB49-FAE4-FC46-8800-32D440ADC483}"/>
              </a:ext>
            </a:extLst>
          </p:cNvPr>
          <p:cNvSpPr/>
          <p:nvPr/>
        </p:nvSpPr>
        <p:spPr>
          <a:xfrm>
            <a:off x="7940995" y="4588791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9D1D8A9-8380-3449-A053-9183ED2CC698}"/>
              </a:ext>
            </a:extLst>
          </p:cNvPr>
          <p:cNvSpPr/>
          <p:nvPr/>
        </p:nvSpPr>
        <p:spPr>
          <a:xfrm>
            <a:off x="7940995" y="5662679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987827-DA61-7B40-8ECC-1F9BFB98FE39}"/>
              </a:ext>
            </a:extLst>
          </p:cNvPr>
          <p:cNvSpPr/>
          <p:nvPr/>
        </p:nvSpPr>
        <p:spPr>
          <a:xfrm>
            <a:off x="8697414" y="4588791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D4CBB77-B5A1-0940-9B81-249C16D3D8A1}"/>
              </a:ext>
            </a:extLst>
          </p:cNvPr>
          <p:cNvSpPr/>
          <p:nvPr/>
        </p:nvSpPr>
        <p:spPr>
          <a:xfrm>
            <a:off x="8697414" y="5662679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F2BE836-B97B-B940-8CB7-4C94E66CF535}"/>
              </a:ext>
            </a:extLst>
          </p:cNvPr>
          <p:cNvSpPr/>
          <p:nvPr/>
        </p:nvSpPr>
        <p:spPr>
          <a:xfrm>
            <a:off x="9533996" y="4580706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6757164-180B-4C4B-ABF8-89DAD98211DD}"/>
              </a:ext>
            </a:extLst>
          </p:cNvPr>
          <p:cNvSpPr/>
          <p:nvPr/>
        </p:nvSpPr>
        <p:spPr>
          <a:xfrm>
            <a:off x="9533996" y="5654594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95FA139-EE41-B643-9D6F-CF438535366B}"/>
              </a:ext>
            </a:extLst>
          </p:cNvPr>
          <p:cNvSpPr/>
          <p:nvPr/>
        </p:nvSpPr>
        <p:spPr>
          <a:xfrm>
            <a:off x="10328780" y="5654594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8707D5F-554F-3E4D-A4AE-CA9AC24CDCC8}"/>
              </a:ext>
            </a:extLst>
          </p:cNvPr>
          <p:cNvSpPr/>
          <p:nvPr/>
        </p:nvSpPr>
        <p:spPr>
          <a:xfrm>
            <a:off x="10328780" y="4580706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3FA3530-9BE3-9F4F-AFD0-B3DFB11CD830}"/>
              </a:ext>
            </a:extLst>
          </p:cNvPr>
          <p:cNvSpPr/>
          <p:nvPr/>
        </p:nvSpPr>
        <p:spPr>
          <a:xfrm>
            <a:off x="8258199" y="4596876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B932071-9DAA-9F44-9AEC-926FDCDDB8F5}"/>
              </a:ext>
            </a:extLst>
          </p:cNvPr>
          <p:cNvSpPr/>
          <p:nvPr/>
        </p:nvSpPr>
        <p:spPr>
          <a:xfrm>
            <a:off x="8258199" y="5670764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052A599-AD9F-AF4C-8ABB-CE754017DF78}"/>
              </a:ext>
            </a:extLst>
          </p:cNvPr>
          <p:cNvSpPr/>
          <p:nvPr/>
        </p:nvSpPr>
        <p:spPr>
          <a:xfrm>
            <a:off x="9014618" y="4596876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EF42C92-3DAD-5B4D-B833-FFF4769131C7}"/>
              </a:ext>
            </a:extLst>
          </p:cNvPr>
          <p:cNvSpPr/>
          <p:nvPr/>
        </p:nvSpPr>
        <p:spPr>
          <a:xfrm>
            <a:off x="9014618" y="5670764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469B855-B57E-D249-A2C8-012AC2ACFF4A}"/>
              </a:ext>
            </a:extLst>
          </p:cNvPr>
          <p:cNvSpPr/>
          <p:nvPr/>
        </p:nvSpPr>
        <p:spPr>
          <a:xfrm>
            <a:off x="9851200" y="4588791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541BBE7-A8AF-6040-B6AF-147D708BAE1C}"/>
              </a:ext>
            </a:extLst>
          </p:cNvPr>
          <p:cNvSpPr/>
          <p:nvPr/>
        </p:nvSpPr>
        <p:spPr>
          <a:xfrm>
            <a:off x="9851200" y="5662679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AE8C777-2E70-844E-B81D-A8C8D1597C79}"/>
              </a:ext>
            </a:extLst>
          </p:cNvPr>
          <p:cNvSpPr/>
          <p:nvPr/>
        </p:nvSpPr>
        <p:spPr>
          <a:xfrm>
            <a:off x="10645984" y="5662679"/>
            <a:ext cx="228600" cy="1073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30C4CA9-B256-2B42-A291-7AD7553B2376}"/>
              </a:ext>
            </a:extLst>
          </p:cNvPr>
          <p:cNvSpPr/>
          <p:nvPr/>
        </p:nvSpPr>
        <p:spPr>
          <a:xfrm>
            <a:off x="10645984" y="4588791"/>
            <a:ext cx="228600" cy="107388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965BB3D-E8D4-4440-B8EB-E1FDD95EA66C}"/>
              </a:ext>
            </a:extLst>
          </p:cNvPr>
          <p:cNvCxnSpPr/>
          <p:nvPr/>
        </p:nvCxnSpPr>
        <p:spPr>
          <a:xfrm>
            <a:off x="1344309" y="2825827"/>
            <a:ext cx="302713" cy="1696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8459298-A88A-784E-8F6E-464905716FFB}"/>
              </a:ext>
            </a:extLst>
          </p:cNvPr>
          <p:cNvCxnSpPr>
            <a:cxnSpLocks/>
          </p:cNvCxnSpPr>
          <p:nvPr/>
        </p:nvCxnSpPr>
        <p:spPr>
          <a:xfrm flipV="1">
            <a:off x="1312068" y="3532425"/>
            <a:ext cx="360584" cy="246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9601BE0-C6A0-614B-A888-5B69988DE1C7}"/>
              </a:ext>
            </a:extLst>
          </p:cNvPr>
          <p:cNvCxnSpPr>
            <a:cxnSpLocks/>
          </p:cNvCxnSpPr>
          <p:nvPr/>
        </p:nvCxnSpPr>
        <p:spPr>
          <a:xfrm>
            <a:off x="2690492" y="3020467"/>
            <a:ext cx="3777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90005DB-CACD-F042-934E-7705B67D7B36}"/>
              </a:ext>
            </a:extLst>
          </p:cNvPr>
          <p:cNvCxnSpPr>
            <a:cxnSpLocks/>
          </p:cNvCxnSpPr>
          <p:nvPr/>
        </p:nvCxnSpPr>
        <p:spPr>
          <a:xfrm>
            <a:off x="6734814" y="2519692"/>
            <a:ext cx="3777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A30C64-B8CA-FD49-BC09-4C45B04E1830}"/>
                  </a:ext>
                </a:extLst>
              </p:cNvPr>
              <p:cNvSpPr txBox="1"/>
              <p:nvPr/>
            </p:nvSpPr>
            <p:spPr>
              <a:xfrm>
                <a:off x="11020199" y="3917696"/>
                <a:ext cx="2821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A30C64-B8CA-FD49-BC09-4C45B04E1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0199" y="3917696"/>
                <a:ext cx="282129" cy="276999"/>
              </a:xfrm>
              <a:prstGeom prst="rect">
                <a:avLst/>
              </a:prstGeom>
              <a:blipFill>
                <a:blip r:embed="rId2"/>
                <a:stretch>
                  <a:fillRect l="-21739" r="-21739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A33AE0B-2A06-5D44-B180-6D9D341F5BD3}"/>
                  </a:ext>
                </a:extLst>
              </p:cNvPr>
              <p:cNvSpPr txBox="1"/>
              <p:nvPr/>
            </p:nvSpPr>
            <p:spPr>
              <a:xfrm>
                <a:off x="2702677" y="2672316"/>
                <a:ext cx="2821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A33AE0B-2A06-5D44-B180-6D9D341F5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677" y="2672316"/>
                <a:ext cx="282129" cy="276999"/>
              </a:xfrm>
              <a:prstGeom prst="rect">
                <a:avLst/>
              </a:prstGeom>
              <a:blipFill>
                <a:blip r:embed="rId3"/>
                <a:stretch>
                  <a:fillRect l="-21739" r="-21739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0963A028-7732-9A47-8389-962EBE911FF2}"/>
              </a:ext>
            </a:extLst>
          </p:cNvPr>
          <p:cNvSpPr txBox="1"/>
          <p:nvPr/>
        </p:nvSpPr>
        <p:spPr>
          <a:xfrm>
            <a:off x="3011708" y="5235121"/>
            <a:ext cx="4963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Recombinant Inbred Lines</a:t>
            </a:r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(RIL)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AA8E73A-CA14-034F-A97E-B6D2FBCDF5C0}"/>
              </a:ext>
            </a:extLst>
          </p:cNvPr>
          <p:cNvSpPr txBox="1"/>
          <p:nvPr/>
        </p:nvSpPr>
        <p:spPr>
          <a:xfrm>
            <a:off x="8278804" y="3892681"/>
            <a:ext cx="261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generations/DH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AD0DF32-695A-8045-A16D-6541E8187609}"/>
              </a:ext>
            </a:extLst>
          </p:cNvPr>
          <p:cNvSpPr/>
          <p:nvPr/>
        </p:nvSpPr>
        <p:spPr>
          <a:xfrm>
            <a:off x="8643382" y="2646716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779495C-CE73-9B47-BE45-1970390F5947}"/>
              </a:ext>
            </a:extLst>
          </p:cNvPr>
          <p:cNvSpPr/>
          <p:nvPr/>
        </p:nvSpPr>
        <p:spPr>
          <a:xfrm>
            <a:off x="8643382" y="312362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6DC4E31-3A3F-D24B-8B16-078FC796E854}"/>
              </a:ext>
            </a:extLst>
          </p:cNvPr>
          <p:cNvSpPr/>
          <p:nvPr/>
        </p:nvSpPr>
        <p:spPr>
          <a:xfrm>
            <a:off x="8862256" y="312362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87A9FA0-7873-A24A-A8A0-0C50ADF8E798}"/>
              </a:ext>
            </a:extLst>
          </p:cNvPr>
          <p:cNvSpPr/>
          <p:nvPr/>
        </p:nvSpPr>
        <p:spPr>
          <a:xfrm>
            <a:off x="8862256" y="264671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C5ECAD1-0C0A-4F4D-A8D6-604CBCE29810}"/>
              </a:ext>
            </a:extLst>
          </p:cNvPr>
          <p:cNvSpPr/>
          <p:nvPr/>
        </p:nvSpPr>
        <p:spPr>
          <a:xfrm>
            <a:off x="9434365" y="1513081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1A3DB60-6A8C-B14B-A3BF-28E1A20A70E1}"/>
              </a:ext>
            </a:extLst>
          </p:cNvPr>
          <p:cNvSpPr/>
          <p:nvPr/>
        </p:nvSpPr>
        <p:spPr>
          <a:xfrm>
            <a:off x="9433233" y="199172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6B88635-AE0F-A849-865A-4C09DE4E9B43}"/>
              </a:ext>
            </a:extLst>
          </p:cNvPr>
          <p:cNvSpPr/>
          <p:nvPr/>
        </p:nvSpPr>
        <p:spPr>
          <a:xfrm>
            <a:off x="10013142" y="153375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BE912F3-0DCA-864E-9B4A-CF48F39B3D9D}"/>
              </a:ext>
            </a:extLst>
          </p:cNvPr>
          <p:cNvSpPr/>
          <p:nvPr/>
        </p:nvSpPr>
        <p:spPr>
          <a:xfrm>
            <a:off x="10015469" y="1991726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0EA245A-9724-7F44-B054-E17AD339E7B5}"/>
              </a:ext>
            </a:extLst>
          </p:cNvPr>
          <p:cNvSpPr/>
          <p:nvPr/>
        </p:nvSpPr>
        <p:spPr>
          <a:xfrm>
            <a:off x="10609558" y="1513081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FBA4039-B181-5349-BB3B-8D0D554EB434}"/>
              </a:ext>
            </a:extLst>
          </p:cNvPr>
          <p:cNvSpPr/>
          <p:nvPr/>
        </p:nvSpPr>
        <p:spPr>
          <a:xfrm>
            <a:off x="10609558" y="198998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88BAB68-240C-5245-9D93-9657D43B3A4E}"/>
              </a:ext>
            </a:extLst>
          </p:cNvPr>
          <p:cNvSpPr/>
          <p:nvPr/>
        </p:nvSpPr>
        <p:spPr>
          <a:xfrm>
            <a:off x="8074789" y="2651832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F2E2D7D-EC32-614A-9AC2-15C6EF2E5340}"/>
              </a:ext>
            </a:extLst>
          </p:cNvPr>
          <p:cNvSpPr/>
          <p:nvPr/>
        </p:nvSpPr>
        <p:spPr>
          <a:xfrm>
            <a:off x="8074789" y="3128737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1165654-4E19-E147-ABA4-20B4A4A5334E}"/>
              </a:ext>
            </a:extLst>
          </p:cNvPr>
          <p:cNvSpPr/>
          <p:nvPr/>
        </p:nvSpPr>
        <p:spPr>
          <a:xfrm>
            <a:off x="8313439" y="2650092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E766594-8680-C84F-9F38-5F8AB54EBA4A}"/>
              </a:ext>
            </a:extLst>
          </p:cNvPr>
          <p:cNvSpPr/>
          <p:nvPr/>
        </p:nvSpPr>
        <p:spPr>
          <a:xfrm>
            <a:off x="8312307" y="3128737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503FEAE-CD68-3F49-B8EF-755BB18BFA87}"/>
              </a:ext>
            </a:extLst>
          </p:cNvPr>
          <p:cNvSpPr/>
          <p:nvPr/>
        </p:nvSpPr>
        <p:spPr>
          <a:xfrm>
            <a:off x="9218181" y="2650092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40A07FB-6AFA-3147-8ECA-0726FF3431CD}"/>
              </a:ext>
            </a:extLst>
          </p:cNvPr>
          <p:cNvSpPr/>
          <p:nvPr/>
        </p:nvSpPr>
        <p:spPr>
          <a:xfrm>
            <a:off x="9218181" y="3126997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3F886CF-168B-CC42-BDA1-23DB6685BA9E}"/>
              </a:ext>
            </a:extLst>
          </p:cNvPr>
          <p:cNvSpPr/>
          <p:nvPr/>
        </p:nvSpPr>
        <p:spPr>
          <a:xfrm>
            <a:off x="9772406" y="2640131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F58567B-E59C-E942-A2AF-D5FB8434683F}"/>
              </a:ext>
            </a:extLst>
          </p:cNvPr>
          <p:cNvSpPr/>
          <p:nvPr/>
        </p:nvSpPr>
        <p:spPr>
          <a:xfrm>
            <a:off x="9772406" y="3117036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046C85F-EB20-A54B-8A52-33EE91BBAF9F}"/>
              </a:ext>
            </a:extLst>
          </p:cNvPr>
          <p:cNvSpPr/>
          <p:nvPr/>
        </p:nvSpPr>
        <p:spPr>
          <a:xfrm>
            <a:off x="10367209" y="2651832"/>
            <a:ext cx="151392" cy="476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44C1472-E588-B848-AEC3-7AF854A5B5EE}"/>
              </a:ext>
            </a:extLst>
          </p:cNvPr>
          <p:cNvSpPr/>
          <p:nvPr/>
        </p:nvSpPr>
        <p:spPr>
          <a:xfrm>
            <a:off x="10367209" y="3128737"/>
            <a:ext cx="151392" cy="47690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</a:t>
            </a:r>
          </a:p>
        </p:txBody>
      </p:sp>
      <p:sp>
        <p:nvSpPr>
          <p:cNvPr id="26" name="Curved Left Arrow 25">
            <a:extLst>
              <a:ext uri="{FF2B5EF4-FFF2-40B4-BE49-F238E27FC236}">
                <a16:creationId xmlns:a16="http://schemas.microsoft.com/office/drawing/2014/main" id="{66E0BE91-93DB-C34B-B2E7-B8B11AA996D9}"/>
              </a:ext>
            </a:extLst>
          </p:cNvPr>
          <p:cNvSpPr/>
          <p:nvPr/>
        </p:nvSpPr>
        <p:spPr>
          <a:xfrm>
            <a:off x="10937009" y="2810815"/>
            <a:ext cx="451815" cy="29822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4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80" y="1814657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/>
              <a:t>Linkage </a:t>
            </a:r>
          </a:p>
          <a:p>
            <a:r>
              <a:rPr lang="en-US" dirty="0"/>
              <a:t>Recombination</a:t>
            </a:r>
          </a:p>
          <a:p>
            <a:r>
              <a:rPr lang="en-US" dirty="0" err="1"/>
              <a:t>Haldan’s</a:t>
            </a:r>
            <a:r>
              <a:rPr lang="en-US" dirty="0"/>
              <a:t> map function</a:t>
            </a:r>
          </a:p>
          <a:p>
            <a:r>
              <a:rPr lang="en-US" dirty="0"/>
              <a:t>Linkage analysis</a:t>
            </a:r>
          </a:p>
          <a:p>
            <a:r>
              <a:rPr lang="en-US" dirty="0"/>
              <a:t>Software and RQTL</a:t>
            </a:r>
          </a:p>
          <a:p>
            <a:endParaRPr lang="en-US" dirty="0"/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9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92" y="16434"/>
            <a:ext cx="1030005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Simulate phenotype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20221-5AB4-784A-BE34-6A7FCEB5EED0}"/>
              </a:ext>
            </a:extLst>
          </p:cNvPr>
          <p:cNvSpPr/>
          <p:nvPr/>
        </p:nvSpPr>
        <p:spPr>
          <a:xfrm>
            <a:off x="427964" y="1399930"/>
            <a:ext cx="111057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source("http://</a:t>
            </a:r>
            <a:r>
              <a:rPr lang="en-US" dirty="0" err="1"/>
              <a:t>zzlab.net</a:t>
            </a:r>
            <a:r>
              <a:rPr lang="en-US" dirty="0"/>
              <a:t>/GAPIT/</a:t>
            </a:r>
            <a:r>
              <a:rPr lang="en-US" dirty="0" err="1"/>
              <a:t>GAPIT.library.R</a:t>
            </a:r>
            <a:r>
              <a:rPr lang="en-US" dirty="0"/>
              <a:t>")</a:t>
            </a:r>
          </a:p>
          <a:p>
            <a:r>
              <a:rPr lang="en-US" dirty="0"/>
              <a:t>source("http://</a:t>
            </a:r>
            <a:r>
              <a:rPr lang="en-US" dirty="0" err="1"/>
              <a:t>www.zzlab.net</a:t>
            </a:r>
            <a:r>
              <a:rPr lang="en-US" dirty="0"/>
              <a:t>/GAPIT/</a:t>
            </a:r>
            <a:r>
              <a:rPr lang="en-US" dirty="0" err="1"/>
              <a:t>gapit_functions.txt</a:t>
            </a:r>
            <a:r>
              <a:rPr lang="en-US" dirty="0"/>
              <a:t>")</a:t>
            </a:r>
          </a:p>
          <a:p>
            <a:r>
              <a:rPr lang="en-US" dirty="0"/>
              <a:t>#Import demo data</a:t>
            </a:r>
          </a:p>
          <a:p>
            <a:r>
              <a:rPr lang="en-US" dirty="0" err="1"/>
              <a:t>myGD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  <a:p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Simultate</a:t>
            </a:r>
            <a:r>
              <a:rPr lang="en-US" dirty="0"/>
              <a:t> 10 QTN on the first half chromosomes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index1to5=</a:t>
            </a:r>
            <a:r>
              <a:rPr lang="en-US" dirty="0" err="1"/>
              <a:t>myGM</a:t>
            </a:r>
            <a:r>
              <a:rPr lang="en-US" dirty="0"/>
              <a:t>[,2]&lt;6</a:t>
            </a:r>
          </a:p>
          <a:p>
            <a:r>
              <a:rPr lang="en-US" dirty="0"/>
              <a:t>X1to5 = X[,index1to5]</a:t>
            </a:r>
          </a:p>
          <a:p>
            <a:r>
              <a:rPr lang="en-US" dirty="0"/>
              <a:t>taxa=</a:t>
            </a:r>
            <a:r>
              <a:rPr lang="en-US" dirty="0" err="1"/>
              <a:t>myGD</a:t>
            </a:r>
            <a:r>
              <a:rPr lang="en-US" dirty="0"/>
              <a:t>[,1]</a:t>
            </a:r>
          </a:p>
          <a:p>
            <a:r>
              <a:rPr lang="en-US" dirty="0" err="1"/>
              <a:t>set.seed</a:t>
            </a:r>
            <a:r>
              <a:rPr lang="en-US" dirty="0"/>
              <a:t>(99164)</a:t>
            </a:r>
          </a:p>
          <a:p>
            <a:r>
              <a:rPr lang="en-US" dirty="0" err="1"/>
              <a:t>GD.candidate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(taxa,X1to5)</a:t>
            </a:r>
          </a:p>
          <a:p>
            <a:r>
              <a:rPr lang="en-US" dirty="0" err="1"/>
              <a:t>mySim</a:t>
            </a:r>
            <a:r>
              <a:rPr lang="en-US" dirty="0"/>
              <a:t>=</a:t>
            </a:r>
            <a:r>
              <a:rPr lang="en-US" dirty="0" err="1"/>
              <a:t>GAPIT.Phenotype.Simulation</a:t>
            </a:r>
            <a:r>
              <a:rPr lang="en-US" dirty="0"/>
              <a:t>(GD=</a:t>
            </a:r>
            <a:r>
              <a:rPr lang="en-US" dirty="0" err="1"/>
              <a:t>GD.candidate,GM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[index1to5,],h2=.75,NQTN=10, </a:t>
            </a:r>
            <a:r>
              <a:rPr lang="en-US" dirty="0" err="1"/>
              <a:t>effectunit</a:t>
            </a:r>
            <a:r>
              <a:rPr lang="en-US" dirty="0"/>
              <a:t> =.95,QTNDist="normal")</a:t>
            </a:r>
          </a:p>
        </p:txBody>
      </p:sp>
    </p:spTree>
    <p:extLst>
      <p:ext uri="{BB962C8B-B14F-4D97-AF65-F5344CB8AC3E}">
        <p14:creationId xmlns:p14="http://schemas.microsoft.com/office/powerpoint/2010/main" val="2071369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92" y="16434"/>
            <a:ext cx="1030005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Formatting for RQTL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20221-5AB4-784A-BE34-6A7FCEB5EED0}"/>
              </a:ext>
            </a:extLst>
          </p:cNvPr>
          <p:cNvSpPr/>
          <p:nvPr/>
        </p:nvSpPr>
        <p:spPr>
          <a:xfrm>
            <a:off x="427964" y="1399930"/>
            <a:ext cx="111057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snp_position</a:t>
            </a:r>
            <a:r>
              <a:rPr lang="en-US" dirty="0"/>
              <a:t> &lt;- t(</a:t>
            </a:r>
            <a:r>
              <a:rPr lang="en-US" dirty="0" err="1"/>
              <a:t>myGM</a:t>
            </a:r>
            <a:r>
              <a:rPr lang="en-US" dirty="0"/>
              <a:t>[,2:3])</a:t>
            </a:r>
          </a:p>
          <a:p>
            <a:r>
              <a:rPr lang="en-US" dirty="0"/>
              <a:t>  </a:t>
            </a:r>
            <a:r>
              <a:rPr lang="en-US" dirty="0" err="1"/>
              <a:t>colnames</a:t>
            </a:r>
            <a:r>
              <a:rPr lang="en-US" dirty="0"/>
              <a:t>(</a:t>
            </a:r>
            <a:r>
              <a:rPr lang="en-US" dirty="0" err="1"/>
              <a:t>snp_position</a:t>
            </a:r>
            <a:r>
              <a:rPr lang="en-US" dirty="0"/>
              <a:t>) &lt;- </a:t>
            </a:r>
            <a:r>
              <a:rPr lang="en-US" dirty="0" err="1"/>
              <a:t>myGM</a:t>
            </a:r>
            <a:r>
              <a:rPr lang="en-US" dirty="0"/>
              <a:t>[,1]</a:t>
            </a:r>
          </a:p>
          <a:p>
            <a:r>
              <a:rPr lang="en-US" dirty="0"/>
              <a:t>  </a:t>
            </a:r>
            <a:r>
              <a:rPr lang="en-US" dirty="0" err="1"/>
              <a:t>rownames</a:t>
            </a:r>
            <a:r>
              <a:rPr lang="en-US" dirty="0"/>
              <a:t>(</a:t>
            </a:r>
            <a:r>
              <a:rPr lang="en-US" dirty="0" err="1"/>
              <a:t>snp_position</a:t>
            </a:r>
            <a:r>
              <a:rPr lang="en-US" dirty="0"/>
              <a:t>) &lt;- NULL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</a:t>
            </a:r>
            <a:r>
              <a:rPr lang="en-US" dirty="0" err="1"/>
              <a:t>myGD</a:t>
            </a:r>
            <a:r>
              <a:rPr lang="en-US" dirty="0"/>
              <a:t>_ &lt;- 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en-US" dirty="0"/>
              <a:t>  </a:t>
            </a:r>
            <a:r>
              <a:rPr lang="en-US" dirty="0" err="1"/>
              <a:t>myGD</a:t>
            </a:r>
            <a:r>
              <a:rPr lang="en-US" dirty="0"/>
              <a:t>_ &lt;- replace(</a:t>
            </a:r>
            <a:r>
              <a:rPr lang="en-US" dirty="0" err="1"/>
              <a:t>myGD</a:t>
            </a:r>
            <a:r>
              <a:rPr lang="en-US" dirty="0"/>
              <a:t>_, </a:t>
            </a:r>
            <a:r>
              <a:rPr lang="en-US" dirty="0" err="1"/>
              <a:t>myGD</a:t>
            </a:r>
            <a:r>
              <a:rPr lang="en-US" dirty="0"/>
              <a:t>_ == 0, "AA")</a:t>
            </a:r>
          </a:p>
          <a:p>
            <a:r>
              <a:rPr lang="en-US" dirty="0"/>
              <a:t>  </a:t>
            </a:r>
            <a:r>
              <a:rPr lang="en-US" dirty="0" err="1"/>
              <a:t>myGD</a:t>
            </a:r>
            <a:r>
              <a:rPr lang="en-US" dirty="0"/>
              <a:t>_ &lt;- replace(</a:t>
            </a:r>
            <a:r>
              <a:rPr lang="en-US" dirty="0" err="1"/>
              <a:t>myGD</a:t>
            </a:r>
            <a:r>
              <a:rPr lang="en-US" dirty="0"/>
              <a:t>_, </a:t>
            </a:r>
            <a:r>
              <a:rPr lang="en-US" dirty="0" err="1"/>
              <a:t>myGD</a:t>
            </a:r>
            <a:r>
              <a:rPr lang="en-US" dirty="0"/>
              <a:t>_ == 1, "AB")</a:t>
            </a:r>
          </a:p>
          <a:p>
            <a:r>
              <a:rPr lang="en-US" dirty="0"/>
              <a:t>  </a:t>
            </a:r>
            <a:r>
              <a:rPr lang="en-US" dirty="0" err="1"/>
              <a:t>myGD</a:t>
            </a:r>
            <a:r>
              <a:rPr lang="en-US" dirty="0"/>
              <a:t>_ &lt;- replace(</a:t>
            </a:r>
            <a:r>
              <a:rPr lang="en-US" dirty="0" err="1"/>
              <a:t>myGD</a:t>
            </a:r>
            <a:r>
              <a:rPr lang="en-US" dirty="0"/>
              <a:t>_, </a:t>
            </a:r>
            <a:r>
              <a:rPr lang="en-US" dirty="0" err="1"/>
              <a:t>myGD</a:t>
            </a:r>
            <a:r>
              <a:rPr lang="en-US" dirty="0"/>
              <a:t>_ == 2, "BB")</a:t>
            </a:r>
          </a:p>
          <a:p>
            <a:r>
              <a:rPr lang="en-US" dirty="0"/>
              <a:t>  </a:t>
            </a:r>
            <a:r>
              <a:rPr lang="en-US" dirty="0" err="1"/>
              <a:t>myGD_with_posi</a:t>
            </a:r>
            <a:r>
              <a:rPr lang="en-US" dirty="0"/>
              <a:t> &lt;- </a:t>
            </a:r>
            <a:r>
              <a:rPr lang="en-US" dirty="0" err="1"/>
              <a:t>rbind</a:t>
            </a:r>
            <a:r>
              <a:rPr lang="en-US" dirty="0"/>
              <a:t>(</a:t>
            </a:r>
            <a:r>
              <a:rPr lang="en-US" dirty="0" err="1"/>
              <a:t>snp_position,myGD</a:t>
            </a:r>
            <a:r>
              <a:rPr lang="en-US" dirty="0"/>
              <a:t>_)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</a:t>
            </a:r>
            <a:r>
              <a:rPr lang="en-US" dirty="0" err="1"/>
              <a:t>myY</a:t>
            </a:r>
            <a:r>
              <a:rPr lang="en-US" dirty="0"/>
              <a:t> &lt;- 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mySim$Y,sex</a:t>
            </a:r>
            <a:r>
              <a:rPr lang="en-US" dirty="0"/>
              <a:t>="male", </a:t>
            </a:r>
            <a:r>
              <a:rPr lang="en-US" dirty="0" err="1"/>
              <a:t>pgm</a:t>
            </a:r>
            <a:r>
              <a:rPr lang="en-US" dirty="0"/>
              <a:t>="1")</a:t>
            </a:r>
          </a:p>
          <a:p>
            <a:r>
              <a:rPr lang="en-US" dirty="0"/>
              <a:t>  </a:t>
            </a:r>
            <a:r>
              <a:rPr lang="en-US" dirty="0" err="1"/>
              <a:t>myY</a:t>
            </a:r>
            <a:r>
              <a:rPr lang="en-US" dirty="0"/>
              <a:t> &lt;- </a:t>
            </a:r>
            <a:r>
              <a:rPr lang="en-US" dirty="0" err="1"/>
              <a:t>myY</a:t>
            </a:r>
            <a:r>
              <a:rPr lang="en-US" dirty="0"/>
              <a:t>[,-1]</a:t>
            </a:r>
          </a:p>
          <a:p>
            <a:r>
              <a:rPr lang="en-US" dirty="0"/>
              <a:t>  </a:t>
            </a:r>
            <a:r>
              <a:rPr lang="en-US" dirty="0" err="1"/>
              <a:t>empty_m</a:t>
            </a:r>
            <a:r>
              <a:rPr lang="en-US" dirty="0"/>
              <a:t> &lt;- matrix( ,</a:t>
            </a:r>
            <a:r>
              <a:rPr lang="en-US" dirty="0" err="1"/>
              <a:t>nrow</a:t>
            </a:r>
            <a:r>
              <a:rPr lang="en-US" dirty="0"/>
              <a:t> = 2,ncol = 3)</a:t>
            </a:r>
          </a:p>
          <a:p>
            <a:r>
              <a:rPr lang="en-US" dirty="0"/>
              <a:t>  </a:t>
            </a:r>
            <a:r>
              <a:rPr lang="en-US" dirty="0" err="1"/>
              <a:t>colnames</a:t>
            </a:r>
            <a:r>
              <a:rPr lang="en-US" dirty="0"/>
              <a:t>(</a:t>
            </a:r>
            <a:r>
              <a:rPr lang="en-US" dirty="0" err="1"/>
              <a:t>empty_m</a:t>
            </a:r>
            <a:r>
              <a:rPr lang="en-US" dirty="0"/>
              <a:t>) &lt;- </a:t>
            </a:r>
            <a:r>
              <a:rPr lang="en-US" dirty="0" err="1"/>
              <a:t>colnames</a:t>
            </a:r>
            <a:r>
              <a:rPr lang="en-US" dirty="0"/>
              <a:t>(</a:t>
            </a:r>
            <a:r>
              <a:rPr lang="en-US" dirty="0" err="1"/>
              <a:t>myY</a:t>
            </a:r>
            <a:r>
              <a:rPr lang="en-US" dirty="0"/>
              <a:t>)</a:t>
            </a:r>
          </a:p>
          <a:p>
            <a:r>
              <a:rPr lang="en-US" dirty="0"/>
              <a:t>  </a:t>
            </a:r>
            <a:r>
              <a:rPr lang="en-US" dirty="0" err="1"/>
              <a:t>myY</a:t>
            </a:r>
            <a:r>
              <a:rPr lang="en-US" dirty="0"/>
              <a:t>_ &lt;- </a:t>
            </a:r>
            <a:r>
              <a:rPr lang="en-US" dirty="0" err="1"/>
              <a:t>rbind</a:t>
            </a:r>
            <a:r>
              <a:rPr lang="en-US" dirty="0"/>
              <a:t>(</a:t>
            </a:r>
            <a:r>
              <a:rPr lang="en-US" dirty="0" err="1"/>
              <a:t>empty_m,myY</a:t>
            </a:r>
            <a:r>
              <a:rPr lang="en-US" dirty="0"/>
              <a:t>)</a:t>
            </a:r>
          </a:p>
          <a:p>
            <a:r>
              <a:rPr lang="en-US" dirty="0"/>
              <a:t>  </a:t>
            </a:r>
            <a:r>
              <a:rPr lang="en-US" dirty="0" err="1"/>
              <a:t>data_all</a:t>
            </a:r>
            <a:r>
              <a:rPr lang="en-US" dirty="0"/>
              <a:t> &lt;- </a:t>
            </a:r>
            <a:r>
              <a:rPr lang="en-US" dirty="0" err="1"/>
              <a:t>cbind</a:t>
            </a:r>
            <a:r>
              <a:rPr lang="en-US" dirty="0"/>
              <a:t>(</a:t>
            </a:r>
            <a:r>
              <a:rPr lang="en-US" dirty="0" err="1"/>
              <a:t>myY</a:t>
            </a:r>
            <a:r>
              <a:rPr lang="en-US" dirty="0"/>
              <a:t>_, </a:t>
            </a:r>
            <a:r>
              <a:rPr lang="en-US" dirty="0" err="1"/>
              <a:t>myGD_with_posi</a:t>
            </a:r>
            <a:r>
              <a:rPr lang="en-US" dirty="0"/>
              <a:t>)</a:t>
            </a:r>
          </a:p>
          <a:p>
            <a:r>
              <a:rPr lang="en-US" dirty="0"/>
              <a:t>  </a:t>
            </a:r>
            <a:r>
              <a:rPr lang="en-US" dirty="0" err="1"/>
              <a:t>write.csv</a:t>
            </a:r>
            <a:r>
              <a:rPr lang="en-US" dirty="0"/>
              <a:t>(</a:t>
            </a:r>
            <a:r>
              <a:rPr lang="en-US" dirty="0" err="1"/>
              <a:t>data_all,file</a:t>
            </a:r>
            <a:r>
              <a:rPr lang="en-US" dirty="0"/>
              <a:t> = "</a:t>
            </a:r>
            <a:r>
              <a:rPr lang="en-US" dirty="0" err="1"/>
              <a:t>R_qtl_data.csv</a:t>
            </a:r>
            <a:r>
              <a:rPr lang="en-US" dirty="0"/>
              <a:t>", </a:t>
            </a:r>
            <a:r>
              <a:rPr lang="en-US" dirty="0" err="1"/>
              <a:t>row.names</a:t>
            </a:r>
            <a:r>
              <a:rPr lang="en-US" dirty="0"/>
              <a:t>=</a:t>
            </a:r>
            <a:r>
              <a:rPr lang="en-US" dirty="0" err="1"/>
              <a:t>FALSE,na</a:t>
            </a:r>
            <a:r>
              <a:rPr lang="en-US" dirty="0"/>
              <a:t> = "")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DC698-51E4-794C-910C-5995FE94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140" y="1630622"/>
            <a:ext cx="5774531" cy="16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792" y="16434"/>
            <a:ext cx="10300052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Scan with RQTL and Display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20221-5AB4-784A-BE34-6A7FCEB5EED0}"/>
              </a:ext>
            </a:extLst>
          </p:cNvPr>
          <p:cNvSpPr/>
          <p:nvPr/>
        </p:nvSpPr>
        <p:spPr>
          <a:xfrm>
            <a:off x="427964" y="1399930"/>
            <a:ext cx="11105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# R/</a:t>
            </a:r>
            <a:r>
              <a:rPr lang="en-US" dirty="0" err="1"/>
              <a:t>qtl</a:t>
            </a:r>
            <a:r>
              <a:rPr lang="en-US" dirty="0"/>
              <a:t> read the data and calculate the LOD</a:t>
            </a:r>
          </a:p>
          <a:p>
            <a:r>
              <a:rPr lang="en-US" dirty="0"/>
              <a:t>  cross &lt;- </a:t>
            </a:r>
            <a:r>
              <a:rPr lang="en-US" dirty="0" err="1"/>
              <a:t>read.cross</a:t>
            </a:r>
            <a:r>
              <a:rPr lang="en-US" dirty="0"/>
              <a:t>("csv", file = "</a:t>
            </a:r>
            <a:r>
              <a:rPr lang="en-US" dirty="0" err="1"/>
              <a:t>R_qtl_data.csv</a:t>
            </a:r>
            <a:r>
              <a:rPr lang="en-US" dirty="0"/>
              <a:t>", genotypes = c("AA","AB","BB"))</a:t>
            </a:r>
          </a:p>
          <a:p>
            <a:r>
              <a:rPr lang="en-US" dirty="0"/>
              <a:t>  </a:t>
            </a:r>
            <a:r>
              <a:rPr lang="en-US" dirty="0" err="1"/>
              <a:t>out.mr</a:t>
            </a:r>
            <a:r>
              <a:rPr lang="en-US" dirty="0"/>
              <a:t> &lt;- </a:t>
            </a:r>
            <a:r>
              <a:rPr lang="en-US" dirty="0" err="1"/>
              <a:t>scanone</a:t>
            </a:r>
            <a:r>
              <a:rPr lang="en-US" dirty="0"/>
              <a:t>(cross, method="</a:t>
            </a:r>
            <a:r>
              <a:rPr lang="en-US" dirty="0" err="1"/>
              <a:t>mr</a:t>
            </a:r>
            <a:r>
              <a:rPr lang="en-US" dirty="0"/>
              <a:t>")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16B8CD-AC2D-834A-9101-302ADFC77BBE}"/>
              </a:ext>
            </a:extLst>
          </p:cNvPr>
          <p:cNvSpPr/>
          <p:nvPr/>
        </p:nvSpPr>
        <p:spPr>
          <a:xfrm>
            <a:off x="427964" y="2750265"/>
            <a:ext cx="55634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 </a:t>
            </a:r>
            <a:r>
              <a:rPr lang="en-US" dirty="0" err="1"/>
              <a:t>manhanttan</a:t>
            </a:r>
            <a:r>
              <a:rPr lang="en-US" dirty="0"/>
              <a:t> plot</a:t>
            </a:r>
          </a:p>
          <a:p>
            <a:r>
              <a:rPr lang="en-US" dirty="0"/>
              <a:t>  </a:t>
            </a:r>
            <a:r>
              <a:rPr lang="en-US" dirty="0" err="1"/>
              <a:t>color.vector</a:t>
            </a:r>
            <a:r>
              <a:rPr lang="en-US" dirty="0"/>
              <a:t> &lt;- rep(c("deepskyblue","orange","forestgreen","indianred3"),10)</a:t>
            </a:r>
          </a:p>
          <a:p>
            <a:r>
              <a:rPr lang="en-US" dirty="0"/>
              <a:t>  m=</a:t>
            </a:r>
            <a:r>
              <a:rPr lang="en-US" dirty="0" err="1"/>
              <a:t>nrow</a:t>
            </a:r>
            <a:r>
              <a:rPr lang="en-US" dirty="0"/>
              <a:t>(</a:t>
            </a:r>
            <a:r>
              <a:rPr lang="en-US" dirty="0" err="1"/>
              <a:t>out.mr</a:t>
            </a:r>
            <a:r>
              <a:rPr lang="en-US" dirty="0"/>
              <a:t>)</a:t>
            </a:r>
          </a:p>
          <a:p>
            <a:r>
              <a:rPr lang="en-US" dirty="0"/>
              <a:t>  plot(</a:t>
            </a:r>
            <a:r>
              <a:rPr lang="en-US" dirty="0" err="1"/>
              <a:t>out.mr$lod~seq</a:t>
            </a:r>
            <a:r>
              <a:rPr lang="en-US" dirty="0"/>
              <a:t>(1:m),col=</a:t>
            </a:r>
            <a:r>
              <a:rPr lang="en-US" dirty="0" err="1"/>
              <a:t>color.vector</a:t>
            </a:r>
            <a:r>
              <a:rPr lang="en-US" dirty="0"/>
              <a:t>[</a:t>
            </a:r>
            <a:r>
              <a:rPr lang="en-US" dirty="0" err="1"/>
              <a:t>myGM</a:t>
            </a:r>
            <a:r>
              <a:rPr lang="en-US" dirty="0"/>
              <a:t>[,2]], </a:t>
            </a:r>
            <a:r>
              <a:rPr lang="en-US" dirty="0" err="1"/>
              <a:t>xlab</a:t>
            </a:r>
            <a:r>
              <a:rPr lang="en-US" dirty="0"/>
              <a:t>="Chromosome", </a:t>
            </a:r>
            <a:r>
              <a:rPr lang="en-US" dirty="0" err="1"/>
              <a:t>ylab</a:t>
            </a:r>
            <a:r>
              <a:rPr lang="en-US" dirty="0"/>
              <a:t> = "LOD score",</a:t>
            </a:r>
            <a:r>
              <a:rPr lang="en-US" dirty="0" err="1"/>
              <a:t>xaxt</a:t>
            </a:r>
            <a:r>
              <a:rPr lang="en-US" dirty="0"/>
              <a:t>="n")</a:t>
            </a:r>
          </a:p>
          <a:p>
            <a:r>
              <a:rPr lang="en-US" dirty="0"/>
              <a:t>  axis(1, at=c(300,750,1100, 1500, 1800, 2100, 2300, 2550,2800,3000), labels=c(1:10))</a:t>
            </a:r>
          </a:p>
          <a:p>
            <a:r>
              <a:rPr lang="en-US" dirty="0"/>
              <a:t>  symbols(x=</a:t>
            </a:r>
            <a:r>
              <a:rPr lang="en-US" dirty="0" err="1"/>
              <a:t>mySim$QTN.position</a:t>
            </a:r>
            <a:r>
              <a:rPr lang="en-US" dirty="0"/>
              <a:t>, </a:t>
            </a:r>
            <a:r>
              <a:rPr lang="en-US" dirty="0" err="1"/>
              <a:t>out.mr$lod</a:t>
            </a:r>
            <a:r>
              <a:rPr lang="en-US" dirty="0"/>
              <a:t>[</a:t>
            </a:r>
            <a:r>
              <a:rPr lang="en-US" dirty="0" err="1"/>
              <a:t>mySim$QTN.position</a:t>
            </a:r>
            <a:r>
              <a:rPr lang="en-US" dirty="0"/>
              <a:t>],circles=rep(1,10), add=T, inches=0.08)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D2F00-C581-9F4F-9661-ED97C8BD2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446" y="2323260"/>
            <a:ext cx="5999127" cy="44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7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80" y="1814657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/>
              <a:t>Linkage </a:t>
            </a:r>
          </a:p>
          <a:p>
            <a:r>
              <a:rPr lang="en-US" dirty="0"/>
              <a:t>Recombination</a:t>
            </a:r>
          </a:p>
          <a:p>
            <a:r>
              <a:rPr lang="en-US" dirty="0" err="1"/>
              <a:t>Haldan’s</a:t>
            </a:r>
            <a:r>
              <a:rPr lang="en-US" dirty="0"/>
              <a:t> map function</a:t>
            </a:r>
          </a:p>
          <a:p>
            <a:r>
              <a:rPr lang="en-US" dirty="0"/>
              <a:t>Linkage analysis</a:t>
            </a:r>
          </a:p>
          <a:p>
            <a:r>
              <a:rPr lang="en-US" dirty="0"/>
              <a:t>Software and RQTL</a:t>
            </a:r>
          </a:p>
          <a:p>
            <a:endParaRPr lang="en-US" dirty="0"/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3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548" y="1"/>
            <a:ext cx="3023451" cy="4104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87" y="3453283"/>
            <a:ext cx="3324101" cy="33241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7915E0C-0065-5443-A95E-89383038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696322" cy="11291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Laws of Inheritance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898BC1-0829-1A44-A880-E703DA1D8322}"/>
              </a:ext>
            </a:extLst>
          </p:cNvPr>
          <p:cNvSpPr/>
          <p:nvPr/>
        </p:nvSpPr>
        <p:spPr>
          <a:xfrm>
            <a:off x="507318" y="1473723"/>
            <a:ext cx="8581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  <a:latin typeface="Droid Serif"/>
              </a:rPr>
              <a:t>The Law of Segregation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  <a:latin typeface="Droid Serif"/>
              </a:rPr>
              <a:t>The Law of Dominance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  <a:latin typeface="Droid Serif"/>
              </a:rPr>
              <a:t>The Law of Independent Assortment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CCC7A-8670-3B42-82BC-027F847B1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99" y="3467691"/>
            <a:ext cx="4010813" cy="33937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B28FF7-A580-DE49-A388-901D38653333}"/>
              </a:ext>
            </a:extLst>
          </p:cNvPr>
          <p:cNvSpPr/>
          <p:nvPr/>
        </p:nvSpPr>
        <p:spPr>
          <a:xfrm>
            <a:off x="9742552" y="4176147"/>
            <a:ext cx="1660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George Mendel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71D478-48FF-E147-9DB7-B953610B7D8F}"/>
              </a:ext>
            </a:extLst>
          </p:cNvPr>
          <p:cNvSpPr/>
          <p:nvPr/>
        </p:nvSpPr>
        <p:spPr>
          <a:xfrm>
            <a:off x="8990577" y="5356021"/>
            <a:ext cx="3201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Hugo DeVries</a:t>
            </a:r>
          </a:p>
          <a:p>
            <a:pPr algn="ctr"/>
            <a:r>
              <a:rPr lang="en-US" sz="2800" dirty="0"/>
              <a:t>Carl Correns</a:t>
            </a:r>
          </a:p>
          <a:p>
            <a:pPr algn="ctr"/>
            <a:r>
              <a:rPr lang="en-US" sz="2800" dirty="0"/>
              <a:t>Erich von </a:t>
            </a:r>
            <a:r>
              <a:rPr lang="en-US" sz="2800" dirty="0" err="1"/>
              <a:t>Tschermak</a:t>
            </a:r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687BA1-D3E4-EE4C-B76B-75EE444D5632}"/>
              </a:ext>
            </a:extLst>
          </p:cNvPr>
          <p:cNvSpPr/>
          <p:nvPr/>
        </p:nvSpPr>
        <p:spPr>
          <a:xfrm>
            <a:off x="10246503" y="4532193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1865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EB39C1-D0B5-8147-9FF4-ECC853F53F37}"/>
              </a:ext>
            </a:extLst>
          </p:cNvPr>
          <p:cNvSpPr/>
          <p:nvPr/>
        </p:nvSpPr>
        <p:spPr>
          <a:xfrm>
            <a:off x="9318085" y="5008246"/>
            <a:ext cx="2509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Rediscovery in 1990</a:t>
            </a:r>
          </a:p>
        </p:txBody>
      </p:sp>
    </p:spTree>
    <p:extLst>
      <p:ext uri="{BB962C8B-B14F-4D97-AF65-F5344CB8AC3E}">
        <p14:creationId xmlns:p14="http://schemas.microsoft.com/office/powerpoint/2010/main" val="228393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12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063" y="274508"/>
            <a:ext cx="687920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Sex chromosome &amp; Linkage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726" y="2146832"/>
            <a:ext cx="4075268" cy="3726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663" y="167730"/>
            <a:ext cx="2057400" cy="288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1" y="3140472"/>
            <a:ext cx="240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Thomas Hunt Morgan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4591" y="6397669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Grande" charset="0"/>
              </a:rPr>
              <a:t>Fly Room at Columbia University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648" y="3429000"/>
            <a:ext cx="240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(Nobel Prize 1933)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4D8740-CCC3-BE41-BA72-DC0651C4178F}"/>
              </a:ext>
            </a:extLst>
          </p:cNvPr>
          <p:cNvSpPr/>
          <p:nvPr/>
        </p:nvSpPr>
        <p:spPr>
          <a:xfrm>
            <a:off x="6157998" y="2193275"/>
            <a:ext cx="2409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1910</a:t>
            </a:r>
          </a:p>
        </p:txBody>
      </p:sp>
    </p:spTree>
    <p:extLst>
      <p:ext uri="{BB962C8B-B14F-4D97-AF65-F5344CB8AC3E}">
        <p14:creationId xmlns:p14="http://schemas.microsoft.com/office/powerpoint/2010/main" val="313129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Recombination and genetic map</a:t>
            </a:r>
          </a:p>
        </p:txBody>
      </p:sp>
      <p:pic>
        <p:nvPicPr>
          <p:cNvPr id="5" name="Picture 4" descr="GEN10000725.jpg"/>
          <p:cNvPicPr>
            <a:picLocks noChangeAspect="1"/>
          </p:cNvPicPr>
          <p:nvPr/>
        </p:nvPicPr>
        <p:blipFill>
          <a:blip r:embed="rId2" cstate="print"/>
          <a:srcRect l="24742" t="4016" r="24742" b="15661"/>
          <a:stretch>
            <a:fillRect/>
          </a:stretch>
        </p:blipFill>
        <p:spPr>
          <a:xfrm>
            <a:off x="4197137" y="1460074"/>
            <a:ext cx="3733800" cy="4572000"/>
          </a:xfrm>
          <a:prstGeom prst="rect">
            <a:avLst/>
          </a:prstGeom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806388" y="6164482"/>
            <a:ext cx="505609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recombination rate (r): proportion </a:t>
            </a:r>
            <a:r>
              <a:rPr lang="en-US"/>
              <a:t>of recombined </a:t>
            </a:r>
            <a:endParaRPr lang="en-US" dirty="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7386918" y="6164482"/>
            <a:ext cx="328108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r=1%: </a:t>
            </a:r>
            <a:r>
              <a:rPr lang="en-US" dirty="0" err="1"/>
              <a:t>centi</a:t>
            </a:r>
            <a:r>
              <a:rPr lang="en-US" dirty="0"/>
              <a:t>-Morgan</a:t>
            </a:r>
          </a:p>
        </p:txBody>
      </p:sp>
    </p:spTree>
    <p:extLst>
      <p:ext uri="{BB962C8B-B14F-4D97-AF65-F5344CB8AC3E}">
        <p14:creationId xmlns:p14="http://schemas.microsoft.com/office/powerpoint/2010/main" val="24656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8A05C2D-0704-1643-94D3-926EA34BF340}"/>
              </a:ext>
            </a:extLst>
          </p:cNvPr>
          <p:cNvSpPr/>
          <p:nvPr/>
        </p:nvSpPr>
        <p:spPr>
          <a:xfrm>
            <a:off x="283357" y="2479498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66B6E9F-4B71-8341-8118-A4A9D43E9D6E}"/>
              </a:ext>
            </a:extLst>
          </p:cNvPr>
          <p:cNvSpPr/>
          <p:nvPr/>
        </p:nvSpPr>
        <p:spPr>
          <a:xfrm>
            <a:off x="1048547" y="3887618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4E8EF02-EC0E-9748-809F-D9CA72C4B2F9}"/>
              </a:ext>
            </a:extLst>
          </p:cNvPr>
          <p:cNvSpPr/>
          <p:nvPr/>
        </p:nvSpPr>
        <p:spPr>
          <a:xfrm>
            <a:off x="2804691" y="2654596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F4690-D0E5-5E42-9A7B-1A46B99B96E1}"/>
              </a:ext>
            </a:extLst>
          </p:cNvPr>
          <p:cNvSpPr txBox="1"/>
          <p:nvPr/>
        </p:nvSpPr>
        <p:spPr>
          <a:xfrm>
            <a:off x="6830533" y="2576595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54C9AA-2965-D24B-85D4-D0437D15B6F0}"/>
              </a:ext>
            </a:extLst>
          </p:cNvPr>
          <p:cNvSpPr txBox="1"/>
          <p:nvPr/>
        </p:nvSpPr>
        <p:spPr>
          <a:xfrm>
            <a:off x="2051553" y="3297129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2E0D6C-1324-4345-A70C-E93942A0F67D}"/>
              </a:ext>
            </a:extLst>
          </p:cNvPr>
          <p:cNvSpPr txBox="1"/>
          <p:nvPr/>
        </p:nvSpPr>
        <p:spPr>
          <a:xfrm>
            <a:off x="1714146" y="2600328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FEC3AEC-929D-BD4B-AE40-FD047D61197A}"/>
              </a:ext>
            </a:extLst>
          </p:cNvPr>
          <p:cNvSpPr/>
          <p:nvPr/>
        </p:nvSpPr>
        <p:spPr>
          <a:xfrm>
            <a:off x="6116379" y="2479498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EC6CE55-4BB7-3F47-A433-97BBE4FE61AC}"/>
              </a:ext>
            </a:extLst>
          </p:cNvPr>
          <p:cNvSpPr/>
          <p:nvPr/>
        </p:nvSpPr>
        <p:spPr>
          <a:xfrm>
            <a:off x="7321402" y="2479498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BAF9B5D-DBFB-2F43-B006-1296BCD91F2F}"/>
              </a:ext>
            </a:extLst>
          </p:cNvPr>
          <p:cNvSpPr/>
          <p:nvPr/>
        </p:nvSpPr>
        <p:spPr>
          <a:xfrm>
            <a:off x="8526425" y="2479498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98EF1F7-BB51-7442-BBD6-57F5F23EB5E4}"/>
              </a:ext>
            </a:extLst>
          </p:cNvPr>
          <p:cNvSpPr/>
          <p:nvPr/>
        </p:nvSpPr>
        <p:spPr>
          <a:xfrm>
            <a:off x="8506047" y="5582979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61A91EF-D2F8-D148-9C9C-6742BFF2C8FF}"/>
              </a:ext>
            </a:extLst>
          </p:cNvPr>
          <p:cNvSpPr/>
          <p:nvPr/>
        </p:nvSpPr>
        <p:spPr>
          <a:xfrm>
            <a:off x="7301024" y="5582979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32AFC3A-315C-D141-82EF-DDD75E34D388}"/>
              </a:ext>
            </a:extLst>
          </p:cNvPr>
          <p:cNvSpPr/>
          <p:nvPr/>
        </p:nvSpPr>
        <p:spPr>
          <a:xfrm>
            <a:off x="6096001" y="5582979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A9CA88-F9A7-514E-9DF7-0EA745585ADC}"/>
              </a:ext>
            </a:extLst>
          </p:cNvPr>
          <p:cNvSpPr txBox="1"/>
          <p:nvPr/>
        </p:nvSpPr>
        <p:spPr>
          <a:xfrm>
            <a:off x="772100" y="3297129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9D57B81-60E8-4048-8591-4B319FFDB273}"/>
              </a:ext>
            </a:extLst>
          </p:cNvPr>
          <p:cNvSpPr txBox="1"/>
          <p:nvPr/>
        </p:nvSpPr>
        <p:spPr>
          <a:xfrm>
            <a:off x="8062138" y="2576595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851345-5707-4E40-A4EA-B912A4E635A5}"/>
              </a:ext>
            </a:extLst>
          </p:cNvPr>
          <p:cNvSpPr txBox="1"/>
          <p:nvPr/>
        </p:nvSpPr>
        <p:spPr>
          <a:xfrm>
            <a:off x="7383426" y="1943957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FC6543C-8733-5749-863B-0FDC2BC7978E}"/>
              </a:ext>
            </a:extLst>
          </p:cNvPr>
          <p:cNvCxnSpPr/>
          <p:nvPr/>
        </p:nvCxnSpPr>
        <p:spPr>
          <a:xfrm flipH="1">
            <a:off x="6665728" y="2211912"/>
            <a:ext cx="606056" cy="267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FC1073F-8D3F-B04C-B882-B78EA1316680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7936319" y="2128623"/>
            <a:ext cx="678712" cy="297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594DB9-4D4C-C740-9E3D-C37F59C18FA4}"/>
              </a:ext>
            </a:extLst>
          </p:cNvPr>
          <p:cNvCxnSpPr>
            <a:cxnSpLocks/>
          </p:cNvCxnSpPr>
          <p:nvPr/>
        </p:nvCxnSpPr>
        <p:spPr>
          <a:xfrm>
            <a:off x="6187263" y="3530349"/>
            <a:ext cx="5699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90AC19F-4984-B240-98F5-508E2FC38DB9}"/>
              </a:ext>
            </a:extLst>
          </p:cNvPr>
          <p:cNvSpPr txBox="1"/>
          <p:nvPr/>
        </p:nvSpPr>
        <p:spPr>
          <a:xfrm>
            <a:off x="6178403" y="3586319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D5106B-4B2C-9743-A670-AC1E3D4A61BE}"/>
              </a:ext>
            </a:extLst>
          </p:cNvPr>
          <p:cNvSpPr txBox="1"/>
          <p:nvPr/>
        </p:nvSpPr>
        <p:spPr>
          <a:xfrm>
            <a:off x="7383426" y="3623347"/>
            <a:ext cx="88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20cM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675AB51-B637-094F-B04C-BBDE352980BF}"/>
              </a:ext>
            </a:extLst>
          </p:cNvPr>
          <p:cNvSpPr txBox="1"/>
          <p:nvPr/>
        </p:nvSpPr>
        <p:spPr>
          <a:xfrm>
            <a:off x="8588449" y="3607030"/>
            <a:ext cx="10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6ocM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8A2C9F-0836-1F4C-883E-1C404331EF5E}"/>
              </a:ext>
            </a:extLst>
          </p:cNvPr>
          <p:cNvSpPr txBox="1"/>
          <p:nvPr/>
        </p:nvSpPr>
        <p:spPr>
          <a:xfrm>
            <a:off x="10998496" y="3586319"/>
            <a:ext cx="92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200cM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F6B6E24-7599-2846-8FD9-C5C580ACDB55}"/>
              </a:ext>
            </a:extLst>
          </p:cNvPr>
          <p:cNvSpPr/>
          <p:nvPr/>
        </p:nvSpPr>
        <p:spPr>
          <a:xfrm>
            <a:off x="11049886" y="2479498"/>
            <a:ext cx="595424" cy="56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1F0371A-612C-1441-ACAD-AA7D09A48E2B}"/>
              </a:ext>
            </a:extLst>
          </p:cNvPr>
          <p:cNvSpPr txBox="1"/>
          <p:nvPr/>
        </p:nvSpPr>
        <p:spPr>
          <a:xfrm>
            <a:off x="10119538" y="1919517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19F3294-66EE-2849-BD55-F1FB75B63737}"/>
              </a:ext>
            </a:extLst>
          </p:cNvPr>
          <p:cNvCxnSpPr>
            <a:cxnSpLocks/>
          </p:cNvCxnSpPr>
          <p:nvPr/>
        </p:nvCxnSpPr>
        <p:spPr>
          <a:xfrm>
            <a:off x="10455349" y="2211912"/>
            <a:ext cx="678712" cy="297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9B1B424C-43CD-0840-AF0A-FD2BFAFCA177}"/>
              </a:ext>
            </a:extLst>
          </p:cNvPr>
          <p:cNvSpPr txBox="1"/>
          <p:nvPr/>
        </p:nvSpPr>
        <p:spPr>
          <a:xfrm>
            <a:off x="4156445" y="3601713"/>
            <a:ext cx="202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Genetic  distance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269E80D-069D-3941-88E1-7A5289525909}"/>
              </a:ext>
            </a:extLst>
          </p:cNvPr>
          <p:cNvSpPr txBox="1"/>
          <p:nvPr/>
        </p:nvSpPr>
        <p:spPr>
          <a:xfrm>
            <a:off x="4074043" y="1976005"/>
            <a:ext cx="202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Recombination rate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55D29A8-8E5B-A04F-B0F6-D582C460E408}"/>
              </a:ext>
            </a:extLst>
          </p:cNvPr>
          <p:cNvSpPr txBox="1"/>
          <p:nvPr/>
        </p:nvSpPr>
        <p:spPr>
          <a:xfrm>
            <a:off x="6803951" y="5620007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3683D32-2390-2C47-B1A4-B3D5AE4E69D2}"/>
              </a:ext>
            </a:extLst>
          </p:cNvPr>
          <p:cNvSpPr txBox="1"/>
          <p:nvPr/>
        </p:nvSpPr>
        <p:spPr>
          <a:xfrm>
            <a:off x="8035556" y="5620007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159D921-26E7-1E4D-B013-D85BBF27F776}"/>
              </a:ext>
            </a:extLst>
          </p:cNvPr>
          <p:cNvCxnSpPr/>
          <p:nvPr/>
        </p:nvCxnSpPr>
        <p:spPr>
          <a:xfrm flipH="1">
            <a:off x="6639146" y="5255324"/>
            <a:ext cx="606056" cy="267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7AE5C57-A105-214C-9282-C19AEAA9A57F}"/>
              </a:ext>
            </a:extLst>
          </p:cNvPr>
          <p:cNvCxnSpPr>
            <a:cxnSpLocks/>
          </p:cNvCxnSpPr>
          <p:nvPr/>
        </p:nvCxnSpPr>
        <p:spPr>
          <a:xfrm>
            <a:off x="7909737" y="5172035"/>
            <a:ext cx="678712" cy="297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AB8F5AB-1225-2F41-914C-3DC7476B8F34}"/>
              </a:ext>
            </a:extLst>
          </p:cNvPr>
          <p:cNvSpPr txBox="1"/>
          <p:nvPr/>
        </p:nvSpPr>
        <p:spPr>
          <a:xfrm>
            <a:off x="7353212" y="4935090"/>
            <a:ext cx="5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2BB4490-FD99-074D-8BA9-2260128E774D}"/>
              </a:ext>
            </a:extLst>
          </p:cNvPr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Genetic map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5C7253D-68A7-DE44-94F0-35FF5262E5F0}"/>
              </a:ext>
            </a:extLst>
          </p:cNvPr>
          <p:cNvSpPr/>
          <p:nvPr/>
        </p:nvSpPr>
        <p:spPr>
          <a:xfrm>
            <a:off x="3697090" y="2849294"/>
            <a:ext cx="387788" cy="248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2EC91670-B7BB-9C48-974F-4C00DD38D5FE}"/>
              </a:ext>
            </a:extLst>
          </p:cNvPr>
          <p:cNvSpPr/>
          <p:nvPr/>
        </p:nvSpPr>
        <p:spPr>
          <a:xfrm rot="1980812">
            <a:off x="3436495" y="4068110"/>
            <a:ext cx="387788" cy="248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E45694-CFA4-224D-A51D-ACCC6342F42C}"/>
              </a:ext>
            </a:extLst>
          </p:cNvPr>
          <p:cNvCxnSpPr>
            <a:cxnSpLocks/>
          </p:cNvCxnSpPr>
          <p:nvPr/>
        </p:nvCxnSpPr>
        <p:spPr>
          <a:xfrm flipH="1">
            <a:off x="6711803" y="2204838"/>
            <a:ext cx="3296093" cy="321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5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/>
      <p:bldP spid="59" grpId="0"/>
      <p:bldP spid="66" grpId="0"/>
      <p:bldP spid="67" grpId="0"/>
      <p:bldP spid="68" grpId="0"/>
      <p:bldP spid="71" grpId="0"/>
      <p:bldP spid="72" grpId="0" animBg="1"/>
      <p:bldP spid="73" grpId="0"/>
      <p:bldP spid="77" grpId="0"/>
      <p:bldP spid="78" grpId="0"/>
      <p:bldP spid="84" grpId="0"/>
      <p:bldP spid="85" grpId="0"/>
      <p:bldP spid="88" grpId="0"/>
      <p:bldP spid="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0942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Correction of hidden (double) crossovers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Haldane’s Map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7AB9F-5656-B448-9824-B7C94DCB1CD3}"/>
              </a:ext>
            </a:extLst>
          </p:cNvPr>
          <p:cNvSpPr/>
          <p:nvPr/>
        </p:nvSpPr>
        <p:spPr>
          <a:xfrm>
            <a:off x="1303865" y="5849796"/>
            <a:ext cx="9584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MT"/>
              </a:rPr>
              <a:t>Haldane, J.B.S. 1919, 'The combination of linkage values, and the calculation of distance between the loci of linked factors', </a:t>
            </a:r>
            <a:r>
              <a:rPr lang="en-US" i="1" dirty="0">
                <a:latin typeface="Arial" panose="020B0604020202020204" pitchFamily="34" charset="0"/>
              </a:rPr>
              <a:t>Journal of Genetics, </a:t>
            </a:r>
            <a:r>
              <a:rPr lang="en-US" dirty="0">
                <a:latin typeface="ArialMT"/>
              </a:rPr>
              <a:t>vol. 8, pp. 299-309.</a:t>
            </a:r>
            <a:br>
              <a:rPr lang="en-US" dirty="0">
                <a:latin typeface="ArialMT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586BC2-74DE-5548-B59E-BA7B66517F51}"/>
                  </a:ext>
                </a:extLst>
              </p:cNvPr>
              <p:cNvSpPr txBox="1"/>
              <p:nvPr/>
            </p:nvSpPr>
            <p:spPr>
              <a:xfrm>
                <a:off x="2060223" y="2165790"/>
                <a:ext cx="3397956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HMF=50Ln(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586BC2-74DE-5548-B59E-BA7B66517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223" y="2165790"/>
                <a:ext cx="3397956" cy="787716"/>
              </a:xfrm>
              <a:prstGeom prst="rect">
                <a:avLst/>
              </a:prstGeom>
              <a:blipFill>
                <a:blip r:embed="rId2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949ED1C-062D-5A42-BAB3-0DC2936CA36D}"/>
              </a:ext>
            </a:extLst>
          </p:cNvPr>
          <p:cNvSpPr txBox="1"/>
          <p:nvPr/>
        </p:nvSpPr>
        <p:spPr>
          <a:xfrm>
            <a:off x="4013201" y="3245255"/>
            <a:ext cx="2889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Observed </a:t>
            </a:r>
          </a:p>
          <a:p>
            <a:pPr algn="ctr"/>
            <a:r>
              <a:rPr lang="en-US" sz="3200" dirty="0"/>
              <a:t>recombine </a:t>
            </a:r>
          </a:p>
          <a:p>
            <a:pPr algn="ctr"/>
            <a:r>
              <a:rPr lang="en-US" sz="3200" dirty="0"/>
              <a:t>Frequency</a:t>
            </a:r>
          </a:p>
          <a:p>
            <a:pPr algn="ctr"/>
            <a:r>
              <a:rPr lang="en-US" sz="3200" dirty="0"/>
              <a:t>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8F043-0216-E94F-B989-B965F2C05F65}"/>
              </a:ext>
            </a:extLst>
          </p:cNvPr>
          <p:cNvSpPr txBox="1"/>
          <p:nvPr/>
        </p:nvSpPr>
        <p:spPr>
          <a:xfrm>
            <a:off x="0" y="3195054"/>
            <a:ext cx="28899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Actual  </a:t>
            </a:r>
          </a:p>
          <a:p>
            <a:pPr algn="ctr"/>
            <a:r>
              <a:rPr lang="en-US" sz="3200" dirty="0"/>
              <a:t>Genetic distance</a:t>
            </a:r>
          </a:p>
          <a:p>
            <a:pPr algn="ctr"/>
            <a:r>
              <a:rPr lang="en-US" sz="3200" dirty="0"/>
              <a:t>(</a:t>
            </a:r>
            <a:r>
              <a:rPr lang="en-US" sz="3200" dirty="0" err="1"/>
              <a:t>cM</a:t>
            </a:r>
            <a:r>
              <a:rPr lang="en-US" sz="3200" dirty="0"/>
              <a:t>)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F72437-4392-6B41-B0FC-1C4AE113904F}"/>
              </a:ext>
            </a:extLst>
          </p:cNvPr>
          <p:cNvCxnSpPr>
            <a:stCxn id="8" idx="0"/>
          </p:cNvCxnSpPr>
          <p:nvPr/>
        </p:nvCxnSpPr>
        <p:spPr>
          <a:xfrm flipV="1">
            <a:off x="1444979" y="2756691"/>
            <a:ext cx="801513" cy="438363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2CA753-329C-6A4D-8286-268FBCF5A57C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4995081" y="2829515"/>
            <a:ext cx="463099" cy="415740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39869F0-16D8-4D4A-9196-906B2CD348C5}"/>
              </a:ext>
            </a:extLst>
          </p:cNvPr>
          <p:cNvSpPr/>
          <p:nvPr/>
        </p:nvSpPr>
        <p:spPr>
          <a:xfrm>
            <a:off x="8487127" y="1873065"/>
            <a:ext cx="3016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r=</a:t>
            </a:r>
            <a:r>
              <a:rPr lang="en-US" dirty="0" err="1"/>
              <a:t>seq</a:t>
            </a:r>
            <a:r>
              <a:rPr lang="en-US" dirty="0"/>
              <a:t>(0,.5,.01)</a:t>
            </a:r>
          </a:p>
          <a:p>
            <a:r>
              <a:rPr lang="en-US" dirty="0"/>
              <a:t>mf=-50*(log(1-2*r))</a:t>
            </a:r>
          </a:p>
          <a:p>
            <a:r>
              <a:rPr lang="en-US" dirty="0"/>
              <a:t>plot(</a:t>
            </a:r>
            <a:r>
              <a:rPr lang="en-US" dirty="0" err="1"/>
              <a:t>r,mf,type</a:t>
            </a:r>
            <a:r>
              <a:rPr lang="en-US" dirty="0"/>
              <a:t>="l")</a:t>
            </a:r>
          </a:p>
          <a:p>
            <a:r>
              <a:rPr lang="en-US" dirty="0"/>
              <a:t>lines(</a:t>
            </a:r>
            <a:r>
              <a:rPr lang="en-US" dirty="0" err="1"/>
              <a:t>r,r</a:t>
            </a:r>
            <a:r>
              <a:rPr lang="en-US" dirty="0"/>
              <a:t>*100,col="red")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520DFF6-36B5-D943-88BE-664AE2B81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598" y="3153495"/>
            <a:ext cx="26543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3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Genetic map and Physical Map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C3F53A-9DD4-214B-8236-556182F3A8C9}"/>
              </a:ext>
            </a:extLst>
          </p:cNvPr>
          <p:cNvSpPr/>
          <p:nvPr/>
        </p:nvSpPr>
        <p:spPr>
          <a:xfrm>
            <a:off x="491067" y="1757416"/>
            <a:ext cx="11209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Genetic maps </a:t>
            </a:r>
            <a:r>
              <a:rPr lang="en-US" sz="3200" dirty="0"/>
              <a:t>are constructed by comparing recombination frequencies between marker pairs (Unit: centi-Morgan)</a:t>
            </a:r>
          </a:p>
          <a:p>
            <a:r>
              <a:rPr lang="en-US" sz="3200" b="1" dirty="0"/>
              <a:t>Physical maps </a:t>
            </a:r>
            <a:r>
              <a:rPr lang="en-US" sz="3200" dirty="0"/>
              <a:t>use markers to identify overlapping sequences between larger pieces of DNA (Unit: Base pair).</a:t>
            </a:r>
          </a:p>
          <a:p>
            <a:pPr algn="r"/>
            <a:r>
              <a:rPr lang="en-US" sz="3200" dirty="0"/>
              <a:t>-By Jamie A O'Rourke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4725AD-EB7B-ED48-8B31-B8EAB5E5F8A0}"/>
              </a:ext>
            </a:extLst>
          </p:cNvPr>
          <p:cNvSpPr/>
          <p:nvPr/>
        </p:nvSpPr>
        <p:spPr>
          <a:xfrm>
            <a:off x="6096000" y="4311961"/>
            <a:ext cx="5647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5274"/>
                </a:solidFill>
                <a:latin typeface="Open Sans"/>
                <a:hlinkClick r:id="rId2"/>
              </a:rPr>
              <a:t>https://doi.org/10.1002/9780470015902.a0000819.pub3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12132B-0B48-434B-BD03-A0037DF3F3BA}"/>
              </a:ext>
            </a:extLst>
          </p:cNvPr>
          <p:cNvSpPr/>
          <p:nvPr/>
        </p:nvSpPr>
        <p:spPr>
          <a:xfrm>
            <a:off x="7475546" y="6308852"/>
            <a:ext cx="4225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/wiki/Centimorgan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1576F8-4484-7240-9B3A-B5016715BBA4}"/>
              </a:ext>
            </a:extLst>
          </p:cNvPr>
          <p:cNvSpPr/>
          <p:nvPr/>
        </p:nvSpPr>
        <p:spPr>
          <a:xfrm>
            <a:off x="0" y="5179787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Human: 1 </a:t>
            </a:r>
            <a:r>
              <a:rPr lang="en-US" sz="3200" dirty="0" err="1"/>
              <a:t>cM</a:t>
            </a:r>
            <a:r>
              <a:rPr lang="en-US" sz="3200" dirty="0"/>
              <a:t> corresponds 1 MB on average</a:t>
            </a:r>
          </a:p>
          <a:p>
            <a:pPr algn="ctr"/>
            <a:r>
              <a:rPr lang="en-US" sz="3200" dirty="0"/>
              <a:t>Plasmodium falciparum: 1 </a:t>
            </a:r>
            <a:r>
              <a:rPr lang="en-US" sz="3200" dirty="0" err="1"/>
              <a:t>cM</a:t>
            </a:r>
            <a:r>
              <a:rPr lang="en-US" sz="3200" dirty="0"/>
              <a:t> corresponds 15 KB on average</a:t>
            </a:r>
          </a:p>
        </p:txBody>
      </p:sp>
    </p:spTree>
    <p:extLst>
      <p:ext uri="{BB962C8B-B14F-4D97-AF65-F5344CB8AC3E}">
        <p14:creationId xmlns:p14="http://schemas.microsoft.com/office/powerpoint/2010/main" val="372706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967158" y="1676401"/>
            <a:ext cx="120090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Parents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967158" y="2298010"/>
            <a:ext cx="1200905" cy="3059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>
                <a:latin typeface="Arial" pitchFamily="34" charset="0"/>
              </a:rPr>
              <a:t>F1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967158" y="2894440"/>
            <a:ext cx="1469173" cy="3059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F1 gametes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931895" y="4341633"/>
            <a:ext cx="146917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 dirty="0">
                <a:latin typeface="Arial" pitchFamily="34" charset="0"/>
              </a:rPr>
              <a:t>F2 Phenotype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931895" y="5375915"/>
            <a:ext cx="146917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b="1">
                <a:latin typeface="Arial" pitchFamily="34" charset="0"/>
              </a:rPr>
              <a:t>F2 Genotype</a:t>
            </a: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title"/>
          </p:nvPr>
        </p:nvSpPr>
        <p:spPr>
          <a:xfrm>
            <a:off x="2008094" y="4664"/>
            <a:ext cx="8229600" cy="65431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Linkage analysis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7494" y="1795543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27494" y="1947943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99094" y="1795543"/>
            <a:ext cx="990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9094" y="1947943"/>
            <a:ext cx="990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13294" y="2362200"/>
            <a:ext cx="9906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13294" y="2514600"/>
            <a:ext cx="990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6294" y="29718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22894" y="32766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18094" y="32766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46494" y="3276600"/>
            <a:ext cx="8382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13294" y="29718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18094" y="29718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22894" y="29718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98894" y="2971800"/>
            <a:ext cx="8382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13294" y="32766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61094" y="2971800"/>
            <a:ext cx="685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656294" y="3276600"/>
            <a:ext cx="685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342094" y="32766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818094" y="1719343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5834128" y="2160509"/>
            <a:ext cx="27432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834128" y="2757646"/>
            <a:ext cx="274320" cy="1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284694" y="3276600"/>
            <a:ext cx="1524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46494" y="2971800"/>
            <a:ext cx="1524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7494494" y="57150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5400000">
            <a:off x="7532594" y="53721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5400000">
            <a:off x="47893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5400000">
            <a:off x="7532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47512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5400000">
            <a:off x="3227294" y="5486400"/>
            <a:ext cx="8382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5400000">
            <a:off x="47893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5437094" y="5562600"/>
            <a:ext cx="685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5400000">
            <a:off x="5627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72"/>
          <p:cNvGrpSpPr/>
          <p:nvPr/>
        </p:nvGrpSpPr>
        <p:grpSpPr>
          <a:xfrm>
            <a:off x="3379694" y="4267200"/>
            <a:ext cx="7086600" cy="2590800"/>
            <a:chOff x="1828800" y="4114800"/>
            <a:chExt cx="7086600" cy="259080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477000" y="4114800"/>
              <a:ext cx="2438400" cy="2590800"/>
              <a:chOff x="4080" y="2544"/>
              <a:chExt cx="1536" cy="1632"/>
            </a:xfrm>
          </p:grpSpPr>
          <p:pic>
            <p:nvPicPr>
              <p:cNvPr id="29708" name="Picture 12" descr="MCj02154860000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80" y="3249"/>
                <a:ext cx="819" cy="927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9709" name="AutoShape 13"/>
              <p:cNvSpPr>
                <a:spLocks noChangeArrowheads="1"/>
              </p:cNvSpPr>
              <p:nvPr/>
            </p:nvSpPr>
            <p:spPr bwMode="auto">
              <a:xfrm>
                <a:off x="4176" y="2544"/>
                <a:ext cx="1440" cy="528"/>
              </a:xfrm>
              <a:prstGeom prst="cloudCallout">
                <a:avLst>
                  <a:gd name="adj1" fmla="val -6667"/>
                  <a:gd name="adj2" fmla="val 11553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b="1" dirty="0">
                    <a:latin typeface="Arial" pitchFamily="34" charset="0"/>
                  </a:rPr>
                  <a:t>Here lies my QTL</a:t>
                </a:r>
              </a:p>
            </p:txBody>
          </p:sp>
        </p:grpSp>
        <p:sp>
          <p:nvSpPr>
            <p:cNvPr id="51" name="Rectangle 50"/>
            <p:cNvSpPr/>
            <p:nvPr/>
          </p:nvSpPr>
          <p:spPr>
            <a:xfrm rot="5400000">
              <a:off x="4076700" y="2857500"/>
              <a:ext cx="304800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 rot="5400000">
            <a:off x="3570194" y="4991100"/>
            <a:ext cx="1524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5400000">
            <a:off x="65419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 rot="5400000">
            <a:off x="65038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5400000">
            <a:off x="65419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5400000">
            <a:off x="45607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5400000">
            <a:off x="4370294" y="5562600"/>
            <a:ext cx="685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 rot="5400000">
            <a:off x="5818094" y="51054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 rot="5400000">
            <a:off x="6732494" y="5715000"/>
            <a:ext cx="3810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rot="5400000">
            <a:off x="6770594" y="53721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 rot="5400000">
            <a:off x="7494494" y="5334000"/>
            <a:ext cx="8382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rot="5400000">
            <a:off x="6770594" y="50673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5400000">
            <a:off x="5703794" y="5600700"/>
            <a:ext cx="6096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5400000">
            <a:off x="7837394" y="5829300"/>
            <a:ext cx="1524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5400000">
            <a:off x="3722594" y="5067300"/>
            <a:ext cx="3048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5400000">
            <a:off x="3684494" y="5715000"/>
            <a:ext cx="381000" cy="76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5400000">
            <a:off x="3722594" y="5372100"/>
            <a:ext cx="304800" cy="762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2094" y="3962401"/>
            <a:ext cx="457200" cy="946535"/>
          </a:xfrm>
          <a:prstGeom prst="rect">
            <a:avLst/>
          </a:prstGeom>
        </p:spPr>
      </p:pic>
      <p:pic>
        <p:nvPicPr>
          <p:cNvPr id="69" name="Picture 68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3654" y="3817158"/>
            <a:ext cx="548640" cy="1135842"/>
          </a:xfrm>
          <a:prstGeom prst="rect">
            <a:avLst/>
          </a:prstGeom>
        </p:spPr>
      </p:pic>
      <p:pic>
        <p:nvPicPr>
          <p:cNvPr id="70" name="Picture 69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3022" y="3733800"/>
            <a:ext cx="576072" cy="1192634"/>
          </a:xfrm>
          <a:prstGeom prst="rect">
            <a:avLst/>
          </a:prstGeom>
        </p:spPr>
      </p:pic>
      <p:pic>
        <p:nvPicPr>
          <p:cNvPr id="71" name="Picture 70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3414" y="3627852"/>
            <a:ext cx="640080" cy="1325149"/>
          </a:xfrm>
          <a:prstGeom prst="rect">
            <a:avLst/>
          </a:prstGeom>
        </p:spPr>
      </p:pic>
      <p:pic>
        <p:nvPicPr>
          <p:cNvPr id="72" name="Picture 71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4494" y="3505201"/>
            <a:ext cx="685800" cy="1419803"/>
          </a:xfrm>
          <a:prstGeom prst="rect">
            <a:avLst/>
          </a:prstGeom>
        </p:spPr>
      </p:pic>
      <p:pic>
        <p:nvPicPr>
          <p:cNvPr id="73" name="Picture 72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27794" y="1114405"/>
            <a:ext cx="457200" cy="946535"/>
          </a:xfrm>
          <a:prstGeom prst="rect">
            <a:avLst/>
          </a:prstGeom>
        </p:spPr>
      </p:pic>
      <p:pic>
        <p:nvPicPr>
          <p:cNvPr id="74" name="Picture 73" descr="science_corn_pl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9621" y="646028"/>
            <a:ext cx="685800" cy="141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9705" grpId="0" animBg="1"/>
      <p:bldP spid="20" grpId="0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1472</Words>
  <Application>Microsoft Macintosh PowerPoint</Application>
  <PresentationFormat>Widescreen</PresentationFormat>
  <Paragraphs>411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ArialMT</vt:lpstr>
      <vt:lpstr>Droid Serif</vt:lpstr>
      <vt:lpstr>Open Sans</vt:lpstr>
      <vt:lpstr>Arial</vt:lpstr>
      <vt:lpstr>Calibri</vt:lpstr>
      <vt:lpstr>Calibri Light</vt:lpstr>
      <vt:lpstr>Cambria Math</vt:lpstr>
      <vt:lpstr>Constantia</vt:lpstr>
      <vt:lpstr>Courier</vt:lpstr>
      <vt:lpstr>Helvetica</vt:lpstr>
      <vt:lpstr>Lucida Grande</vt:lpstr>
      <vt:lpstr>Mangal</vt:lpstr>
      <vt:lpstr>Symbol</vt:lpstr>
      <vt:lpstr>Times New Roman</vt:lpstr>
      <vt:lpstr>Office Theme</vt:lpstr>
      <vt:lpstr>Statistical Genomics</vt:lpstr>
      <vt:lpstr>Outline</vt:lpstr>
      <vt:lpstr>Laws of Inheritance</vt:lpstr>
      <vt:lpstr>Sex chromosome &amp; Linkage</vt:lpstr>
      <vt:lpstr>Recombination and genetic map</vt:lpstr>
      <vt:lpstr>PowerPoint Presentation</vt:lpstr>
      <vt:lpstr>Correction of hidden (double) crossovers Haldane’s Map Functions</vt:lpstr>
      <vt:lpstr>Genetic map and Physical Map </vt:lpstr>
      <vt:lpstr>Linkage analysis</vt:lpstr>
      <vt:lpstr>Crosses</vt:lpstr>
      <vt:lpstr>Probability</vt:lpstr>
      <vt:lpstr>Mapping: vary r to maximize P</vt:lpstr>
      <vt:lpstr>Multiple markers</vt:lpstr>
      <vt:lpstr>Multiple markers</vt:lpstr>
      <vt:lpstr>Multiple markers</vt:lpstr>
      <vt:lpstr>Multiple genes</vt:lpstr>
      <vt:lpstr>Software for Linkage Analysis</vt:lpstr>
      <vt:lpstr>RQTL</vt:lpstr>
      <vt:lpstr>PowerPoint Presentation</vt:lpstr>
      <vt:lpstr>Simulate phenotype</vt:lpstr>
      <vt:lpstr>Formatting for RQTL</vt:lpstr>
      <vt:lpstr>Scan with RQTL and Display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110</cp:revision>
  <dcterms:created xsi:type="dcterms:W3CDTF">2020-01-18T23:14:17Z</dcterms:created>
  <dcterms:modified xsi:type="dcterms:W3CDTF">2021-02-10T07:37:04Z</dcterms:modified>
</cp:coreProperties>
</file>