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9"/>
  </p:notesMasterIdLst>
  <p:sldIdLst>
    <p:sldId id="307" r:id="rId2"/>
    <p:sldId id="341" r:id="rId3"/>
    <p:sldId id="387" r:id="rId4"/>
    <p:sldId id="365" r:id="rId5"/>
    <p:sldId id="366" r:id="rId6"/>
    <p:sldId id="369" r:id="rId7"/>
    <p:sldId id="370" r:id="rId8"/>
    <p:sldId id="373" r:id="rId9"/>
    <p:sldId id="371" r:id="rId10"/>
    <p:sldId id="375" r:id="rId11"/>
    <p:sldId id="374" r:id="rId12"/>
    <p:sldId id="376" r:id="rId13"/>
    <p:sldId id="361" r:id="rId14"/>
    <p:sldId id="362" r:id="rId15"/>
    <p:sldId id="381" r:id="rId16"/>
    <p:sldId id="379" r:id="rId17"/>
    <p:sldId id="380" r:id="rId18"/>
    <p:sldId id="388" r:id="rId19"/>
    <p:sldId id="382" r:id="rId20"/>
    <p:sldId id="389" r:id="rId21"/>
    <p:sldId id="383" r:id="rId22"/>
    <p:sldId id="385" r:id="rId23"/>
    <p:sldId id="384" r:id="rId24"/>
    <p:sldId id="363" r:id="rId25"/>
    <p:sldId id="378" r:id="rId26"/>
    <p:sldId id="386" r:id="rId27"/>
    <p:sldId id="39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953"/>
    <p:restoredTop sz="81536"/>
  </p:normalViewPr>
  <p:slideViewPr>
    <p:cSldViewPr snapToGrid="0" snapToObjects="1">
      <p:cViewPr varScale="1">
        <p:scale>
          <a:sx n="162" d="100"/>
          <a:sy n="162" d="100"/>
        </p:scale>
        <p:origin x="776"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02881-2D3C-384C-B2E5-5A6FFE92557B}" type="datetimeFigureOut">
              <a:rPr lang="en-US" smtClean="0"/>
              <a:t>2/28/20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5E7E5-1986-184D-9714-100ED52F2D8C}" type="slidenum">
              <a:rPr lang="en-US" smtClean="0"/>
              <a:t>‹#›</a:t>
            </a:fld>
            <a:endParaRPr lang="en-US"/>
          </a:p>
        </p:txBody>
      </p:sp>
    </p:spTree>
    <p:extLst>
      <p:ext uri="{BB962C8B-B14F-4D97-AF65-F5344CB8AC3E}">
        <p14:creationId xmlns:p14="http://schemas.microsoft.com/office/powerpoint/2010/main" val="210741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2/28/20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72512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2/28/20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13304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2/28/20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07447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2/28/20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58526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42D15F-A8BE-E54B-9202-76E9C8AC610C}" type="datetimeFigureOut">
              <a:rPr lang="en-US" smtClean="0"/>
              <a:t>2/28/20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3282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2D15F-A8BE-E54B-9202-76E9C8AC610C}" type="datetimeFigureOut">
              <a:rPr lang="en-US" smtClean="0"/>
              <a:t>2/28/20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630336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42D15F-A8BE-E54B-9202-76E9C8AC610C}" type="datetimeFigureOut">
              <a:rPr lang="en-US" smtClean="0"/>
              <a:t>2/28/20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89869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42D15F-A8BE-E54B-9202-76E9C8AC610C}" type="datetimeFigureOut">
              <a:rPr lang="en-US" smtClean="0"/>
              <a:t>2/28/20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449706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2D15F-A8BE-E54B-9202-76E9C8AC610C}" type="datetimeFigureOut">
              <a:rPr lang="en-US" smtClean="0"/>
              <a:t>2/28/20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91270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2/28/20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41307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2/28/20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45696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2D15F-A8BE-E54B-9202-76E9C8AC610C}" type="datetimeFigureOut">
              <a:rPr lang="en-US" smtClean="0"/>
              <a:t>2/28/20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3DB2E-DE22-DF44-A0EC-916AAC02DA7C}" type="slidenum">
              <a:rPr lang="en-US" smtClean="0"/>
              <a:t>‹#›</a:t>
            </a:fld>
            <a:endParaRPr lang="en-US"/>
          </a:p>
        </p:txBody>
      </p:sp>
    </p:spTree>
    <p:extLst>
      <p:ext uri="{BB962C8B-B14F-4D97-AF65-F5344CB8AC3E}">
        <p14:creationId xmlns:p14="http://schemas.microsoft.com/office/powerpoint/2010/main" val="39191180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tiff"/><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f"/><Relationship Id="rId1" Type="http://schemas.openxmlformats.org/officeDocument/2006/relationships/slideLayout" Target="../slideLayouts/slideLayout2.xml"/><Relationship Id="rId4"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G.jpg"/>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12192000" cy="6858000"/>
          </a:xfrm>
          <a:prstGeom prst="rect">
            <a:avLst/>
          </a:prstGeom>
        </p:spPr>
      </p:pic>
      <p:sp>
        <p:nvSpPr>
          <p:cNvPr id="3" name="Title 2"/>
          <p:cNvSpPr>
            <a:spLocks noGrp="1"/>
          </p:cNvSpPr>
          <p:nvPr>
            <p:ph type="title"/>
          </p:nvPr>
        </p:nvSpPr>
        <p:spPr>
          <a:xfrm>
            <a:off x="1771701" y="2036495"/>
            <a:ext cx="8857883" cy="1072859"/>
          </a:xfrm>
          <a:effectLst>
            <a:outerShdw blurRad="50800" dist="38100" dir="2700000" algn="tl" rotWithShape="0">
              <a:prstClr val="black">
                <a:alpha val="40000"/>
              </a:prstClr>
            </a:outerShdw>
          </a:effectLst>
        </p:spPr>
        <p:txBody>
          <a:bodyPr>
            <a:normAutofit/>
          </a:bodyPr>
          <a:lstStyle/>
          <a:p>
            <a:pPr algn="ctr"/>
            <a:r>
              <a:rPr lang="en-US" sz="4000" b="1" dirty="0">
                <a:solidFill>
                  <a:schemeClr val="accent5"/>
                </a:solidFill>
              </a:rPr>
              <a:t>Statistical Genomics</a:t>
            </a:r>
          </a:p>
        </p:txBody>
      </p:sp>
      <p:pic>
        <p:nvPicPr>
          <p:cNvPr id="4" name="Picture 7" descr="Washington_State_Couga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3887" y="5049539"/>
            <a:ext cx="1433513"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ubtitle 2"/>
          <p:cNvSpPr txBox="1">
            <a:spLocks/>
          </p:cNvSpPr>
          <p:nvPr/>
        </p:nvSpPr>
        <p:spPr>
          <a:xfrm>
            <a:off x="3036699" y="3844956"/>
            <a:ext cx="6400800" cy="1204583"/>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800" dirty="0"/>
              <a:t>Zhiwu Zhang</a:t>
            </a:r>
          </a:p>
          <a:p>
            <a:pPr marL="0" indent="0" algn="ctr">
              <a:buNone/>
            </a:pPr>
            <a:r>
              <a:rPr lang="en-US" sz="2800" dirty="0"/>
              <a:t>Washington State University</a:t>
            </a:r>
          </a:p>
        </p:txBody>
      </p:sp>
      <p:sp>
        <p:nvSpPr>
          <p:cNvPr id="8" name="Title 2">
            <a:extLst>
              <a:ext uri="{FF2B5EF4-FFF2-40B4-BE49-F238E27FC236}">
                <a16:creationId xmlns:a16="http://schemas.microsoft.com/office/drawing/2014/main" id="{192F9A08-CAA6-2340-9D23-075F72215EA7}"/>
              </a:ext>
            </a:extLst>
          </p:cNvPr>
          <p:cNvSpPr txBox="1">
            <a:spLocks/>
          </p:cNvSpPr>
          <p:nvPr/>
        </p:nvSpPr>
        <p:spPr bwMode="auto">
          <a:xfrm>
            <a:off x="2457002" y="3044856"/>
            <a:ext cx="7487279" cy="5334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2800" b="1" dirty="0">
                <a:solidFill>
                  <a:schemeClr val="bg2">
                    <a:lumMod val="50000"/>
                  </a:schemeClr>
                </a:solidFill>
              </a:rPr>
              <a:t>Lecture 14</a:t>
            </a:r>
            <a:r>
              <a:rPr lang="en-US" sz="2800" b="1">
                <a:solidFill>
                  <a:schemeClr val="bg2">
                    <a:lumMod val="50000"/>
                  </a:schemeClr>
                </a:solidFill>
              </a:rPr>
              <a:t>: Kinship</a:t>
            </a:r>
            <a:endParaRPr lang="en-US" sz="2800" b="1" dirty="0">
              <a:solidFill>
                <a:schemeClr val="bg2">
                  <a:lumMod val="50000"/>
                </a:schemeClr>
              </a:solidFill>
            </a:endParaRPr>
          </a:p>
        </p:txBody>
      </p:sp>
    </p:spTree>
    <p:extLst>
      <p:ext uri="{BB962C8B-B14F-4D97-AF65-F5344CB8AC3E}">
        <p14:creationId xmlns:p14="http://schemas.microsoft.com/office/powerpoint/2010/main" val="60005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7472" y="6545"/>
            <a:ext cx="10515600" cy="1325563"/>
          </a:xfrm>
        </p:spPr>
        <p:txBody>
          <a:bodyPr/>
          <a:lstStyle/>
          <a:p>
            <a:pPr algn="ctr"/>
            <a:r>
              <a:rPr lang="en-US" b="1" dirty="0">
                <a:solidFill>
                  <a:schemeClr val="accent1"/>
                </a:solidFill>
                <a:latin typeface="+mn-lt"/>
              </a:rPr>
              <a:t>IBS(Status) vs IBD(decent)</a:t>
            </a:r>
          </a:p>
        </p:txBody>
      </p:sp>
      <p:sp>
        <p:nvSpPr>
          <p:cNvPr id="5" name="TextBox 4"/>
          <p:cNvSpPr txBox="1"/>
          <p:nvPr/>
        </p:nvSpPr>
        <p:spPr>
          <a:xfrm>
            <a:off x="1502871" y="3238704"/>
            <a:ext cx="2197100" cy="461665"/>
          </a:xfrm>
          <a:prstGeom prst="rect">
            <a:avLst/>
          </a:prstGeom>
          <a:noFill/>
        </p:spPr>
        <p:txBody>
          <a:bodyPr wrap="square" rtlCol="0">
            <a:spAutoFit/>
          </a:bodyPr>
          <a:lstStyle/>
          <a:p>
            <a:pPr algn="ctr"/>
            <a:r>
              <a:rPr lang="en-US" sz="2400" dirty="0"/>
              <a:t>Parents</a:t>
            </a:r>
          </a:p>
        </p:txBody>
      </p:sp>
      <p:sp>
        <p:nvSpPr>
          <p:cNvPr id="6" name="TextBox 5"/>
          <p:cNvSpPr txBox="1"/>
          <p:nvPr/>
        </p:nvSpPr>
        <p:spPr>
          <a:xfrm>
            <a:off x="1915621" y="4632149"/>
            <a:ext cx="2197100" cy="461665"/>
          </a:xfrm>
          <a:prstGeom prst="rect">
            <a:avLst/>
          </a:prstGeom>
          <a:noFill/>
        </p:spPr>
        <p:txBody>
          <a:bodyPr wrap="square" rtlCol="0">
            <a:spAutoFit/>
          </a:bodyPr>
          <a:lstStyle/>
          <a:p>
            <a:pPr algn="ctr"/>
            <a:r>
              <a:rPr lang="en-US" sz="2400" dirty="0"/>
              <a:t>Offspring (O)</a:t>
            </a:r>
          </a:p>
        </p:txBody>
      </p:sp>
      <p:sp>
        <p:nvSpPr>
          <p:cNvPr id="7" name="TextBox 6"/>
          <p:cNvSpPr txBox="1"/>
          <p:nvPr/>
        </p:nvSpPr>
        <p:spPr>
          <a:xfrm>
            <a:off x="3528521" y="3238705"/>
            <a:ext cx="965200" cy="461665"/>
          </a:xfrm>
          <a:prstGeom prst="rect">
            <a:avLst/>
          </a:prstGeom>
          <a:noFill/>
        </p:spPr>
        <p:txBody>
          <a:bodyPr wrap="square" rtlCol="0">
            <a:spAutoFit/>
          </a:bodyPr>
          <a:lstStyle/>
          <a:p>
            <a:pPr algn="ctr"/>
            <a:r>
              <a:rPr lang="en-US" sz="2400" dirty="0"/>
              <a:t>A / B</a:t>
            </a:r>
          </a:p>
        </p:txBody>
      </p:sp>
      <p:sp>
        <p:nvSpPr>
          <p:cNvPr id="8" name="TextBox 7"/>
          <p:cNvSpPr txBox="1"/>
          <p:nvPr/>
        </p:nvSpPr>
        <p:spPr>
          <a:xfrm>
            <a:off x="3985721" y="4632147"/>
            <a:ext cx="901700" cy="461665"/>
          </a:xfrm>
          <a:prstGeom prst="rect">
            <a:avLst/>
          </a:prstGeom>
          <a:noFill/>
        </p:spPr>
        <p:txBody>
          <a:bodyPr wrap="square" rtlCol="0">
            <a:spAutoFit/>
          </a:bodyPr>
          <a:lstStyle/>
          <a:p>
            <a:pPr algn="ctr"/>
            <a:r>
              <a:rPr lang="en-US" sz="2400" dirty="0"/>
              <a:t>A</a:t>
            </a:r>
          </a:p>
        </p:txBody>
      </p:sp>
      <p:sp>
        <p:nvSpPr>
          <p:cNvPr id="11" name="TextBox 10"/>
          <p:cNvSpPr txBox="1"/>
          <p:nvPr/>
        </p:nvSpPr>
        <p:spPr>
          <a:xfrm>
            <a:off x="6320001" y="2636748"/>
            <a:ext cx="4343400" cy="461665"/>
          </a:xfrm>
          <a:prstGeom prst="rect">
            <a:avLst/>
          </a:prstGeom>
          <a:noFill/>
        </p:spPr>
        <p:txBody>
          <a:bodyPr wrap="square" rtlCol="0">
            <a:spAutoFit/>
          </a:bodyPr>
          <a:lstStyle/>
          <a:p>
            <a:r>
              <a:rPr lang="en-US" sz="2400" dirty="0"/>
              <a:t>IBS(X,O): ½ </a:t>
            </a:r>
          </a:p>
        </p:txBody>
      </p:sp>
      <p:sp>
        <p:nvSpPr>
          <p:cNvPr id="12" name="TextBox 11"/>
          <p:cNvSpPr txBox="1"/>
          <p:nvPr/>
        </p:nvSpPr>
        <p:spPr>
          <a:xfrm>
            <a:off x="6320001" y="4324213"/>
            <a:ext cx="4203700" cy="461665"/>
          </a:xfrm>
          <a:prstGeom prst="rect">
            <a:avLst/>
          </a:prstGeom>
          <a:noFill/>
        </p:spPr>
        <p:txBody>
          <a:bodyPr wrap="square" rtlCol="0">
            <a:spAutoFit/>
          </a:bodyPr>
          <a:lstStyle/>
          <a:p>
            <a:r>
              <a:rPr lang="en-US" sz="2400" dirty="0"/>
              <a:t>IBD(X,O): ½ * ½ = ¼ </a:t>
            </a:r>
          </a:p>
        </p:txBody>
      </p:sp>
      <p:sp>
        <p:nvSpPr>
          <p:cNvPr id="13" name="TextBox 12"/>
          <p:cNvSpPr txBox="1"/>
          <p:nvPr/>
        </p:nvSpPr>
        <p:spPr>
          <a:xfrm>
            <a:off x="4557220" y="4632147"/>
            <a:ext cx="567333" cy="461665"/>
          </a:xfrm>
          <a:prstGeom prst="rect">
            <a:avLst/>
          </a:prstGeom>
          <a:noFill/>
        </p:spPr>
        <p:txBody>
          <a:bodyPr wrap="square" rtlCol="0">
            <a:spAutoFit/>
          </a:bodyPr>
          <a:lstStyle/>
          <a:p>
            <a:pPr algn="ctr"/>
            <a:r>
              <a:rPr lang="en-US" sz="2400" dirty="0"/>
              <a:t>/ A</a:t>
            </a:r>
          </a:p>
        </p:txBody>
      </p:sp>
      <p:cxnSp>
        <p:nvCxnSpPr>
          <p:cNvPr id="14" name="Straight Arrow Connector 16"/>
          <p:cNvCxnSpPr>
            <a:cxnSpLocks noChangeShapeType="1"/>
          </p:cNvCxnSpPr>
          <p:nvPr/>
        </p:nvCxnSpPr>
        <p:spPr bwMode="auto">
          <a:xfrm flipH="1" flipV="1">
            <a:off x="3852928" y="3700366"/>
            <a:ext cx="440769" cy="918845"/>
          </a:xfrm>
          <a:prstGeom prst="straightConnector1">
            <a:avLst/>
          </a:prstGeom>
          <a:noFill/>
          <a:ln w="38100">
            <a:solidFill>
              <a:schemeClr val="tx1"/>
            </a:solidFill>
            <a:round/>
            <a:headEnd type="stealth"/>
            <a:tailEnd/>
          </a:ln>
        </p:spPr>
      </p:cxnSp>
      <p:sp>
        <p:nvSpPr>
          <p:cNvPr id="16" name="TextBox 15"/>
          <p:cNvSpPr txBox="1"/>
          <p:nvPr/>
        </p:nvSpPr>
        <p:spPr>
          <a:xfrm>
            <a:off x="4815031" y="3242926"/>
            <a:ext cx="965200" cy="461665"/>
          </a:xfrm>
          <a:prstGeom prst="rect">
            <a:avLst/>
          </a:prstGeom>
          <a:noFill/>
        </p:spPr>
        <p:txBody>
          <a:bodyPr wrap="square" rtlCol="0">
            <a:spAutoFit/>
          </a:bodyPr>
          <a:lstStyle/>
          <a:p>
            <a:pPr algn="ctr"/>
            <a:r>
              <a:rPr lang="en-US" sz="2400" dirty="0"/>
              <a:t>A / A</a:t>
            </a:r>
          </a:p>
        </p:txBody>
      </p:sp>
      <p:sp>
        <p:nvSpPr>
          <p:cNvPr id="17" name="Rectangle 16"/>
          <p:cNvSpPr/>
          <p:nvPr/>
        </p:nvSpPr>
        <p:spPr>
          <a:xfrm>
            <a:off x="3494787" y="3981590"/>
            <a:ext cx="589994" cy="369332"/>
          </a:xfrm>
          <a:prstGeom prst="rect">
            <a:avLst/>
          </a:prstGeom>
        </p:spPr>
        <p:txBody>
          <a:bodyPr wrap="square">
            <a:spAutoFit/>
          </a:bodyPr>
          <a:lstStyle/>
          <a:p>
            <a:r>
              <a:rPr lang="en-US" dirty="0"/>
              <a:t>A:½</a:t>
            </a:r>
          </a:p>
        </p:txBody>
      </p:sp>
      <p:cxnSp>
        <p:nvCxnSpPr>
          <p:cNvPr id="18" name="Straight Arrow Connector 16"/>
          <p:cNvCxnSpPr>
            <a:cxnSpLocks noChangeShapeType="1"/>
          </p:cNvCxnSpPr>
          <p:nvPr/>
        </p:nvCxnSpPr>
        <p:spPr bwMode="auto">
          <a:xfrm flipV="1">
            <a:off x="4894427" y="3737507"/>
            <a:ext cx="346055" cy="894639"/>
          </a:xfrm>
          <a:prstGeom prst="straightConnector1">
            <a:avLst/>
          </a:prstGeom>
          <a:noFill/>
          <a:ln w="38100">
            <a:solidFill>
              <a:schemeClr val="tx1"/>
            </a:solidFill>
            <a:round/>
            <a:headEnd type="stealth"/>
            <a:tailEnd/>
          </a:ln>
        </p:spPr>
      </p:cxnSp>
      <p:sp>
        <p:nvSpPr>
          <p:cNvPr id="22" name="Rectangle 21"/>
          <p:cNvSpPr/>
          <p:nvPr/>
        </p:nvSpPr>
        <p:spPr>
          <a:xfrm>
            <a:off x="5124554" y="3989163"/>
            <a:ext cx="589994" cy="369332"/>
          </a:xfrm>
          <a:prstGeom prst="rect">
            <a:avLst/>
          </a:prstGeom>
        </p:spPr>
        <p:txBody>
          <a:bodyPr wrap="square">
            <a:spAutoFit/>
          </a:bodyPr>
          <a:lstStyle/>
          <a:p>
            <a:r>
              <a:rPr lang="en-US" dirty="0"/>
              <a:t>A:1</a:t>
            </a:r>
          </a:p>
        </p:txBody>
      </p:sp>
      <p:sp>
        <p:nvSpPr>
          <p:cNvPr id="23" name="TextBox 22"/>
          <p:cNvSpPr txBox="1"/>
          <p:nvPr/>
        </p:nvSpPr>
        <p:spPr>
          <a:xfrm>
            <a:off x="3503121" y="2636426"/>
            <a:ext cx="965200" cy="461665"/>
          </a:xfrm>
          <a:prstGeom prst="rect">
            <a:avLst/>
          </a:prstGeom>
          <a:noFill/>
        </p:spPr>
        <p:txBody>
          <a:bodyPr wrap="square" rtlCol="0">
            <a:spAutoFit/>
          </a:bodyPr>
          <a:lstStyle/>
          <a:p>
            <a:pPr algn="ctr"/>
            <a:r>
              <a:rPr lang="en-US" sz="2400" dirty="0"/>
              <a:t>X</a:t>
            </a:r>
          </a:p>
        </p:txBody>
      </p:sp>
      <p:sp>
        <p:nvSpPr>
          <p:cNvPr id="24" name="TextBox 23"/>
          <p:cNvSpPr txBox="1"/>
          <p:nvPr/>
        </p:nvSpPr>
        <p:spPr>
          <a:xfrm>
            <a:off x="4760421" y="2641885"/>
            <a:ext cx="965200" cy="461665"/>
          </a:xfrm>
          <a:prstGeom prst="rect">
            <a:avLst/>
          </a:prstGeom>
          <a:noFill/>
        </p:spPr>
        <p:txBody>
          <a:bodyPr wrap="square" rtlCol="0">
            <a:spAutoFit/>
          </a:bodyPr>
          <a:lstStyle/>
          <a:p>
            <a:pPr algn="ctr"/>
            <a:r>
              <a:rPr lang="en-US" sz="2400" dirty="0"/>
              <a:t>Y</a:t>
            </a:r>
          </a:p>
        </p:txBody>
      </p:sp>
      <p:sp>
        <p:nvSpPr>
          <p:cNvPr id="25" name="TextBox 24"/>
          <p:cNvSpPr txBox="1"/>
          <p:nvPr/>
        </p:nvSpPr>
        <p:spPr>
          <a:xfrm>
            <a:off x="6320001" y="3096170"/>
            <a:ext cx="4343400" cy="461665"/>
          </a:xfrm>
          <a:prstGeom prst="rect">
            <a:avLst/>
          </a:prstGeom>
          <a:noFill/>
        </p:spPr>
        <p:txBody>
          <a:bodyPr wrap="square" rtlCol="0">
            <a:spAutoFit/>
          </a:bodyPr>
          <a:lstStyle/>
          <a:p>
            <a:r>
              <a:rPr lang="en-US" sz="2400" dirty="0"/>
              <a:t>IBS(Y,O): 1 </a:t>
            </a:r>
          </a:p>
        </p:txBody>
      </p:sp>
      <p:sp>
        <p:nvSpPr>
          <p:cNvPr id="26" name="TextBox 25"/>
          <p:cNvSpPr txBox="1"/>
          <p:nvPr/>
        </p:nvSpPr>
        <p:spPr>
          <a:xfrm>
            <a:off x="6320001" y="4785878"/>
            <a:ext cx="4203700" cy="461665"/>
          </a:xfrm>
          <a:prstGeom prst="rect">
            <a:avLst/>
          </a:prstGeom>
          <a:noFill/>
        </p:spPr>
        <p:txBody>
          <a:bodyPr wrap="square" rtlCol="0">
            <a:spAutoFit/>
          </a:bodyPr>
          <a:lstStyle/>
          <a:p>
            <a:r>
              <a:rPr lang="en-US" sz="2400" dirty="0"/>
              <a:t>IBD(Y,O): 1 * ½ = ½ </a:t>
            </a:r>
          </a:p>
        </p:txBody>
      </p:sp>
    </p:spTree>
    <p:extLst>
      <p:ext uri="{BB962C8B-B14F-4D97-AF65-F5344CB8AC3E}">
        <p14:creationId xmlns:p14="http://schemas.microsoft.com/office/powerpoint/2010/main" val="17887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P spid="13" grpId="0"/>
      <p:bldP spid="17" grpId="0"/>
      <p:bldP spid="22"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10515600" cy="1325563"/>
          </a:xfrm>
        </p:spPr>
        <p:txBody>
          <a:bodyPr/>
          <a:lstStyle/>
          <a:p>
            <a:pPr algn="ctr"/>
            <a:r>
              <a:rPr lang="en-US" b="1" dirty="0">
                <a:solidFill>
                  <a:schemeClr val="accent1"/>
                </a:solidFill>
                <a:latin typeface="+mn-lt"/>
              </a:rPr>
              <a:t>Twice Co-Ancestry</a:t>
            </a:r>
          </a:p>
        </p:txBody>
      </p:sp>
      <p:sp>
        <p:nvSpPr>
          <p:cNvPr id="4" name="Content Placeholder 3"/>
          <p:cNvSpPr>
            <a:spLocks noGrp="1"/>
          </p:cNvSpPr>
          <p:nvPr>
            <p:ph idx="1"/>
          </p:nvPr>
        </p:nvSpPr>
        <p:spPr>
          <a:xfrm>
            <a:off x="838200" y="1853334"/>
            <a:ext cx="10855036" cy="4351338"/>
          </a:xfrm>
        </p:spPr>
        <p:txBody>
          <a:bodyPr>
            <a:normAutofit/>
          </a:bodyPr>
          <a:lstStyle/>
          <a:p>
            <a:r>
              <a:rPr lang="en-US" sz="3600" dirty="0"/>
              <a:t>Additive genetic relationship matrix (A)</a:t>
            </a:r>
          </a:p>
          <a:p>
            <a:r>
              <a:rPr lang="en-US" sz="3600" dirty="0"/>
              <a:t>Numerator genetic relationship matrix</a:t>
            </a:r>
          </a:p>
          <a:p>
            <a:r>
              <a:rPr lang="en-US" sz="3600" dirty="0"/>
              <a:t>Diagonal = 1 + inbreeding coefficient</a:t>
            </a:r>
          </a:p>
          <a:p>
            <a:r>
              <a:rPr lang="en-US" sz="3600" dirty="0"/>
              <a:t>Off diagonal: twice the probability that two alleles, each sampled from a individual (identical by decent). </a:t>
            </a:r>
            <a:endParaRPr lang="en-US" sz="3600" dirty="0">
              <a:solidFill>
                <a:srgbClr val="FF0000"/>
              </a:solidFill>
            </a:endParaRPr>
          </a:p>
        </p:txBody>
      </p:sp>
    </p:spTree>
    <p:extLst>
      <p:ext uri="{BB962C8B-B14F-4D97-AF65-F5344CB8AC3E}">
        <p14:creationId xmlns:p14="http://schemas.microsoft.com/office/powerpoint/2010/main" val="76984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10515600" cy="1325563"/>
          </a:xfrm>
        </p:spPr>
        <p:txBody>
          <a:bodyPr/>
          <a:lstStyle/>
          <a:p>
            <a:pPr algn="ctr"/>
            <a:r>
              <a:rPr lang="en-US" b="1" dirty="0">
                <a:solidFill>
                  <a:schemeClr val="accent1"/>
                </a:solidFill>
                <a:latin typeface="+mn-lt"/>
              </a:rPr>
              <a:t>Wright's formula</a:t>
            </a:r>
          </a:p>
        </p:txBody>
      </p:sp>
      <p:sp>
        <p:nvSpPr>
          <p:cNvPr id="5" name="TextBox 4"/>
          <p:cNvSpPr txBox="1"/>
          <p:nvPr/>
        </p:nvSpPr>
        <p:spPr>
          <a:xfrm>
            <a:off x="2628900" y="3657601"/>
            <a:ext cx="2197100" cy="461665"/>
          </a:xfrm>
          <a:prstGeom prst="rect">
            <a:avLst/>
          </a:prstGeom>
          <a:noFill/>
        </p:spPr>
        <p:txBody>
          <a:bodyPr wrap="square" rtlCol="0">
            <a:spAutoFit/>
          </a:bodyPr>
          <a:lstStyle/>
          <a:p>
            <a:pPr algn="ctr"/>
            <a:r>
              <a:rPr lang="en-US" sz="2400" dirty="0"/>
              <a:t>Individuals</a:t>
            </a:r>
          </a:p>
        </p:txBody>
      </p:sp>
      <p:sp>
        <p:nvSpPr>
          <p:cNvPr id="7" name="TextBox 6"/>
          <p:cNvSpPr txBox="1"/>
          <p:nvPr/>
        </p:nvSpPr>
        <p:spPr>
          <a:xfrm>
            <a:off x="5372100" y="3657600"/>
            <a:ext cx="863600" cy="461665"/>
          </a:xfrm>
          <a:prstGeom prst="rect">
            <a:avLst/>
          </a:prstGeom>
          <a:noFill/>
        </p:spPr>
        <p:txBody>
          <a:bodyPr wrap="square" rtlCol="0">
            <a:spAutoFit/>
          </a:bodyPr>
          <a:lstStyle/>
          <a:p>
            <a:pPr algn="ctr"/>
            <a:r>
              <a:rPr lang="en-US" sz="2400" dirty="0"/>
              <a:t>X</a:t>
            </a:r>
          </a:p>
        </p:txBody>
      </p:sp>
      <p:sp>
        <p:nvSpPr>
          <p:cNvPr id="16" name="TextBox 15"/>
          <p:cNvSpPr txBox="1"/>
          <p:nvPr/>
        </p:nvSpPr>
        <p:spPr>
          <a:xfrm>
            <a:off x="8509000" y="3657600"/>
            <a:ext cx="863600" cy="461665"/>
          </a:xfrm>
          <a:prstGeom prst="rect">
            <a:avLst/>
          </a:prstGeom>
          <a:noFill/>
        </p:spPr>
        <p:txBody>
          <a:bodyPr wrap="square" rtlCol="0">
            <a:spAutoFit/>
          </a:bodyPr>
          <a:lstStyle/>
          <a:p>
            <a:pPr algn="ctr"/>
            <a:r>
              <a:rPr lang="en-US" sz="2400" dirty="0"/>
              <a:t>Y</a:t>
            </a:r>
          </a:p>
        </p:txBody>
      </p:sp>
      <p:sp>
        <p:nvSpPr>
          <p:cNvPr id="18" name="TextBox 17"/>
          <p:cNvSpPr txBox="1"/>
          <p:nvPr/>
        </p:nvSpPr>
        <p:spPr>
          <a:xfrm>
            <a:off x="2628900" y="2768601"/>
            <a:ext cx="2197100" cy="461665"/>
          </a:xfrm>
          <a:prstGeom prst="rect">
            <a:avLst/>
          </a:prstGeom>
          <a:noFill/>
        </p:spPr>
        <p:txBody>
          <a:bodyPr wrap="square" rtlCol="0">
            <a:spAutoFit/>
          </a:bodyPr>
          <a:lstStyle/>
          <a:p>
            <a:pPr algn="ctr"/>
            <a:r>
              <a:rPr lang="en-US" sz="2400" dirty="0"/>
              <a:t>Parents</a:t>
            </a:r>
          </a:p>
        </p:txBody>
      </p:sp>
      <p:sp>
        <p:nvSpPr>
          <p:cNvPr id="19" name="TextBox 18"/>
          <p:cNvSpPr txBox="1"/>
          <p:nvPr/>
        </p:nvSpPr>
        <p:spPr>
          <a:xfrm>
            <a:off x="4940300" y="2768600"/>
            <a:ext cx="863600" cy="461665"/>
          </a:xfrm>
          <a:prstGeom prst="rect">
            <a:avLst/>
          </a:prstGeom>
          <a:noFill/>
        </p:spPr>
        <p:txBody>
          <a:bodyPr wrap="square" rtlCol="0">
            <a:spAutoFit/>
          </a:bodyPr>
          <a:lstStyle/>
          <a:p>
            <a:pPr algn="ctr"/>
            <a:r>
              <a:rPr lang="en-US" sz="2400" dirty="0" err="1"/>
              <a:t>X</a:t>
            </a:r>
            <a:r>
              <a:rPr lang="en-US" sz="2400" baseline="-25000" dirty="0" err="1"/>
              <a:t>s</a:t>
            </a:r>
            <a:endParaRPr lang="en-US" sz="2400" baseline="-25000" dirty="0"/>
          </a:p>
        </p:txBody>
      </p:sp>
      <p:sp>
        <p:nvSpPr>
          <p:cNvPr id="21" name="TextBox 20"/>
          <p:cNvSpPr txBox="1"/>
          <p:nvPr/>
        </p:nvSpPr>
        <p:spPr>
          <a:xfrm>
            <a:off x="5861050" y="2768600"/>
            <a:ext cx="863600" cy="461665"/>
          </a:xfrm>
          <a:prstGeom prst="rect">
            <a:avLst/>
          </a:prstGeom>
          <a:noFill/>
        </p:spPr>
        <p:txBody>
          <a:bodyPr wrap="square" rtlCol="0">
            <a:spAutoFit/>
          </a:bodyPr>
          <a:lstStyle/>
          <a:p>
            <a:pPr algn="ctr"/>
            <a:r>
              <a:rPr lang="en-US" sz="2400" dirty="0" err="1"/>
              <a:t>X</a:t>
            </a:r>
            <a:r>
              <a:rPr lang="en-US" sz="2400" baseline="-25000" dirty="0" err="1"/>
              <a:t>d</a:t>
            </a:r>
            <a:endParaRPr lang="en-US" sz="2400" baseline="-25000" dirty="0"/>
          </a:p>
        </p:txBody>
      </p:sp>
      <p:sp>
        <p:nvSpPr>
          <p:cNvPr id="22" name="TextBox 21"/>
          <p:cNvSpPr txBox="1"/>
          <p:nvPr/>
        </p:nvSpPr>
        <p:spPr>
          <a:xfrm>
            <a:off x="8020050" y="2768600"/>
            <a:ext cx="863600" cy="461665"/>
          </a:xfrm>
          <a:prstGeom prst="rect">
            <a:avLst/>
          </a:prstGeom>
          <a:noFill/>
        </p:spPr>
        <p:txBody>
          <a:bodyPr wrap="square" rtlCol="0">
            <a:spAutoFit/>
          </a:bodyPr>
          <a:lstStyle/>
          <a:p>
            <a:pPr algn="ctr"/>
            <a:r>
              <a:rPr lang="en-US" sz="2400" dirty="0" err="1"/>
              <a:t>Y</a:t>
            </a:r>
            <a:r>
              <a:rPr lang="en-US" sz="2400" baseline="-25000" dirty="0" err="1"/>
              <a:t>s</a:t>
            </a:r>
            <a:endParaRPr lang="en-US" sz="2400" baseline="-25000" dirty="0"/>
          </a:p>
        </p:txBody>
      </p:sp>
      <p:sp>
        <p:nvSpPr>
          <p:cNvPr id="23" name="TextBox 22"/>
          <p:cNvSpPr txBox="1"/>
          <p:nvPr/>
        </p:nvSpPr>
        <p:spPr>
          <a:xfrm>
            <a:off x="8940800" y="2768600"/>
            <a:ext cx="863600" cy="461665"/>
          </a:xfrm>
          <a:prstGeom prst="rect">
            <a:avLst/>
          </a:prstGeom>
          <a:noFill/>
        </p:spPr>
        <p:txBody>
          <a:bodyPr wrap="square" rtlCol="0">
            <a:spAutoFit/>
          </a:bodyPr>
          <a:lstStyle/>
          <a:p>
            <a:pPr algn="ctr"/>
            <a:r>
              <a:rPr lang="en-US" sz="2400" dirty="0" err="1"/>
              <a:t>Y</a:t>
            </a:r>
            <a:r>
              <a:rPr lang="en-US" sz="2400" baseline="-25000" dirty="0" err="1"/>
              <a:t>d</a:t>
            </a:r>
            <a:endParaRPr lang="en-US" sz="2400" baseline="-25000" dirty="0"/>
          </a:p>
        </p:txBody>
      </p:sp>
      <p:sp>
        <p:nvSpPr>
          <p:cNvPr id="24" name="TextBox 23"/>
          <p:cNvSpPr txBox="1"/>
          <p:nvPr/>
        </p:nvSpPr>
        <p:spPr>
          <a:xfrm>
            <a:off x="2565400" y="5065975"/>
            <a:ext cx="7061200" cy="646331"/>
          </a:xfrm>
          <a:prstGeom prst="rect">
            <a:avLst/>
          </a:prstGeom>
          <a:noFill/>
        </p:spPr>
        <p:txBody>
          <a:bodyPr wrap="square" rtlCol="0">
            <a:spAutoFit/>
          </a:bodyPr>
          <a:lstStyle/>
          <a:p>
            <a:pPr algn="ctr"/>
            <a:r>
              <a:rPr lang="en-US" sz="3600" dirty="0" err="1"/>
              <a:t>a</a:t>
            </a:r>
            <a:r>
              <a:rPr lang="en-US" sz="3600" baseline="-25000" dirty="0" err="1"/>
              <a:t>XY</a:t>
            </a:r>
            <a:r>
              <a:rPr lang="en-US" sz="3600" dirty="0"/>
              <a:t> =  ¼ (</a:t>
            </a:r>
            <a:r>
              <a:rPr lang="en-US" sz="3600" dirty="0" err="1"/>
              <a:t>a</a:t>
            </a:r>
            <a:r>
              <a:rPr lang="en-US" sz="3600" baseline="-25000" dirty="0" err="1"/>
              <a:t>XsYs</a:t>
            </a:r>
            <a:r>
              <a:rPr lang="en-US" sz="3600" baseline="-25000" dirty="0"/>
              <a:t> </a:t>
            </a:r>
            <a:r>
              <a:rPr lang="en-US" sz="3600" dirty="0"/>
              <a:t>+ </a:t>
            </a:r>
            <a:r>
              <a:rPr lang="en-US" sz="3600" dirty="0" err="1"/>
              <a:t>a</a:t>
            </a:r>
            <a:r>
              <a:rPr lang="en-US" sz="3600" baseline="-25000" dirty="0" err="1"/>
              <a:t>XsYd</a:t>
            </a:r>
            <a:r>
              <a:rPr lang="en-US" sz="3600" baseline="-25000" dirty="0"/>
              <a:t> </a:t>
            </a:r>
            <a:r>
              <a:rPr lang="en-US" sz="3600" dirty="0"/>
              <a:t>+ </a:t>
            </a:r>
            <a:r>
              <a:rPr lang="en-US" sz="3600" dirty="0" err="1"/>
              <a:t>a</a:t>
            </a:r>
            <a:r>
              <a:rPr lang="en-US" sz="3600" baseline="-25000" dirty="0" err="1"/>
              <a:t>XdYs</a:t>
            </a:r>
            <a:r>
              <a:rPr lang="en-US" sz="3600" baseline="-25000" dirty="0"/>
              <a:t> </a:t>
            </a:r>
            <a:r>
              <a:rPr lang="en-US" sz="3600" dirty="0"/>
              <a:t>+ </a:t>
            </a:r>
            <a:r>
              <a:rPr lang="en-US" sz="3600" dirty="0" err="1"/>
              <a:t>a</a:t>
            </a:r>
            <a:r>
              <a:rPr lang="en-US" sz="3600" baseline="-25000" dirty="0" err="1"/>
              <a:t>XdYd</a:t>
            </a:r>
            <a:r>
              <a:rPr lang="en-US" sz="3600" baseline="-25000" dirty="0"/>
              <a:t> </a:t>
            </a:r>
            <a:r>
              <a:rPr lang="en-US" sz="3600" dirty="0"/>
              <a:t> )</a:t>
            </a:r>
          </a:p>
        </p:txBody>
      </p:sp>
    </p:spTree>
    <p:extLst>
      <p:ext uri="{BB962C8B-B14F-4D97-AF65-F5344CB8AC3E}">
        <p14:creationId xmlns:p14="http://schemas.microsoft.com/office/powerpoint/2010/main" val="164263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0491" y="8812"/>
            <a:ext cx="10515600" cy="1325563"/>
          </a:xfrm>
        </p:spPr>
        <p:txBody>
          <a:bodyPr/>
          <a:lstStyle/>
          <a:p>
            <a:pPr algn="ctr"/>
            <a:r>
              <a:rPr lang="en-US" b="1" dirty="0">
                <a:solidFill>
                  <a:schemeClr val="accent1"/>
                </a:solidFill>
                <a:latin typeface="+mn-lt"/>
              </a:rPr>
              <a:t>Additive numerator relationship</a:t>
            </a:r>
          </a:p>
        </p:txBody>
      </p:sp>
      <p:sp>
        <p:nvSpPr>
          <p:cNvPr id="4" name="Oval 3"/>
          <p:cNvSpPr/>
          <p:nvPr/>
        </p:nvSpPr>
        <p:spPr>
          <a:xfrm>
            <a:off x="2120902" y="2063195"/>
            <a:ext cx="455282" cy="45720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a:t>
            </a:r>
          </a:p>
        </p:txBody>
      </p:sp>
      <p:sp>
        <p:nvSpPr>
          <p:cNvPr id="5" name="Oval 4"/>
          <p:cNvSpPr/>
          <p:nvPr/>
        </p:nvSpPr>
        <p:spPr>
          <a:xfrm>
            <a:off x="4391426" y="2063195"/>
            <a:ext cx="455282" cy="45720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a:t>
            </a:r>
          </a:p>
        </p:txBody>
      </p:sp>
      <p:sp>
        <p:nvSpPr>
          <p:cNvPr id="6" name="Oval 5"/>
          <p:cNvSpPr/>
          <p:nvPr/>
        </p:nvSpPr>
        <p:spPr>
          <a:xfrm>
            <a:off x="3260939" y="2804797"/>
            <a:ext cx="455282" cy="45720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a:t>
            </a:r>
          </a:p>
        </p:txBody>
      </p:sp>
      <p:cxnSp>
        <p:nvCxnSpPr>
          <p:cNvPr id="7" name="Straight Arrow Connector 16"/>
          <p:cNvCxnSpPr>
            <a:cxnSpLocks noChangeShapeType="1"/>
            <a:stCxn id="6" idx="1"/>
            <a:endCxn id="4" idx="5"/>
          </p:cNvCxnSpPr>
          <p:nvPr/>
        </p:nvCxnSpPr>
        <p:spPr bwMode="auto">
          <a:xfrm flipH="1" flipV="1">
            <a:off x="2509510" y="2453440"/>
            <a:ext cx="818105" cy="418312"/>
          </a:xfrm>
          <a:prstGeom prst="straightConnector1">
            <a:avLst/>
          </a:prstGeom>
          <a:noFill/>
          <a:ln w="38100">
            <a:solidFill>
              <a:schemeClr val="tx1"/>
            </a:solidFill>
            <a:round/>
            <a:headEnd type="stealth"/>
            <a:tailEnd/>
          </a:ln>
        </p:spPr>
      </p:cxnSp>
      <p:cxnSp>
        <p:nvCxnSpPr>
          <p:cNvPr id="10" name="Straight Arrow Connector 16"/>
          <p:cNvCxnSpPr>
            <a:cxnSpLocks noChangeShapeType="1"/>
            <a:stCxn id="6" idx="7"/>
            <a:endCxn id="5" idx="3"/>
          </p:cNvCxnSpPr>
          <p:nvPr/>
        </p:nvCxnSpPr>
        <p:spPr bwMode="auto">
          <a:xfrm flipV="1">
            <a:off x="3649547" y="2453440"/>
            <a:ext cx="808555" cy="418312"/>
          </a:xfrm>
          <a:prstGeom prst="straightConnector1">
            <a:avLst/>
          </a:prstGeom>
          <a:noFill/>
          <a:ln w="38100">
            <a:solidFill>
              <a:schemeClr val="tx1"/>
            </a:solidFill>
            <a:round/>
            <a:headEnd type="stealth"/>
            <a:tailEnd type="none"/>
          </a:ln>
        </p:spPr>
      </p:cxnSp>
      <p:sp>
        <p:nvSpPr>
          <p:cNvPr id="20" name="Oval 19"/>
          <p:cNvSpPr/>
          <p:nvPr/>
        </p:nvSpPr>
        <p:spPr>
          <a:xfrm>
            <a:off x="2115661" y="3487020"/>
            <a:ext cx="455282" cy="45720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a:t>
            </a:r>
          </a:p>
        </p:txBody>
      </p:sp>
      <p:sp>
        <p:nvSpPr>
          <p:cNvPr id="21" name="Oval 20"/>
          <p:cNvSpPr/>
          <p:nvPr/>
        </p:nvSpPr>
        <p:spPr>
          <a:xfrm>
            <a:off x="4369761" y="4110302"/>
            <a:ext cx="455282" cy="45720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a:t>
            </a:r>
          </a:p>
        </p:txBody>
      </p:sp>
      <p:cxnSp>
        <p:nvCxnSpPr>
          <p:cNvPr id="22" name="Straight Arrow Connector 16"/>
          <p:cNvCxnSpPr>
            <a:cxnSpLocks noChangeShapeType="1"/>
            <a:stCxn id="20" idx="0"/>
            <a:endCxn id="4" idx="4"/>
          </p:cNvCxnSpPr>
          <p:nvPr/>
        </p:nvCxnSpPr>
        <p:spPr bwMode="auto">
          <a:xfrm flipV="1">
            <a:off x="2343303" y="2520396"/>
            <a:ext cx="5241" cy="966625"/>
          </a:xfrm>
          <a:prstGeom prst="straightConnector1">
            <a:avLst/>
          </a:prstGeom>
          <a:noFill/>
          <a:ln w="38100">
            <a:solidFill>
              <a:schemeClr val="tx1"/>
            </a:solidFill>
            <a:round/>
            <a:headEnd type="stealth"/>
            <a:tailEnd/>
          </a:ln>
        </p:spPr>
      </p:cxnSp>
      <p:cxnSp>
        <p:nvCxnSpPr>
          <p:cNvPr id="30" name="Straight Arrow Connector 16"/>
          <p:cNvCxnSpPr>
            <a:cxnSpLocks noChangeShapeType="1"/>
            <a:stCxn id="20" idx="7"/>
            <a:endCxn id="6" idx="3"/>
          </p:cNvCxnSpPr>
          <p:nvPr/>
        </p:nvCxnSpPr>
        <p:spPr bwMode="auto">
          <a:xfrm flipV="1">
            <a:off x="2504268" y="3195043"/>
            <a:ext cx="823346" cy="358933"/>
          </a:xfrm>
          <a:prstGeom prst="straightConnector1">
            <a:avLst/>
          </a:prstGeom>
          <a:noFill/>
          <a:ln w="38100">
            <a:solidFill>
              <a:schemeClr val="tx1"/>
            </a:solidFill>
            <a:round/>
            <a:headEnd type="stealth"/>
            <a:tailEnd type="none"/>
          </a:ln>
        </p:spPr>
      </p:cxnSp>
      <p:cxnSp>
        <p:nvCxnSpPr>
          <p:cNvPr id="35" name="Straight Arrow Connector 16"/>
          <p:cNvCxnSpPr>
            <a:cxnSpLocks noChangeShapeType="1"/>
            <a:stCxn id="20" idx="5"/>
            <a:endCxn id="21" idx="1"/>
          </p:cNvCxnSpPr>
          <p:nvPr/>
        </p:nvCxnSpPr>
        <p:spPr bwMode="auto">
          <a:xfrm>
            <a:off x="2504268" y="3877265"/>
            <a:ext cx="1932168" cy="299992"/>
          </a:xfrm>
          <a:prstGeom prst="straightConnector1">
            <a:avLst/>
          </a:prstGeom>
          <a:noFill/>
          <a:ln w="38100">
            <a:solidFill>
              <a:schemeClr val="tx1"/>
            </a:solidFill>
            <a:round/>
            <a:headEnd type="none"/>
            <a:tailEnd type="stealth"/>
          </a:ln>
        </p:spPr>
      </p:cxnSp>
      <p:cxnSp>
        <p:nvCxnSpPr>
          <p:cNvPr id="38" name="Straight Arrow Connector 16"/>
          <p:cNvCxnSpPr>
            <a:cxnSpLocks noChangeShapeType="1"/>
            <a:stCxn id="21" idx="0"/>
            <a:endCxn id="5" idx="4"/>
          </p:cNvCxnSpPr>
          <p:nvPr/>
        </p:nvCxnSpPr>
        <p:spPr bwMode="auto">
          <a:xfrm flipV="1">
            <a:off x="4597403" y="2520396"/>
            <a:ext cx="21665" cy="1589907"/>
          </a:xfrm>
          <a:prstGeom prst="straightConnector1">
            <a:avLst/>
          </a:prstGeom>
          <a:noFill/>
          <a:ln w="38100">
            <a:solidFill>
              <a:schemeClr val="tx1"/>
            </a:solidFill>
            <a:round/>
            <a:headEnd type="stealth"/>
            <a:tailEnd/>
          </a:ln>
        </p:spPr>
      </p:cxnSp>
      <p:graphicFrame>
        <p:nvGraphicFramePr>
          <p:cNvPr id="41" name="Table 40"/>
          <p:cNvGraphicFramePr>
            <a:graphicFrameLocks noGrp="1"/>
          </p:cNvGraphicFramePr>
          <p:nvPr>
            <p:extLst/>
          </p:nvPr>
        </p:nvGraphicFramePr>
        <p:xfrm>
          <a:off x="1729519" y="4834202"/>
          <a:ext cx="3130338" cy="1905000"/>
        </p:xfrm>
        <a:graphic>
          <a:graphicData uri="http://schemas.openxmlformats.org/drawingml/2006/table">
            <a:tbl>
              <a:tblPr/>
              <a:tblGrid>
                <a:gridCol w="1043446">
                  <a:extLst>
                    <a:ext uri="{9D8B030D-6E8A-4147-A177-3AD203B41FA5}">
                      <a16:colId xmlns:a16="http://schemas.microsoft.com/office/drawing/2014/main" val="20000"/>
                    </a:ext>
                  </a:extLst>
                </a:gridCol>
                <a:gridCol w="1043446">
                  <a:extLst>
                    <a:ext uri="{9D8B030D-6E8A-4147-A177-3AD203B41FA5}">
                      <a16:colId xmlns:a16="http://schemas.microsoft.com/office/drawing/2014/main" val="20001"/>
                    </a:ext>
                  </a:extLst>
                </a:gridCol>
                <a:gridCol w="1043446">
                  <a:extLst>
                    <a:ext uri="{9D8B030D-6E8A-4147-A177-3AD203B41FA5}">
                      <a16:colId xmlns:a16="http://schemas.microsoft.com/office/drawing/2014/main" val="20002"/>
                    </a:ext>
                  </a:extLst>
                </a:gridCol>
              </a:tblGrid>
              <a:tr h="190500">
                <a:tc>
                  <a:txBody>
                    <a:bodyPr/>
                    <a:lstStyle/>
                    <a:p>
                      <a:pPr algn="ctr" fontAlgn="b"/>
                      <a:r>
                        <a:rPr lang="en-US" sz="2000" b="0" i="0" u="none" strike="noStrike">
                          <a:solidFill>
                            <a:srgbClr val="000000"/>
                          </a:solidFill>
                          <a:effectLst/>
                          <a:latin typeface="Calibri"/>
                        </a:rPr>
                        <a:t>Individual</a:t>
                      </a:r>
                    </a:p>
                  </a:txBody>
                  <a:tcPr marL="12700" marR="12700" marT="1270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a:rPr>
                        <a:t>Father</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Mother</a:t>
                      </a:r>
                    </a:p>
                  </a:txBody>
                  <a:tcPr marL="12700" marR="12700" marT="12700" marB="0" anchor="b">
                    <a:lnL>
                      <a:noFill/>
                    </a:lnL>
                    <a:lnR>
                      <a:noFill/>
                    </a:lnR>
                    <a:lnT>
                      <a:noFill/>
                    </a:lnT>
                    <a:lnB>
                      <a:noFill/>
                    </a:lnB>
                  </a:tcPr>
                </a:tc>
                <a:extLst>
                  <a:ext uri="{0D108BD9-81ED-4DB2-BD59-A6C34878D82A}">
                    <a16:rowId xmlns:a16="http://schemas.microsoft.com/office/drawing/2014/main" val="10000"/>
                  </a:ext>
                </a:extLst>
              </a:tr>
              <a:tr h="190500">
                <a:tc>
                  <a:txBody>
                    <a:bodyPr/>
                    <a:lstStyle/>
                    <a:p>
                      <a:pPr algn="ctr" fontAlgn="b"/>
                      <a:r>
                        <a:rPr lang="en-US" sz="2000" b="0" i="0" u="none" strike="noStrike">
                          <a:solidFill>
                            <a:srgbClr val="000000"/>
                          </a:solidFill>
                          <a:effectLst/>
                          <a:latin typeface="Calibri"/>
                        </a:rPr>
                        <a:t>A</a:t>
                      </a:r>
                    </a:p>
                  </a:txBody>
                  <a:tcPr marL="12700" marR="12700" marT="12700" marB="0" anchor="b">
                    <a:lnL>
                      <a:noFill/>
                    </a:lnL>
                    <a:lnR>
                      <a:noFill/>
                    </a:lnR>
                    <a:lnT>
                      <a:noFill/>
                    </a:lnT>
                    <a:lnB>
                      <a:noFill/>
                    </a:lnB>
                  </a:tcPr>
                </a:tc>
                <a:tc>
                  <a:txBody>
                    <a:bodyPr/>
                    <a:lstStyle/>
                    <a:p>
                      <a:pPr algn="ctr" fontAlgn="b"/>
                      <a:endParaRPr lang="en-US" sz="20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0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1"/>
                  </a:ext>
                </a:extLst>
              </a:tr>
              <a:tr h="190500">
                <a:tc>
                  <a:txBody>
                    <a:bodyPr/>
                    <a:lstStyle/>
                    <a:p>
                      <a:pPr algn="ctr" fontAlgn="b"/>
                      <a:r>
                        <a:rPr lang="en-US" sz="2000" b="0" i="0" u="none" strike="noStrike">
                          <a:solidFill>
                            <a:srgbClr val="000000"/>
                          </a:solidFill>
                          <a:effectLst/>
                          <a:latin typeface="Calibri"/>
                        </a:rPr>
                        <a:t>B </a:t>
                      </a:r>
                    </a:p>
                  </a:txBody>
                  <a:tcPr marL="12700" marR="12700" marT="12700" marB="0" anchor="b">
                    <a:lnL>
                      <a:noFill/>
                    </a:lnL>
                    <a:lnR>
                      <a:noFill/>
                    </a:lnR>
                    <a:lnT>
                      <a:noFill/>
                    </a:lnT>
                    <a:lnB>
                      <a:noFill/>
                    </a:lnB>
                  </a:tcPr>
                </a:tc>
                <a:tc>
                  <a:txBody>
                    <a:bodyPr/>
                    <a:lstStyle/>
                    <a:p>
                      <a:pPr algn="ctr" fontAlgn="b"/>
                      <a:endParaRPr lang="en-US" sz="20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2"/>
                  </a:ext>
                </a:extLst>
              </a:tr>
              <a:tr h="190500">
                <a:tc>
                  <a:txBody>
                    <a:bodyPr/>
                    <a:lstStyle/>
                    <a:p>
                      <a:pPr algn="ctr" fontAlgn="b"/>
                      <a:r>
                        <a:rPr lang="en-US" sz="2000" b="0" i="0" u="none" strike="noStrike" dirty="0">
                          <a:solidFill>
                            <a:srgbClr val="000000"/>
                          </a:solidFill>
                          <a:effectLst/>
                          <a:latin typeface="Calibri"/>
                        </a:rPr>
                        <a:t>C</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A</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B</a:t>
                      </a:r>
                    </a:p>
                  </a:txBody>
                  <a:tcPr marL="12700" marR="12700" marT="12700" marB="0" anchor="b">
                    <a:lnL>
                      <a:noFill/>
                    </a:lnL>
                    <a:lnR>
                      <a:noFill/>
                    </a:lnR>
                    <a:lnT>
                      <a:noFill/>
                    </a:lnT>
                    <a:lnB>
                      <a:noFill/>
                    </a:lnB>
                  </a:tcPr>
                </a:tc>
                <a:extLst>
                  <a:ext uri="{0D108BD9-81ED-4DB2-BD59-A6C34878D82A}">
                    <a16:rowId xmlns:a16="http://schemas.microsoft.com/office/drawing/2014/main" val="10003"/>
                  </a:ext>
                </a:extLst>
              </a:tr>
              <a:tr h="190500">
                <a:tc>
                  <a:txBody>
                    <a:bodyPr/>
                    <a:lstStyle/>
                    <a:p>
                      <a:pPr algn="ctr" fontAlgn="b"/>
                      <a:r>
                        <a:rPr lang="en-US" sz="2000" b="0" i="0" u="none" strike="noStrike" dirty="0">
                          <a:solidFill>
                            <a:srgbClr val="000000"/>
                          </a:solidFill>
                          <a:effectLst/>
                          <a:latin typeface="Calibri"/>
                        </a:rPr>
                        <a:t>D</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A</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C</a:t>
                      </a:r>
                    </a:p>
                  </a:txBody>
                  <a:tcPr marL="12700" marR="12700" marT="12700" marB="0" anchor="b">
                    <a:lnL>
                      <a:noFill/>
                    </a:lnL>
                    <a:lnR>
                      <a:noFill/>
                    </a:lnR>
                    <a:lnT>
                      <a:noFill/>
                    </a:lnT>
                    <a:lnB>
                      <a:noFill/>
                    </a:lnB>
                  </a:tcPr>
                </a:tc>
                <a:extLst>
                  <a:ext uri="{0D108BD9-81ED-4DB2-BD59-A6C34878D82A}">
                    <a16:rowId xmlns:a16="http://schemas.microsoft.com/office/drawing/2014/main" val="10004"/>
                  </a:ext>
                </a:extLst>
              </a:tr>
              <a:tr h="190500">
                <a:tc>
                  <a:txBody>
                    <a:bodyPr/>
                    <a:lstStyle/>
                    <a:p>
                      <a:pPr algn="ctr" fontAlgn="b"/>
                      <a:r>
                        <a:rPr lang="en-US" sz="2000" b="0" i="0" u="none" strike="noStrike" dirty="0">
                          <a:solidFill>
                            <a:srgbClr val="000000"/>
                          </a:solidFill>
                          <a:effectLst/>
                          <a:latin typeface="Calibri"/>
                        </a:rPr>
                        <a:t>E</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D</a:t>
                      </a:r>
                    </a:p>
                  </a:txBody>
                  <a:tcPr marL="12700" marR="12700" marT="1270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a:rPr>
                        <a:t>B</a:t>
                      </a:r>
                    </a:p>
                  </a:txBody>
                  <a:tcPr marL="12700" marR="12700" marT="12700" marB="0" anchor="b">
                    <a:lnL>
                      <a:noFill/>
                    </a:lnL>
                    <a:lnR>
                      <a:noFill/>
                    </a:lnR>
                    <a:lnT>
                      <a:noFill/>
                    </a:lnT>
                    <a:lnB>
                      <a:noFill/>
                    </a:lnB>
                  </a:tcPr>
                </a:tc>
                <a:extLst>
                  <a:ext uri="{0D108BD9-81ED-4DB2-BD59-A6C34878D82A}">
                    <a16:rowId xmlns:a16="http://schemas.microsoft.com/office/drawing/2014/main" val="10005"/>
                  </a:ext>
                </a:extLst>
              </a:tr>
            </a:tbl>
          </a:graphicData>
        </a:graphic>
      </p:graphicFrame>
      <p:graphicFrame>
        <p:nvGraphicFramePr>
          <p:cNvPr id="50" name="Table 49"/>
          <p:cNvGraphicFramePr>
            <a:graphicFrameLocks noGrp="1"/>
          </p:cNvGraphicFramePr>
          <p:nvPr>
            <p:extLst/>
          </p:nvPr>
        </p:nvGraphicFramePr>
        <p:xfrm>
          <a:off x="5257800" y="2224357"/>
          <a:ext cx="2476500" cy="1952901"/>
        </p:xfrm>
        <a:graphic>
          <a:graphicData uri="http://schemas.openxmlformats.org/drawingml/2006/table">
            <a:tbl>
              <a:tblPr/>
              <a:tblGrid>
                <a:gridCol w="825500">
                  <a:extLst>
                    <a:ext uri="{9D8B030D-6E8A-4147-A177-3AD203B41FA5}">
                      <a16:colId xmlns:a16="http://schemas.microsoft.com/office/drawing/2014/main" val="20000"/>
                    </a:ext>
                  </a:extLst>
                </a:gridCol>
                <a:gridCol w="825500">
                  <a:extLst>
                    <a:ext uri="{9D8B030D-6E8A-4147-A177-3AD203B41FA5}">
                      <a16:colId xmlns:a16="http://schemas.microsoft.com/office/drawing/2014/main" val="20001"/>
                    </a:ext>
                  </a:extLst>
                </a:gridCol>
                <a:gridCol w="825500">
                  <a:extLst>
                    <a:ext uri="{9D8B030D-6E8A-4147-A177-3AD203B41FA5}">
                      <a16:colId xmlns:a16="http://schemas.microsoft.com/office/drawing/2014/main" val="20002"/>
                    </a:ext>
                  </a:extLst>
                </a:gridCol>
              </a:tblGrid>
              <a:tr h="650967">
                <a:tc>
                  <a:txBody>
                    <a:bodyPr/>
                    <a:lstStyle/>
                    <a:p>
                      <a:pPr algn="ctr" fontAlgn="b"/>
                      <a:endParaRPr lang="en-US" sz="2400" b="1" i="0" u="none" strike="noStrike">
                        <a:solidFill>
                          <a:srgbClr val="000000"/>
                        </a:solidFill>
                        <a:effectLst/>
                        <a:latin typeface="Calibri"/>
                      </a:endParaRP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A</a:t>
                      </a:r>
                    </a:p>
                  </a:txBody>
                  <a:tcPr marL="12700" marR="12700" marT="12700" marB="0" anchor="ctr">
                    <a:lnL>
                      <a:noFill/>
                    </a:lnL>
                    <a:lnR>
                      <a:noFill/>
                    </a:lnR>
                    <a:lnT>
                      <a:noFill/>
                    </a:lnT>
                    <a:lnB>
                      <a:noFill/>
                    </a:lnB>
                  </a:tcPr>
                </a:tc>
                <a:tc>
                  <a:txBody>
                    <a:bodyPr/>
                    <a:lstStyle/>
                    <a:p>
                      <a:pPr algn="ctr" fontAlgn="b"/>
                      <a:r>
                        <a:rPr lang="en-US" sz="2400" b="1" i="0" u="none" strike="noStrike">
                          <a:solidFill>
                            <a:srgbClr val="000000"/>
                          </a:solidFill>
                          <a:effectLst/>
                          <a:latin typeface="Calibri"/>
                        </a:rPr>
                        <a:t>B </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r h="650967">
                <a:tc>
                  <a:txBody>
                    <a:bodyPr/>
                    <a:lstStyle/>
                    <a:p>
                      <a:pPr algn="ctr" fontAlgn="b"/>
                      <a:r>
                        <a:rPr lang="en-US" sz="2400" b="1" i="0" u="none" strike="noStrike">
                          <a:solidFill>
                            <a:srgbClr val="000000"/>
                          </a:solidFill>
                          <a:effectLst/>
                          <a:latin typeface="Calibri"/>
                        </a:rPr>
                        <a:t>A</a:t>
                      </a:r>
                    </a:p>
                  </a:txBody>
                  <a:tcPr marL="12700" marR="12700" marT="12700" marB="0" anchor="ctr">
                    <a:lnL>
                      <a:noFill/>
                    </a:lnL>
                    <a:lnR>
                      <a:noFill/>
                    </a:lnR>
                    <a:lnT>
                      <a:noFill/>
                    </a:lnT>
                    <a:lnB>
                      <a:noFill/>
                    </a:lnB>
                  </a:tcPr>
                </a:tc>
                <a:tc>
                  <a:txBody>
                    <a:bodyPr/>
                    <a:lstStyle/>
                    <a:p>
                      <a:pPr algn="ctr" fontAlgn="b"/>
                      <a:r>
                        <a:rPr lang="en-US" sz="2400" b="1" i="0" u="none" strike="noStrike">
                          <a:solidFill>
                            <a:srgbClr val="000000"/>
                          </a:solidFill>
                          <a:effectLst/>
                          <a:latin typeface="Calibri"/>
                        </a:rPr>
                        <a:t>1</a:t>
                      </a:r>
                    </a:p>
                  </a:txBody>
                  <a:tcPr marL="12700" marR="12700" marT="12700" marB="0" anchor="ctr">
                    <a:lnL>
                      <a:noFill/>
                    </a:lnL>
                    <a:lnR>
                      <a:noFill/>
                    </a:lnR>
                    <a:lnT>
                      <a:noFill/>
                    </a:lnT>
                    <a:lnB>
                      <a:noFill/>
                    </a:lnB>
                  </a:tcPr>
                </a:tc>
                <a:tc>
                  <a:txBody>
                    <a:bodyPr/>
                    <a:lstStyle/>
                    <a:p>
                      <a:pPr algn="ctr" fontAlgn="b"/>
                      <a:r>
                        <a:rPr lang="en-US" sz="2400" b="1" i="0" u="none" strike="noStrike">
                          <a:solidFill>
                            <a:srgbClr val="000000"/>
                          </a:solidFill>
                          <a:effectLst/>
                          <a:latin typeface="Calibri"/>
                        </a:rPr>
                        <a:t>0</a:t>
                      </a: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650967">
                <a:tc>
                  <a:txBody>
                    <a:bodyPr/>
                    <a:lstStyle/>
                    <a:p>
                      <a:pPr algn="ctr" fontAlgn="b"/>
                      <a:r>
                        <a:rPr lang="en-US" sz="2400" b="1" i="0" u="none" strike="noStrike">
                          <a:solidFill>
                            <a:srgbClr val="000000"/>
                          </a:solidFill>
                          <a:effectLst/>
                          <a:latin typeface="Calibri"/>
                        </a:rPr>
                        <a:t>B </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1</a:t>
                      </a:r>
                    </a:p>
                  </a:txBody>
                  <a:tcPr marL="12700" marR="12700" marT="12700" marB="0" anchor="ctr">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16" name="TextBox 12"/>
          <p:cNvSpPr txBox="1">
            <a:spLocks noChangeArrowheads="1"/>
          </p:cNvSpPr>
          <p:nvPr/>
        </p:nvSpPr>
        <p:spPr bwMode="auto">
          <a:xfrm>
            <a:off x="5257800" y="6212872"/>
            <a:ext cx="54102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3600" dirty="0">
                <a:solidFill>
                  <a:srgbClr val="FF0000"/>
                </a:solidFill>
              </a:rPr>
              <a:t>Diagonals=1+F</a:t>
            </a:r>
          </a:p>
        </p:txBody>
      </p:sp>
      <p:graphicFrame>
        <p:nvGraphicFramePr>
          <p:cNvPr id="2" name="Table 1"/>
          <p:cNvGraphicFramePr>
            <a:graphicFrameLocks noGrp="1"/>
          </p:cNvGraphicFramePr>
          <p:nvPr>
            <p:extLst/>
          </p:nvPr>
        </p:nvGraphicFramePr>
        <p:xfrm>
          <a:off x="7732642" y="2230334"/>
          <a:ext cx="825500" cy="2603868"/>
        </p:xfrm>
        <a:graphic>
          <a:graphicData uri="http://schemas.openxmlformats.org/drawingml/2006/table">
            <a:tbl>
              <a:tblPr/>
              <a:tblGrid>
                <a:gridCol w="825500">
                  <a:extLst>
                    <a:ext uri="{9D8B030D-6E8A-4147-A177-3AD203B41FA5}">
                      <a16:colId xmlns:a16="http://schemas.microsoft.com/office/drawing/2014/main" val="20000"/>
                    </a:ext>
                  </a:extLst>
                </a:gridCol>
              </a:tblGrid>
              <a:tr h="650967">
                <a:tc>
                  <a:txBody>
                    <a:bodyPr/>
                    <a:lstStyle/>
                    <a:p>
                      <a:pPr algn="ctr" fontAlgn="b"/>
                      <a:r>
                        <a:rPr lang="en-US" sz="2400" b="1" i="0" u="none" strike="noStrike" dirty="0">
                          <a:solidFill>
                            <a:srgbClr val="000000"/>
                          </a:solidFill>
                          <a:effectLst/>
                          <a:latin typeface="Calibri"/>
                        </a:rPr>
                        <a:t>C</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r h="650967">
                <a:tc>
                  <a:txBody>
                    <a:bodyPr/>
                    <a:lstStyle/>
                    <a:p>
                      <a:pPr algn="ctr" fontAlgn="b"/>
                      <a:r>
                        <a:rPr lang="en-US" sz="2400" b="1" i="0" u="none" strike="noStrike">
                          <a:solidFill>
                            <a:srgbClr val="000000"/>
                          </a:solidFill>
                          <a:effectLst/>
                          <a:latin typeface="Calibri"/>
                        </a:rPr>
                        <a:t>0.5</a:t>
                      </a: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650967">
                <a:tc>
                  <a:txBody>
                    <a:bodyPr/>
                    <a:lstStyle/>
                    <a:p>
                      <a:pPr algn="ctr" fontAlgn="b"/>
                      <a:r>
                        <a:rPr lang="en-US" sz="2400" b="1" i="0" u="none" strike="noStrike" dirty="0">
                          <a:solidFill>
                            <a:srgbClr val="000000"/>
                          </a:solidFill>
                          <a:effectLst/>
                          <a:latin typeface="Calibri"/>
                        </a:rPr>
                        <a:t>0.5</a:t>
                      </a:r>
                    </a:p>
                  </a:txBody>
                  <a:tcPr marL="12700" marR="12700" marT="12700" marB="0" anchor="ctr">
                    <a:lnL>
                      <a:noFill/>
                    </a:lnL>
                    <a:lnR>
                      <a:noFill/>
                    </a:lnR>
                    <a:lnT>
                      <a:noFill/>
                    </a:lnT>
                    <a:lnB>
                      <a:noFill/>
                    </a:lnB>
                  </a:tcPr>
                </a:tc>
                <a:extLst>
                  <a:ext uri="{0D108BD9-81ED-4DB2-BD59-A6C34878D82A}">
                    <a16:rowId xmlns:a16="http://schemas.microsoft.com/office/drawing/2014/main" val="10002"/>
                  </a:ext>
                </a:extLst>
              </a:tr>
              <a:tr h="650967">
                <a:tc>
                  <a:txBody>
                    <a:bodyPr/>
                    <a:lstStyle/>
                    <a:p>
                      <a:pPr algn="ctr" fontAlgn="b"/>
                      <a:r>
                        <a:rPr lang="en-US" sz="2400" b="1" i="0" u="none" strike="noStrike" dirty="0">
                          <a:solidFill>
                            <a:srgbClr val="000000"/>
                          </a:solidFill>
                          <a:effectLst/>
                          <a:latin typeface="Calibri"/>
                        </a:rPr>
                        <a:t>1</a:t>
                      </a: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8" name="Table 7"/>
          <p:cNvGraphicFramePr>
            <a:graphicFrameLocks noGrp="1"/>
          </p:cNvGraphicFramePr>
          <p:nvPr>
            <p:extLst/>
          </p:nvPr>
        </p:nvGraphicFramePr>
        <p:xfrm>
          <a:off x="5257800" y="4185460"/>
          <a:ext cx="2476500" cy="650967"/>
        </p:xfrm>
        <a:graphic>
          <a:graphicData uri="http://schemas.openxmlformats.org/drawingml/2006/table">
            <a:tbl>
              <a:tblPr/>
              <a:tblGrid>
                <a:gridCol w="825500">
                  <a:extLst>
                    <a:ext uri="{9D8B030D-6E8A-4147-A177-3AD203B41FA5}">
                      <a16:colId xmlns:a16="http://schemas.microsoft.com/office/drawing/2014/main" val="20000"/>
                    </a:ext>
                  </a:extLst>
                </a:gridCol>
                <a:gridCol w="825500">
                  <a:extLst>
                    <a:ext uri="{9D8B030D-6E8A-4147-A177-3AD203B41FA5}">
                      <a16:colId xmlns:a16="http://schemas.microsoft.com/office/drawing/2014/main" val="20001"/>
                    </a:ext>
                  </a:extLst>
                </a:gridCol>
                <a:gridCol w="825500">
                  <a:extLst>
                    <a:ext uri="{9D8B030D-6E8A-4147-A177-3AD203B41FA5}">
                      <a16:colId xmlns:a16="http://schemas.microsoft.com/office/drawing/2014/main" val="20002"/>
                    </a:ext>
                  </a:extLst>
                </a:gridCol>
              </a:tblGrid>
              <a:tr h="650967">
                <a:tc>
                  <a:txBody>
                    <a:bodyPr/>
                    <a:lstStyle/>
                    <a:p>
                      <a:pPr algn="ctr" fontAlgn="b"/>
                      <a:r>
                        <a:rPr lang="en-US" sz="2400" b="1" i="0" u="none" strike="noStrike" dirty="0">
                          <a:solidFill>
                            <a:srgbClr val="000000"/>
                          </a:solidFill>
                          <a:effectLst/>
                          <a:latin typeface="Calibri"/>
                        </a:rPr>
                        <a:t>C</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0.5</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nvPr>
        </p:nvGraphicFramePr>
        <p:xfrm>
          <a:off x="8573768" y="2224357"/>
          <a:ext cx="825500" cy="3254835"/>
        </p:xfrm>
        <a:graphic>
          <a:graphicData uri="http://schemas.openxmlformats.org/drawingml/2006/table">
            <a:tbl>
              <a:tblPr/>
              <a:tblGrid>
                <a:gridCol w="825500">
                  <a:extLst>
                    <a:ext uri="{9D8B030D-6E8A-4147-A177-3AD203B41FA5}">
                      <a16:colId xmlns:a16="http://schemas.microsoft.com/office/drawing/2014/main" val="20000"/>
                    </a:ext>
                  </a:extLst>
                </a:gridCol>
              </a:tblGrid>
              <a:tr h="650967">
                <a:tc>
                  <a:txBody>
                    <a:bodyPr/>
                    <a:lstStyle/>
                    <a:p>
                      <a:pPr algn="ctr" fontAlgn="b"/>
                      <a:r>
                        <a:rPr lang="en-US" sz="2400" b="1" i="0" u="none" strike="noStrike" dirty="0">
                          <a:solidFill>
                            <a:srgbClr val="000000"/>
                          </a:solidFill>
                          <a:effectLst/>
                          <a:latin typeface="Calibri"/>
                        </a:rPr>
                        <a:t>D</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r h="650967">
                <a:tc>
                  <a:txBody>
                    <a:bodyPr/>
                    <a:lstStyle/>
                    <a:p>
                      <a:pPr algn="ctr" fontAlgn="b"/>
                      <a:r>
                        <a:rPr lang="en-US" sz="2400" b="1" i="0" u="none" strike="noStrike">
                          <a:solidFill>
                            <a:srgbClr val="000000"/>
                          </a:solidFill>
                          <a:effectLst/>
                          <a:latin typeface="Calibri"/>
                        </a:rPr>
                        <a:t>0.75</a:t>
                      </a: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650967">
                <a:tc>
                  <a:txBody>
                    <a:bodyPr/>
                    <a:lstStyle/>
                    <a:p>
                      <a:pPr algn="ctr" fontAlgn="b"/>
                      <a:r>
                        <a:rPr lang="en-US" sz="2400" b="1" i="0" u="none" strike="noStrike">
                          <a:solidFill>
                            <a:srgbClr val="000000"/>
                          </a:solidFill>
                          <a:effectLst/>
                          <a:latin typeface="Calibri"/>
                        </a:rPr>
                        <a:t>0.25</a:t>
                      </a:r>
                    </a:p>
                  </a:txBody>
                  <a:tcPr marL="12700" marR="12700" marT="12700" marB="0" anchor="ctr">
                    <a:lnL>
                      <a:noFill/>
                    </a:lnL>
                    <a:lnR>
                      <a:noFill/>
                    </a:lnR>
                    <a:lnT>
                      <a:noFill/>
                    </a:lnT>
                    <a:lnB>
                      <a:noFill/>
                    </a:lnB>
                  </a:tcPr>
                </a:tc>
                <a:extLst>
                  <a:ext uri="{0D108BD9-81ED-4DB2-BD59-A6C34878D82A}">
                    <a16:rowId xmlns:a16="http://schemas.microsoft.com/office/drawing/2014/main" val="10002"/>
                  </a:ext>
                </a:extLst>
              </a:tr>
              <a:tr h="650967">
                <a:tc>
                  <a:txBody>
                    <a:bodyPr/>
                    <a:lstStyle/>
                    <a:p>
                      <a:pPr algn="ctr" fontAlgn="b"/>
                      <a:r>
                        <a:rPr lang="en-US" sz="2400" b="1" i="0" u="none" strike="noStrike" dirty="0">
                          <a:solidFill>
                            <a:srgbClr val="000000"/>
                          </a:solidFill>
                          <a:effectLst/>
                          <a:latin typeface="Calibri"/>
                        </a:rPr>
                        <a:t>0.75</a:t>
                      </a: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r h="650967">
                <a:tc>
                  <a:txBody>
                    <a:bodyPr/>
                    <a:lstStyle/>
                    <a:p>
                      <a:pPr algn="ctr" fontAlgn="b"/>
                      <a:r>
                        <a:rPr lang="en-US" sz="2400" b="1" i="0" u="none" strike="noStrike" dirty="0">
                          <a:solidFill>
                            <a:srgbClr val="000000"/>
                          </a:solidFill>
                          <a:effectLst/>
                          <a:latin typeface="Calibri"/>
                        </a:rPr>
                        <a:t>1.25</a:t>
                      </a:r>
                    </a:p>
                  </a:txBody>
                  <a:tcPr marL="12700" marR="12700" marT="12700" marB="0" anchor="ctr">
                    <a:lnL>
                      <a:noFill/>
                    </a:lnL>
                    <a:lnR>
                      <a:noFill/>
                    </a:lnR>
                    <a:lnT>
                      <a:noFill/>
                    </a:lnT>
                    <a:lnB>
                      <a:noFill/>
                    </a:lnB>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nvPr>
        </p:nvGraphicFramePr>
        <p:xfrm>
          <a:off x="5271768" y="4822716"/>
          <a:ext cx="3302000" cy="650967"/>
        </p:xfrm>
        <a:graphic>
          <a:graphicData uri="http://schemas.openxmlformats.org/drawingml/2006/table">
            <a:tbl>
              <a:tblPr/>
              <a:tblGrid>
                <a:gridCol w="825500">
                  <a:extLst>
                    <a:ext uri="{9D8B030D-6E8A-4147-A177-3AD203B41FA5}">
                      <a16:colId xmlns:a16="http://schemas.microsoft.com/office/drawing/2014/main" val="20000"/>
                    </a:ext>
                  </a:extLst>
                </a:gridCol>
                <a:gridCol w="825500">
                  <a:extLst>
                    <a:ext uri="{9D8B030D-6E8A-4147-A177-3AD203B41FA5}">
                      <a16:colId xmlns:a16="http://schemas.microsoft.com/office/drawing/2014/main" val="20001"/>
                    </a:ext>
                  </a:extLst>
                </a:gridCol>
                <a:gridCol w="825500">
                  <a:extLst>
                    <a:ext uri="{9D8B030D-6E8A-4147-A177-3AD203B41FA5}">
                      <a16:colId xmlns:a16="http://schemas.microsoft.com/office/drawing/2014/main" val="20002"/>
                    </a:ext>
                  </a:extLst>
                </a:gridCol>
                <a:gridCol w="825500">
                  <a:extLst>
                    <a:ext uri="{9D8B030D-6E8A-4147-A177-3AD203B41FA5}">
                      <a16:colId xmlns:a16="http://schemas.microsoft.com/office/drawing/2014/main" val="20003"/>
                    </a:ext>
                  </a:extLst>
                </a:gridCol>
              </a:tblGrid>
              <a:tr h="650967">
                <a:tc>
                  <a:txBody>
                    <a:bodyPr/>
                    <a:lstStyle/>
                    <a:p>
                      <a:pPr algn="ctr" fontAlgn="b"/>
                      <a:r>
                        <a:rPr lang="en-US" sz="2400" b="1" i="0" u="none" strike="noStrike" dirty="0">
                          <a:solidFill>
                            <a:srgbClr val="000000"/>
                          </a:solidFill>
                          <a:effectLst/>
                          <a:latin typeface="Calibri"/>
                        </a:rPr>
                        <a:t>D</a:t>
                      </a:r>
                    </a:p>
                  </a:txBody>
                  <a:tcPr marL="12700" marR="12700" marT="12700" marB="0" anchor="ctr">
                    <a:lnL>
                      <a:noFill/>
                    </a:lnL>
                    <a:lnR>
                      <a:noFill/>
                    </a:lnR>
                    <a:lnT>
                      <a:noFill/>
                    </a:lnT>
                    <a:lnB>
                      <a:noFill/>
                    </a:lnB>
                  </a:tcPr>
                </a:tc>
                <a:tc>
                  <a:txBody>
                    <a:bodyPr/>
                    <a:lstStyle/>
                    <a:p>
                      <a:pPr algn="ctr" fontAlgn="b"/>
                      <a:r>
                        <a:rPr lang="en-US" sz="2400" b="1" i="0" u="none" strike="noStrike">
                          <a:solidFill>
                            <a:srgbClr val="000000"/>
                          </a:solidFill>
                          <a:effectLst/>
                          <a:latin typeface="Calibri"/>
                        </a:rPr>
                        <a:t>0.75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0.25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0.75</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nvPr>
        </p:nvGraphicFramePr>
        <p:xfrm>
          <a:off x="9413236" y="2236161"/>
          <a:ext cx="825500" cy="3905802"/>
        </p:xfrm>
        <a:graphic>
          <a:graphicData uri="http://schemas.openxmlformats.org/drawingml/2006/table">
            <a:tbl>
              <a:tblPr/>
              <a:tblGrid>
                <a:gridCol w="825500">
                  <a:extLst>
                    <a:ext uri="{9D8B030D-6E8A-4147-A177-3AD203B41FA5}">
                      <a16:colId xmlns:a16="http://schemas.microsoft.com/office/drawing/2014/main" val="20000"/>
                    </a:ext>
                  </a:extLst>
                </a:gridCol>
              </a:tblGrid>
              <a:tr h="650967">
                <a:tc>
                  <a:txBody>
                    <a:bodyPr/>
                    <a:lstStyle/>
                    <a:p>
                      <a:pPr algn="ctr" fontAlgn="b"/>
                      <a:r>
                        <a:rPr lang="en-US" sz="2400" b="1" i="0" u="none" strike="noStrike">
                          <a:solidFill>
                            <a:srgbClr val="000000"/>
                          </a:solidFill>
                          <a:effectLst/>
                          <a:latin typeface="Calibri"/>
                        </a:rPr>
                        <a:t>E</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r h="650967">
                <a:tc>
                  <a:txBody>
                    <a:bodyPr/>
                    <a:lstStyle/>
                    <a:p>
                      <a:pPr algn="ctr" fontAlgn="b"/>
                      <a:r>
                        <a:rPr lang="en-US" sz="2400" b="1" i="0" u="none" strike="noStrike" dirty="0">
                          <a:solidFill>
                            <a:srgbClr val="000000"/>
                          </a:solidFill>
                          <a:effectLst/>
                          <a:latin typeface="Calibri"/>
                        </a:rPr>
                        <a:t>0.375</a:t>
                      </a: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650967">
                <a:tc>
                  <a:txBody>
                    <a:bodyPr/>
                    <a:lstStyle/>
                    <a:p>
                      <a:pPr algn="ctr" fontAlgn="b"/>
                      <a:r>
                        <a:rPr lang="en-US" sz="2400" b="1" i="0" u="none" strike="noStrike" dirty="0">
                          <a:solidFill>
                            <a:srgbClr val="000000"/>
                          </a:solidFill>
                          <a:effectLst/>
                          <a:latin typeface="Calibri"/>
                        </a:rPr>
                        <a:t>0.625</a:t>
                      </a:r>
                    </a:p>
                  </a:txBody>
                  <a:tcPr marL="12700" marR="12700" marT="12700" marB="0" anchor="ctr">
                    <a:lnL>
                      <a:noFill/>
                    </a:lnL>
                    <a:lnR>
                      <a:noFill/>
                    </a:lnR>
                    <a:lnT>
                      <a:noFill/>
                    </a:lnT>
                    <a:lnB>
                      <a:noFill/>
                    </a:lnB>
                  </a:tcPr>
                </a:tc>
                <a:extLst>
                  <a:ext uri="{0D108BD9-81ED-4DB2-BD59-A6C34878D82A}">
                    <a16:rowId xmlns:a16="http://schemas.microsoft.com/office/drawing/2014/main" val="10002"/>
                  </a:ext>
                </a:extLst>
              </a:tr>
              <a:tr h="650967">
                <a:tc>
                  <a:txBody>
                    <a:bodyPr/>
                    <a:lstStyle/>
                    <a:p>
                      <a:pPr algn="ctr" fontAlgn="b"/>
                      <a:r>
                        <a:rPr lang="en-US" sz="2400" b="1" i="0" u="none" strike="noStrike" dirty="0">
                          <a:solidFill>
                            <a:srgbClr val="000000"/>
                          </a:solidFill>
                          <a:effectLst/>
                          <a:latin typeface="Calibri"/>
                        </a:rPr>
                        <a:t>0.625</a:t>
                      </a: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r h="650967">
                <a:tc>
                  <a:txBody>
                    <a:bodyPr/>
                    <a:lstStyle/>
                    <a:p>
                      <a:pPr algn="ctr" fontAlgn="b"/>
                      <a:r>
                        <a:rPr lang="en-US" sz="2400" b="1" i="0" u="none" strike="noStrike">
                          <a:solidFill>
                            <a:srgbClr val="000000"/>
                          </a:solidFill>
                          <a:effectLst/>
                          <a:latin typeface="Calibri"/>
                        </a:rPr>
                        <a:t>0.75</a:t>
                      </a:r>
                    </a:p>
                  </a:txBody>
                  <a:tcPr marL="12700" marR="12700" marT="12700" marB="0" anchor="ctr">
                    <a:lnL>
                      <a:noFill/>
                    </a:lnL>
                    <a:lnR>
                      <a:noFill/>
                    </a:lnR>
                    <a:lnT>
                      <a:noFill/>
                    </a:lnT>
                    <a:lnB>
                      <a:noFill/>
                    </a:lnB>
                  </a:tcPr>
                </a:tc>
                <a:extLst>
                  <a:ext uri="{0D108BD9-81ED-4DB2-BD59-A6C34878D82A}">
                    <a16:rowId xmlns:a16="http://schemas.microsoft.com/office/drawing/2014/main" val="10004"/>
                  </a:ext>
                </a:extLst>
              </a:tr>
              <a:tr h="650967">
                <a:tc>
                  <a:txBody>
                    <a:bodyPr/>
                    <a:lstStyle/>
                    <a:p>
                      <a:pPr algn="ctr" fontAlgn="b"/>
                      <a:r>
                        <a:rPr lang="en-US" sz="2400" b="1" i="0" u="none" strike="noStrike" dirty="0">
                          <a:solidFill>
                            <a:srgbClr val="000000"/>
                          </a:solidFill>
                          <a:effectLst/>
                          <a:latin typeface="Calibri"/>
                        </a:rPr>
                        <a:t>1.125</a:t>
                      </a:r>
                    </a:p>
                  </a:txBody>
                  <a:tcPr marL="12700" marR="12700" marT="12700" marB="0" anchor="ctr">
                    <a:lnL>
                      <a:noFill/>
                    </a:lnL>
                    <a:lnR>
                      <a:noFill/>
                    </a:lnR>
                    <a:lnT>
                      <a:noFill/>
                    </a:lnT>
                    <a:lnB>
                      <a:noFill/>
                    </a:lnB>
                  </a:tcPr>
                </a:tc>
                <a:extLst>
                  <a:ext uri="{0D108BD9-81ED-4DB2-BD59-A6C34878D82A}">
                    <a16:rowId xmlns:a16="http://schemas.microsoft.com/office/drawing/2014/main" val="10005"/>
                  </a:ext>
                </a:extLst>
              </a:tr>
            </a:tbl>
          </a:graphicData>
        </a:graphic>
      </p:graphicFrame>
      <p:graphicFrame>
        <p:nvGraphicFramePr>
          <p:cNvPr id="13" name="Table 12"/>
          <p:cNvGraphicFramePr>
            <a:graphicFrameLocks noGrp="1"/>
          </p:cNvGraphicFramePr>
          <p:nvPr>
            <p:extLst/>
          </p:nvPr>
        </p:nvGraphicFramePr>
        <p:xfrm>
          <a:off x="5285736" y="5490997"/>
          <a:ext cx="4127500" cy="650967"/>
        </p:xfrm>
        <a:graphic>
          <a:graphicData uri="http://schemas.openxmlformats.org/drawingml/2006/table">
            <a:tbl>
              <a:tblPr/>
              <a:tblGrid>
                <a:gridCol w="825500">
                  <a:extLst>
                    <a:ext uri="{9D8B030D-6E8A-4147-A177-3AD203B41FA5}">
                      <a16:colId xmlns:a16="http://schemas.microsoft.com/office/drawing/2014/main" val="20000"/>
                    </a:ext>
                  </a:extLst>
                </a:gridCol>
                <a:gridCol w="825500">
                  <a:extLst>
                    <a:ext uri="{9D8B030D-6E8A-4147-A177-3AD203B41FA5}">
                      <a16:colId xmlns:a16="http://schemas.microsoft.com/office/drawing/2014/main" val="20001"/>
                    </a:ext>
                  </a:extLst>
                </a:gridCol>
                <a:gridCol w="825500">
                  <a:extLst>
                    <a:ext uri="{9D8B030D-6E8A-4147-A177-3AD203B41FA5}">
                      <a16:colId xmlns:a16="http://schemas.microsoft.com/office/drawing/2014/main" val="20002"/>
                    </a:ext>
                  </a:extLst>
                </a:gridCol>
                <a:gridCol w="825500">
                  <a:extLst>
                    <a:ext uri="{9D8B030D-6E8A-4147-A177-3AD203B41FA5}">
                      <a16:colId xmlns:a16="http://schemas.microsoft.com/office/drawing/2014/main" val="20003"/>
                    </a:ext>
                  </a:extLst>
                </a:gridCol>
                <a:gridCol w="825500">
                  <a:extLst>
                    <a:ext uri="{9D8B030D-6E8A-4147-A177-3AD203B41FA5}">
                      <a16:colId xmlns:a16="http://schemas.microsoft.com/office/drawing/2014/main" val="20004"/>
                    </a:ext>
                  </a:extLst>
                </a:gridCol>
              </a:tblGrid>
              <a:tr h="650967">
                <a:tc>
                  <a:txBody>
                    <a:bodyPr/>
                    <a:lstStyle/>
                    <a:p>
                      <a:pPr algn="ctr" fontAlgn="b"/>
                      <a:r>
                        <a:rPr lang="en-US" sz="2400" b="1" i="0" u="none" strike="noStrike" dirty="0">
                          <a:solidFill>
                            <a:srgbClr val="000000"/>
                          </a:solidFill>
                          <a:effectLst/>
                          <a:latin typeface="Calibri"/>
                        </a:rPr>
                        <a:t>E</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0.375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0.725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0.625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0.75</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0869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99086" y="1608668"/>
            <a:ext cx="7408333" cy="1104651"/>
          </a:xfrm>
        </p:spPr>
        <p:txBody>
          <a:bodyPr/>
          <a:lstStyle/>
          <a:p>
            <a:r>
              <a:rPr lang="en-US" dirty="0"/>
              <a:t>Proportion of shared alleles</a:t>
            </a:r>
          </a:p>
          <a:p>
            <a:r>
              <a:rPr lang="en-US" dirty="0"/>
              <a:t>Average across markers</a:t>
            </a:r>
          </a:p>
        </p:txBody>
      </p:sp>
      <p:sp>
        <p:nvSpPr>
          <p:cNvPr id="3" name="Title 2"/>
          <p:cNvSpPr>
            <a:spLocks noGrp="1"/>
          </p:cNvSpPr>
          <p:nvPr>
            <p:ph type="title"/>
          </p:nvPr>
        </p:nvSpPr>
        <p:spPr>
          <a:xfrm>
            <a:off x="842434" y="0"/>
            <a:ext cx="10515600" cy="1325563"/>
          </a:xfrm>
        </p:spPr>
        <p:txBody>
          <a:bodyPr/>
          <a:lstStyle/>
          <a:p>
            <a:pPr algn="ctr"/>
            <a:r>
              <a:rPr lang="en-US" b="1" dirty="0">
                <a:solidFill>
                  <a:schemeClr val="accent1"/>
                </a:solidFill>
                <a:latin typeface="+mn-lt"/>
              </a:rPr>
              <a:t>Marker based kinship</a:t>
            </a:r>
          </a:p>
        </p:txBody>
      </p:sp>
      <p:graphicFrame>
        <p:nvGraphicFramePr>
          <p:cNvPr id="4" name="Table 3"/>
          <p:cNvGraphicFramePr>
            <a:graphicFrameLocks noGrp="1"/>
          </p:cNvGraphicFramePr>
          <p:nvPr>
            <p:extLst>
              <p:ext uri="{D42A27DB-BD31-4B8C-83A1-F6EECF244321}">
                <p14:modId xmlns:p14="http://schemas.microsoft.com/office/powerpoint/2010/main" val="3546125915"/>
              </p:ext>
            </p:extLst>
          </p:nvPr>
        </p:nvGraphicFramePr>
        <p:xfrm>
          <a:off x="1884219" y="2713316"/>
          <a:ext cx="8402919" cy="2480236"/>
        </p:xfrm>
        <a:graphic>
          <a:graphicData uri="http://schemas.openxmlformats.org/drawingml/2006/table">
            <a:tbl>
              <a:tblPr/>
              <a:tblGrid>
                <a:gridCol w="1544918">
                  <a:extLst>
                    <a:ext uri="{9D8B030D-6E8A-4147-A177-3AD203B41FA5}">
                      <a16:colId xmlns:a16="http://schemas.microsoft.com/office/drawing/2014/main" val="20000"/>
                    </a:ext>
                  </a:extLst>
                </a:gridCol>
                <a:gridCol w="1045882">
                  <a:extLst>
                    <a:ext uri="{9D8B030D-6E8A-4147-A177-3AD203B41FA5}">
                      <a16:colId xmlns:a16="http://schemas.microsoft.com/office/drawing/2014/main" val="20001"/>
                    </a:ext>
                  </a:extLst>
                </a:gridCol>
                <a:gridCol w="1165412">
                  <a:extLst>
                    <a:ext uri="{9D8B030D-6E8A-4147-A177-3AD203B41FA5}">
                      <a16:colId xmlns:a16="http://schemas.microsoft.com/office/drawing/2014/main" val="20002"/>
                    </a:ext>
                  </a:extLst>
                </a:gridCol>
                <a:gridCol w="1180353">
                  <a:extLst>
                    <a:ext uri="{9D8B030D-6E8A-4147-A177-3AD203B41FA5}">
                      <a16:colId xmlns:a16="http://schemas.microsoft.com/office/drawing/2014/main" val="20003"/>
                    </a:ext>
                  </a:extLst>
                </a:gridCol>
                <a:gridCol w="1065520">
                  <a:extLst>
                    <a:ext uri="{9D8B030D-6E8A-4147-A177-3AD203B41FA5}">
                      <a16:colId xmlns:a16="http://schemas.microsoft.com/office/drawing/2014/main" val="20004"/>
                    </a:ext>
                  </a:extLst>
                </a:gridCol>
                <a:gridCol w="921656">
                  <a:extLst>
                    <a:ext uri="{9D8B030D-6E8A-4147-A177-3AD203B41FA5}">
                      <a16:colId xmlns:a16="http://schemas.microsoft.com/office/drawing/2014/main" val="20005"/>
                    </a:ext>
                  </a:extLst>
                </a:gridCol>
                <a:gridCol w="1479178">
                  <a:extLst>
                    <a:ext uri="{9D8B030D-6E8A-4147-A177-3AD203B41FA5}">
                      <a16:colId xmlns:a16="http://schemas.microsoft.com/office/drawing/2014/main" val="20006"/>
                    </a:ext>
                  </a:extLst>
                </a:gridCol>
              </a:tblGrid>
              <a:tr h="620059">
                <a:tc>
                  <a:txBody>
                    <a:bodyPr/>
                    <a:lstStyle/>
                    <a:p>
                      <a:pPr algn="l" fontAlgn="b"/>
                      <a:r>
                        <a:rPr lang="en-US" sz="2400" b="0" i="0" u="none" strike="noStrike">
                          <a:solidFill>
                            <a:srgbClr val="000000"/>
                          </a:solidFill>
                          <a:effectLst/>
                          <a:latin typeface="Calibri"/>
                        </a:rPr>
                        <a:t>Marker</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1</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2</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3</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4</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5</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Average</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r h="620059">
                <a:tc>
                  <a:txBody>
                    <a:bodyPr/>
                    <a:lstStyle/>
                    <a:p>
                      <a:pPr algn="l" fontAlgn="b"/>
                      <a:r>
                        <a:rPr lang="en-US" sz="2400" b="0" i="0" u="none" strike="noStrike">
                          <a:solidFill>
                            <a:srgbClr val="000000"/>
                          </a:solidFill>
                          <a:effectLst/>
                          <a:latin typeface="Calibri"/>
                        </a:rPr>
                        <a:t>Individual 1</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AA</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AA</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AA</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BB</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AB</a:t>
                      </a:r>
                    </a:p>
                  </a:txBody>
                  <a:tcPr marL="12700" marR="12700" marT="12700" marB="0" anchor="ctr">
                    <a:lnL>
                      <a:noFill/>
                    </a:lnL>
                    <a:lnR>
                      <a:noFill/>
                    </a:lnR>
                    <a:lnT>
                      <a:noFill/>
                    </a:lnT>
                    <a:lnB>
                      <a:noFill/>
                    </a:lnB>
                  </a:tcPr>
                </a:tc>
                <a:tc>
                  <a:txBody>
                    <a:bodyPr/>
                    <a:lstStyle/>
                    <a:p>
                      <a:pPr algn="ctr" fontAlgn="b"/>
                      <a:endParaRPr lang="en-US" sz="2400" b="0" i="0" u="none" strike="noStrike">
                        <a:solidFill>
                          <a:srgbClr val="000000"/>
                        </a:solidFill>
                        <a:effectLst/>
                        <a:latin typeface="Calibri"/>
                      </a:endParaRP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620059">
                <a:tc>
                  <a:txBody>
                    <a:bodyPr/>
                    <a:lstStyle/>
                    <a:p>
                      <a:pPr algn="l" fontAlgn="b"/>
                      <a:r>
                        <a:rPr lang="en-US" sz="2400" b="0" i="0" u="none" strike="noStrike">
                          <a:solidFill>
                            <a:srgbClr val="000000"/>
                          </a:solidFill>
                          <a:effectLst/>
                          <a:latin typeface="Calibri"/>
                        </a:rPr>
                        <a:t>Individual 2</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AA</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AB</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BB</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BB</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AB</a:t>
                      </a:r>
                    </a:p>
                  </a:txBody>
                  <a:tcPr marL="12700" marR="12700" marT="12700" marB="0" anchor="ctr">
                    <a:lnL>
                      <a:noFill/>
                    </a:lnL>
                    <a:lnR>
                      <a:noFill/>
                    </a:lnR>
                    <a:lnT>
                      <a:noFill/>
                    </a:lnT>
                    <a:lnB>
                      <a:noFill/>
                    </a:lnB>
                  </a:tcPr>
                </a:tc>
                <a:tc>
                  <a:txBody>
                    <a:bodyPr/>
                    <a:lstStyle/>
                    <a:p>
                      <a:pPr algn="ctr" fontAlgn="b"/>
                      <a:endParaRPr lang="en-US" sz="2400" b="0" i="0" u="none" strike="noStrike">
                        <a:solidFill>
                          <a:srgbClr val="000000"/>
                        </a:solidFill>
                        <a:effectLst/>
                        <a:latin typeface="Calibri"/>
                      </a:endParaRPr>
                    </a:p>
                  </a:txBody>
                  <a:tcPr marL="12700" marR="12700" marT="12700" marB="0" anchor="ctr">
                    <a:lnL>
                      <a:noFill/>
                    </a:lnL>
                    <a:lnR>
                      <a:noFill/>
                    </a:lnR>
                    <a:lnT>
                      <a:noFill/>
                    </a:lnT>
                    <a:lnB>
                      <a:noFill/>
                    </a:lnB>
                  </a:tcPr>
                </a:tc>
                <a:extLst>
                  <a:ext uri="{0D108BD9-81ED-4DB2-BD59-A6C34878D82A}">
                    <a16:rowId xmlns:a16="http://schemas.microsoft.com/office/drawing/2014/main" val="10002"/>
                  </a:ext>
                </a:extLst>
              </a:tr>
              <a:tr h="620059">
                <a:tc>
                  <a:txBody>
                    <a:bodyPr/>
                    <a:lstStyle/>
                    <a:p>
                      <a:pPr algn="l" fontAlgn="b"/>
                      <a:r>
                        <a:rPr lang="en-US" sz="2400" b="0" i="0" u="none" strike="noStrike">
                          <a:solidFill>
                            <a:srgbClr val="000000"/>
                          </a:solidFill>
                          <a:effectLst/>
                          <a:latin typeface="Calibri"/>
                        </a:rPr>
                        <a:t>Similarity</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1</a:t>
                      </a:r>
                    </a:p>
                  </a:txBody>
                  <a:tcPr marL="12700" marR="12700" marT="12700" marB="0" anchor="ctr">
                    <a:lnL>
                      <a:noFill/>
                    </a:lnL>
                    <a:lnR>
                      <a:noFill/>
                    </a:lnR>
                    <a:lnT>
                      <a:noFill/>
                    </a:lnT>
                    <a:lnB>
                      <a:noFill/>
                    </a:lnB>
                  </a:tcPr>
                </a:tc>
                <a:tc>
                  <a:txBody>
                    <a:bodyPr/>
                    <a:lstStyle/>
                    <a:p>
                      <a:pPr algn="ctr" fontAlgn="b"/>
                      <a:r>
                        <a:rPr lang="en-US" sz="2400" b="0" i="0" u="none" strike="noStrike" dirty="0">
                          <a:solidFill>
                            <a:srgbClr val="000000"/>
                          </a:solidFill>
                          <a:effectLst/>
                          <a:latin typeface="Calibri"/>
                        </a:rPr>
                        <a:t>0.5</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0</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1</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0.5</a:t>
                      </a:r>
                    </a:p>
                  </a:txBody>
                  <a:tcPr marL="12700" marR="12700" marT="12700" marB="0" anchor="ctr">
                    <a:lnL>
                      <a:noFill/>
                    </a:lnL>
                    <a:lnR>
                      <a:noFill/>
                    </a:lnR>
                    <a:lnT>
                      <a:noFill/>
                    </a:lnT>
                    <a:lnB>
                      <a:noFill/>
                    </a:lnB>
                  </a:tcPr>
                </a:tc>
                <a:tc>
                  <a:txBody>
                    <a:bodyPr/>
                    <a:lstStyle/>
                    <a:p>
                      <a:pPr algn="ctr" fontAlgn="b"/>
                      <a:r>
                        <a:rPr lang="en-US" sz="2400" b="0" i="0" u="none" strike="noStrike" dirty="0">
                          <a:solidFill>
                            <a:srgbClr val="000000"/>
                          </a:solidFill>
                          <a:effectLst/>
                          <a:latin typeface="Calibri"/>
                        </a:rPr>
                        <a:t>0.6</a:t>
                      </a: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5" name="TextBox 12"/>
          <p:cNvSpPr txBox="1">
            <a:spLocks noChangeArrowheads="1"/>
          </p:cNvSpPr>
          <p:nvPr/>
        </p:nvSpPr>
        <p:spPr bwMode="auto">
          <a:xfrm>
            <a:off x="3179618" y="5208824"/>
            <a:ext cx="54102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3600" dirty="0">
                <a:solidFill>
                  <a:srgbClr val="FF0000"/>
                </a:solidFill>
              </a:rPr>
              <a:t>Maximum similarity: 1</a:t>
            </a:r>
          </a:p>
        </p:txBody>
      </p:sp>
    </p:spTree>
    <p:extLst>
      <p:ext uri="{BB962C8B-B14F-4D97-AF65-F5344CB8AC3E}">
        <p14:creationId xmlns:p14="http://schemas.microsoft.com/office/powerpoint/2010/main" val="72507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p:cNvSpPr/>
          <p:nvPr/>
        </p:nvSpPr>
        <p:spPr>
          <a:xfrm>
            <a:off x="5128802" y="5055966"/>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581063" y="3806174"/>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31850" y="0"/>
            <a:ext cx="10515600" cy="1325563"/>
          </a:xfrm>
        </p:spPr>
        <p:txBody>
          <a:bodyPr>
            <a:normAutofit/>
          </a:bodyPr>
          <a:lstStyle/>
          <a:p>
            <a:pPr algn="ctr"/>
            <a:r>
              <a:rPr lang="en-US" b="1" dirty="0">
                <a:solidFill>
                  <a:schemeClr val="accent1"/>
                </a:solidFill>
                <a:latin typeface="+mn-lt"/>
              </a:rPr>
              <a:t>Euclidean distance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173" y="1730664"/>
            <a:ext cx="7073900" cy="1638300"/>
          </a:xfrm>
          <a:prstGeom prst="rect">
            <a:avLst/>
          </a:prstGeom>
        </p:spPr>
      </p:pic>
      <p:cxnSp>
        <p:nvCxnSpPr>
          <p:cNvPr id="9" name="Straight Arrow Connector 8"/>
          <p:cNvCxnSpPr/>
          <p:nvPr/>
        </p:nvCxnSpPr>
        <p:spPr>
          <a:xfrm>
            <a:off x="3850983" y="5582598"/>
            <a:ext cx="4595087" cy="0"/>
          </a:xfrm>
          <a:prstGeom prst="straightConnector1">
            <a:avLst/>
          </a:prstGeom>
          <a:ln w="25400">
            <a:tailEnd type="stealth" w="lg" len="lg"/>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850982" y="3712234"/>
            <a:ext cx="0" cy="1870364"/>
          </a:xfrm>
          <a:prstGeom prst="straightConnector1">
            <a:avLst/>
          </a:prstGeom>
          <a:ln w="25400">
            <a:tailEnd type="stealth"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26" idx="3"/>
          </p:cNvCxnSpPr>
          <p:nvPr/>
        </p:nvCxnSpPr>
        <p:spPr>
          <a:xfrm flipV="1">
            <a:off x="5207847" y="5120935"/>
            <a:ext cx="2464657" cy="23487"/>
          </a:xfrm>
          <a:prstGeom prst="straightConnector1">
            <a:avLst/>
          </a:prstGeom>
          <a:ln w="25400">
            <a:prstDash val="dash"/>
            <a:tailEnd type="none" w="lg"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7664183" y="3889310"/>
            <a:ext cx="0" cy="1245083"/>
          </a:xfrm>
          <a:prstGeom prst="straightConnector1">
            <a:avLst/>
          </a:prstGeom>
          <a:ln w="25400">
            <a:prstDash val="dash"/>
            <a:tailEnd type="none" w="lg" len="lg"/>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877810" y="4913589"/>
            <a:ext cx="1330037" cy="461665"/>
          </a:xfrm>
          <a:prstGeom prst="rect">
            <a:avLst/>
          </a:prstGeom>
          <a:noFill/>
        </p:spPr>
        <p:txBody>
          <a:bodyPr wrap="square" rtlCol="0">
            <a:spAutoFit/>
          </a:bodyPr>
          <a:lstStyle/>
          <a:p>
            <a:r>
              <a:rPr lang="en-US" sz="2400" dirty="0"/>
              <a:t>p(p1, p2)</a:t>
            </a:r>
          </a:p>
        </p:txBody>
      </p:sp>
      <p:sp>
        <p:nvSpPr>
          <p:cNvPr id="27" name="TextBox 26"/>
          <p:cNvSpPr txBox="1"/>
          <p:nvPr/>
        </p:nvSpPr>
        <p:spPr>
          <a:xfrm>
            <a:off x="6999165" y="3368965"/>
            <a:ext cx="1446905" cy="461665"/>
          </a:xfrm>
          <a:prstGeom prst="rect">
            <a:avLst/>
          </a:prstGeom>
          <a:noFill/>
        </p:spPr>
        <p:txBody>
          <a:bodyPr wrap="square" rtlCol="0">
            <a:spAutoFit/>
          </a:bodyPr>
          <a:lstStyle/>
          <a:p>
            <a:pPr algn="ctr"/>
            <a:r>
              <a:rPr lang="en-US" sz="2400"/>
              <a:t>q(q2</a:t>
            </a:r>
            <a:r>
              <a:rPr lang="en-US" sz="2400" dirty="0"/>
              <a:t>, q2)</a:t>
            </a:r>
          </a:p>
        </p:txBody>
      </p:sp>
      <p:sp>
        <p:nvSpPr>
          <p:cNvPr id="28" name="TextBox 27"/>
          <p:cNvSpPr txBox="1"/>
          <p:nvPr/>
        </p:nvSpPr>
        <p:spPr>
          <a:xfrm>
            <a:off x="7636476" y="4339640"/>
            <a:ext cx="1330037" cy="461665"/>
          </a:xfrm>
          <a:prstGeom prst="rect">
            <a:avLst/>
          </a:prstGeom>
          <a:noFill/>
        </p:spPr>
        <p:txBody>
          <a:bodyPr wrap="square" rtlCol="0">
            <a:spAutoFit/>
          </a:bodyPr>
          <a:lstStyle/>
          <a:p>
            <a:pPr algn="ctr"/>
            <a:r>
              <a:rPr lang="en-US" sz="2400"/>
              <a:t>p2-q2</a:t>
            </a:r>
            <a:endParaRPr lang="en-US" sz="2400" dirty="0"/>
          </a:p>
        </p:txBody>
      </p:sp>
      <p:sp>
        <p:nvSpPr>
          <p:cNvPr id="29" name="TextBox 28"/>
          <p:cNvSpPr txBox="1"/>
          <p:nvPr/>
        </p:nvSpPr>
        <p:spPr>
          <a:xfrm>
            <a:off x="5773936" y="5193306"/>
            <a:ext cx="1330037" cy="461665"/>
          </a:xfrm>
          <a:prstGeom prst="rect">
            <a:avLst/>
          </a:prstGeom>
          <a:noFill/>
        </p:spPr>
        <p:txBody>
          <a:bodyPr wrap="square" rtlCol="0">
            <a:spAutoFit/>
          </a:bodyPr>
          <a:lstStyle/>
          <a:p>
            <a:pPr algn="ctr"/>
            <a:r>
              <a:rPr lang="en-US" sz="2400" dirty="0"/>
              <a:t>p1-q1</a:t>
            </a:r>
          </a:p>
        </p:txBody>
      </p:sp>
      <p:pic>
        <p:nvPicPr>
          <p:cNvPr id="34" name="Picture 33"/>
          <p:cNvPicPr>
            <a:picLocks noChangeAspect="1"/>
          </p:cNvPicPr>
          <p:nvPr/>
        </p:nvPicPr>
        <p:blipFill rotWithShape="1">
          <a:blip r:embed="rId2">
            <a:extLst>
              <a:ext uri="{28A0092B-C50C-407E-A947-70E740481C1C}">
                <a14:useLocalDpi xmlns:a14="http://schemas.microsoft.com/office/drawing/2010/main" val="0"/>
              </a:ext>
            </a:extLst>
          </a:blip>
          <a:srcRect l="32052" r="29168" b="71131"/>
          <a:stretch/>
        </p:blipFill>
        <p:spPr>
          <a:xfrm>
            <a:off x="4614379" y="4050865"/>
            <a:ext cx="2033387" cy="350585"/>
          </a:xfrm>
          <a:prstGeom prst="rect">
            <a:avLst/>
          </a:prstGeom>
        </p:spPr>
      </p:pic>
      <p:cxnSp>
        <p:nvCxnSpPr>
          <p:cNvPr id="23" name="Straight Arrow Connector 22"/>
          <p:cNvCxnSpPr>
            <a:stCxn id="26" idx="3"/>
          </p:cNvCxnSpPr>
          <p:nvPr/>
        </p:nvCxnSpPr>
        <p:spPr>
          <a:xfrm flipV="1">
            <a:off x="5207847" y="3889311"/>
            <a:ext cx="2456337" cy="1255110"/>
          </a:xfrm>
          <a:prstGeom prst="straightConnector1">
            <a:avLst/>
          </a:prstGeom>
          <a:ln w="25400">
            <a:prstDash val="dash"/>
            <a:tailEnd type="non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09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26" grpId="0"/>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78988" y="145821"/>
            <a:ext cx="4315949" cy="1252728"/>
          </a:xfrm>
        </p:spPr>
        <p:txBody>
          <a:bodyPr>
            <a:normAutofit/>
          </a:bodyPr>
          <a:lstStyle/>
          <a:p>
            <a:pPr algn="ctr"/>
            <a:r>
              <a:rPr lang="en-US" sz="5400" b="1" dirty="0" err="1">
                <a:solidFill>
                  <a:schemeClr val="accent1"/>
                </a:solidFill>
              </a:rPr>
              <a:t>Nel's</a:t>
            </a:r>
            <a:r>
              <a:rPr lang="en-US" sz="5400" b="1" dirty="0">
                <a:solidFill>
                  <a:schemeClr val="accent1"/>
                </a:solidFill>
              </a:rPr>
              <a:t> Distance</a:t>
            </a:r>
          </a:p>
        </p:txBody>
      </p:sp>
      <p:pic>
        <p:nvPicPr>
          <p:cNvPr id="11" name="Picture 10"/>
          <p:cNvPicPr>
            <a:picLocks noChangeAspect="1"/>
          </p:cNvPicPr>
          <p:nvPr/>
        </p:nvPicPr>
        <p:blipFill>
          <a:blip r:embed="rId2"/>
          <a:stretch>
            <a:fillRect/>
          </a:stretch>
        </p:blipFill>
        <p:spPr>
          <a:xfrm>
            <a:off x="7995684" y="3892090"/>
            <a:ext cx="3556000" cy="1130300"/>
          </a:xfrm>
          <a:prstGeom prst="rect">
            <a:avLst/>
          </a:prstGeom>
          <a:solidFill>
            <a:schemeClr val="bg1"/>
          </a:solidFill>
        </p:spPr>
      </p:pic>
      <p:sp>
        <p:nvSpPr>
          <p:cNvPr id="13" name="Rectangle 12"/>
          <p:cNvSpPr/>
          <p:nvPr/>
        </p:nvSpPr>
        <p:spPr>
          <a:xfrm>
            <a:off x="7478987" y="1801786"/>
            <a:ext cx="4315949" cy="1384995"/>
          </a:xfrm>
          <a:prstGeom prst="rect">
            <a:avLst/>
          </a:prstGeom>
          <a:solidFill>
            <a:schemeClr val="bg1"/>
          </a:solidFill>
        </p:spPr>
        <p:txBody>
          <a:bodyPr wrap="square">
            <a:spAutoFit/>
          </a:bodyPr>
          <a:lstStyle/>
          <a:p>
            <a:pPr algn="ctr"/>
            <a:r>
              <a:rPr lang="en-US" sz="2800" dirty="0"/>
              <a:t>Measurement of mutation rate and genetic drift</a:t>
            </a:r>
          </a:p>
          <a:p>
            <a:pPr algn="ctr"/>
            <a:endParaRPr lang="en-US" sz="2800" dirty="0"/>
          </a:p>
        </p:txBody>
      </p:sp>
      <p:pic>
        <p:nvPicPr>
          <p:cNvPr id="4" name="Picture 3">
            <a:extLst>
              <a:ext uri="{FF2B5EF4-FFF2-40B4-BE49-F238E27FC236}">
                <a16:creationId xmlns:a16="http://schemas.microsoft.com/office/drawing/2014/main" id="{A68362F2-1C96-F549-B53A-D2F3737C1405}"/>
              </a:ext>
            </a:extLst>
          </p:cNvPr>
          <p:cNvPicPr>
            <a:picLocks noChangeAspect="1"/>
          </p:cNvPicPr>
          <p:nvPr/>
        </p:nvPicPr>
        <p:blipFill>
          <a:blip r:embed="rId3"/>
          <a:stretch>
            <a:fillRect/>
          </a:stretch>
        </p:blipFill>
        <p:spPr>
          <a:xfrm>
            <a:off x="0" y="107054"/>
            <a:ext cx="7478988" cy="6750945"/>
          </a:xfrm>
          <a:prstGeom prst="rect">
            <a:avLst/>
          </a:prstGeom>
        </p:spPr>
      </p:pic>
    </p:spTree>
    <p:extLst>
      <p:ext uri="{BB962C8B-B14F-4D97-AF65-F5344CB8AC3E}">
        <p14:creationId xmlns:p14="http://schemas.microsoft.com/office/powerpoint/2010/main" val="4131152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691218" y="2037335"/>
            <a:ext cx="5839883" cy="4820665"/>
          </a:xfrm>
        </p:spPr>
        <p:txBody>
          <a:bodyPr>
            <a:noAutofit/>
          </a:bodyPr>
          <a:lstStyle/>
          <a:p>
            <a:r>
              <a:rPr lang="en-US" dirty="0"/>
              <a:t>Kinship coefficient</a:t>
            </a:r>
          </a:p>
          <a:p>
            <a:pPr lvl="1">
              <a:buFont typeface="Courier New" charset="0"/>
              <a:buChar char="o"/>
            </a:pPr>
            <a:r>
              <a:rPr lang="en-US" sz="2800" dirty="0" err="1"/>
              <a:t>Loiselle</a:t>
            </a:r>
            <a:r>
              <a:rPr lang="en-US" sz="2800" dirty="0"/>
              <a:t> et al. (1995)</a:t>
            </a:r>
          </a:p>
          <a:p>
            <a:pPr lvl="1">
              <a:buFont typeface="Courier New" charset="0"/>
              <a:buChar char="o"/>
            </a:pPr>
            <a:r>
              <a:rPr lang="en-US" sz="2800" dirty="0" err="1"/>
              <a:t>Ritland</a:t>
            </a:r>
            <a:r>
              <a:rPr lang="en-US" sz="2800" dirty="0"/>
              <a:t> (1996)</a:t>
            </a:r>
          </a:p>
          <a:p>
            <a:r>
              <a:rPr lang="en-US" dirty="0"/>
              <a:t>Relationship coefficient</a:t>
            </a:r>
          </a:p>
          <a:p>
            <a:pPr lvl="1">
              <a:buFont typeface="Courier New" charset="0"/>
              <a:buChar char="o"/>
            </a:pPr>
            <a:r>
              <a:rPr lang="en-US" sz="2800" dirty="0" err="1"/>
              <a:t>Queller</a:t>
            </a:r>
            <a:r>
              <a:rPr lang="en-US" sz="2800" dirty="0"/>
              <a:t> &amp; Goodnight (1989)</a:t>
            </a:r>
          </a:p>
          <a:p>
            <a:pPr lvl="1">
              <a:buFont typeface="Courier New" charset="0"/>
              <a:buChar char="o"/>
            </a:pPr>
            <a:r>
              <a:rPr lang="en-US" sz="2800" dirty="0"/>
              <a:t>Hardy &amp; </a:t>
            </a:r>
            <a:r>
              <a:rPr lang="en-US" sz="2800" dirty="0" err="1"/>
              <a:t>Vekemans</a:t>
            </a:r>
            <a:r>
              <a:rPr lang="en-US" sz="2800" dirty="0"/>
              <a:t> (1999)</a:t>
            </a:r>
          </a:p>
          <a:p>
            <a:pPr lvl="1">
              <a:buFont typeface="Courier New" charset="0"/>
              <a:buChar char="o"/>
            </a:pPr>
            <a:r>
              <a:rPr lang="en-US" sz="2800" dirty="0"/>
              <a:t>Lynch &amp; </a:t>
            </a:r>
            <a:r>
              <a:rPr lang="en-US" sz="2800" dirty="0" err="1"/>
              <a:t>Ritland</a:t>
            </a:r>
            <a:r>
              <a:rPr lang="en-US" sz="2800" dirty="0"/>
              <a:t> (1999)</a:t>
            </a:r>
          </a:p>
          <a:p>
            <a:pPr lvl="1">
              <a:buFont typeface="Courier New" charset="0"/>
              <a:buChar char="o"/>
            </a:pPr>
            <a:r>
              <a:rPr lang="en-US" sz="2800" dirty="0"/>
              <a:t>Wang (2002);</a:t>
            </a:r>
          </a:p>
          <a:p>
            <a:r>
              <a:rPr lang="en-US" dirty="0"/>
              <a:t>Genetic distance: </a:t>
            </a:r>
            <a:r>
              <a:rPr lang="en-US" dirty="0" err="1"/>
              <a:t>Rousset</a:t>
            </a:r>
            <a:r>
              <a:rPr lang="en-US" dirty="0"/>
              <a:t> (2000)</a:t>
            </a:r>
          </a:p>
        </p:txBody>
      </p:sp>
      <p:sp>
        <p:nvSpPr>
          <p:cNvPr id="3" name="Title 2"/>
          <p:cNvSpPr>
            <a:spLocks noGrp="1"/>
          </p:cNvSpPr>
          <p:nvPr>
            <p:ph type="title"/>
          </p:nvPr>
        </p:nvSpPr>
        <p:spPr>
          <a:xfrm>
            <a:off x="1981200" y="97700"/>
            <a:ext cx="8229600" cy="1033272"/>
          </a:xfrm>
        </p:spPr>
        <p:txBody>
          <a:bodyPr/>
          <a:lstStyle/>
          <a:p>
            <a:r>
              <a:rPr lang="en-US" b="1" dirty="0" err="1"/>
              <a:t>SPAGeDi</a:t>
            </a:r>
            <a:endParaRPr lang="en-US" dirty="0"/>
          </a:p>
        </p:txBody>
      </p:sp>
      <p:sp>
        <p:nvSpPr>
          <p:cNvPr id="4" name="Rectangle 3"/>
          <p:cNvSpPr/>
          <p:nvPr/>
        </p:nvSpPr>
        <p:spPr>
          <a:xfrm>
            <a:off x="1524002" y="1130972"/>
            <a:ext cx="9143999" cy="584775"/>
          </a:xfrm>
          <a:prstGeom prst="rect">
            <a:avLst/>
          </a:prstGeom>
        </p:spPr>
        <p:txBody>
          <a:bodyPr wrap="square">
            <a:spAutoFit/>
          </a:bodyPr>
          <a:lstStyle/>
          <a:p>
            <a:pPr algn="ctr"/>
            <a:r>
              <a:rPr lang="en-US" sz="1600" dirty="0">
                <a:solidFill>
                  <a:srgbClr val="463C3C"/>
                </a:solidFill>
                <a:latin typeface="ArialMT" charset="0"/>
              </a:rPr>
              <a:t>Hardy OJ, </a:t>
            </a:r>
            <a:r>
              <a:rPr lang="en-US" sz="1600" dirty="0" err="1">
                <a:solidFill>
                  <a:srgbClr val="463C3C"/>
                </a:solidFill>
                <a:latin typeface="ArialMT" charset="0"/>
              </a:rPr>
              <a:t>Vekemans</a:t>
            </a:r>
            <a:r>
              <a:rPr lang="en-US" sz="1600" dirty="0">
                <a:solidFill>
                  <a:srgbClr val="463C3C"/>
                </a:solidFill>
                <a:latin typeface="ArialMT" charset="0"/>
              </a:rPr>
              <a:t> X (2002) </a:t>
            </a:r>
            <a:r>
              <a:rPr lang="en-US" sz="1600" dirty="0" err="1">
                <a:solidFill>
                  <a:srgbClr val="463C3C"/>
                </a:solidFill>
                <a:latin typeface="ArialMT" charset="0"/>
              </a:rPr>
              <a:t>SPAGeDi</a:t>
            </a:r>
            <a:r>
              <a:rPr lang="en-US" sz="1600" dirty="0">
                <a:solidFill>
                  <a:srgbClr val="463C3C"/>
                </a:solidFill>
                <a:latin typeface="ArialMT" charset="0"/>
              </a:rPr>
              <a:t>: a versatile computer program to </a:t>
            </a:r>
            <a:r>
              <a:rPr lang="en-US" sz="1600" dirty="0" err="1">
                <a:solidFill>
                  <a:srgbClr val="463C3C"/>
                </a:solidFill>
                <a:latin typeface="ArialMT" charset="0"/>
              </a:rPr>
              <a:t>analyse</a:t>
            </a:r>
            <a:r>
              <a:rPr lang="en-US" sz="1600" dirty="0">
                <a:solidFill>
                  <a:srgbClr val="463C3C"/>
                </a:solidFill>
                <a:latin typeface="ArialMT" charset="0"/>
              </a:rPr>
              <a:t> spatial </a:t>
            </a:r>
          </a:p>
          <a:p>
            <a:pPr algn="ctr"/>
            <a:r>
              <a:rPr lang="en-US" sz="1600" dirty="0">
                <a:solidFill>
                  <a:srgbClr val="463C3C"/>
                </a:solidFill>
                <a:latin typeface="ArialMT" charset="0"/>
              </a:rPr>
              <a:t>genetic structure at the individual or population levels. </a:t>
            </a:r>
            <a:r>
              <a:rPr lang="en-US" sz="1600" i="1" dirty="0">
                <a:solidFill>
                  <a:srgbClr val="463C3C"/>
                </a:solidFill>
                <a:latin typeface="ArialMT" charset="0"/>
              </a:rPr>
              <a:t>Molecular Ecology Notes</a:t>
            </a:r>
            <a:r>
              <a:rPr lang="en-US" sz="1600" dirty="0">
                <a:solidFill>
                  <a:srgbClr val="463C3C"/>
                </a:solidFill>
                <a:latin typeface="ArialMT" charset="0"/>
              </a:rPr>
              <a:t> 2: 618-620.</a:t>
            </a:r>
            <a:endParaRPr lang="en-US" sz="1600" dirty="0"/>
          </a:p>
        </p:txBody>
      </p:sp>
      <p:pic>
        <p:nvPicPr>
          <p:cNvPr id="5" name="Picture 4"/>
          <p:cNvPicPr>
            <a:picLocks noChangeAspect="1"/>
          </p:cNvPicPr>
          <p:nvPr/>
        </p:nvPicPr>
        <p:blipFill>
          <a:blip r:embed="rId2"/>
          <a:stretch>
            <a:fillRect/>
          </a:stretch>
        </p:blipFill>
        <p:spPr>
          <a:xfrm>
            <a:off x="7073900" y="2859809"/>
            <a:ext cx="3136900" cy="2501900"/>
          </a:xfrm>
          <a:prstGeom prst="rect">
            <a:avLst/>
          </a:prstGeom>
        </p:spPr>
      </p:pic>
    </p:spTree>
    <p:extLst>
      <p:ext uri="{BB962C8B-B14F-4D97-AF65-F5344CB8AC3E}">
        <p14:creationId xmlns:p14="http://schemas.microsoft.com/office/powerpoint/2010/main" val="422890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33649042"/>
              </p:ext>
            </p:extLst>
          </p:nvPr>
        </p:nvGraphicFramePr>
        <p:xfrm>
          <a:off x="3077037" y="2256530"/>
          <a:ext cx="5927088" cy="1485584"/>
        </p:xfrm>
        <a:graphic>
          <a:graphicData uri="http://schemas.openxmlformats.org/drawingml/2006/table">
            <a:tbl>
              <a:tblPr firstRow="1" bandRow="1">
                <a:tableStyleId>{5C22544A-7EE6-4342-B048-85BDC9FD1C3A}</a:tableStyleId>
              </a:tblPr>
              <a:tblGrid>
                <a:gridCol w="1481772">
                  <a:extLst>
                    <a:ext uri="{9D8B030D-6E8A-4147-A177-3AD203B41FA5}">
                      <a16:colId xmlns:a16="http://schemas.microsoft.com/office/drawing/2014/main" val="20000"/>
                    </a:ext>
                  </a:extLst>
                </a:gridCol>
                <a:gridCol w="1481772">
                  <a:extLst>
                    <a:ext uri="{9D8B030D-6E8A-4147-A177-3AD203B41FA5}">
                      <a16:colId xmlns:a16="http://schemas.microsoft.com/office/drawing/2014/main" val="20001"/>
                    </a:ext>
                  </a:extLst>
                </a:gridCol>
                <a:gridCol w="1481772">
                  <a:extLst>
                    <a:ext uri="{9D8B030D-6E8A-4147-A177-3AD203B41FA5}">
                      <a16:colId xmlns:a16="http://schemas.microsoft.com/office/drawing/2014/main" val="20002"/>
                    </a:ext>
                  </a:extLst>
                </a:gridCol>
                <a:gridCol w="1481772">
                  <a:extLst>
                    <a:ext uri="{9D8B030D-6E8A-4147-A177-3AD203B41FA5}">
                      <a16:colId xmlns:a16="http://schemas.microsoft.com/office/drawing/2014/main" val="20003"/>
                    </a:ext>
                  </a:extLst>
                </a:gridCol>
              </a:tblGrid>
              <a:tr h="371396">
                <a:tc>
                  <a:txBody>
                    <a:bodyPr/>
                    <a:lstStyle/>
                    <a:p>
                      <a:pPr algn="ctr"/>
                      <a:endParaRPr lang="en-US" dirty="0"/>
                    </a:p>
                  </a:txBody>
                  <a:tcPr/>
                </a:tc>
                <a:tc>
                  <a:txBody>
                    <a:bodyPr/>
                    <a:lstStyle/>
                    <a:p>
                      <a:pPr algn="ctr"/>
                      <a:r>
                        <a:rPr lang="en-US" dirty="0"/>
                        <a:t>AA</a:t>
                      </a:r>
                    </a:p>
                  </a:txBody>
                  <a:tcPr/>
                </a:tc>
                <a:tc>
                  <a:txBody>
                    <a:bodyPr/>
                    <a:lstStyle/>
                    <a:p>
                      <a:pPr algn="ctr"/>
                      <a:r>
                        <a:rPr lang="en-US" dirty="0"/>
                        <a:t>AT</a:t>
                      </a:r>
                    </a:p>
                  </a:txBody>
                  <a:tcPr/>
                </a:tc>
                <a:tc>
                  <a:txBody>
                    <a:bodyPr/>
                    <a:lstStyle/>
                    <a:p>
                      <a:pPr algn="ctr"/>
                      <a:r>
                        <a:rPr lang="en-US" dirty="0"/>
                        <a:t>TT</a:t>
                      </a:r>
                    </a:p>
                  </a:txBody>
                  <a:tcPr/>
                </a:tc>
                <a:extLst>
                  <a:ext uri="{0D108BD9-81ED-4DB2-BD59-A6C34878D82A}">
                    <a16:rowId xmlns:a16="http://schemas.microsoft.com/office/drawing/2014/main" val="10000"/>
                  </a:ext>
                </a:extLst>
              </a:tr>
              <a:tr h="371396">
                <a:tc>
                  <a:txBody>
                    <a:bodyPr/>
                    <a:lstStyle/>
                    <a:p>
                      <a:pPr algn="ctr"/>
                      <a:r>
                        <a:rPr lang="en-US" dirty="0"/>
                        <a:t>AA</a:t>
                      </a:r>
                    </a:p>
                  </a:txBody>
                  <a:tcPr>
                    <a:solidFill>
                      <a:schemeClr val="accent1"/>
                    </a:solidFill>
                  </a:tcPr>
                </a:tc>
                <a:tc>
                  <a:txBody>
                    <a:bodyPr/>
                    <a:lstStyle/>
                    <a:p>
                      <a:pPr algn="ctr"/>
                      <a:r>
                        <a:rPr lang="en-US" dirty="0"/>
                        <a:t>1</a:t>
                      </a:r>
                    </a:p>
                  </a:txBody>
                  <a:tcPr>
                    <a:solidFill>
                      <a:srgbClr val="92D050"/>
                    </a:solidFill>
                  </a:tcPr>
                </a:tc>
                <a:tc>
                  <a:txBody>
                    <a:bodyPr/>
                    <a:lstStyle/>
                    <a:p>
                      <a:pPr algn="ctr"/>
                      <a:r>
                        <a:rPr lang="en-US" dirty="0"/>
                        <a:t>.5</a:t>
                      </a:r>
                    </a:p>
                  </a:txBody>
                  <a:tcPr>
                    <a:solidFill>
                      <a:schemeClr val="bg1"/>
                    </a:solidFill>
                  </a:tcPr>
                </a:tc>
                <a:tc>
                  <a:txBody>
                    <a:bodyPr/>
                    <a:lstStyle/>
                    <a:p>
                      <a:pPr algn="ctr"/>
                      <a:r>
                        <a:rPr lang="en-US" dirty="0"/>
                        <a:t>0</a:t>
                      </a:r>
                    </a:p>
                  </a:txBody>
                  <a:tcPr>
                    <a:solidFill>
                      <a:srgbClr val="FF0000"/>
                    </a:solidFill>
                  </a:tcPr>
                </a:tc>
                <a:extLst>
                  <a:ext uri="{0D108BD9-81ED-4DB2-BD59-A6C34878D82A}">
                    <a16:rowId xmlns:a16="http://schemas.microsoft.com/office/drawing/2014/main" val="10001"/>
                  </a:ext>
                </a:extLst>
              </a:tr>
              <a:tr h="371396">
                <a:tc>
                  <a:txBody>
                    <a:bodyPr/>
                    <a:lstStyle/>
                    <a:p>
                      <a:pPr algn="ctr"/>
                      <a:r>
                        <a:rPr lang="en-US" dirty="0"/>
                        <a:t>AT</a:t>
                      </a:r>
                    </a:p>
                  </a:txBody>
                  <a:tcPr>
                    <a:solidFill>
                      <a:schemeClr val="accent1"/>
                    </a:solidFill>
                  </a:tcPr>
                </a:tc>
                <a:tc>
                  <a:txBody>
                    <a:bodyPr/>
                    <a:lstStyle/>
                    <a:p>
                      <a:pPr algn="ctr"/>
                      <a:r>
                        <a:rPr lang="en-US" dirty="0"/>
                        <a:t>.5</a:t>
                      </a:r>
                    </a:p>
                  </a:txBody>
                  <a:tcPr>
                    <a:solidFill>
                      <a:schemeClr val="bg1"/>
                    </a:solidFill>
                  </a:tcPr>
                </a:tc>
                <a:tc>
                  <a:txBody>
                    <a:bodyPr/>
                    <a:lstStyle/>
                    <a:p>
                      <a:pPr algn="ctr"/>
                      <a:r>
                        <a:rPr lang="en-US" dirty="0"/>
                        <a:t>.5</a:t>
                      </a:r>
                    </a:p>
                  </a:txBody>
                  <a:tcPr>
                    <a:solidFill>
                      <a:schemeClr val="bg1"/>
                    </a:solidFill>
                  </a:tcPr>
                </a:tc>
                <a:tc>
                  <a:txBody>
                    <a:bodyPr/>
                    <a:lstStyle/>
                    <a:p>
                      <a:pPr algn="ctr"/>
                      <a:r>
                        <a:rPr lang="en-US" dirty="0"/>
                        <a:t>.5</a:t>
                      </a:r>
                    </a:p>
                  </a:txBody>
                  <a:tcPr>
                    <a:solidFill>
                      <a:schemeClr val="bg1"/>
                    </a:solidFill>
                  </a:tcPr>
                </a:tc>
                <a:extLst>
                  <a:ext uri="{0D108BD9-81ED-4DB2-BD59-A6C34878D82A}">
                    <a16:rowId xmlns:a16="http://schemas.microsoft.com/office/drawing/2014/main" val="10002"/>
                  </a:ext>
                </a:extLst>
              </a:tr>
              <a:tr h="371396">
                <a:tc>
                  <a:txBody>
                    <a:bodyPr/>
                    <a:lstStyle/>
                    <a:p>
                      <a:pPr algn="ctr"/>
                      <a:r>
                        <a:rPr lang="en-US" dirty="0"/>
                        <a:t>TT</a:t>
                      </a:r>
                    </a:p>
                  </a:txBody>
                  <a:tcPr>
                    <a:solidFill>
                      <a:schemeClr val="accent1"/>
                    </a:solidFill>
                  </a:tcPr>
                </a:tc>
                <a:tc>
                  <a:txBody>
                    <a:bodyPr/>
                    <a:lstStyle/>
                    <a:p>
                      <a:pPr algn="ctr"/>
                      <a:r>
                        <a:rPr lang="en-US" dirty="0"/>
                        <a:t>0</a:t>
                      </a:r>
                    </a:p>
                  </a:txBody>
                  <a:tcPr>
                    <a:solidFill>
                      <a:srgbClr val="FF0000"/>
                    </a:solidFill>
                  </a:tcPr>
                </a:tc>
                <a:tc>
                  <a:txBody>
                    <a:bodyPr/>
                    <a:lstStyle/>
                    <a:p>
                      <a:pPr algn="ctr"/>
                      <a:r>
                        <a:rPr lang="en-US" dirty="0"/>
                        <a:t>.5</a:t>
                      </a:r>
                    </a:p>
                  </a:txBody>
                  <a:tcPr>
                    <a:solidFill>
                      <a:schemeClr val="bg1"/>
                    </a:solidFill>
                  </a:tcPr>
                </a:tc>
                <a:tc>
                  <a:txBody>
                    <a:bodyPr/>
                    <a:lstStyle/>
                    <a:p>
                      <a:pPr algn="ctr"/>
                      <a:r>
                        <a:rPr lang="en-US" dirty="0"/>
                        <a:t>1</a:t>
                      </a:r>
                    </a:p>
                  </a:txBody>
                  <a:tcPr>
                    <a:solidFill>
                      <a:srgbClr val="92D050"/>
                    </a:solidFill>
                  </a:tcP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p:txBody>
          <a:bodyPr/>
          <a:lstStyle/>
          <a:p>
            <a:pPr algn="ctr"/>
            <a:r>
              <a:rPr lang="en-US" b="1" dirty="0">
                <a:solidFill>
                  <a:schemeClr val="accent1"/>
                </a:solidFill>
                <a:latin typeface="+mn-lt"/>
              </a:rPr>
              <a:t>Identical by status</a:t>
            </a:r>
          </a:p>
        </p:txBody>
      </p:sp>
      <p:graphicFrame>
        <p:nvGraphicFramePr>
          <p:cNvPr id="5" name="Content Placeholder 3"/>
          <p:cNvGraphicFramePr>
            <a:graphicFrameLocks/>
          </p:cNvGraphicFramePr>
          <p:nvPr>
            <p:extLst>
              <p:ext uri="{D42A27DB-BD31-4B8C-83A1-F6EECF244321}">
                <p14:modId xmlns:p14="http://schemas.microsoft.com/office/powerpoint/2010/main" val="2248388592"/>
              </p:ext>
            </p:extLst>
          </p:nvPr>
        </p:nvGraphicFramePr>
        <p:xfrm>
          <a:off x="3077037" y="4052724"/>
          <a:ext cx="5927088" cy="1485584"/>
        </p:xfrm>
        <a:graphic>
          <a:graphicData uri="http://schemas.openxmlformats.org/drawingml/2006/table">
            <a:tbl>
              <a:tblPr firstRow="1" bandRow="1">
                <a:tableStyleId>{5C22544A-7EE6-4342-B048-85BDC9FD1C3A}</a:tableStyleId>
              </a:tblPr>
              <a:tblGrid>
                <a:gridCol w="1481772">
                  <a:extLst>
                    <a:ext uri="{9D8B030D-6E8A-4147-A177-3AD203B41FA5}">
                      <a16:colId xmlns:a16="http://schemas.microsoft.com/office/drawing/2014/main" val="20000"/>
                    </a:ext>
                  </a:extLst>
                </a:gridCol>
                <a:gridCol w="1481772">
                  <a:extLst>
                    <a:ext uri="{9D8B030D-6E8A-4147-A177-3AD203B41FA5}">
                      <a16:colId xmlns:a16="http://schemas.microsoft.com/office/drawing/2014/main" val="20001"/>
                    </a:ext>
                  </a:extLst>
                </a:gridCol>
                <a:gridCol w="1481772">
                  <a:extLst>
                    <a:ext uri="{9D8B030D-6E8A-4147-A177-3AD203B41FA5}">
                      <a16:colId xmlns:a16="http://schemas.microsoft.com/office/drawing/2014/main" val="20002"/>
                    </a:ext>
                  </a:extLst>
                </a:gridCol>
                <a:gridCol w="1481772">
                  <a:extLst>
                    <a:ext uri="{9D8B030D-6E8A-4147-A177-3AD203B41FA5}">
                      <a16:colId xmlns:a16="http://schemas.microsoft.com/office/drawing/2014/main" val="20003"/>
                    </a:ext>
                  </a:extLst>
                </a:gridCol>
              </a:tblGrid>
              <a:tr h="371396">
                <a:tc>
                  <a:txBody>
                    <a:bodyPr/>
                    <a:lstStyle/>
                    <a:p>
                      <a:pPr algn="ctr"/>
                      <a:endParaRPr lang="en-US" dirty="0"/>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0000"/>
                  </a:ext>
                </a:extLst>
              </a:tr>
              <a:tr h="371396">
                <a:tc>
                  <a:txBody>
                    <a:bodyPr/>
                    <a:lstStyle/>
                    <a:p>
                      <a:pPr algn="ctr"/>
                      <a:r>
                        <a:rPr lang="en-US" dirty="0"/>
                        <a:t>-1</a:t>
                      </a:r>
                    </a:p>
                  </a:txBody>
                  <a:tcPr>
                    <a:solidFill>
                      <a:schemeClr val="accent1"/>
                    </a:solidFill>
                  </a:tcPr>
                </a:tc>
                <a:tc>
                  <a:txBody>
                    <a:bodyPr/>
                    <a:lstStyle/>
                    <a:p>
                      <a:pPr algn="ctr"/>
                      <a:r>
                        <a:rPr lang="en-US" dirty="0"/>
                        <a:t>1</a:t>
                      </a:r>
                    </a:p>
                  </a:txBody>
                  <a:tcPr>
                    <a:solidFill>
                      <a:srgbClr val="92D050"/>
                    </a:solidFill>
                  </a:tcPr>
                </a:tc>
                <a:tc>
                  <a:txBody>
                    <a:bodyPr/>
                    <a:lstStyle/>
                    <a:p>
                      <a:pPr algn="ctr"/>
                      <a:r>
                        <a:rPr lang="en-US" dirty="0"/>
                        <a:t>0</a:t>
                      </a:r>
                    </a:p>
                  </a:txBody>
                  <a:tcPr/>
                </a:tc>
                <a:tc>
                  <a:txBody>
                    <a:bodyPr/>
                    <a:lstStyle/>
                    <a:p>
                      <a:pPr algn="ctr"/>
                      <a:r>
                        <a:rPr lang="en-US" dirty="0"/>
                        <a:t>-1</a:t>
                      </a:r>
                    </a:p>
                  </a:txBody>
                  <a:tcPr>
                    <a:solidFill>
                      <a:srgbClr val="FF0000"/>
                    </a:solidFill>
                  </a:tcPr>
                </a:tc>
                <a:extLst>
                  <a:ext uri="{0D108BD9-81ED-4DB2-BD59-A6C34878D82A}">
                    <a16:rowId xmlns:a16="http://schemas.microsoft.com/office/drawing/2014/main" val="10001"/>
                  </a:ext>
                </a:extLst>
              </a:tr>
              <a:tr h="371396">
                <a:tc>
                  <a:txBody>
                    <a:bodyPr/>
                    <a:lstStyle/>
                    <a:p>
                      <a:pPr algn="ctr"/>
                      <a:r>
                        <a:rPr lang="en-US" dirty="0"/>
                        <a:t>0</a:t>
                      </a:r>
                    </a:p>
                  </a:txBody>
                  <a:tcPr>
                    <a:solidFill>
                      <a:schemeClr val="accent1"/>
                    </a:solidFill>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0002"/>
                  </a:ext>
                </a:extLst>
              </a:tr>
              <a:tr h="371396">
                <a:tc>
                  <a:txBody>
                    <a:bodyPr/>
                    <a:lstStyle/>
                    <a:p>
                      <a:pPr algn="ctr"/>
                      <a:r>
                        <a:rPr lang="en-US" dirty="0"/>
                        <a:t>1</a:t>
                      </a:r>
                    </a:p>
                  </a:txBody>
                  <a:tcPr>
                    <a:solidFill>
                      <a:schemeClr val="accent1"/>
                    </a:solidFill>
                  </a:tcPr>
                </a:tc>
                <a:tc>
                  <a:txBody>
                    <a:bodyPr/>
                    <a:lstStyle/>
                    <a:p>
                      <a:pPr algn="ctr"/>
                      <a:r>
                        <a:rPr lang="en-US" dirty="0"/>
                        <a:t>-1</a:t>
                      </a:r>
                    </a:p>
                  </a:txBody>
                  <a:tcPr>
                    <a:solidFill>
                      <a:srgbClr val="FF0000"/>
                    </a:solidFill>
                  </a:tcPr>
                </a:tc>
                <a:tc>
                  <a:txBody>
                    <a:bodyPr/>
                    <a:lstStyle/>
                    <a:p>
                      <a:pPr algn="ctr"/>
                      <a:r>
                        <a:rPr lang="en-US" dirty="0"/>
                        <a:t>0</a:t>
                      </a:r>
                    </a:p>
                  </a:txBody>
                  <a:tcPr/>
                </a:tc>
                <a:tc>
                  <a:txBody>
                    <a:bodyPr/>
                    <a:lstStyle/>
                    <a:p>
                      <a:pPr algn="ctr"/>
                      <a:r>
                        <a:rPr lang="en-US" dirty="0"/>
                        <a:t>1</a:t>
                      </a:r>
                    </a:p>
                  </a:txBody>
                  <a:tcPr>
                    <a:solidFill>
                      <a:srgbClr val="92D05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4752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987966"/>
            <a:ext cx="3834091" cy="2592569"/>
          </a:xfrm>
        </p:spPr>
        <p:txBody>
          <a:bodyPr>
            <a:normAutofit fontScale="92500" lnSpcReduction="20000"/>
          </a:bodyPr>
          <a:lstStyle/>
          <a:p>
            <a:r>
              <a:rPr lang="en-US" dirty="0"/>
              <a:t>M: n individual by m SNPs</a:t>
            </a:r>
          </a:p>
          <a:p>
            <a:r>
              <a:rPr lang="en-US" dirty="0"/>
              <a:t>M: -1, 0 and 1</a:t>
            </a:r>
          </a:p>
          <a:p>
            <a:r>
              <a:rPr lang="en-US" dirty="0"/>
              <a:t>Pi: frequency of 2</a:t>
            </a:r>
            <a:r>
              <a:rPr lang="en-US" baseline="30000" dirty="0"/>
              <a:t>nd</a:t>
            </a:r>
            <a:r>
              <a:rPr lang="en-US" dirty="0"/>
              <a:t> allele for SNP </a:t>
            </a:r>
            <a:r>
              <a:rPr lang="en-US" dirty="0" err="1"/>
              <a:t>i</a:t>
            </a:r>
            <a:endParaRPr lang="en-US" dirty="0"/>
          </a:p>
          <a:p>
            <a:r>
              <a:rPr lang="en-US" dirty="0"/>
              <a:t>P: Column of </a:t>
            </a:r>
            <a:r>
              <a:rPr lang="en-US" dirty="0" err="1"/>
              <a:t>i</a:t>
            </a:r>
            <a:r>
              <a:rPr lang="en-US" dirty="0"/>
              <a:t> is 2(pi-.5)</a:t>
            </a:r>
          </a:p>
          <a:p>
            <a:r>
              <a:rPr lang="en-US" dirty="0"/>
              <a:t>Z=M-P</a:t>
            </a:r>
          </a:p>
        </p:txBody>
      </p:sp>
      <p:sp>
        <p:nvSpPr>
          <p:cNvPr id="3" name="Title 2"/>
          <p:cNvSpPr>
            <a:spLocks noGrp="1"/>
          </p:cNvSpPr>
          <p:nvPr>
            <p:ph type="title"/>
          </p:nvPr>
        </p:nvSpPr>
        <p:spPr/>
        <p:txBody>
          <a:bodyPr/>
          <a:lstStyle/>
          <a:p>
            <a:pPr algn="ctr"/>
            <a:r>
              <a:rPr lang="en-US" b="1" dirty="0">
                <a:solidFill>
                  <a:schemeClr val="accent1"/>
                </a:solidFill>
                <a:latin typeface="+mn-lt"/>
              </a:rPr>
              <a:t>Efficient algorithm</a:t>
            </a:r>
          </a:p>
        </p:txBody>
      </p:sp>
      <p:pic>
        <p:nvPicPr>
          <p:cNvPr id="4" name="Picture 3"/>
          <p:cNvPicPr>
            <a:picLocks noChangeAspect="1"/>
          </p:cNvPicPr>
          <p:nvPr/>
        </p:nvPicPr>
        <p:blipFill>
          <a:blip r:embed="rId2"/>
          <a:stretch>
            <a:fillRect/>
          </a:stretch>
        </p:blipFill>
        <p:spPr>
          <a:xfrm>
            <a:off x="5645727" y="2701209"/>
            <a:ext cx="4953000" cy="3281362"/>
          </a:xfrm>
          <a:prstGeom prst="rect">
            <a:avLst/>
          </a:prstGeom>
        </p:spPr>
      </p:pic>
      <p:sp>
        <p:nvSpPr>
          <p:cNvPr id="5" name="Rectangle 4"/>
          <p:cNvSpPr/>
          <p:nvPr/>
        </p:nvSpPr>
        <p:spPr>
          <a:xfrm>
            <a:off x="5842577" y="6111039"/>
            <a:ext cx="4559300" cy="400110"/>
          </a:xfrm>
          <a:prstGeom prst="rect">
            <a:avLst/>
          </a:prstGeom>
        </p:spPr>
        <p:txBody>
          <a:bodyPr wrap="square">
            <a:spAutoFit/>
          </a:bodyPr>
          <a:lstStyle/>
          <a:p>
            <a:pPr algn="r"/>
            <a:r>
              <a:rPr lang="en-US" sz="2000" dirty="0">
                <a:effectLst>
                  <a:outerShdw blurRad="50800" dist="38100" dir="8100000" algn="tr" rotWithShape="0">
                    <a:prstClr val="black">
                      <a:alpha val="40000"/>
                    </a:prstClr>
                  </a:outerShdw>
                </a:effectLst>
              </a:rPr>
              <a:t>Paul </a:t>
            </a:r>
            <a:r>
              <a:rPr lang="en-US" sz="2000" dirty="0" err="1">
                <a:effectLst>
                  <a:outerShdw blurRad="50800" dist="38100" dir="8100000" algn="tr" rotWithShape="0">
                    <a:prstClr val="black">
                      <a:alpha val="40000"/>
                    </a:prstClr>
                  </a:outerShdw>
                </a:effectLst>
              </a:rPr>
              <a:t>VanRaden</a:t>
            </a:r>
            <a:r>
              <a:rPr lang="en-US" sz="2000" dirty="0">
                <a:effectLst>
                  <a:outerShdw blurRad="50800" dist="38100" dir="8100000" algn="tr" rotWithShape="0">
                    <a:prstClr val="black">
                      <a:alpha val="40000"/>
                    </a:prstClr>
                  </a:outerShdw>
                </a:effectLst>
              </a:rPr>
              <a:t>: Image Number K7168-6</a:t>
            </a:r>
          </a:p>
        </p:txBody>
      </p:sp>
      <p:sp>
        <p:nvSpPr>
          <p:cNvPr id="8" name="Rectangle 7"/>
          <p:cNvSpPr/>
          <p:nvPr/>
        </p:nvSpPr>
        <p:spPr>
          <a:xfrm>
            <a:off x="5715000" y="1987966"/>
            <a:ext cx="4814455" cy="584775"/>
          </a:xfrm>
          <a:prstGeom prst="rect">
            <a:avLst/>
          </a:prstGeom>
        </p:spPr>
        <p:txBody>
          <a:bodyPr wrap="square">
            <a:spAutoFit/>
          </a:bodyPr>
          <a:lstStyle/>
          <a:p>
            <a:r>
              <a:rPr lang="en-US" sz="1600" dirty="0"/>
              <a:t>J. Dairy Sci. 2008. 91 (11) 4414-4423. Efficient Methods to Compute Genomic Predictions P. M. </a:t>
            </a:r>
            <a:r>
              <a:rPr lang="en-US" sz="1600" dirty="0" err="1"/>
              <a:t>VanRaden</a:t>
            </a:r>
            <a:endParaRPr lang="en-US" sz="1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877813"/>
            <a:ext cx="2984500" cy="1117600"/>
          </a:xfrm>
          <a:prstGeom prst="rect">
            <a:avLst/>
          </a:prstGeom>
        </p:spPr>
      </p:pic>
    </p:spTree>
    <p:extLst>
      <p:ext uri="{BB962C8B-B14F-4D97-AF65-F5344CB8AC3E}">
        <p14:creationId xmlns:p14="http://schemas.microsoft.com/office/powerpoint/2010/main" val="1545975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Population structure is not enough</a:t>
            </a:r>
          </a:p>
          <a:p>
            <a:r>
              <a:rPr lang="en-US" dirty="0"/>
              <a:t>Dwarf8 story</a:t>
            </a:r>
          </a:p>
          <a:p>
            <a:r>
              <a:rPr lang="en-US" dirty="0"/>
              <a:t>Kinship</a:t>
            </a:r>
          </a:p>
          <a:p>
            <a:r>
              <a:rPr lang="en-US" dirty="0"/>
              <a:t>Additive Numerator Relationship</a:t>
            </a:r>
          </a:p>
          <a:p>
            <a:r>
              <a:rPr lang="en-US" dirty="0"/>
              <a:t>Pedigree based</a:t>
            </a:r>
          </a:p>
          <a:p>
            <a:r>
              <a:rPr lang="en-US" dirty="0"/>
              <a:t>Marker based</a:t>
            </a:r>
          </a:p>
          <a:p>
            <a:endParaRPr lang="en-US" dirty="0"/>
          </a:p>
        </p:txBody>
      </p:sp>
      <p:sp>
        <p:nvSpPr>
          <p:cNvPr id="3" name="Title 2"/>
          <p:cNvSpPr>
            <a:spLocks noGrp="1"/>
          </p:cNvSpPr>
          <p:nvPr>
            <p:ph type="title"/>
          </p:nvPr>
        </p:nvSpPr>
        <p:spPr>
          <a:xfrm>
            <a:off x="893379" y="0"/>
            <a:ext cx="10515600" cy="1325563"/>
          </a:xfrm>
        </p:spPr>
        <p:txBody>
          <a:bodyPr/>
          <a:lstStyle/>
          <a:p>
            <a:pPr algn="ctr"/>
            <a:r>
              <a:rPr lang="en-US" b="1" dirty="0">
                <a:solidFill>
                  <a:schemeClr val="accent1"/>
                </a:solidFill>
                <a:latin typeface="+mn-lt"/>
              </a:rPr>
              <a:t>Outline</a:t>
            </a:r>
          </a:p>
        </p:txBody>
      </p:sp>
    </p:spTree>
    <p:extLst>
      <p:ext uri="{BB962C8B-B14F-4D97-AF65-F5344CB8AC3E}">
        <p14:creationId xmlns:p14="http://schemas.microsoft.com/office/powerpoint/2010/main" val="316906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8A3EE6-75EB-6D44-B651-681E8AB1C794}"/>
              </a:ext>
            </a:extLst>
          </p:cNvPr>
          <p:cNvPicPr>
            <a:picLocks noChangeAspect="1"/>
          </p:cNvPicPr>
          <p:nvPr/>
        </p:nvPicPr>
        <p:blipFill>
          <a:blip r:embed="rId2"/>
          <a:stretch>
            <a:fillRect/>
          </a:stretch>
        </p:blipFill>
        <p:spPr>
          <a:xfrm>
            <a:off x="6968837" y="2120761"/>
            <a:ext cx="4384963" cy="4349312"/>
          </a:xfrm>
          <a:prstGeom prst="rect">
            <a:avLst/>
          </a:prstGeom>
        </p:spPr>
      </p:pic>
      <p:sp>
        <p:nvSpPr>
          <p:cNvPr id="2" name="Content Placeholder 1"/>
          <p:cNvSpPr>
            <a:spLocks noGrp="1"/>
          </p:cNvSpPr>
          <p:nvPr>
            <p:ph idx="1"/>
          </p:nvPr>
        </p:nvSpPr>
        <p:spPr>
          <a:xfrm>
            <a:off x="367145" y="1506970"/>
            <a:ext cx="11388435" cy="4351338"/>
          </a:xfrm>
        </p:spPr>
        <p:txBody>
          <a:bodyPr>
            <a:normAutofit fontScale="92500"/>
          </a:bodyPr>
          <a:lstStyle/>
          <a:p>
            <a:pPr marL="0" indent="0">
              <a:buNone/>
            </a:pPr>
            <a:r>
              <a:rPr lang="en-US" dirty="0" err="1"/>
              <a:t>myGD</a:t>
            </a:r>
            <a:r>
              <a:rPr lang="en-US" dirty="0"/>
              <a:t>=</a:t>
            </a:r>
            <a:r>
              <a:rPr lang="en-US" dirty="0" err="1"/>
              <a:t>read.table</a:t>
            </a:r>
            <a:r>
              <a:rPr lang="en-US" dirty="0"/>
              <a:t>(file="http://</a:t>
            </a:r>
            <a:r>
              <a:rPr lang="en-US" dirty="0" err="1"/>
              <a:t>zzlab.net</a:t>
            </a:r>
            <a:r>
              <a:rPr lang="en-US" dirty="0"/>
              <a:t>/GAPIT/data/</a:t>
            </a:r>
            <a:r>
              <a:rPr lang="en-US" dirty="0" err="1"/>
              <a:t>mdp_numeric.txt",head</a:t>
            </a:r>
            <a:r>
              <a:rPr lang="en-US" dirty="0"/>
              <a:t>=T)</a:t>
            </a:r>
          </a:p>
          <a:p>
            <a:pPr marL="0" indent="0">
              <a:buNone/>
            </a:pPr>
            <a:r>
              <a:rPr lang="mr-IN" dirty="0"/>
              <a:t>X=</a:t>
            </a:r>
            <a:r>
              <a:rPr lang="mr-IN" dirty="0" err="1"/>
              <a:t>myGD</a:t>
            </a:r>
            <a:r>
              <a:rPr lang="mr-IN" dirty="0"/>
              <a:t>[,-1]</a:t>
            </a:r>
          </a:p>
          <a:p>
            <a:pPr marL="0" indent="0">
              <a:buNone/>
            </a:pPr>
            <a:r>
              <a:rPr lang="mr-IN" dirty="0" err="1"/>
              <a:t>p</a:t>
            </a:r>
            <a:r>
              <a:rPr lang="mr-IN" dirty="0"/>
              <a:t>=</a:t>
            </a:r>
            <a:r>
              <a:rPr lang="mr-IN" dirty="0" err="1"/>
              <a:t>colMeans</a:t>
            </a:r>
            <a:r>
              <a:rPr lang="mr-IN" dirty="0"/>
              <a:t>(X)/2</a:t>
            </a:r>
          </a:p>
          <a:p>
            <a:pPr marL="0" indent="0">
              <a:buNone/>
            </a:pPr>
            <a:r>
              <a:rPr lang="mr-IN" dirty="0"/>
              <a:t>M=X-1</a:t>
            </a:r>
          </a:p>
          <a:p>
            <a:pPr marL="0" indent="0">
              <a:buNone/>
            </a:pPr>
            <a:r>
              <a:rPr lang="mr-IN" dirty="0" err="1"/>
              <a:t>Z</a:t>
            </a:r>
            <a:r>
              <a:rPr lang="mr-IN" dirty="0"/>
              <a:t>=</a:t>
            </a:r>
            <a:r>
              <a:rPr lang="mr-IN" dirty="0" err="1"/>
              <a:t>t</a:t>
            </a:r>
            <a:r>
              <a:rPr lang="mr-IN" dirty="0"/>
              <a:t>(M)-2*(p-.5)</a:t>
            </a:r>
          </a:p>
          <a:p>
            <a:pPr marL="0" indent="0">
              <a:buNone/>
            </a:pPr>
            <a:r>
              <a:rPr lang="mr-IN" dirty="0" err="1"/>
              <a:t>K</a:t>
            </a:r>
            <a:r>
              <a:rPr lang="mr-IN" dirty="0"/>
              <a:t>=</a:t>
            </a:r>
            <a:r>
              <a:rPr lang="mr-IN" dirty="0" err="1"/>
              <a:t>crossprod</a:t>
            </a:r>
            <a:r>
              <a:rPr lang="mr-IN" dirty="0"/>
              <a:t>((</a:t>
            </a:r>
            <a:r>
              <a:rPr lang="mr-IN" dirty="0" err="1"/>
              <a:t>Z</a:t>
            </a:r>
            <a:r>
              <a:rPr lang="mr-IN" dirty="0"/>
              <a:t>), (</a:t>
            </a:r>
            <a:r>
              <a:rPr lang="mr-IN" dirty="0" err="1"/>
              <a:t>Z</a:t>
            </a:r>
            <a:r>
              <a:rPr lang="mr-IN" dirty="0"/>
              <a:t>))</a:t>
            </a:r>
          </a:p>
          <a:p>
            <a:pPr marL="0" indent="0">
              <a:buNone/>
            </a:pPr>
            <a:r>
              <a:rPr lang="mr-IN" dirty="0" err="1"/>
              <a:t>adj</a:t>
            </a:r>
            <a:r>
              <a:rPr lang="mr-IN" dirty="0"/>
              <a:t>=2*</a:t>
            </a:r>
            <a:r>
              <a:rPr lang="mr-IN" dirty="0" err="1"/>
              <a:t>sum</a:t>
            </a:r>
            <a:r>
              <a:rPr lang="mr-IN" dirty="0"/>
              <a:t>(</a:t>
            </a:r>
            <a:r>
              <a:rPr lang="mr-IN" dirty="0" err="1"/>
              <a:t>p</a:t>
            </a:r>
            <a:r>
              <a:rPr lang="mr-IN" dirty="0"/>
              <a:t>*(1-p))</a:t>
            </a:r>
          </a:p>
          <a:p>
            <a:pPr marL="0" indent="0">
              <a:buNone/>
            </a:pPr>
            <a:r>
              <a:rPr lang="mr-IN" dirty="0" err="1"/>
              <a:t>K</a:t>
            </a:r>
            <a:r>
              <a:rPr lang="mr-IN" dirty="0"/>
              <a:t>=</a:t>
            </a:r>
            <a:r>
              <a:rPr lang="mr-IN" dirty="0" err="1"/>
              <a:t>K</a:t>
            </a:r>
            <a:r>
              <a:rPr lang="mr-IN" dirty="0"/>
              <a:t>/</a:t>
            </a:r>
            <a:r>
              <a:rPr lang="mr-IN" dirty="0" err="1"/>
              <a:t>adj</a:t>
            </a:r>
            <a:endParaRPr lang="mr-IN" dirty="0"/>
          </a:p>
          <a:p>
            <a:pPr marL="0" indent="0">
              <a:buNone/>
            </a:pPr>
            <a:r>
              <a:rPr lang="en-US" dirty="0"/>
              <a:t>heatmap(K)</a:t>
            </a:r>
          </a:p>
        </p:txBody>
      </p:sp>
      <p:sp>
        <p:nvSpPr>
          <p:cNvPr id="3" name="Title 2"/>
          <p:cNvSpPr>
            <a:spLocks noGrp="1"/>
          </p:cNvSpPr>
          <p:nvPr>
            <p:ph type="title"/>
          </p:nvPr>
        </p:nvSpPr>
        <p:spPr>
          <a:xfrm>
            <a:off x="838200" y="0"/>
            <a:ext cx="10515600" cy="1325563"/>
          </a:xfrm>
        </p:spPr>
        <p:txBody>
          <a:bodyPr/>
          <a:lstStyle/>
          <a:p>
            <a:pPr algn="ctr"/>
            <a:r>
              <a:rPr lang="en-US" b="1" dirty="0" err="1">
                <a:solidFill>
                  <a:schemeClr val="accent1"/>
                </a:solidFill>
                <a:latin typeface="+mn-lt"/>
              </a:rPr>
              <a:t>VanRaden</a:t>
            </a:r>
            <a:r>
              <a:rPr lang="en-US" b="1" dirty="0">
                <a:solidFill>
                  <a:schemeClr val="accent1"/>
                </a:solidFill>
                <a:latin typeface="+mn-lt"/>
              </a:rPr>
              <a:t> algorithm</a:t>
            </a:r>
          </a:p>
        </p:txBody>
      </p:sp>
    </p:spTree>
    <p:extLst>
      <p:ext uri="{BB962C8B-B14F-4D97-AF65-F5344CB8AC3E}">
        <p14:creationId xmlns:p14="http://schemas.microsoft.com/office/powerpoint/2010/main" val="608521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4484" y="2000460"/>
            <a:ext cx="3281709" cy="2175083"/>
          </a:xfrm>
        </p:spPr>
        <p:txBody>
          <a:bodyPr>
            <a:normAutofit lnSpcReduction="10000"/>
          </a:bodyPr>
          <a:lstStyle/>
          <a:p>
            <a:r>
              <a:rPr lang="en-US" dirty="0"/>
              <a:t>Centralize for each SNP: X=X-mean(X)</a:t>
            </a:r>
          </a:p>
          <a:p>
            <a:r>
              <a:rPr lang="en-US" dirty="0"/>
              <a:t>XX'</a:t>
            </a:r>
          </a:p>
          <a:p>
            <a:r>
              <a:rPr lang="en-US" dirty="0"/>
              <a:t>Rescale between 0 and 2 for inbred</a:t>
            </a:r>
          </a:p>
        </p:txBody>
      </p:sp>
      <p:sp>
        <p:nvSpPr>
          <p:cNvPr id="4" name="Title 3"/>
          <p:cNvSpPr>
            <a:spLocks noGrp="1"/>
          </p:cNvSpPr>
          <p:nvPr>
            <p:ph type="title"/>
          </p:nvPr>
        </p:nvSpPr>
        <p:spPr>
          <a:xfrm>
            <a:off x="835444" y="0"/>
            <a:ext cx="10515600" cy="1325563"/>
          </a:xfrm>
        </p:spPr>
        <p:txBody>
          <a:bodyPr/>
          <a:lstStyle/>
          <a:p>
            <a:pPr algn="ctr"/>
            <a:r>
              <a:rPr lang="en-US" b="1" dirty="0">
                <a:solidFill>
                  <a:schemeClr val="accent1"/>
                </a:solidFill>
                <a:latin typeface="+mn-lt"/>
              </a:rPr>
              <a:t>Zhang algorithm</a:t>
            </a:r>
          </a:p>
        </p:txBody>
      </p:sp>
      <p:sp>
        <p:nvSpPr>
          <p:cNvPr id="11" name="Rectangle 10"/>
          <p:cNvSpPr/>
          <p:nvPr/>
        </p:nvSpPr>
        <p:spPr>
          <a:xfrm>
            <a:off x="3566193" y="1938844"/>
            <a:ext cx="5699057" cy="2862322"/>
          </a:xfrm>
          <a:prstGeom prst="rect">
            <a:avLst/>
          </a:prstGeom>
        </p:spPr>
        <p:txBody>
          <a:bodyPr wrap="square">
            <a:spAutoFit/>
          </a:bodyPr>
          <a:lstStyle/>
          <a:p>
            <a:r>
              <a:rPr lang="is-IS" sz="2000" dirty="0">
                <a:solidFill>
                  <a:srgbClr val="000000"/>
                </a:solidFill>
                <a:latin typeface="Candara" charset="0"/>
              </a:rPr>
              <a:t>a</a:t>
            </a:r>
            <a:r>
              <a:rPr lang="is-IS" sz="2000" dirty="0">
                <a:solidFill>
                  <a:srgbClr val="060087"/>
                </a:solidFill>
                <a:latin typeface="Candara" charset="0"/>
              </a:rPr>
              <a:t>=c(</a:t>
            </a:r>
            <a:r>
              <a:rPr lang="is-IS" sz="2000" dirty="0">
                <a:solidFill>
                  <a:srgbClr val="0B4213"/>
                </a:solidFill>
                <a:latin typeface="Candara" charset="0"/>
              </a:rPr>
              <a:t>0</a:t>
            </a:r>
            <a:r>
              <a:rPr lang="is-IS" sz="2000" dirty="0">
                <a:solidFill>
                  <a:srgbClr val="060087"/>
                </a:solidFill>
                <a:latin typeface="Candara" charset="0"/>
              </a:rPr>
              <a:t>,</a:t>
            </a:r>
            <a:r>
              <a:rPr lang="is-IS" sz="2000" dirty="0">
                <a:solidFill>
                  <a:srgbClr val="0B4213"/>
                </a:solidFill>
                <a:latin typeface="Candara" charset="0"/>
              </a:rPr>
              <a:t>1</a:t>
            </a:r>
            <a:r>
              <a:rPr lang="is-IS" sz="2000" dirty="0">
                <a:solidFill>
                  <a:srgbClr val="060087"/>
                </a:solidFill>
                <a:latin typeface="Candara" charset="0"/>
              </a:rPr>
              <a:t>,</a:t>
            </a:r>
            <a:r>
              <a:rPr lang="is-IS" sz="2000" dirty="0">
                <a:solidFill>
                  <a:srgbClr val="0B4213"/>
                </a:solidFill>
                <a:latin typeface="Candara" charset="0"/>
              </a:rPr>
              <a:t>2</a:t>
            </a:r>
            <a:r>
              <a:rPr lang="is-IS" sz="2000" dirty="0">
                <a:solidFill>
                  <a:srgbClr val="060087"/>
                </a:solidFill>
                <a:latin typeface="Candara" charset="0"/>
              </a:rPr>
              <a:t>,</a:t>
            </a:r>
            <a:r>
              <a:rPr lang="is-IS" sz="2000" dirty="0">
                <a:solidFill>
                  <a:srgbClr val="0B4213"/>
                </a:solidFill>
                <a:latin typeface="Candara" charset="0"/>
              </a:rPr>
              <a:t>0</a:t>
            </a:r>
            <a:r>
              <a:rPr lang="is-IS" sz="2000" dirty="0">
                <a:solidFill>
                  <a:srgbClr val="060087"/>
                </a:solidFill>
                <a:latin typeface="Candara" charset="0"/>
              </a:rPr>
              <a:t>,</a:t>
            </a:r>
            <a:r>
              <a:rPr lang="is-IS" sz="2000" dirty="0">
                <a:solidFill>
                  <a:srgbClr val="0B4213"/>
                </a:solidFill>
                <a:latin typeface="Candara" charset="0"/>
              </a:rPr>
              <a:t>0</a:t>
            </a:r>
            <a:r>
              <a:rPr lang="is-IS" sz="2000" dirty="0">
                <a:solidFill>
                  <a:srgbClr val="060087"/>
                </a:solidFill>
                <a:latin typeface="Candara" charset="0"/>
              </a:rPr>
              <a:t>,</a:t>
            </a:r>
            <a:r>
              <a:rPr lang="is-IS" sz="2000" dirty="0">
                <a:solidFill>
                  <a:srgbClr val="0B4213"/>
                </a:solidFill>
                <a:latin typeface="Candara" charset="0"/>
              </a:rPr>
              <a:t>1</a:t>
            </a:r>
            <a:r>
              <a:rPr lang="is-IS" sz="2000" dirty="0">
                <a:solidFill>
                  <a:srgbClr val="060087"/>
                </a:solidFill>
                <a:latin typeface="Candara" charset="0"/>
              </a:rPr>
              <a:t>,</a:t>
            </a:r>
            <a:r>
              <a:rPr lang="is-IS" sz="2000" dirty="0">
                <a:solidFill>
                  <a:srgbClr val="0B4213"/>
                </a:solidFill>
                <a:latin typeface="Candara" charset="0"/>
              </a:rPr>
              <a:t>2</a:t>
            </a:r>
            <a:r>
              <a:rPr lang="is-IS" sz="2000" dirty="0">
                <a:solidFill>
                  <a:srgbClr val="060087"/>
                </a:solidFill>
                <a:latin typeface="Candara" charset="0"/>
              </a:rPr>
              <a:t>,</a:t>
            </a:r>
            <a:r>
              <a:rPr lang="is-IS" sz="2000" dirty="0">
                <a:solidFill>
                  <a:srgbClr val="0B4213"/>
                </a:solidFill>
                <a:latin typeface="Candara" charset="0"/>
              </a:rPr>
              <a:t>1</a:t>
            </a:r>
            <a:r>
              <a:rPr lang="is-IS" sz="2000" dirty="0">
                <a:solidFill>
                  <a:srgbClr val="060087"/>
                </a:solidFill>
                <a:latin typeface="Candara" charset="0"/>
              </a:rPr>
              <a:t>,</a:t>
            </a:r>
            <a:r>
              <a:rPr lang="is-IS" sz="2000" dirty="0">
                <a:solidFill>
                  <a:srgbClr val="0B4213"/>
                </a:solidFill>
                <a:latin typeface="Candara" charset="0"/>
              </a:rPr>
              <a:t>0</a:t>
            </a:r>
            <a:r>
              <a:rPr lang="is-IS" sz="2000" dirty="0">
                <a:solidFill>
                  <a:srgbClr val="060087"/>
                </a:solidFill>
                <a:latin typeface="Candara" charset="0"/>
              </a:rPr>
              <a:t>,</a:t>
            </a:r>
            <a:r>
              <a:rPr lang="is-IS" sz="2000" dirty="0">
                <a:solidFill>
                  <a:srgbClr val="0B4213"/>
                </a:solidFill>
                <a:latin typeface="Candara" charset="0"/>
              </a:rPr>
              <a:t>1</a:t>
            </a:r>
            <a:r>
              <a:rPr lang="is-IS" sz="2000" dirty="0">
                <a:solidFill>
                  <a:srgbClr val="060087"/>
                </a:solidFill>
                <a:latin typeface="Candara" charset="0"/>
              </a:rPr>
              <a:t>,</a:t>
            </a:r>
            <a:r>
              <a:rPr lang="is-IS" sz="2000" dirty="0">
                <a:solidFill>
                  <a:srgbClr val="0B4213"/>
                </a:solidFill>
                <a:latin typeface="Candara" charset="0"/>
              </a:rPr>
              <a:t>2</a:t>
            </a:r>
            <a:r>
              <a:rPr lang="is-IS" sz="2000" dirty="0">
                <a:solidFill>
                  <a:srgbClr val="060087"/>
                </a:solidFill>
                <a:latin typeface="Candara" charset="0"/>
              </a:rPr>
              <a:t>,</a:t>
            </a:r>
            <a:r>
              <a:rPr lang="is-IS" sz="2000" dirty="0">
                <a:solidFill>
                  <a:srgbClr val="0B4213"/>
                </a:solidFill>
                <a:latin typeface="Candara" charset="0"/>
              </a:rPr>
              <a:t>2</a:t>
            </a:r>
            <a:r>
              <a:rPr lang="is-IS" sz="2000" dirty="0">
                <a:solidFill>
                  <a:srgbClr val="060087"/>
                </a:solidFill>
                <a:latin typeface="Candara" charset="0"/>
              </a:rPr>
              <a:t>)</a:t>
            </a:r>
          </a:p>
          <a:p>
            <a:r>
              <a:rPr lang="en-US" sz="2000" dirty="0" err="1">
                <a:solidFill>
                  <a:srgbClr val="000000"/>
                </a:solidFill>
                <a:latin typeface="Candara" charset="0"/>
              </a:rPr>
              <a:t>snps</a:t>
            </a:r>
            <a:r>
              <a:rPr lang="en-US" sz="2000" dirty="0">
                <a:solidFill>
                  <a:srgbClr val="060087"/>
                </a:solidFill>
                <a:latin typeface="Candara" charset="0"/>
              </a:rPr>
              <a:t>=matrix(</a:t>
            </a:r>
            <a:r>
              <a:rPr lang="en-US" sz="2000" dirty="0">
                <a:solidFill>
                  <a:srgbClr val="000000"/>
                </a:solidFill>
                <a:latin typeface="Candara" charset="0"/>
              </a:rPr>
              <a:t>a</a:t>
            </a:r>
            <a:r>
              <a:rPr lang="en-US" sz="2000" dirty="0">
                <a:solidFill>
                  <a:srgbClr val="060087"/>
                </a:solidFill>
                <a:latin typeface="Candara" charset="0"/>
              </a:rPr>
              <a:t>,</a:t>
            </a:r>
            <a:r>
              <a:rPr lang="en-US" sz="2000" dirty="0">
                <a:solidFill>
                  <a:srgbClr val="0B4213"/>
                </a:solidFill>
                <a:latin typeface="Candara" charset="0"/>
              </a:rPr>
              <a:t>3</a:t>
            </a:r>
            <a:r>
              <a:rPr lang="en-US" sz="2000" dirty="0">
                <a:solidFill>
                  <a:srgbClr val="060087"/>
                </a:solidFill>
                <a:latin typeface="Candara" charset="0"/>
              </a:rPr>
              <a:t>,</a:t>
            </a:r>
            <a:r>
              <a:rPr lang="en-US" sz="2000" dirty="0">
                <a:solidFill>
                  <a:srgbClr val="0B4213"/>
                </a:solidFill>
                <a:latin typeface="Candara" charset="0"/>
              </a:rPr>
              <a:t>4</a:t>
            </a:r>
            <a:r>
              <a:rPr lang="en-US" sz="2000" dirty="0">
                <a:solidFill>
                  <a:srgbClr val="060087"/>
                </a:solidFill>
                <a:latin typeface="Candara" charset="0"/>
              </a:rPr>
              <a:t>,</a:t>
            </a:r>
            <a:r>
              <a:rPr lang="en-US" sz="2000" dirty="0">
                <a:solidFill>
                  <a:srgbClr val="000000"/>
                </a:solidFill>
                <a:latin typeface="Candara" charset="0"/>
              </a:rPr>
              <a:t>byrow</a:t>
            </a:r>
            <a:r>
              <a:rPr lang="en-US" sz="2000" dirty="0">
                <a:solidFill>
                  <a:srgbClr val="060087"/>
                </a:solidFill>
                <a:latin typeface="Candara" charset="0"/>
              </a:rPr>
              <a:t>=</a:t>
            </a:r>
            <a:r>
              <a:rPr lang="en-US" sz="2000" dirty="0">
                <a:solidFill>
                  <a:srgbClr val="B5760C"/>
                </a:solidFill>
                <a:latin typeface="Candara" charset="0"/>
              </a:rPr>
              <a:t>T</a:t>
            </a:r>
            <a:r>
              <a:rPr lang="en-US" sz="2000" dirty="0">
                <a:solidFill>
                  <a:srgbClr val="060087"/>
                </a:solidFill>
                <a:latin typeface="Candara" charset="0"/>
              </a:rPr>
              <a:t>)</a:t>
            </a:r>
          </a:p>
          <a:p>
            <a:r>
              <a:rPr lang="en-US" sz="2000" dirty="0" err="1">
                <a:solidFill>
                  <a:srgbClr val="000000"/>
                </a:solidFill>
                <a:latin typeface="Candara" charset="0"/>
              </a:rPr>
              <a:t>snps</a:t>
            </a:r>
            <a:endParaRPr lang="en-US" sz="2000" dirty="0">
              <a:solidFill>
                <a:srgbClr val="060087"/>
              </a:solidFill>
              <a:latin typeface="Candara" charset="0"/>
            </a:endParaRPr>
          </a:p>
          <a:p>
            <a:r>
              <a:rPr lang="en-US" sz="2000" dirty="0" err="1">
                <a:solidFill>
                  <a:srgbClr val="000000"/>
                </a:solidFill>
                <a:latin typeface="Candara" charset="0"/>
              </a:rPr>
              <a:t>snpMean</a:t>
            </a:r>
            <a:r>
              <a:rPr lang="en-US" sz="2000" dirty="0">
                <a:solidFill>
                  <a:srgbClr val="060087"/>
                </a:solidFill>
                <a:latin typeface="Candara" charset="0"/>
              </a:rPr>
              <a:t>= apply(</a:t>
            </a:r>
            <a:r>
              <a:rPr lang="en-US" sz="2000" dirty="0">
                <a:solidFill>
                  <a:srgbClr val="000000"/>
                </a:solidFill>
                <a:latin typeface="Candara" charset="0"/>
              </a:rPr>
              <a:t>snps</a:t>
            </a:r>
            <a:r>
              <a:rPr lang="en-US" sz="2000" dirty="0">
                <a:solidFill>
                  <a:srgbClr val="060087"/>
                </a:solidFill>
                <a:latin typeface="Candara" charset="0"/>
              </a:rPr>
              <a:t>,</a:t>
            </a:r>
            <a:r>
              <a:rPr lang="en-US" sz="2000" dirty="0">
                <a:solidFill>
                  <a:srgbClr val="0B4213"/>
                </a:solidFill>
                <a:latin typeface="Candara" charset="0"/>
              </a:rPr>
              <a:t>2</a:t>
            </a:r>
            <a:r>
              <a:rPr lang="en-US" sz="2000" dirty="0">
                <a:solidFill>
                  <a:srgbClr val="060087"/>
                </a:solidFill>
                <a:latin typeface="Candara" charset="0"/>
              </a:rPr>
              <a:t>,</a:t>
            </a:r>
            <a:r>
              <a:rPr lang="en-US" sz="2000" dirty="0">
                <a:solidFill>
                  <a:srgbClr val="000000"/>
                </a:solidFill>
                <a:latin typeface="Candara" charset="0"/>
              </a:rPr>
              <a:t>mean</a:t>
            </a:r>
            <a:r>
              <a:rPr lang="en-US" sz="2000" dirty="0">
                <a:solidFill>
                  <a:srgbClr val="060087"/>
                </a:solidFill>
                <a:latin typeface="Candara" charset="0"/>
              </a:rPr>
              <a:t>) </a:t>
            </a:r>
            <a:r>
              <a:rPr lang="en-US" sz="2000" dirty="0">
                <a:solidFill>
                  <a:srgbClr val="3E3E3E"/>
                </a:solidFill>
                <a:latin typeface="Candara" charset="0"/>
              </a:rPr>
              <a:t>#mean of </a:t>
            </a:r>
            <a:r>
              <a:rPr lang="en-US" sz="2000" dirty="0" err="1">
                <a:solidFill>
                  <a:srgbClr val="3E3E3E"/>
                </a:solidFill>
                <a:latin typeface="Candara" charset="0"/>
              </a:rPr>
              <a:t>snp</a:t>
            </a:r>
            <a:endParaRPr lang="en-US" sz="2000" dirty="0">
              <a:solidFill>
                <a:srgbClr val="3E3E3E"/>
              </a:solidFill>
              <a:latin typeface="Candara" charset="0"/>
            </a:endParaRPr>
          </a:p>
          <a:p>
            <a:r>
              <a:rPr lang="en-US" sz="2000" dirty="0" err="1">
                <a:solidFill>
                  <a:srgbClr val="000000"/>
                </a:solidFill>
                <a:latin typeface="Candara" charset="0"/>
              </a:rPr>
              <a:t>snpMean</a:t>
            </a:r>
            <a:endParaRPr lang="en-US" sz="2000" dirty="0">
              <a:solidFill>
                <a:srgbClr val="060087"/>
              </a:solidFill>
              <a:latin typeface="Candara" charset="0"/>
            </a:endParaRPr>
          </a:p>
          <a:p>
            <a:r>
              <a:rPr lang="en-US" sz="2000" dirty="0" err="1">
                <a:solidFill>
                  <a:srgbClr val="000000"/>
                </a:solidFill>
                <a:latin typeface="Candara" charset="0"/>
              </a:rPr>
              <a:t>snps</a:t>
            </a:r>
            <a:r>
              <a:rPr lang="en-US" sz="2000" dirty="0">
                <a:solidFill>
                  <a:srgbClr val="060087"/>
                </a:solidFill>
                <a:latin typeface="Candara" charset="0"/>
              </a:rPr>
              <a:t>=t(</a:t>
            </a:r>
            <a:r>
              <a:rPr lang="en-US" sz="2000" dirty="0" err="1">
                <a:solidFill>
                  <a:srgbClr val="000000"/>
                </a:solidFill>
                <a:latin typeface="Candara" charset="0"/>
              </a:rPr>
              <a:t>snps</a:t>
            </a:r>
            <a:r>
              <a:rPr lang="en-US" sz="2000" dirty="0">
                <a:solidFill>
                  <a:srgbClr val="060087"/>
                </a:solidFill>
                <a:latin typeface="Candara" charset="0"/>
              </a:rPr>
              <a:t>)-</a:t>
            </a:r>
            <a:r>
              <a:rPr lang="en-US" sz="2000" dirty="0" err="1">
                <a:solidFill>
                  <a:srgbClr val="000000"/>
                </a:solidFill>
                <a:latin typeface="Candara" charset="0"/>
              </a:rPr>
              <a:t>snpMean</a:t>
            </a:r>
            <a:r>
              <a:rPr lang="en-US" sz="2000" dirty="0">
                <a:solidFill>
                  <a:srgbClr val="060087"/>
                </a:solidFill>
                <a:latin typeface="Candara" charset="0"/>
              </a:rPr>
              <a:t>    </a:t>
            </a:r>
            <a:r>
              <a:rPr lang="en-US" sz="2000" dirty="0">
                <a:solidFill>
                  <a:srgbClr val="3E3E3E"/>
                </a:solidFill>
                <a:latin typeface="Candara" charset="0"/>
              </a:rPr>
              <a:t>#</a:t>
            </a:r>
            <a:r>
              <a:rPr lang="en-US" sz="2000" dirty="0" err="1">
                <a:solidFill>
                  <a:srgbClr val="3E3E3E"/>
                </a:solidFill>
                <a:latin typeface="Candara" charset="0"/>
              </a:rPr>
              <a:t>columnwise</a:t>
            </a:r>
            <a:r>
              <a:rPr lang="en-US" sz="2000" dirty="0">
                <a:solidFill>
                  <a:srgbClr val="3E3E3E"/>
                </a:solidFill>
                <a:latin typeface="Candara" charset="0"/>
              </a:rPr>
              <a:t> operation</a:t>
            </a:r>
          </a:p>
          <a:p>
            <a:r>
              <a:rPr lang="en-US" sz="2000" dirty="0">
                <a:solidFill>
                  <a:srgbClr val="000000"/>
                </a:solidFill>
                <a:latin typeface="Candara" charset="0"/>
              </a:rPr>
              <a:t>t(</a:t>
            </a:r>
            <a:r>
              <a:rPr lang="en-US" sz="2000" dirty="0" err="1">
                <a:solidFill>
                  <a:srgbClr val="000000"/>
                </a:solidFill>
                <a:latin typeface="Candara" charset="0"/>
              </a:rPr>
              <a:t>snps</a:t>
            </a:r>
            <a:r>
              <a:rPr lang="en-US" sz="2000" dirty="0">
                <a:solidFill>
                  <a:srgbClr val="000000"/>
                </a:solidFill>
                <a:latin typeface="Candara" charset="0"/>
              </a:rPr>
              <a:t>)</a:t>
            </a:r>
            <a:endParaRPr lang="en-US" sz="2000" dirty="0">
              <a:solidFill>
                <a:srgbClr val="060087"/>
              </a:solidFill>
              <a:latin typeface="Candara" charset="0"/>
            </a:endParaRPr>
          </a:p>
          <a:p>
            <a:r>
              <a:rPr lang="en-US" sz="2000" dirty="0">
                <a:solidFill>
                  <a:srgbClr val="000000"/>
                </a:solidFill>
                <a:latin typeface="Candara" charset="0"/>
              </a:rPr>
              <a:t>K</a:t>
            </a:r>
            <a:r>
              <a:rPr lang="en-US" sz="2000" dirty="0">
                <a:solidFill>
                  <a:srgbClr val="060087"/>
                </a:solidFill>
                <a:latin typeface="Candara" charset="0"/>
              </a:rPr>
              <a:t>=</a:t>
            </a:r>
            <a:r>
              <a:rPr lang="en-US" sz="2000" dirty="0" err="1">
                <a:solidFill>
                  <a:srgbClr val="060087"/>
                </a:solidFill>
                <a:latin typeface="Candara" charset="0"/>
              </a:rPr>
              <a:t>crossprod</a:t>
            </a:r>
            <a:r>
              <a:rPr lang="en-US" sz="2000" dirty="0">
                <a:solidFill>
                  <a:srgbClr val="060087"/>
                </a:solidFill>
                <a:latin typeface="Candara" charset="0"/>
              </a:rPr>
              <a:t>(</a:t>
            </a:r>
            <a:r>
              <a:rPr lang="en-US" sz="2000" dirty="0" err="1">
                <a:solidFill>
                  <a:srgbClr val="000000"/>
                </a:solidFill>
                <a:latin typeface="Candara" charset="0"/>
              </a:rPr>
              <a:t>snps</a:t>
            </a:r>
            <a:r>
              <a:rPr lang="en-US" sz="2000" dirty="0">
                <a:solidFill>
                  <a:srgbClr val="060087"/>
                </a:solidFill>
                <a:latin typeface="Candara" charset="0"/>
              </a:rPr>
              <a:t>, </a:t>
            </a:r>
            <a:r>
              <a:rPr lang="en-US" sz="2000" dirty="0" err="1">
                <a:solidFill>
                  <a:srgbClr val="000000"/>
                </a:solidFill>
                <a:latin typeface="Candara" charset="0"/>
              </a:rPr>
              <a:t>snps</a:t>
            </a:r>
            <a:r>
              <a:rPr lang="en-US" sz="2000" dirty="0">
                <a:solidFill>
                  <a:srgbClr val="060087"/>
                </a:solidFill>
                <a:latin typeface="Candara" charset="0"/>
              </a:rPr>
              <a:t>)</a:t>
            </a:r>
          </a:p>
          <a:p>
            <a:r>
              <a:rPr lang="en-US" sz="2000" dirty="0">
                <a:solidFill>
                  <a:srgbClr val="000000"/>
                </a:solidFill>
                <a:latin typeface="Candara" charset="0"/>
              </a:rPr>
              <a:t>K</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436" y="438303"/>
            <a:ext cx="2209800" cy="914400"/>
          </a:xfrm>
          <a:prstGeom prst="rect">
            <a:avLst/>
          </a:prstGeom>
          <a:effectLst>
            <a:outerShdw blurRad="63500" sx="102000" sy="102000" algn="ctr" rotWithShape="0">
              <a:prstClr val="black">
                <a:alpha val="40000"/>
              </a:prstClr>
            </a:outerShdw>
          </a:effec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4336" y="1895380"/>
            <a:ext cx="1524000" cy="6096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7700" y="5216009"/>
            <a:ext cx="1752600" cy="1028700"/>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2094" y="5297895"/>
            <a:ext cx="1573885" cy="864928"/>
          </a:xfrm>
          <a:prstGeom prst="rect">
            <a:avLst/>
          </a:prstGeom>
          <a:effectLst>
            <a:outerShdw blurRad="63500" sx="102000" sy="102000" algn="ctr" rotWithShape="0">
              <a:prstClr val="black">
                <a:alpha val="40000"/>
              </a:prstClr>
            </a:outerShdw>
          </a:effectLst>
        </p:spPr>
      </p:pic>
      <p:cxnSp>
        <p:nvCxnSpPr>
          <p:cNvPr id="6" name="Straight Arrow Connector 5">
            <a:extLst>
              <a:ext uri="{FF2B5EF4-FFF2-40B4-BE49-F238E27FC236}">
                <a16:creationId xmlns:a16="http://schemas.microsoft.com/office/drawing/2014/main" id="{2F095A14-377C-A14D-88CF-E85B1D990D6C}"/>
              </a:ext>
            </a:extLst>
          </p:cNvPr>
          <p:cNvCxnSpPr>
            <a:cxnSpLocks/>
          </p:cNvCxnSpPr>
          <p:nvPr/>
        </p:nvCxnSpPr>
        <p:spPr>
          <a:xfrm flipV="1">
            <a:off x="6747164" y="1524001"/>
            <a:ext cx="2396836" cy="872835"/>
          </a:xfrm>
          <a:prstGeom prst="straightConnector1">
            <a:avLst/>
          </a:prstGeom>
          <a:ln w="25400">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A63F404-FA6C-2A48-93E3-769C534E2F23}"/>
              </a:ext>
            </a:extLst>
          </p:cNvPr>
          <p:cNvCxnSpPr>
            <a:cxnSpLocks/>
          </p:cNvCxnSpPr>
          <p:nvPr/>
        </p:nvCxnSpPr>
        <p:spPr>
          <a:xfrm flipV="1">
            <a:off x="8589818" y="2102368"/>
            <a:ext cx="1304633" cy="907751"/>
          </a:xfrm>
          <a:prstGeom prst="straightConnector1">
            <a:avLst/>
          </a:prstGeom>
          <a:ln w="25400">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4355CAB-F72C-9244-9672-D7CAD139C976}"/>
              </a:ext>
            </a:extLst>
          </p:cNvPr>
          <p:cNvCxnSpPr>
            <a:cxnSpLocks/>
          </p:cNvCxnSpPr>
          <p:nvPr/>
        </p:nvCxnSpPr>
        <p:spPr>
          <a:xfrm>
            <a:off x="4887310" y="4004095"/>
            <a:ext cx="5007141" cy="0"/>
          </a:xfrm>
          <a:prstGeom prst="straightConnector1">
            <a:avLst/>
          </a:prstGeom>
          <a:ln w="25400">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01EB358-1DA4-1749-B561-AEA3C839FF8F}"/>
              </a:ext>
            </a:extLst>
          </p:cNvPr>
          <p:cNvCxnSpPr>
            <a:cxnSpLocks/>
          </p:cNvCxnSpPr>
          <p:nvPr/>
        </p:nvCxnSpPr>
        <p:spPr>
          <a:xfrm>
            <a:off x="6367229" y="4458379"/>
            <a:ext cx="1578353" cy="640094"/>
          </a:xfrm>
          <a:prstGeom prst="straightConnector1">
            <a:avLst/>
          </a:prstGeom>
          <a:ln w="25400">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sp>
        <p:nvSpPr>
          <p:cNvPr id="33" name="Left Arrow 32">
            <a:extLst>
              <a:ext uri="{FF2B5EF4-FFF2-40B4-BE49-F238E27FC236}">
                <a16:creationId xmlns:a16="http://schemas.microsoft.com/office/drawing/2014/main" id="{447F6FC5-844F-BC46-8FBB-B298C57FF1A8}"/>
              </a:ext>
            </a:extLst>
          </p:cNvPr>
          <p:cNvSpPr/>
          <p:nvPr/>
        </p:nvSpPr>
        <p:spPr>
          <a:xfrm>
            <a:off x="5971309" y="5155168"/>
            <a:ext cx="1974273" cy="9468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2F7CCE5-5364-6443-8A90-A5FA04B04620}"/>
              </a:ext>
            </a:extLst>
          </p:cNvPr>
          <p:cNvSpPr/>
          <p:nvPr/>
        </p:nvSpPr>
        <p:spPr>
          <a:xfrm>
            <a:off x="6680020" y="5397742"/>
            <a:ext cx="1265562" cy="461665"/>
          </a:xfrm>
          <a:prstGeom prst="rect">
            <a:avLst/>
          </a:prstGeom>
        </p:spPr>
        <p:txBody>
          <a:bodyPr wrap="square">
            <a:spAutoFit/>
          </a:bodyPr>
          <a:lstStyle/>
          <a:p>
            <a:r>
              <a:rPr lang="en-US" sz="2400" dirty="0">
                <a:solidFill>
                  <a:schemeClr val="bg1"/>
                </a:solidFill>
              </a:rPr>
              <a:t>Rescale</a:t>
            </a:r>
          </a:p>
        </p:txBody>
      </p:sp>
      <p:pic>
        <p:nvPicPr>
          <p:cNvPr id="7" name="Picture 6">
            <a:extLst>
              <a:ext uri="{FF2B5EF4-FFF2-40B4-BE49-F238E27FC236}">
                <a16:creationId xmlns:a16="http://schemas.microsoft.com/office/drawing/2014/main" id="{49C4E5D8-8BAC-134A-B8C1-ECD10A7F727A}"/>
              </a:ext>
            </a:extLst>
          </p:cNvPr>
          <p:cNvPicPr>
            <a:picLocks noChangeAspect="1"/>
          </p:cNvPicPr>
          <p:nvPr/>
        </p:nvPicPr>
        <p:blipFill rotWithShape="1">
          <a:blip r:embed="rId6"/>
          <a:srcRect b="8420"/>
          <a:stretch/>
        </p:blipFill>
        <p:spPr>
          <a:xfrm>
            <a:off x="9894451" y="3716894"/>
            <a:ext cx="2044700" cy="72109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55504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981200" y="863447"/>
            <a:ext cx="8216900" cy="5829300"/>
          </a:xfrm>
          <a:prstGeom prst="rect">
            <a:avLst/>
          </a:prstGeom>
        </p:spPr>
      </p:pic>
      <p:sp>
        <p:nvSpPr>
          <p:cNvPr id="4" name="Title 3"/>
          <p:cNvSpPr>
            <a:spLocks noGrp="1"/>
          </p:cNvSpPr>
          <p:nvPr>
            <p:ph type="title"/>
          </p:nvPr>
        </p:nvSpPr>
        <p:spPr>
          <a:xfrm>
            <a:off x="831850" y="47559"/>
            <a:ext cx="10515600" cy="1325563"/>
          </a:xfrm>
        </p:spPr>
        <p:txBody>
          <a:bodyPr/>
          <a:lstStyle/>
          <a:p>
            <a:pPr algn="ctr"/>
            <a:r>
              <a:rPr lang="en-US" b="1" dirty="0">
                <a:solidFill>
                  <a:schemeClr val="accent1"/>
                </a:solidFill>
                <a:latin typeface="+mn-lt"/>
              </a:rPr>
              <a:t>Scaling</a:t>
            </a:r>
          </a:p>
        </p:txBody>
      </p:sp>
      <p:sp>
        <p:nvSpPr>
          <p:cNvPr id="5" name="Rectangle 4"/>
          <p:cNvSpPr/>
          <p:nvPr/>
        </p:nvSpPr>
        <p:spPr>
          <a:xfrm>
            <a:off x="4680068" y="2060113"/>
            <a:ext cx="5471496" cy="4556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4696806" y="2407221"/>
            <a:ext cx="1399195" cy="3966360"/>
          </a:xfrm>
          <a:prstGeom prst="rect">
            <a:avLst/>
          </a:prstGeom>
        </p:spPr>
      </p:pic>
      <p:pic>
        <p:nvPicPr>
          <p:cNvPr id="3" name="Picture 2"/>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6563778" y="2222871"/>
            <a:ext cx="1320471" cy="4393676"/>
          </a:xfrm>
          <a:prstGeom prst="rect">
            <a:avLst/>
          </a:prstGeom>
        </p:spPr>
      </p:pic>
      <p:pic>
        <p:nvPicPr>
          <p:cNvPr id="6" name="Picture 5"/>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8442389" y="2326078"/>
            <a:ext cx="1422641" cy="3152513"/>
          </a:xfrm>
          <a:prstGeom prst="rect">
            <a:avLst/>
          </a:prstGeom>
        </p:spPr>
      </p:pic>
      <p:sp>
        <p:nvSpPr>
          <p:cNvPr id="8" name="Down Arrow 7"/>
          <p:cNvSpPr/>
          <p:nvPr/>
        </p:nvSpPr>
        <p:spPr>
          <a:xfrm>
            <a:off x="7415816" y="1877189"/>
            <a:ext cx="365760" cy="448888"/>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0800000">
            <a:off x="4940740" y="4208915"/>
            <a:ext cx="365760" cy="448888"/>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3132252" y="1271731"/>
            <a:ext cx="365760" cy="448888"/>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0800000">
            <a:off x="3743707" y="5638347"/>
            <a:ext cx="365760" cy="448888"/>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2718713" y="2455640"/>
            <a:ext cx="7306733" cy="0"/>
          </a:xfrm>
          <a:prstGeom prst="line">
            <a:avLst/>
          </a:prstGeom>
          <a:ln w="12700">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718713" y="3861805"/>
            <a:ext cx="7306733" cy="0"/>
          </a:xfrm>
          <a:prstGeom prst="line">
            <a:avLst/>
          </a:prstGeom>
          <a:ln w="12700">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718713" y="5273696"/>
            <a:ext cx="7306733" cy="0"/>
          </a:xfrm>
          <a:prstGeom prst="line">
            <a:avLst/>
          </a:prstGeom>
          <a:ln w="12700">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48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662985" y="116538"/>
            <a:ext cx="2743200" cy="1099501"/>
          </a:xfrm>
          <a:prstGeom prst="rect">
            <a:avLst/>
          </a:prstGeom>
        </p:spPr>
      </p:pic>
      <p:sp>
        <p:nvSpPr>
          <p:cNvPr id="4" name="Rectangle 3"/>
          <p:cNvSpPr/>
          <p:nvPr/>
        </p:nvSpPr>
        <p:spPr>
          <a:xfrm>
            <a:off x="1857133" y="1216039"/>
            <a:ext cx="8196718" cy="5632311"/>
          </a:xfrm>
          <a:prstGeom prst="rect">
            <a:avLst/>
          </a:prstGeom>
        </p:spPr>
        <p:txBody>
          <a:bodyPr wrap="square">
            <a:spAutoFit/>
          </a:bodyPr>
          <a:lstStyle/>
          <a:p>
            <a:r>
              <a:rPr lang="en-US" dirty="0"/>
              <a:t>library(compiler) #required for </a:t>
            </a:r>
            <a:r>
              <a:rPr lang="en-US" dirty="0" err="1"/>
              <a:t>cmpfun</a:t>
            </a:r>
            <a:endParaRPr lang="en-US" dirty="0"/>
          </a:p>
          <a:p>
            <a:r>
              <a:rPr lang="en-US" dirty="0"/>
              <a:t>source("http://</a:t>
            </a:r>
            <a:r>
              <a:rPr lang="en-US" dirty="0" err="1"/>
              <a:t>www.zzlab.net</a:t>
            </a:r>
            <a:r>
              <a:rPr lang="en-US" dirty="0"/>
              <a:t>/GAPIT/</a:t>
            </a:r>
            <a:r>
              <a:rPr lang="en-US" dirty="0" err="1"/>
              <a:t>gapit_functions.txt</a:t>
            </a:r>
            <a:r>
              <a:rPr lang="en-US" dirty="0"/>
              <a:t>")</a:t>
            </a:r>
          </a:p>
          <a:p>
            <a:endParaRPr lang="en-US" dirty="0"/>
          </a:p>
          <a:p>
            <a:r>
              <a:rPr lang="en-US" dirty="0" err="1"/>
              <a:t>myGD</a:t>
            </a:r>
            <a:r>
              <a:rPr lang="en-US" dirty="0"/>
              <a:t>=</a:t>
            </a:r>
            <a:r>
              <a:rPr lang="en-US" dirty="0" err="1"/>
              <a:t>read.table</a:t>
            </a:r>
            <a:r>
              <a:rPr lang="en-US" dirty="0"/>
              <a:t>(file="http://</a:t>
            </a:r>
            <a:r>
              <a:rPr lang="en-US" dirty="0" err="1"/>
              <a:t>zzlab.net</a:t>
            </a:r>
            <a:r>
              <a:rPr lang="en-US" dirty="0"/>
              <a:t>/GAPIT/data/</a:t>
            </a:r>
            <a:r>
              <a:rPr lang="en-US" dirty="0" err="1"/>
              <a:t>mdp_numeric.txt",head</a:t>
            </a:r>
            <a:r>
              <a:rPr lang="en-US" dirty="0"/>
              <a:t>=T)</a:t>
            </a:r>
          </a:p>
          <a:p>
            <a:r>
              <a:rPr lang="en-US" dirty="0"/>
              <a:t>taxa=</a:t>
            </a:r>
            <a:r>
              <a:rPr lang="en-US" dirty="0" err="1"/>
              <a:t>myGD</a:t>
            </a:r>
            <a:r>
              <a:rPr lang="en-US" dirty="0"/>
              <a:t>[,1]</a:t>
            </a:r>
          </a:p>
          <a:p>
            <a:r>
              <a:rPr lang="ro-RO" dirty="0"/>
              <a:t>favorite=c("33-16",       "38-11",     "B73",      "B73HTRHM",       "CM37",     "CML333",  "MO17",  "YU796NS") </a:t>
            </a:r>
          </a:p>
          <a:p>
            <a:r>
              <a:rPr lang="ro-RO" dirty="0"/>
              <a:t>index=</a:t>
            </a:r>
            <a:r>
              <a:rPr lang="ro-RO" dirty="0" err="1"/>
              <a:t>taxa%in%favorite</a:t>
            </a:r>
            <a:endParaRPr lang="en-US" dirty="0"/>
          </a:p>
          <a:p>
            <a:r>
              <a:rPr lang="en-US" dirty="0" err="1"/>
              <a:t>snps</a:t>
            </a:r>
            <a:r>
              <a:rPr lang="en-US" dirty="0"/>
              <a:t>=</a:t>
            </a:r>
            <a:r>
              <a:rPr lang="en-US" dirty="0" err="1"/>
              <a:t>myGD</a:t>
            </a:r>
            <a:r>
              <a:rPr lang="en-US" dirty="0"/>
              <a:t>[,-1]</a:t>
            </a:r>
          </a:p>
          <a:p>
            <a:endParaRPr lang="en-US" dirty="0"/>
          </a:p>
          <a:p>
            <a:r>
              <a:rPr lang="en-US" dirty="0"/>
              <a:t>#K=</a:t>
            </a:r>
            <a:r>
              <a:rPr lang="en-US" dirty="0" err="1"/>
              <a:t>GAPIT.kinship.loiselle</a:t>
            </a:r>
            <a:r>
              <a:rPr lang="en-US" dirty="0"/>
              <a:t>(t(</a:t>
            </a:r>
            <a:r>
              <a:rPr lang="en-US" dirty="0" err="1"/>
              <a:t>myGD</a:t>
            </a:r>
            <a:r>
              <a:rPr lang="en-US" dirty="0"/>
              <a:t>[,-1]), method="additive", use="all")</a:t>
            </a:r>
          </a:p>
          <a:p>
            <a:r>
              <a:rPr lang="ro-RO" dirty="0"/>
              <a:t>K[</a:t>
            </a:r>
            <a:r>
              <a:rPr lang="ro-RO" dirty="0" err="1"/>
              <a:t>index,index</a:t>
            </a:r>
            <a:r>
              <a:rPr lang="ro-RO" dirty="0"/>
              <a:t>]</a:t>
            </a:r>
          </a:p>
          <a:p>
            <a:endParaRPr lang="en-US" dirty="0"/>
          </a:p>
          <a:p>
            <a:r>
              <a:rPr lang="en-US" dirty="0"/>
              <a:t>K1=</a:t>
            </a:r>
            <a:r>
              <a:rPr lang="en-US" dirty="0" err="1"/>
              <a:t>GAPIT.kinship.VanRaden</a:t>
            </a:r>
            <a:r>
              <a:rPr lang="en-US" dirty="0"/>
              <a:t>(</a:t>
            </a:r>
            <a:r>
              <a:rPr lang="en-US" dirty="0" err="1"/>
              <a:t>snps</a:t>
            </a:r>
            <a:r>
              <a:rPr lang="en-US" dirty="0"/>
              <a:t>)</a:t>
            </a:r>
          </a:p>
          <a:p>
            <a:r>
              <a:rPr lang="ro-RO" dirty="0"/>
              <a:t>K1[</a:t>
            </a:r>
            <a:r>
              <a:rPr lang="ro-RO" dirty="0" err="1"/>
              <a:t>index,index</a:t>
            </a:r>
            <a:r>
              <a:rPr lang="ro-RO" dirty="0"/>
              <a:t>]</a:t>
            </a:r>
          </a:p>
          <a:p>
            <a:endParaRPr lang="en-US" dirty="0"/>
          </a:p>
          <a:p>
            <a:r>
              <a:rPr lang="en-US" dirty="0"/>
              <a:t>K2=</a:t>
            </a:r>
            <a:r>
              <a:rPr lang="en-US" dirty="0" err="1"/>
              <a:t>GAPIT.kinship.ZHANG</a:t>
            </a:r>
            <a:r>
              <a:rPr lang="en-US" dirty="0"/>
              <a:t>(</a:t>
            </a:r>
            <a:r>
              <a:rPr lang="en-US" dirty="0" err="1"/>
              <a:t>snps</a:t>
            </a:r>
            <a:r>
              <a:rPr lang="en-US" dirty="0"/>
              <a:t>)</a:t>
            </a:r>
          </a:p>
          <a:p>
            <a:r>
              <a:rPr lang="ro-RO" dirty="0"/>
              <a:t>K2[</a:t>
            </a:r>
            <a:r>
              <a:rPr lang="ro-RO" dirty="0" err="1"/>
              <a:t>index,index</a:t>
            </a:r>
            <a:r>
              <a:rPr lang="ro-RO" dirty="0"/>
              <a:t>]</a:t>
            </a:r>
          </a:p>
          <a:p>
            <a:endParaRPr lang="en-US" dirty="0"/>
          </a:p>
          <a:p>
            <a:endParaRPr lang="en-US" dirty="0"/>
          </a:p>
        </p:txBody>
      </p:sp>
    </p:spTree>
    <p:extLst>
      <p:ext uri="{BB962C8B-B14F-4D97-AF65-F5344CB8AC3E}">
        <p14:creationId xmlns:p14="http://schemas.microsoft.com/office/powerpoint/2010/main" val="3616766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8911685" y="4789609"/>
            <a:ext cx="2463421" cy="774461"/>
          </a:xfrm>
        </p:spPr>
        <p:txBody>
          <a:bodyPr>
            <a:normAutofit/>
          </a:bodyPr>
          <a:lstStyle/>
          <a:p>
            <a:r>
              <a:rPr lang="en-US">
                <a:solidFill>
                  <a:srgbClr val="4584D3"/>
                </a:solidFill>
              </a:rPr>
              <a:t>Zhang</a:t>
            </a:r>
            <a:endParaRPr lang="en-US" dirty="0">
              <a:solidFill>
                <a:srgbClr val="4584D3"/>
              </a:solidFill>
            </a:endParaRPr>
          </a:p>
        </p:txBody>
      </p:sp>
      <p:graphicFrame>
        <p:nvGraphicFramePr>
          <p:cNvPr id="4" name="Table 3"/>
          <p:cNvGraphicFramePr>
            <a:graphicFrameLocks noGrp="1"/>
          </p:cNvGraphicFramePr>
          <p:nvPr>
            <p:extLst/>
          </p:nvPr>
        </p:nvGraphicFramePr>
        <p:xfrm>
          <a:off x="2365068" y="3531246"/>
          <a:ext cx="7403769" cy="3130713"/>
        </p:xfrm>
        <a:graphic>
          <a:graphicData uri="http://schemas.openxmlformats.org/drawingml/2006/table">
            <a:tbl>
              <a:tblPr>
                <a:tableStyleId>{5C22544A-7EE6-4342-B048-85BDC9FD1C3A}</a:tableStyleId>
              </a:tblPr>
              <a:tblGrid>
                <a:gridCol w="822641">
                  <a:extLst>
                    <a:ext uri="{9D8B030D-6E8A-4147-A177-3AD203B41FA5}">
                      <a16:colId xmlns:a16="http://schemas.microsoft.com/office/drawing/2014/main" val="20000"/>
                    </a:ext>
                  </a:extLst>
                </a:gridCol>
                <a:gridCol w="822641">
                  <a:extLst>
                    <a:ext uri="{9D8B030D-6E8A-4147-A177-3AD203B41FA5}">
                      <a16:colId xmlns:a16="http://schemas.microsoft.com/office/drawing/2014/main" val="20001"/>
                    </a:ext>
                  </a:extLst>
                </a:gridCol>
                <a:gridCol w="822641">
                  <a:extLst>
                    <a:ext uri="{9D8B030D-6E8A-4147-A177-3AD203B41FA5}">
                      <a16:colId xmlns:a16="http://schemas.microsoft.com/office/drawing/2014/main" val="20002"/>
                    </a:ext>
                  </a:extLst>
                </a:gridCol>
                <a:gridCol w="822641">
                  <a:extLst>
                    <a:ext uri="{9D8B030D-6E8A-4147-A177-3AD203B41FA5}">
                      <a16:colId xmlns:a16="http://schemas.microsoft.com/office/drawing/2014/main" val="20003"/>
                    </a:ext>
                  </a:extLst>
                </a:gridCol>
                <a:gridCol w="822641">
                  <a:extLst>
                    <a:ext uri="{9D8B030D-6E8A-4147-A177-3AD203B41FA5}">
                      <a16:colId xmlns:a16="http://schemas.microsoft.com/office/drawing/2014/main" val="20004"/>
                    </a:ext>
                  </a:extLst>
                </a:gridCol>
                <a:gridCol w="822641">
                  <a:extLst>
                    <a:ext uri="{9D8B030D-6E8A-4147-A177-3AD203B41FA5}">
                      <a16:colId xmlns:a16="http://schemas.microsoft.com/office/drawing/2014/main" val="20005"/>
                    </a:ext>
                  </a:extLst>
                </a:gridCol>
                <a:gridCol w="822641">
                  <a:extLst>
                    <a:ext uri="{9D8B030D-6E8A-4147-A177-3AD203B41FA5}">
                      <a16:colId xmlns:a16="http://schemas.microsoft.com/office/drawing/2014/main" val="20006"/>
                    </a:ext>
                  </a:extLst>
                </a:gridCol>
                <a:gridCol w="822641">
                  <a:extLst>
                    <a:ext uri="{9D8B030D-6E8A-4147-A177-3AD203B41FA5}">
                      <a16:colId xmlns:a16="http://schemas.microsoft.com/office/drawing/2014/main" val="20007"/>
                    </a:ext>
                  </a:extLst>
                </a:gridCol>
                <a:gridCol w="822641">
                  <a:extLst>
                    <a:ext uri="{9D8B030D-6E8A-4147-A177-3AD203B41FA5}">
                      <a16:colId xmlns:a16="http://schemas.microsoft.com/office/drawing/2014/main" val="20008"/>
                    </a:ext>
                  </a:extLst>
                </a:gridCol>
              </a:tblGrid>
              <a:tr h="347857">
                <a:tc>
                  <a:txBody>
                    <a:bodyPr/>
                    <a:lstStyle/>
                    <a:p>
                      <a:pPr algn="ctr" fontAlgn="b"/>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33-16</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38-11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B73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en-US" sz="1200" u="none" strike="noStrike">
                          <a:effectLst/>
                        </a:rPr>
                        <a:t>B73HTRHM</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CM37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CML333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en-US" sz="1200" u="none" strike="noStrike">
                          <a:effectLst/>
                        </a:rPr>
                        <a:t>MO17</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YU796NS</a:t>
                      </a:r>
                      <a:endParaRPr lang="fi-FI"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0"/>
                  </a:ext>
                </a:extLst>
              </a:tr>
              <a:tr h="347857">
                <a:tc>
                  <a:txBody>
                    <a:bodyPr/>
                    <a:lstStyle/>
                    <a:p>
                      <a:pPr algn="ctr" fontAlgn="b"/>
                      <a:r>
                        <a:rPr lang="fi-FI" sz="1200" u="none" strike="noStrike">
                          <a:effectLst/>
                        </a:rPr>
                        <a:t>33-16</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1.5307</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0.2859</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0.1412</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0.1521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0.3134</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0.2491</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0.2672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0.2550</a:t>
                      </a:r>
                      <a:endParaRPr lang="nb-NO"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1"/>
                  </a:ext>
                </a:extLst>
              </a:tr>
              <a:tr h="347857">
                <a:tc>
                  <a:txBody>
                    <a:bodyPr/>
                    <a:lstStyle/>
                    <a:p>
                      <a:pPr algn="ctr" fontAlgn="b"/>
                      <a:r>
                        <a:rPr lang="is-IS" sz="1200" u="none" strike="noStrike" dirty="0">
                          <a:effectLst/>
                        </a:rPr>
                        <a:t>38-11</a:t>
                      </a:r>
                      <a:endParaRPr lang="is-IS" sz="1200" b="0" i="0" u="none" strike="noStrike" dirty="0">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0.2859</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1.5968</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0.2102</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0.2118</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0.2263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0.2093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0.2275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0.2393</a:t>
                      </a:r>
                      <a:endParaRPr lang="hr-HR"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2"/>
                  </a:ext>
                </a:extLst>
              </a:tr>
              <a:tr h="347857">
                <a:tc>
                  <a:txBody>
                    <a:bodyPr/>
                    <a:lstStyle/>
                    <a:p>
                      <a:pPr algn="ctr" fontAlgn="b"/>
                      <a:r>
                        <a:rPr lang="is-IS" sz="1200" u="none" strike="noStrike">
                          <a:effectLst/>
                        </a:rPr>
                        <a:t>B73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0.1412</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0.2102</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2.0000</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1.9511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0.2316</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cs-CZ" sz="1200" u="none" strike="noStrike">
                          <a:effectLst/>
                        </a:rPr>
                        <a:t>0.1121</a:t>
                      </a:r>
                      <a:endParaRPr lang="cs-CZ" sz="1200" b="0" i="0" u="none" strike="noStrike">
                        <a:solidFill>
                          <a:srgbClr val="000000"/>
                        </a:solidFill>
                        <a:effectLst/>
                        <a:latin typeface="Calibri" charset="0"/>
                      </a:endParaRPr>
                    </a:p>
                  </a:txBody>
                  <a:tcPr marL="12665" marR="12665" marT="12665" marB="0" anchor="b"/>
                </a:tc>
                <a:tc>
                  <a:txBody>
                    <a:bodyPr/>
                    <a:lstStyle/>
                    <a:p>
                      <a:pPr algn="ctr" fontAlgn="b"/>
                      <a:r>
                        <a:rPr lang="cs-CZ" sz="1200" u="none" strike="noStrike">
                          <a:effectLst/>
                        </a:rPr>
                        <a:t>0.1116</a:t>
                      </a:r>
                      <a:endParaRPr lang="cs-CZ"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0.1653</a:t>
                      </a:r>
                      <a:endParaRPr lang="is-IS"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3"/>
                  </a:ext>
                </a:extLst>
              </a:tr>
              <a:tr h="347857">
                <a:tc>
                  <a:txBody>
                    <a:bodyPr/>
                    <a:lstStyle/>
                    <a:p>
                      <a:pPr algn="ctr" fontAlgn="b"/>
                      <a:r>
                        <a:rPr lang="en-US" sz="1200" u="none" strike="noStrike">
                          <a:effectLst/>
                        </a:rPr>
                        <a:t>B73HTRHM</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0.1521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0.2118</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1.9511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1.9095</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0.2262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0.1105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0.1209</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0.1739</a:t>
                      </a:r>
                      <a:endParaRPr lang="nb-NO"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4"/>
                  </a:ext>
                </a:extLst>
              </a:tr>
              <a:tr h="347857">
                <a:tc>
                  <a:txBody>
                    <a:bodyPr/>
                    <a:lstStyle/>
                    <a:p>
                      <a:pPr algn="ctr" fontAlgn="b"/>
                      <a:r>
                        <a:rPr lang="pt-BR" sz="1200" u="none" strike="noStrike">
                          <a:effectLst/>
                        </a:rPr>
                        <a:t>CM37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0.3134</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0.2263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0.2316</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0.2262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1.7205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0.2105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0.3351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0.3026</a:t>
                      </a:r>
                      <a:endParaRPr lang="nb-NO"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5"/>
                  </a:ext>
                </a:extLst>
              </a:tr>
              <a:tr h="347857">
                <a:tc>
                  <a:txBody>
                    <a:bodyPr/>
                    <a:lstStyle/>
                    <a:p>
                      <a:pPr algn="ctr" fontAlgn="b"/>
                      <a:r>
                        <a:rPr lang="pt-BR" sz="1200" u="none" strike="noStrike">
                          <a:effectLst/>
                        </a:rPr>
                        <a:t>CML333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0.2491</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0.2093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cs-CZ" sz="1200" u="none" strike="noStrike">
                          <a:effectLst/>
                        </a:rPr>
                        <a:t>0.1121</a:t>
                      </a:r>
                      <a:endParaRPr lang="cs-CZ"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0.1105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0.2105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1.6686</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0.2668</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0.2173</a:t>
                      </a:r>
                      <a:endParaRPr lang="is-IS"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6"/>
                  </a:ext>
                </a:extLst>
              </a:tr>
              <a:tr h="347857">
                <a:tc>
                  <a:txBody>
                    <a:bodyPr/>
                    <a:lstStyle/>
                    <a:p>
                      <a:pPr algn="ctr" fontAlgn="b"/>
                      <a:r>
                        <a:rPr lang="en-US" sz="1200" u="none" strike="noStrike">
                          <a:effectLst/>
                        </a:rPr>
                        <a:t>MO17</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0.2672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0.2275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cs-CZ" sz="1200" u="none" strike="noStrike">
                          <a:effectLst/>
                        </a:rPr>
                        <a:t>0.1116</a:t>
                      </a:r>
                      <a:endParaRPr lang="cs-CZ"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dirty="0">
                          <a:effectLst/>
                        </a:rPr>
                        <a:t>0.1209</a:t>
                      </a:r>
                      <a:endParaRPr lang="is-IS" sz="1200" b="0" i="0" u="none" strike="noStrike" dirty="0">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0.3351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0.2668</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1.6345</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0.3108</a:t>
                      </a:r>
                      <a:endParaRPr lang="nb-NO"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7"/>
                  </a:ext>
                </a:extLst>
              </a:tr>
              <a:tr h="347857">
                <a:tc>
                  <a:txBody>
                    <a:bodyPr/>
                    <a:lstStyle/>
                    <a:p>
                      <a:pPr algn="ctr" fontAlgn="b"/>
                      <a:r>
                        <a:rPr lang="fi-FI" sz="1200" u="none" strike="noStrike">
                          <a:effectLst/>
                        </a:rPr>
                        <a:t>YU796NS</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0.2550</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0.2393</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0.1653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0.1739</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0.3026</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0.2173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0.3108</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dirty="0">
                          <a:effectLst/>
                        </a:rPr>
                        <a:t>1.5896</a:t>
                      </a:r>
                      <a:endParaRPr lang="nb-NO" sz="1200" b="0" i="0" u="none" strike="noStrike" dirty="0">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8"/>
                  </a:ext>
                </a:extLst>
              </a:tr>
            </a:tbl>
          </a:graphicData>
        </a:graphic>
      </p:graphicFrame>
      <p:cxnSp>
        <p:nvCxnSpPr>
          <p:cNvPr id="14" name="直线连接符 13"/>
          <p:cNvCxnSpPr/>
          <p:nvPr/>
        </p:nvCxnSpPr>
        <p:spPr>
          <a:xfrm>
            <a:off x="3284561" y="4053386"/>
            <a:ext cx="6326570" cy="2608573"/>
          </a:xfrm>
          <a:prstGeom prst="line">
            <a:avLst/>
          </a:prstGeom>
          <a:ln w="254000">
            <a:gradFill flip="none" rotWithShape="1">
              <a:gsLst>
                <a:gs pos="0">
                  <a:srgbClr val="FF0000">
                    <a:alpha val="46000"/>
                  </a:srgbClr>
                </a:gs>
                <a:gs pos="100000">
                  <a:srgbClr val="FF0000">
                    <a:alpha val="31000"/>
                  </a:srgbClr>
                </a:gs>
              </a:gsLst>
              <a:path path="shape">
                <a:fillToRect l="50000" t="50000" r="50000" b="50000"/>
              </a:path>
              <a:tileRect/>
            </a:gradFill>
          </a:ln>
        </p:spPr>
        <p:style>
          <a:lnRef idx="2">
            <a:schemeClr val="accent1"/>
          </a:lnRef>
          <a:fillRef idx="0">
            <a:schemeClr val="accent1"/>
          </a:fillRef>
          <a:effectRef idx="1">
            <a:schemeClr val="accent1"/>
          </a:effectRef>
          <a:fontRef idx="minor">
            <a:schemeClr val="tx1"/>
          </a:fontRef>
        </p:style>
      </p:cxnSp>
      <p:graphicFrame>
        <p:nvGraphicFramePr>
          <p:cNvPr id="8" name="Table 7"/>
          <p:cNvGraphicFramePr>
            <a:graphicFrameLocks noGrp="1"/>
          </p:cNvGraphicFramePr>
          <p:nvPr>
            <p:extLst/>
          </p:nvPr>
        </p:nvGraphicFramePr>
        <p:xfrm>
          <a:off x="2365068" y="240282"/>
          <a:ext cx="7408863" cy="3130713"/>
        </p:xfrm>
        <a:graphic>
          <a:graphicData uri="http://schemas.openxmlformats.org/drawingml/2006/table">
            <a:tbl>
              <a:tblPr>
                <a:tableStyleId>{5C22544A-7EE6-4342-B048-85BDC9FD1C3A}</a:tableStyleId>
              </a:tblPr>
              <a:tblGrid>
                <a:gridCol w="823207">
                  <a:extLst>
                    <a:ext uri="{9D8B030D-6E8A-4147-A177-3AD203B41FA5}">
                      <a16:colId xmlns:a16="http://schemas.microsoft.com/office/drawing/2014/main" val="20000"/>
                    </a:ext>
                  </a:extLst>
                </a:gridCol>
                <a:gridCol w="823207">
                  <a:extLst>
                    <a:ext uri="{9D8B030D-6E8A-4147-A177-3AD203B41FA5}">
                      <a16:colId xmlns:a16="http://schemas.microsoft.com/office/drawing/2014/main" val="20001"/>
                    </a:ext>
                  </a:extLst>
                </a:gridCol>
                <a:gridCol w="823207">
                  <a:extLst>
                    <a:ext uri="{9D8B030D-6E8A-4147-A177-3AD203B41FA5}">
                      <a16:colId xmlns:a16="http://schemas.microsoft.com/office/drawing/2014/main" val="20002"/>
                    </a:ext>
                  </a:extLst>
                </a:gridCol>
                <a:gridCol w="823207">
                  <a:extLst>
                    <a:ext uri="{9D8B030D-6E8A-4147-A177-3AD203B41FA5}">
                      <a16:colId xmlns:a16="http://schemas.microsoft.com/office/drawing/2014/main" val="20003"/>
                    </a:ext>
                  </a:extLst>
                </a:gridCol>
                <a:gridCol w="823207">
                  <a:extLst>
                    <a:ext uri="{9D8B030D-6E8A-4147-A177-3AD203B41FA5}">
                      <a16:colId xmlns:a16="http://schemas.microsoft.com/office/drawing/2014/main" val="20004"/>
                    </a:ext>
                  </a:extLst>
                </a:gridCol>
                <a:gridCol w="823207">
                  <a:extLst>
                    <a:ext uri="{9D8B030D-6E8A-4147-A177-3AD203B41FA5}">
                      <a16:colId xmlns:a16="http://schemas.microsoft.com/office/drawing/2014/main" val="20005"/>
                    </a:ext>
                  </a:extLst>
                </a:gridCol>
                <a:gridCol w="823207">
                  <a:extLst>
                    <a:ext uri="{9D8B030D-6E8A-4147-A177-3AD203B41FA5}">
                      <a16:colId xmlns:a16="http://schemas.microsoft.com/office/drawing/2014/main" val="20006"/>
                    </a:ext>
                  </a:extLst>
                </a:gridCol>
                <a:gridCol w="823207">
                  <a:extLst>
                    <a:ext uri="{9D8B030D-6E8A-4147-A177-3AD203B41FA5}">
                      <a16:colId xmlns:a16="http://schemas.microsoft.com/office/drawing/2014/main" val="20007"/>
                    </a:ext>
                  </a:extLst>
                </a:gridCol>
                <a:gridCol w="823207">
                  <a:extLst>
                    <a:ext uri="{9D8B030D-6E8A-4147-A177-3AD203B41FA5}">
                      <a16:colId xmlns:a16="http://schemas.microsoft.com/office/drawing/2014/main" val="20008"/>
                    </a:ext>
                  </a:extLst>
                </a:gridCol>
              </a:tblGrid>
              <a:tr h="347857">
                <a:tc>
                  <a:txBody>
                    <a:bodyPr/>
                    <a:lstStyle/>
                    <a:p>
                      <a:pPr algn="ctr" fontAlgn="b"/>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33-16</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38-11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B73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en-US" sz="1200" u="none" strike="noStrike">
                          <a:effectLst/>
                        </a:rPr>
                        <a:t>B73HTRHM</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CM37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CML333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en-US" sz="1200" u="none" strike="noStrike">
                          <a:effectLst/>
                        </a:rPr>
                        <a:t>MO17</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YU796NS</a:t>
                      </a:r>
                      <a:endParaRPr lang="fi-FI"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0"/>
                  </a:ext>
                </a:extLst>
              </a:tr>
              <a:tr h="347857">
                <a:tc>
                  <a:txBody>
                    <a:bodyPr/>
                    <a:lstStyle/>
                    <a:p>
                      <a:pPr algn="ctr" fontAlgn="b"/>
                      <a:r>
                        <a:rPr lang="fi-FI" sz="1200" u="none" strike="noStrike">
                          <a:effectLst/>
                        </a:rPr>
                        <a:t>33-16</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1.7676</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0.0313</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-0.1634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-0.1487</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0.0684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-0.0183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0.0062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-0.0103</a:t>
                      </a:r>
                      <a:endParaRPr lang="pt-BR"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1"/>
                  </a:ext>
                </a:extLst>
              </a:tr>
              <a:tr h="347857">
                <a:tc>
                  <a:txBody>
                    <a:bodyPr/>
                    <a:lstStyle/>
                    <a:p>
                      <a:pPr algn="ctr" fontAlgn="b"/>
                      <a:r>
                        <a:rPr lang="is-IS" sz="1200" u="none" strike="noStrike">
                          <a:effectLst/>
                        </a:rPr>
                        <a:t>38-11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0.0313</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1.8592</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-0.0705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-0.0684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-0.0489</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-0.0717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uk-UA" sz="1200" u="none" strike="noStrike">
                          <a:effectLst/>
                        </a:rPr>
                        <a:t>-0.0314</a:t>
                      </a:r>
                      <a:endParaRPr lang="uk-UA"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2"/>
                  </a:ext>
                </a:extLst>
              </a:tr>
              <a:tr h="347857">
                <a:tc>
                  <a:txBody>
                    <a:bodyPr/>
                    <a:lstStyle/>
                    <a:p>
                      <a:pPr algn="ctr" fontAlgn="b"/>
                      <a:r>
                        <a:rPr lang="is-IS" sz="1200" u="none" strike="noStrike">
                          <a:effectLst/>
                        </a:rPr>
                        <a:t>B73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-0.1634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-0.0705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2.4179</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2.2726</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-0.0418</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-0.2027</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-0.2033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-0.1310</a:t>
                      </a:r>
                      <a:endParaRPr lang="pt-BR"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3"/>
                  </a:ext>
                </a:extLst>
              </a:tr>
              <a:tr h="347857">
                <a:tc>
                  <a:txBody>
                    <a:bodyPr/>
                    <a:lstStyle/>
                    <a:p>
                      <a:pPr algn="ctr" fontAlgn="b"/>
                      <a:r>
                        <a:rPr lang="en-US" sz="1200" u="none" strike="noStrike">
                          <a:effectLst/>
                        </a:rPr>
                        <a:t>B73HTRHM</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-0.1487</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-0.0684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2.2726</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2.2925</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-0.0491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-0.2047</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-0.1907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t-IT" sz="1200" u="none" strike="noStrike">
                          <a:effectLst/>
                        </a:rPr>
                        <a:t>-0.1194</a:t>
                      </a:r>
                      <a:endParaRPr lang="it-IT"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4"/>
                  </a:ext>
                </a:extLst>
              </a:tr>
              <a:tr h="347857">
                <a:tc>
                  <a:txBody>
                    <a:bodyPr/>
                    <a:lstStyle/>
                    <a:p>
                      <a:pPr algn="ctr" fontAlgn="b"/>
                      <a:r>
                        <a:rPr lang="pt-BR" sz="1200" u="none" strike="noStrike">
                          <a:effectLst/>
                        </a:rPr>
                        <a:t>CM37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0.0684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-0.0489</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-0.0418</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-0.0491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2.0306</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-0.0702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0.0975</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0.0538</a:t>
                      </a:r>
                      <a:endParaRPr lang="pt-BR"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5"/>
                  </a:ext>
                </a:extLst>
              </a:tr>
              <a:tr h="347857">
                <a:tc>
                  <a:txBody>
                    <a:bodyPr/>
                    <a:lstStyle/>
                    <a:p>
                      <a:pPr algn="ctr" fontAlgn="b"/>
                      <a:r>
                        <a:rPr lang="pt-BR" sz="1200" u="none" strike="noStrike">
                          <a:effectLst/>
                        </a:rPr>
                        <a:t>CML333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-0.0183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-0.0717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-0.2027</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-0.2047</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-0.0702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1.9587</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0.0056</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-0.0611</a:t>
                      </a:r>
                      <a:endParaRPr lang="is-IS"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6"/>
                  </a:ext>
                </a:extLst>
              </a:tr>
              <a:tr h="347857">
                <a:tc>
                  <a:txBody>
                    <a:bodyPr/>
                    <a:lstStyle/>
                    <a:p>
                      <a:pPr algn="ctr" fontAlgn="b"/>
                      <a:r>
                        <a:rPr lang="en-US" sz="1200" u="none" strike="noStrike">
                          <a:effectLst/>
                        </a:rPr>
                        <a:t>MO17</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0.0062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dirty="0">
                          <a:effectLst/>
                        </a:rPr>
                        <a:t>-0.2033</a:t>
                      </a:r>
                      <a:endParaRPr lang="pt-BR" sz="1200" b="0" i="0" u="none" strike="noStrike" dirty="0">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-0.1907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0.0975</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0.0056</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1.9114</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0.0648</a:t>
                      </a:r>
                      <a:endParaRPr lang="is-IS"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7"/>
                  </a:ext>
                </a:extLst>
              </a:tr>
              <a:tr h="347857">
                <a:tc>
                  <a:txBody>
                    <a:bodyPr/>
                    <a:lstStyle/>
                    <a:p>
                      <a:pPr algn="ctr" fontAlgn="b"/>
                      <a:r>
                        <a:rPr lang="fi-FI" sz="1200" u="none" strike="noStrike">
                          <a:effectLst/>
                        </a:rPr>
                        <a:t>YU796NS</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-0.0103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uk-UA" sz="1200" u="none" strike="noStrike">
                          <a:effectLst/>
                        </a:rPr>
                        <a:t>-0.0314</a:t>
                      </a:r>
                      <a:endParaRPr lang="uk-UA"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-0.1310</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t-IT" sz="1200" u="none" strike="noStrike">
                          <a:effectLst/>
                        </a:rPr>
                        <a:t>-0.1194</a:t>
                      </a:r>
                      <a:endParaRPr lang="it-IT"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dirty="0">
                          <a:effectLst/>
                        </a:rPr>
                        <a:t>0.0538</a:t>
                      </a:r>
                      <a:endParaRPr lang="pt-BR" sz="1200" b="0" i="0" u="none" strike="noStrike" dirty="0">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-0.0611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0.0648</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dirty="0">
                          <a:effectLst/>
                        </a:rPr>
                        <a:t>1.8492</a:t>
                      </a:r>
                      <a:endParaRPr lang="nb-NO" sz="1200" b="0" i="0" u="none" strike="noStrike" dirty="0">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8"/>
                  </a:ext>
                </a:extLst>
              </a:tr>
            </a:tbl>
          </a:graphicData>
        </a:graphic>
      </p:graphicFrame>
      <p:cxnSp>
        <p:nvCxnSpPr>
          <p:cNvPr id="11" name="直线连接符 13"/>
          <p:cNvCxnSpPr/>
          <p:nvPr/>
        </p:nvCxnSpPr>
        <p:spPr>
          <a:xfrm>
            <a:off x="3346808" y="752076"/>
            <a:ext cx="6326570" cy="2608573"/>
          </a:xfrm>
          <a:prstGeom prst="line">
            <a:avLst/>
          </a:prstGeom>
          <a:ln w="254000">
            <a:gradFill flip="none" rotWithShape="1">
              <a:gsLst>
                <a:gs pos="0">
                  <a:srgbClr val="FF0000">
                    <a:alpha val="46000"/>
                  </a:srgbClr>
                </a:gs>
                <a:gs pos="100000">
                  <a:srgbClr val="FF0000">
                    <a:alpha val="31000"/>
                  </a:srgbClr>
                </a:gs>
              </a:gsLst>
              <a:path path="shape">
                <a:fillToRect l="50000" t="50000" r="50000" b="50000"/>
              </a:path>
              <a:tileRect/>
            </a:gradFill>
          </a:ln>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rot="16200000">
            <a:off x="8924357" y="1596556"/>
            <a:ext cx="2463421" cy="77446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err="1">
                <a:solidFill>
                  <a:srgbClr val="4584D3"/>
                </a:solidFill>
              </a:rPr>
              <a:t>VanRaden</a:t>
            </a:r>
            <a:endParaRPr lang="en-US" dirty="0">
              <a:solidFill>
                <a:srgbClr val="4584D3"/>
              </a:solidFill>
            </a:endParaRPr>
          </a:p>
        </p:txBody>
      </p:sp>
    </p:spTree>
    <p:extLst>
      <p:ext uri="{BB962C8B-B14F-4D97-AF65-F5344CB8AC3E}">
        <p14:creationId xmlns:p14="http://schemas.microsoft.com/office/powerpoint/2010/main" val="3780864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711766"/>
            <a:ext cx="9144000" cy="4146235"/>
          </a:xfrm>
          <a:prstGeom prst="rect">
            <a:avLst/>
          </a:prstGeom>
        </p:spPr>
      </p:pic>
      <p:sp>
        <p:nvSpPr>
          <p:cNvPr id="7" name="Title 1"/>
          <p:cNvSpPr txBox="1">
            <a:spLocks/>
          </p:cNvSpPr>
          <p:nvPr/>
        </p:nvSpPr>
        <p:spPr>
          <a:xfrm>
            <a:off x="2980442" y="4784883"/>
            <a:ext cx="2463421" cy="77446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4584D3"/>
                </a:solidFill>
              </a:rPr>
              <a:t>Zhang</a:t>
            </a:r>
          </a:p>
        </p:txBody>
      </p:sp>
      <p:sp>
        <p:nvSpPr>
          <p:cNvPr id="15" name="Rectangle 14"/>
          <p:cNvSpPr/>
          <p:nvPr/>
        </p:nvSpPr>
        <p:spPr>
          <a:xfrm>
            <a:off x="1756856" y="1234437"/>
            <a:ext cx="8678288" cy="1477328"/>
          </a:xfrm>
          <a:prstGeom prst="rect">
            <a:avLst/>
          </a:prstGeom>
        </p:spPr>
        <p:txBody>
          <a:bodyPr wrap="square">
            <a:spAutoFit/>
          </a:bodyPr>
          <a:lstStyle/>
          <a:p>
            <a:r>
              <a:rPr lang="en-US" dirty="0">
                <a:solidFill>
                  <a:srgbClr val="060087"/>
                </a:solidFill>
                <a:latin typeface="Candara" charset="0"/>
              </a:rPr>
              <a:t>heatmap.2(</a:t>
            </a:r>
            <a:r>
              <a:rPr lang="en-US" dirty="0">
                <a:solidFill>
                  <a:srgbClr val="000000"/>
                </a:solidFill>
                <a:latin typeface="Candara" charset="0"/>
              </a:rPr>
              <a:t>K1</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cexRow</a:t>
            </a:r>
            <a:r>
              <a:rPr lang="en-US" dirty="0">
                <a:solidFill>
                  <a:srgbClr val="000000"/>
                </a:solidFill>
                <a:latin typeface="Candara" charset="0"/>
              </a:rPr>
              <a:t> </a:t>
            </a:r>
            <a:r>
              <a:rPr lang="en-US" dirty="0">
                <a:solidFill>
                  <a:srgbClr val="060087"/>
                </a:solidFill>
                <a:latin typeface="Candara" charset="0"/>
              </a:rPr>
              <a:t>=</a:t>
            </a:r>
            <a:r>
              <a:rPr lang="en-US" dirty="0">
                <a:solidFill>
                  <a:srgbClr val="000000"/>
                </a:solidFill>
                <a:latin typeface="Candara" charset="0"/>
              </a:rPr>
              <a:t>.2</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cexCol</a:t>
            </a:r>
            <a:r>
              <a:rPr lang="en-US" dirty="0">
                <a:solidFill>
                  <a:srgbClr val="000000"/>
                </a:solidFill>
                <a:latin typeface="Candara" charset="0"/>
              </a:rPr>
              <a:t> </a:t>
            </a:r>
            <a:r>
              <a:rPr lang="en-US" dirty="0">
                <a:solidFill>
                  <a:srgbClr val="060087"/>
                </a:solidFill>
                <a:latin typeface="Candara" charset="0"/>
              </a:rPr>
              <a:t>=</a:t>
            </a:r>
            <a:r>
              <a:rPr lang="en-US" dirty="0">
                <a:solidFill>
                  <a:srgbClr val="000000"/>
                </a:solidFill>
                <a:latin typeface="Candara" charset="0"/>
              </a:rPr>
              <a:t> </a:t>
            </a:r>
            <a:r>
              <a:rPr lang="en-US" dirty="0">
                <a:solidFill>
                  <a:srgbClr val="0B4213"/>
                </a:solidFill>
                <a:latin typeface="Candara" charset="0"/>
              </a:rPr>
              <a:t>0.2</a:t>
            </a:r>
            <a:r>
              <a:rPr lang="en-US" dirty="0">
                <a:solidFill>
                  <a:srgbClr val="060087"/>
                </a:solidFill>
                <a:latin typeface="Candara" charset="0"/>
              </a:rPr>
              <a:t>,</a:t>
            </a:r>
            <a:r>
              <a:rPr lang="en-US" dirty="0">
                <a:solidFill>
                  <a:srgbClr val="000000"/>
                </a:solidFill>
                <a:latin typeface="Candara" charset="0"/>
              </a:rPr>
              <a:t> col</a:t>
            </a:r>
            <a:r>
              <a:rPr lang="en-US" dirty="0">
                <a:solidFill>
                  <a:srgbClr val="060087"/>
                </a:solidFill>
                <a:latin typeface="Candara" charset="0"/>
              </a:rPr>
              <a:t>=rev(</a:t>
            </a:r>
            <a:r>
              <a:rPr lang="en-US" dirty="0" err="1">
                <a:solidFill>
                  <a:srgbClr val="060087"/>
                </a:solidFill>
                <a:latin typeface="Candara" charset="0"/>
              </a:rPr>
              <a:t>heat.colors</a:t>
            </a:r>
            <a:r>
              <a:rPr lang="en-US" dirty="0">
                <a:solidFill>
                  <a:srgbClr val="060087"/>
                </a:solidFill>
                <a:latin typeface="Candara" charset="0"/>
              </a:rPr>
              <a:t>(</a:t>
            </a:r>
            <a:r>
              <a:rPr lang="en-US" dirty="0">
                <a:solidFill>
                  <a:srgbClr val="0B4213"/>
                </a:solidFill>
                <a:latin typeface="Candara" charset="0"/>
              </a:rPr>
              <a:t>256</a:t>
            </a:r>
            <a:r>
              <a:rPr lang="en-US" dirty="0">
                <a:solidFill>
                  <a:srgbClr val="060087"/>
                </a:solidFill>
                <a:latin typeface="Candara" charset="0"/>
              </a:rPr>
              <a:t>)),</a:t>
            </a:r>
            <a:r>
              <a:rPr lang="en-US" dirty="0">
                <a:solidFill>
                  <a:srgbClr val="000000"/>
                </a:solidFill>
                <a:latin typeface="Candara" charset="0"/>
              </a:rPr>
              <a:t> scale</a:t>
            </a:r>
            <a:r>
              <a:rPr lang="en-US" dirty="0">
                <a:solidFill>
                  <a:srgbClr val="060087"/>
                </a:solidFill>
                <a:latin typeface="Candara" charset="0"/>
              </a:rPr>
              <a:t>=</a:t>
            </a:r>
            <a:r>
              <a:rPr lang="en-US" dirty="0">
                <a:solidFill>
                  <a:srgbClr val="9E0003"/>
                </a:solidFill>
                <a:latin typeface="Candara" charset="0"/>
              </a:rPr>
              <a:t>"none"</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symkey</a:t>
            </a:r>
            <a:r>
              <a:rPr lang="en-US" dirty="0">
                <a:solidFill>
                  <a:srgbClr val="060087"/>
                </a:solidFill>
                <a:latin typeface="Candara" charset="0"/>
              </a:rPr>
              <a:t>=</a:t>
            </a:r>
            <a:r>
              <a:rPr lang="en-US" dirty="0">
                <a:solidFill>
                  <a:srgbClr val="B5760C"/>
                </a:solidFill>
                <a:latin typeface="Candara" charset="0"/>
              </a:rPr>
              <a:t>FALSE</a:t>
            </a:r>
            <a:r>
              <a:rPr lang="en-US" dirty="0">
                <a:solidFill>
                  <a:srgbClr val="060087"/>
                </a:solidFill>
                <a:latin typeface="Candara" charset="0"/>
              </a:rPr>
              <a:t>,</a:t>
            </a:r>
            <a:r>
              <a:rPr lang="en-US" dirty="0">
                <a:solidFill>
                  <a:srgbClr val="000000"/>
                </a:solidFill>
                <a:latin typeface="Candara" charset="0"/>
              </a:rPr>
              <a:t> trace</a:t>
            </a:r>
            <a:r>
              <a:rPr lang="en-US" dirty="0">
                <a:solidFill>
                  <a:srgbClr val="060087"/>
                </a:solidFill>
                <a:latin typeface="Candara" charset="0"/>
              </a:rPr>
              <a:t>=</a:t>
            </a:r>
            <a:r>
              <a:rPr lang="en-US" dirty="0">
                <a:solidFill>
                  <a:srgbClr val="9E0003"/>
                </a:solidFill>
                <a:latin typeface="Candara" charset="0"/>
              </a:rPr>
              <a:t>"none"</a:t>
            </a:r>
            <a:r>
              <a:rPr lang="en-US" dirty="0">
                <a:solidFill>
                  <a:srgbClr val="060087"/>
                </a:solidFill>
                <a:latin typeface="Candara" charset="0"/>
              </a:rPr>
              <a:t>)</a:t>
            </a:r>
            <a:endParaRPr lang="en-US" dirty="0">
              <a:solidFill>
                <a:srgbClr val="000000"/>
              </a:solidFill>
              <a:latin typeface="Candara" charset="0"/>
            </a:endParaRPr>
          </a:p>
          <a:p>
            <a:r>
              <a:rPr lang="en-US" dirty="0">
                <a:solidFill>
                  <a:srgbClr val="060087"/>
                </a:solidFill>
                <a:latin typeface="Candara" charset="0"/>
              </a:rPr>
              <a:t>quartz()</a:t>
            </a:r>
            <a:endParaRPr lang="en-US" dirty="0">
              <a:solidFill>
                <a:srgbClr val="000000"/>
              </a:solidFill>
              <a:latin typeface="Candara" charset="0"/>
            </a:endParaRPr>
          </a:p>
          <a:p>
            <a:r>
              <a:rPr lang="en-US" dirty="0">
                <a:solidFill>
                  <a:srgbClr val="060087"/>
                </a:solidFill>
                <a:latin typeface="Candara" charset="0"/>
              </a:rPr>
              <a:t>heatmap.2(</a:t>
            </a:r>
            <a:r>
              <a:rPr lang="en-US" dirty="0">
                <a:solidFill>
                  <a:srgbClr val="000000"/>
                </a:solidFill>
                <a:latin typeface="Candara" charset="0"/>
              </a:rPr>
              <a:t>K2</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cexRow</a:t>
            </a:r>
            <a:r>
              <a:rPr lang="en-US" dirty="0">
                <a:solidFill>
                  <a:srgbClr val="000000"/>
                </a:solidFill>
                <a:latin typeface="Candara" charset="0"/>
              </a:rPr>
              <a:t> </a:t>
            </a:r>
            <a:r>
              <a:rPr lang="en-US" dirty="0">
                <a:solidFill>
                  <a:srgbClr val="060087"/>
                </a:solidFill>
                <a:latin typeface="Candara" charset="0"/>
              </a:rPr>
              <a:t>=</a:t>
            </a:r>
            <a:r>
              <a:rPr lang="en-US" dirty="0">
                <a:solidFill>
                  <a:srgbClr val="000000"/>
                </a:solidFill>
                <a:latin typeface="Candara" charset="0"/>
              </a:rPr>
              <a:t>.2</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cexCol</a:t>
            </a:r>
            <a:r>
              <a:rPr lang="en-US" dirty="0">
                <a:solidFill>
                  <a:srgbClr val="000000"/>
                </a:solidFill>
                <a:latin typeface="Candara" charset="0"/>
              </a:rPr>
              <a:t> </a:t>
            </a:r>
            <a:r>
              <a:rPr lang="en-US" dirty="0">
                <a:solidFill>
                  <a:srgbClr val="060087"/>
                </a:solidFill>
                <a:latin typeface="Candara" charset="0"/>
              </a:rPr>
              <a:t>=</a:t>
            </a:r>
            <a:r>
              <a:rPr lang="en-US" dirty="0">
                <a:solidFill>
                  <a:srgbClr val="000000"/>
                </a:solidFill>
                <a:latin typeface="Candara" charset="0"/>
              </a:rPr>
              <a:t> </a:t>
            </a:r>
            <a:r>
              <a:rPr lang="en-US" dirty="0">
                <a:solidFill>
                  <a:srgbClr val="0B4213"/>
                </a:solidFill>
                <a:latin typeface="Candara" charset="0"/>
              </a:rPr>
              <a:t>0.2</a:t>
            </a:r>
            <a:r>
              <a:rPr lang="en-US" dirty="0">
                <a:solidFill>
                  <a:srgbClr val="060087"/>
                </a:solidFill>
                <a:latin typeface="Candara" charset="0"/>
              </a:rPr>
              <a:t>,</a:t>
            </a:r>
            <a:r>
              <a:rPr lang="en-US" dirty="0">
                <a:solidFill>
                  <a:srgbClr val="000000"/>
                </a:solidFill>
                <a:latin typeface="Candara" charset="0"/>
              </a:rPr>
              <a:t> col</a:t>
            </a:r>
            <a:r>
              <a:rPr lang="en-US" dirty="0">
                <a:solidFill>
                  <a:srgbClr val="060087"/>
                </a:solidFill>
                <a:latin typeface="Candara" charset="0"/>
              </a:rPr>
              <a:t>=rev(</a:t>
            </a:r>
            <a:r>
              <a:rPr lang="en-US" dirty="0" err="1">
                <a:solidFill>
                  <a:srgbClr val="060087"/>
                </a:solidFill>
                <a:latin typeface="Candara" charset="0"/>
              </a:rPr>
              <a:t>heat.colors</a:t>
            </a:r>
            <a:r>
              <a:rPr lang="en-US" dirty="0">
                <a:solidFill>
                  <a:srgbClr val="060087"/>
                </a:solidFill>
                <a:latin typeface="Candara" charset="0"/>
              </a:rPr>
              <a:t>(</a:t>
            </a:r>
            <a:r>
              <a:rPr lang="en-US" dirty="0">
                <a:solidFill>
                  <a:srgbClr val="0B4213"/>
                </a:solidFill>
                <a:latin typeface="Candara" charset="0"/>
              </a:rPr>
              <a:t>256</a:t>
            </a:r>
            <a:r>
              <a:rPr lang="en-US" dirty="0">
                <a:solidFill>
                  <a:srgbClr val="060087"/>
                </a:solidFill>
                <a:latin typeface="Candara" charset="0"/>
              </a:rPr>
              <a:t>)),</a:t>
            </a:r>
            <a:r>
              <a:rPr lang="en-US" dirty="0">
                <a:solidFill>
                  <a:srgbClr val="000000"/>
                </a:solidFill>
                <a:latin typeface="Candara" charset="0"/>
              </a:rPr>
              <a:t> scale</a:t>
            </a:r>
            <a:r>
              <a:rPr lang="en-US" dirty="0">
                <a:solidFill>
                  <a:srgbClr val="060087"/>
                </a:solidFill>
                <a:latin typeface="Candara" charset="0"/>
              </a:rPr>
              <a:t>=</a:t>
            </a:r>
            <a:r>
              <a:rPr lang="en-US" dirty="0">
                <a:solidFill>
                  <a:srgbClr val="9E0003"/>
                </a:solidFill>
                <a:latin typeface="Candara" charset="0"/>
              </a:rPr>
              <a:t>"none"</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symkey</a:t>
            </a:r>
            <a:r>
              <a:rPr lang="en-US" dirty="0">
                <a:solidFill>
                  <a:srgbClr val="060087"/>
                </a:solidFill>
                <a:latin typeface="Candara" charset="0"/>
              </a:rPr>
              <a:t>=</a:t>
            </a:r>
            <a:r>
              <a:rPr lang="en-US" dirty="0">
                <a:solidFill>
                  <a:srgbClr val="B5760C"/>
                </a:solidFill>
                <a:latin typeface="Candara" charset="0"/>
              </a:rPr>
              <a:t>FALSE</a:t>
            </a:r>
            <a:r>
              <a:rPr lang="en-US" dirty="0">
                <a:solidFill>
                  <a:srgbClr val="060087"/>
                </a:solidFill>
                <a:latin typeface="Candara" charset="0"/>
              </a:rPr>
              <a:t>,</a:t>
            </a:r>
            <a:r>
              <a:rPr lang="en-US" dirty="0">
                <a:solidFill>
                  <a:srgbClr val="000000"/>
                </a:solidFill>
                <a:latin typeface="Candara" charset="0"/>
              </a:rPr>
              <a:t> trace</a:t>
            </a:r>
            <a:r>
              <a:rPr lang="en-US" dirty="0">
                <a:solidFill>
                  <a:srgbClr val="060087"/>
                </a:solidFill>
                <a:latin typeface="Candara" charset="0"/>
              </a:rPr>
              <a:t>=</a:t>
            </a:r>
            <a:r>
              <a:rPr lang="en-US" dirty="0">
                <a:solidFill>
                  <a:srgbClr val="9E0003"/>
                </a:solidFill>
                <a:latin typeface="Candara" charset="0"/>
              </a:rPr>
              <a:t>"none"</a:t>
            </a:r>
            <a:r>
              <a:rPr lang="en-US" dirty="0">
                <a:solidFill>
                  <a:srgbClr val="060087"/>
                </a:solidFill>
                <a:latin typeface="Candara" charset="0"/>
              </a:rPr>
              <a:t>)</a:t>
            </a:r>
            <a:endParaRPr lang="en-US" dirty="0">
              <a:solidFill>
                <a:srgbClr val="000000"/>
              </a:solidFill>
              <a:latin typeface="Candara" charset="0"/>
            </a:endParaRPr>
          </a:p>
        </p:txBody>
      </p:sp>
      <p:sp>
        <p:nvSpPr>
          <p:cNvPr id="16" name="Title 15"/>
          <p:cNvSpPr>
            <a:spLocks noGrp="1"/>
          </p:cNvSpPr>
          <p:nvPr>
            <p:ph type="title"/>
          </p:nvPr>
        </p:nvSpPr>
        <p:spPr>
          <a:xfrm>
            <a:off x="2209800" y="50452"/>
            <a:ext cx="7772400" cy="1183984"/>
          </a:xfrm>
        </p:spPr>
        <p:txBody>
          <a:bodyPr>
            <a:normAutofit/>
          </a:bodyPr>
          <a:lstStyle/>
          <a:p>
            <a:pPr algn="ctr"/>
            <a:r>
              <a:rPr lang="en-US" b="1" dirty="0">
                <a:solidFill>
                  <a:schemeClr val="accent1"/>
                </a:solidFill>
              </a:rPr>
              <a:t>Comparison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6164240" y="2414867"/>
            <a:ext cx="4503761" cy="4443133"/>
          </a:xfrm>
          <a:prstGeom prst="rect">
            <a:avLst/>
          </a:prstGeom>
        </p:spPr>
      </p:pic>
      <p:sp>
        <p:nvSpPr>
          <p:cNvPr id="8" name="Title 1"/>
          <p:cNvSpPr txBox="1">
            <a:spLocks/>
          </p:cNvSpPr>
          <p:nvPr/>
        </p:nvSpPr>
        <p:spPr>
          <a:xfrm>
            <a:off x="6195581" y="4784883"/>
            <a:ext cx="3221739" cy="77446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a:solidFill>
                  <a:srgbClr val="4584D3"/>
                </a:solidFill>
              </a:rPr>
              <a:t>VanRaden</a:t>
            </a:r>
            <a:endParaRPr lang="en-US" dirty="0">
              <a:solidFill>
                <a:srgbClr val="4584D3"/>
              </a:solidFill>
            </a:endParaRPr>
          </a:p>
        </p:txBody>
      </p:sp>
    </p:spTree>
    <p:extLst>
      <p:ext uri="{BB962C8B-B14F-4D97-AF65-F5344CB8AC3E}">
        <p14:creationId xmlns:p14="http://schemas.microsoft.com/office/powerpoint/2010/main" val="38813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315458"/>
            <a:ext cx="9144000" cy="3542543"/>
          </a:xfrm>
          <a:prstGeom prst="rect">
            <a:avLst/>
          </a:prstGeom>
        </p:spPr>
      </p:pic>
      <p:sp>
        <p:nvSpPr>
          <p:cNvPr id="15" name="Rectangle 14"/>
          <p:cNvSpPr/>
          <p:nvPr/>
        </p:nvSpPr>
        <p:spPr>
          <a:xfrm>
            <a:off x="1851547" y="1"/>
            <a:ext cx="8488907" cy="3139321"/>
          </a:xfrm>
          <a:prstGeom prst="rect">
            <a:avLst/>
          </a:prstGeom>
        </p:spPr>
        <p:txBody>
          <a:bodyPr wrap="square">
            <a:spAutoFit/>
          </a:bodyPr>
          <a:lstStyle/>
          <a:p>
            <a:r>
              <a:rPr lang="en-US" dirty="0">
                <a:solidFill>
                  <a:srgbClr val="000000"/>
                </a:solidFill>
                <a:latin typeface="Candara" charset="0"/>
              </a:rPr>
              <a:t>n</a:t>
            </a:r>
            <a:r>
              <a:rPr lang="en-US" dirty="0">
                <a:solidFill>
                  <a:srgbClr val="060087"/>
                </a:solidFill>
                <a:latin typeface="Candara" charset="0"/>
              </a:rPr>
              <a:t>=</a:t>
            </a:r>
            <a:r>
              <a:rPr lang="en-US" dirty="0" err="1">
                <a:solidFill>
                  <a:srgbClr val="060087"/>
                </a:solidFill>
                <a:latin typeface="Candara" charset="0"/>
              </a:rPr>
              <a:t>nrow</a:t>
            </a:r>
            <a:r>
              <a:rPr lang="en-US" dirty="0">
                <a:solidFill>
                  <a:srgbClr val="060087"/>
                </a:solidFill>
                <a:latin typeface="Candara" charset="0"/>
              </a:rPr>
              <a:t>(</a:t>
            </a:r>
            <a:r>
              <a:rPr lang="en-US" dirty="0" err="1">
                <a:solidFill>
                  <a:srgbClr val="000000"/>
                </a:solidFill>
                <a:latin typeface="Candara" charset="0"/>
              </a:rPr>
              <a:t>myGD</a:t>
            </a:r>
            <a:r>
              <a:rPr lang="en-US" dirty="0">
                <a:solidFill>
                  <a:srgbClr val="060087"/>
                </a:solidFill>
                <a:latin typeface="Candara" charset="0"/>
              </a:rPr>
              <a:t>)</a:t>
            </a:r>
          </a:p>
          <a:p>
            <a:r>
              <a:rPr lang="fr-FR" dirty="0" err="1">
                <a:solidFill>
                  <a:srgbClr val="000000"/>
                </a:solidFill>
                <a:latin typeface="Candara" charset="0"/>
              </a:rPr>
              <a:t>ind.a</a:t>
            </a:r>
            <a:r>
              <a:rPr lang="fr-FR" dirty="0">
                <a:solidFill>
                  <a:srgbClr val="060087"/>
                </a:solidFill>
                <a:latin typeface="Candara" charset="0"/>
              </a:rPr>
              <a:t>=</a:t>
            </a:r>
            <a:r>
              <a:rPr lang="fr-FR" dirty="0" err="1">
                <a:solidFill>
                  <a:srgbClr val="060087"/>
                </a:solidFill>
                <a:latin typeface="Candara" charset="0"/>
              </a:rPr>
              <a:t>seq</a:t>
            </a:r>
            <a:r>
              <a:rPr lang="fr-FR" dirty="0">
                <a:solidFill>
                  <a:srgbClr val="060087"/>
                </a:solidFill>
                <a:latin typeface="Candara" charset="0"/>
              </a:rPr>
              <a:t>(</a:t>
            </a:r>
            <a:r>
              <a:rPr lang="fr-FR" dirty="0">
                <a:solidFill>
                  <a:srgbClr val="0B4213"/>
                </a:solidFill>
                <a:latin typeface="Candara" charset="0"/>
              </a:rPr>
              <a:t>1</a:t>
            </a:r>
            <a:r>
              <a:rPr lang="fr-FR" dirty="0">
                <a:solidFill>
                  <a:srgbClr val="060087"/>
                </a:solidFill>
                <a:latin typeface="Candara" charset="0"/>
              </a:rPr>
              <a:t>:(</a:t>
            </a:r>
            <a:r>
              <a:rPr lang="fr-FR" dirty="0">
                <a:solidFill>
                  <a:srgbClr val="000000"/>
                </a:solidFill>
                <a:latin typeface="Candara" charset="0"/>
              </a:rPr>
              <a:t>n</a:t>
            </a:r>
            <a:r>
              <a:rPr lang="fr-FR" dirty="0">
                <a:solidFill>
                  <a:srgbClr val="060087"/>
                </a:solidFill>
                <a:latin typeface="Candara" charset="0"/>
              </a:rPr>
              <a:t>*</a:t>
            </a:r>
            <a:r>
              <a:rPr lang="fr-FR" dirty="0">
                <a:solidFill>
                  <a:srgbClr val="000000"/>
                </a:solidFill>
                <a:latin typeface="Candara" charset="0"/>
              </a:rPr>
              <a:t>n</a:t>
            </a:r>
            <a:r>
              <a:rPr lang="fr-FR" dirty="0">
                <a:solidFill>
                  <a:srgbClr val="060087"/>
                </a:solidFill>
                <a:latin typeface="Candara" charset="0"/>
              </a:rPr>
              <a:t>))</a:t>
            </a:r>
          </a:p>
          <a:p>
            <a:r>
              <a:rPr lang="fi-FI" dirty="0">
                <a:solidFill>
                  <a:srgbClr val="000000"/>
                </a:solidFill>
                <a:latin typeface="Candara" charset="0"/>
              </a:rPr>
              <a:t>i</a:t>
            </a:r>
            <a:r>
              <a:rPr lang="fi-FI" dirty="0">
                <a:solidFill>
                  <a:srgbClr val="060087"/>
                </a:solidFill>
                <a:latin typeface="Candara" charset="0"/>
              </a:rPr>
              <a:t> =</a:t>
            </a:r>
            <a:r>
              <a:rPr lang="fi-FI" dirty="0">
                <a:solidFill>
                  <a:srgbClr val="0B4213"/>
                </a:solidFill>
                <a:latin typeface="Candara" charset="0"/>
              </a:rPr>
              <a:t>1</a:t>
            </a:r>
            <a:r>
              <a:rPr lang="fi-FI" dirty="0">
                <a:solidFill>
                  <a:srgbClr val="060087"/>
                </a:solidFill>
                <a:latin typeface="Candara" charset="0"/>
              </a:rPr>
              <a:t>:</a:t>
            </a:r>
            <a:r>
              <a:rPr lang="fi-FI" dirty="0">
                <a:solidFill>
                  <a:srgbClr val="000000"/>
                </a:solidFill>
                <a:latin typeface="Candara" charset="0"/>
              </a:rPr>
              <a:t>n</a:t>
            </a:r>
            <a:endParaRPr lang="fi-FI" dirty="0">
              <a:solidFill>
                <a:srgbClr val="060087"/>
              </a:solidFill>
              <a:latin typeface="Candara" charset="0"/>
            </a:endParaRPr>
          </a:p>
          <a:p>
            <a:r>
              <a:rPr lang="is-IS" dirty="0">
                <a:solidFill>
                  <a:srgbClr val="000000"/>
                </a:solidFill>
                <a:latin typeface="Candara" charset="0"/>
              </a:rPr>
              <a:t>j</a:t>
            </a:r>
            <a:r>
              <a:rPr lang="is-IS" dirty="0">
                <a:solidFill>
                  <a:srgbClr val="060087"/>
                </a:solidFill>
                <a:latin typeface="Candara" charset="0"/>
              </a:rPr>
              <a:t>=(</a:t>
            </a:r>
            <a:r>
              <a:rPr lang="is-IS" dirty="0">
                <a:solidFill>
                  <a:srgbClr val="000000"/>
                </a:solidFill>
                <a:latin typeface="Candara" charset="0"/>
              </a:rPr>
              <a:t>i</a:t>
            </a:r>
            <a:r>
              <a:rPr lang="is-IS" dirty="0">
                <a:solidFill>
                  <a:srgbClr val="060087"/>
                </a:solidFill>
                <a:latin typeface="Candara" charset="0"/>
              </a:rPr>
              <a:t>-</a:t>
            </a:r>
            <a:r>
              <a:rPr lang="is-IS" dirty="0">
                <a:solidFill>
                  <a:srgbClr val="0B4213"/>
                </a:solidFill>
                <a:latin typeface="Candara" charset="0"/>
              </a:rPr>
              <a:t>1</a:t>
            </a:r>
            <a:r>
              <a:rPr lang="is-IS" dirty="0">
                <a:solidFill>
                  <a:srgbClr val="060087"/>
                </a:solidFill>
                <a:latin typeface="Candara" charset="0"/>
              </a:rPr>
              <a:t>)*</a:t>
            </a:r>
            <a:r>
              <a:rPr lang="is-IS" dirty="0">
                <a:solidFill>
                  <a:srgbClr val="000000"/>
                </a:solidFill>
                <a:latin typeface="Candara" charset="0"/>
              </a:rPr>
              <a:t>n</a:t>
            </a:r>
            <a:endParaRPr lang="is-IS" dirty="0">
              <a:solidFill>
                <a:srgbClr val="060087"/>
              </a:solidFill>
              <a:latin typeface="Candara" charset="0"/>
            </a:endParaRPr>
          </a:p>
          <a:p>
            <a:r>
              <a:rPr lang="en-US" dirty="0" err="1">
                <a:solidFill>
                  <a:srgbClr val="000000"/>
                </a:solidFill>
                <a:latin typeface="Candara" charset="0"/>
              </a:rPr>
              <a:t>ind.d</a:t>
            </a:r>
            <a:r>
              <a:rPr lang="en-US" dirty="0">
                <a:solidFill>
                  <a:srgbClr val="060087"/>
                </a:solidFill>
                <a:latin typeface="Candara" charset="0"/>
              </a:rPr>
              <a:t>=</a:t>
            </a:r>
            <a:r>
              <a:rPr lang="en-US" dirty="0" err="1">
                <a:solidFill>
                  <a:srgbClr val="000000"/>
                </a:solidFill>
                <a:latin typeface="Candara" charset="0"/>
              </a:rPr>
              <a:t>i</a:t>
            </a:r>
            <a:r>
              <a:rPr lang="en-US" dirty="0" err="1">
                <a:solidFill>
                  <a:srgbClr val="060087"/>
                </a:solidFill>
                <a:latin typeface="Candara" charset="0"/>
              </a:rPr>
              <a:t>+</a:t>
            </a:r>
            <a:r>
              <a:rPr lang="en-US" dirty="0" err="1">
                <a:solidFill>
                  <a:srgbClr val="000000"/>
                </a:solidFill>
                <a:latin typeface="Candara" charset="0"/>
              </a:rPr>
              <a:t>j</a:t>
            </a:r>
            <a:endParaRPr lang="en-US" dirty="0">
              <a:solidFill>
                <a:srgbClr val="060087"/>
              </a:solidFill>
              <a:latin typeface="Candara" charset="0"/>
            </a:endParaRPr>
          </a:p>
          <a:p>
            <a:r>
              <a:rPr lang="en-US" dirty="0">
                <a:solidFill>
                  <a:srgbClr val="060087"/>
                </a:solidFill>
                <a:latin typeface="Candara" charset="0"/>
              </a:rPr>
              <a:t>par(</a:t>
            </a:r>
            <a:r>
              <a:rPr lang="en-US" dirty="0" err="1">
                <a:solidFill>
                  <a:srgbClr val="000000"/>
                </a:solidFill>
                <a:latin typeface="Candara" charset="0"/>
              </a:rPr>
              <a:t>mfrow</a:t>
            </a:r>
            <a:r>
              <a:rPr lang="en-US" dirty="0">
                <a:solidFill>
                  <a:srgbClr val="060087"/>
                </a:solidFill>
                <a:latin typeface="Candara" charset="0"/>
              </a:rPr>
              <a:t>=c(</a:t>
            </a:r>
            <a:r>
              <a:rPr lang="en-US" dirty="0">
                <a:solidFill>
                  <a:srgbClr val="0B4213"/>
                </a:solidFill>
                <a:latin typeface="Candara" charset="0"/>
              </a:rPr>
              <a:t>1</a:t>
            </a:r>
            <a:r>
              <a:rPr lang="en-US" dirty="0">
                <a:solidFill>
                  <a:srgbClr val="060087"/>
                </a:solidFill>
                <a:latin typeface="Candara" charset="0"/>
              </a:rPr>
              <a:t>,</a:t>
            </a:r>
            <a:r>
              <a:rPr lang="en-US" dirty="0">
                <a:solidFill>
                  <a:srgbClr val="0B4213"/>
                </a:solidFill>
                <a:latin typeface="Candara" charset="0"/>
              </a:rPr>
              <a:t>3</a:t>
            </a:r>
            <a:r>
              <a:rPr lang="en-US" dirty="0">
                <a:solidFill>
                  <a:srgbClr val="060087"/>
                </a:solidFill>
                <a:latin typeface="Candara" charset="0"/>
              </a:rPr>
              <a:t>))</a:t>
            </a:r>
          </a:p>
          <a:p>
            <a:r>
              <a:rPr lang="en-US" dirty="0">
                <a:solidFill>
                  <a:srgbClr val="060087"/>
                </a:solidFill>
                <a:latin typeface="Candara" charset="0"/>
              </a:rPr>
              <a:t>plot(</a:t>
            </a:r>
            <a:r>
              <a:rPr lang="en-US" dirty="0">
                <a:solidFill>
                  <a:srgbClr val="000000"/>
                </a:solidFill>
                <a:latin typeface="Candara" charset="0"/>
              </a:rPr>
              <a:t>K2</a:t>
            </a:r>
            <a:r>
              <a:rPr lang="en-US" dirty="0">
                <a:solidFill>
                  <a:srgbClr val="060087"/>
                </a:solidFill>
                <a:latin typeface="Candara" charset="0"/>
              </a:rPr>
              <a:t>[</a:t>
            </a:r>
            <a:r>
              <a:rPr lang="en-US" dirty="0" err="1">
                <a:solidFill>
                  <a:srgbClr val="000000"/>
                </a:solidFill>
                <a:latin typeface="Candara" charset="0"/>
              </a:rPr>
              <a:t>ind.a</a:t>
            </a:r>
            <a:r>
              <a:rPr lang="en-US" dirty="0">
                <a:solidFill>
                  <a:srgbClr val="060087"/>
                </a:solidFill>
                <a:latin typeface="Candara" charset="0"/>
              </a:rPr>
              <a:t>],</a:t>
            </a:r>
            <a:r>
              <a:rPr lang="en-US" dirty="0">
                <a:solidFill>
                  <a:srgbClr val="000000"/>
                </a:solidFill>
                <a:latin typeface="Candara" charset="0"/>
              </a:rPr>
              <a:t>K1</a:t>
            </a:r>
            <a:r>
              <a:rPr lang="en-US" dirty="0">
                <a:solidFill>
                  <a:srgbClr val="060087"/>
                </a:solidFill>
                <a:latin typeface="Candara" charset="0"/>
              </a:rPr>
              <a:t>[</a:t>
            </a:r>
            <a:r>
              <a:rPr lang="en-US" dirty="0" err="1">
                <a:solidFill>
                  <a:srgbClr val="000000"/>
                </a:solidFill>
                <a:latin typeface="Candara" charset="0"/>
              </a:rPr>
              <a:t>ind.a</a:t>
            </a:r>
            <a:r>
              <a:rPr lang="en-US" dirty="0">
                <a:solidFill>
                  <a:srgbClr val="060087"/>
                </a:solidFill>
                <a:latin typeface="Candara" charset="0"/>
              </a:rPr>
              <a:t>],</a:t>
            </a:r>
            <a:r>
              <a:rPr lang="en-US" dirty="0">
                <a:solidFill>
                  <a:srgbClr val="000000"/>
                </a:solidFill>
                <a:latin typeface="Candara" charset="0"/>
              </a:rPr>
              <a:t>main</a:t>
            </a:r>
            <a:r>
              <a:rPr lang="en-US" dirty="0">
                <a:solidFill>
                  <a:srgbClr val="060087"/>
                </a:solidFill>
                <a:latin typeface="Candara" charset="0"/>
              </a:rPr>
              <a:t>=</a:t>
            </a:r>
            <a:r>
              <a:rPr lang="en-US" dirty="0">
                <a:solidFill>
                  <a:srgbClr val="9E0003"/>
                </a:solidFill>
                <a:latin typeface="Candara" charset="0"/>
              </a:rPr>
              <a:t>"All elements"</a:t>
            </a:r>
            <a:r>
              <a:rPr lang="en-US" dirty="0">
                <a:solidFill>
                  <a:srgbClr val="060087"/>
                </a:solidFill>
                <a:latin typeface="Candara" charset="0"/>
              </a:rPr>
              <a:t>,</a:t>
            </a:r>
            <a:r>
              <a:rPr lang="en-US" dirty="0" err="1">
                <a:solidFill>
                  <a:srgbClr val="000000"/>
                </a:solidFill>
                <a:latin typeface="Candara" charset="0"/>
              </a:rPr>
              <a:t>xlab</a:t>
            </a:r>
            <a:r>
              <a:rPr lang="en-US" dirty="0">
                <a:solidFill>
                  <a:srgbClr val="060087"/>
                </a:solidFill>
                <a:latin typeface="Candara" charset="0"/>
              </a:rPr>
              <a:t>=</a:t>
            </a:r>
            <a:r>
              <a:rPr lang="en-US" dirty="0">
                <a:solidFill>
                  <a:srgbClr val="9E0003"/>
                </a:solidFill>
                <a:latin typeface="Candara" charset="0"/>
              </a:rPr>
              <a:t>"Zhang"</a:t>
            </a:r>
            <a:r>
              <a:rPr lang="en-US" dirty="0">
                <a:solidFill>
                  <a:srgbClr val="060087"/>
                </a:solidFill>
                <a:latin typeface="Candara" charset="0"/>
              </a:rPr>
              <a:t>,</a:t>
            </a:r>
            <a:r>
              <a:rPr lang="en-US" dirty="0" err="1">
                <a:solidFill>
                  <a:srgbClr val="000000"/>
                </a:solidFill>
                <a:latin typeface="Candara" charset="0"/>
              </a:rPr>
              <a:t>ylab</a:t>
            </a:r>
            <a:r>
              <a:rPr lang="en-US" dirty="0">
                <a:solidFill>
                  <a:srgbClr val="060087"/>
                </a:solidFill>
                <a:latin typeface="Candara" charset="0"/>
              </a:rPr>
              <a:t>=</a:t>
            </a:r>
            <a:r>
              <a:rPr lang="en-US" dirty="0">
                <a:solidFill>
                  <a:srgbClr val="9E0003"/>
                </a:solidFill>
                <a:latin typeface="Candara" charset="0"/>
              </a:rPr>
              <a:t>"</a:t>
            </a:r>
            <a:r>
              <a:rPr lang="en-US" dirty="0" err="1">
                <a:solidFill>
                  <a:srgbClr val="9E0003"/>
                </a:solidFill>
                <a:latin typeface="Candara" charset="0"/>
              </a:rPr>
              <a:t>VanRaden</a:t>
            </a:r>
            <a:r>
              <a:rPr lang="en-US" dirty="0">
                <a:solidFill>
                  <a:srgbClr val="9E0003"/>
                </a:solidFill>
                <a:latin typeface="Candara" charset="0"/>
              </a:rPr>
              <a:t>"</a:t>
            </a:r>
            <a:r>
              <a:rPr lang="en-US" dirty="0">
                <a:solidFill>
                  <a:srgbClr val="060087"/>
                </a:solidFill>
                <a:latin typeface="Candara" charset="0"/>
              </a:rPr>
              <a:t>)</a:t>
            </a:r>
          </a:p>
          <a:p>
            <a:r>
              <a:rPr lang="en-US" dirty="0">
                <a:solidFill>
                  <a:srgbClr val="060087"/>
                </a:solidFill>
                <a:latin typeface="Candara" charset="0"/>
              </a:rPr>
              <a:t>lines(</a:t>
            </a:r>
            <a:r>
              <a:rPr lang="en-US" dirty="0">
                <a:solidFill>
                  <a:srgbClr val="000000"/>
                </a:solidFill>
                <a:latin typeface="Candara" charset="0"/>
              </a:rPr>
              <a:t>K2</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K1</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main</a:t>
            </a:r>
            <a:r>
              <a:rPr lang="en-US" dirty="0">
                <a:solidFill>
                  <a:srgbClr val="060087"/>
                </a:solidFill>
                <a:latin typeface="Candara" charset="0"/>
              </a:rPr>
              <a:t>=</a:t>
            </a:r>
            <a:r>
              <a:rPr lang="en-US" dirty="0">
                <a:solidFill>
                  <a:srgbClr val="9E0003"/>
                </a:solidFill>
                <a:latin typeface="Candara" charset="0"/>
              </a:rPr>
              <a:t>"All elements"</a:t>
            </a:r>
            <a:r>
              <a:rPr lang="en-US" dirty="0">
                <a:solidFill>
                  <a:srgbClr val="060087"/>
                </a:solidFill>
                <a:latin typeface="Candara" charset="0"/>
              </a:rPr>
              <a:t>,</a:t>
            </a:r>
            <a:r>
              <a:rPr lang="en-US" dirty="0" err="1">
                <a:solidFill>
                  <a:srgbClr val="000000"/>
                </a:solidFill>
                <a:latin typeface="Candara" charset="0"/>
              </a:rPr>
              <a:t>xlab</a:t>
            </a:r>
            <a:r>
              <a:rPr lang="en-US" dirty="0">
                <a:solidFill>
                  <a:srgbClr val="060087"/>
                </a:solidFill>
                <a:latin typeface="Candara" charset="0"/>
              </a:rPr>
              <a:t>=</a:t>
            </a:r>
            <a:r>
              <a:rPr lang="en-US" dirty="0">
                <a:solidFill>
                  <a:srgbClr val="9E0003"/>
                </a:solidFill>
                <a:latin typeface="Candara" charset="0"/>
              </a:rPr>
              <a:t>"Zhang"</a:t>
            </a:r>
            <a:r>
              <a:rPr lang="en-US" dirty="0">
                <a:solidFill>
                  <a:srgbClr val="060087"/>
                </a:solidFill>
                <a:latin typeface="Candara" charset="0"/>
              </a:rPr>
              <a:t>,</a:t>
            </a:r>
            <a:r>
              <a:rPr lang="en-US" dirty="0" err="1">
                <a:solidFill>
                  <a:srgbClr val="000000"/>
                </a:solidFill>
                <a:latin typeface="Candara" charset="0"/>
              </a:rPr>
              <a:t>ylab</a:t>
            </a:r>
            <a:r>
              <a:rPr lang="en-US" dirty="0">
                <a:solidFill>
                  <a:srgbClr val="060087"/>
                </a:solidFill>
                <a:latin typeface="Candara" charset="0"/>
              </a:rPr>
              <a:t>=</a:t>
            </a:r>
            <a:r>
              <a:rPr lang="en-US" dirty="0">
                <a:solidFill>
                  <a:srgbClr val="9E0003"/>
                </a:solidFill>
                <a:latin typeface="Candara" charset="0"/>
              </a:rPr>
              <a:t>"</a:t>
            </a:r>
            <a:r>
              <a:rPr lang="en-US" dirty="0" err="1">
                <a:solidFill>
                  <a:srgbClr val="9E0003"/>
                </a:solidFill>
                <a:latin typeface="Candara" charset="0"/>
              </a:rPr>
              <a:t>VanRaden</a:t>
            </a:r>
            <a:r>
              <a:rPr lang="en-US" dirty="0">
                <a:solidFill>
                  <a:srgbClr val="9E0003"/>
                </a:solidFill>
                <a:latin typeface="Candara" charset="0"/>
              </a:rPr>
              <a:t>"</a:t>
            </a:r>
            <a:r>
              <a:rPr lang="en-US" dirty="0">
                <a:solidFill>
                  <a:srgbClr val="060087"/>
                </a:solidFill>
                <a:latin typeface="Candara" charset="0"/>
              </a:rPr>
              <a:t>,</a:t>
            </a:r>
            <a:r>
              <a:rPr lang="en-US" dirty="0">
                <a:solidFill>
                  <a:srgbClr val="000000"/>
                </a:solidFill>
                <a:latin typeface="Candara" charset="0"/>
              </a:rPr>
              <a:t>col</a:t>
            </a:r>
            <a:r>
              <a:rPr lang="en-US" dirty="0">
                <a:solidFill>
                  <a:srgbClr val="060087"/>
                </a:solidFill>
                <a:latin typeface="Candara" charset="0"/>
              </a:rPr>
              <a:t>=</a:t>
            </a:r>
            <a:r>
              <a:rPr lang="en-US" dirty="0">
                <a:solidFill>
                  <a:srgbClr val="9E0003"/>
                </a:solidFill>
                <a:latin typeface="Candara" charset="0"/>
              </a:rPr>
              <a:t>"</a:t>
            </a:r>
            <a:r>
              <a:rPr lang="en-US" dirty="0" err="1">
                <a:solidFill>
                  <a:srgbClr val="9E0003"/>
                </a:solidFill>
                <a:latin typeface="Candara" charset="0"/>
              </a:rPr>
              <a:t>red"</a:t>
            </a:r>
            <a:r>
              <a:rPr lang="en-US" dirty="0" err="1">
                <a:solidFill>
                  <a:srgbClr val="060087"/>
                </a:solidFill>
                <a:latin typeface="Candara" charset="0"/>
              </a:rPr>
              <a:t>,</a:t>
            </a:r>
            <a:r>
              <a:rPr lang="en-US" dirty="0" err="1">
                <a:solidFill>
                  <a:srgbClr val="000000"/>
                </a:solidFill>
                <a:latin typeface="Candara" charset="0"/>
              </a:rPr>
              <a:t>type</a:t>
            </a:r>
            <a:r>
              <a:rPr lang="en-US" dirty="0">
                <a:solidFill>
                  <a:srgbClr val="060087"/>
                </a:solidFill>
                <a:latin typeface="Candara" charset="0"/>
              </a:rPr>
              <a:t>=</a:t>
            </a:r>
            <a:r>
              <a:rPr lang="en-US" dirty="0">
                <a:solidFill>
                  <a:srgbClr val="9E0003"/>
                </a:solidFill>
                <a:latin typeface="Candara" charset="0"/>
              </a:rPr>
              <a:t>"p"</a:t>
            </a:r>
            <a:r>
              <a:rPr lang="en-US" dirty="0">
                <a:solidFill>
                  <a:srgbClr val="060087"/>
                </a:solidFill>
                <a:latin typeface="Candara" charset="0"/>
              </a:rPr>
              <a:t>)</a:t>
            </a:r>
          </a:p>
          <a:p>
            <a:r>
              <a:rPr lang="en-US" dirty="0">
                <a:solidFill>
                  <a:srgbClr val="060087"/>
                </a:solidFill>
                <a:latin typeface="Candara" charset="0"/>
              </a:rPr>
              <a:t>plot(</a:t>
            </a:r>
            <a:r>
              <a:rPr lang="en-US" dirty="0">
                <a:solidFill>
                  <a:srgbClr val="000000"/>
                </a:solidFill>
                <a:latin typeface="Candara" charset="0"/>
              </a:rPr>
              <a:t>K2</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K1</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main</a:t>
            </a:r>
            <a:r>
              <a:rPr lang="en-US" dirty="0">
                <a:solidFill>
                  <a:srgbClr val="060087"/>
                </a:solidFill>
                <a:latin typeface="Candara" charset="0"/>
              </a:rPr>
              <a:t>=</a:t>
            </a:r>
            <a:r>
              <a:rPr lang="en-US" dirty="0">
                <a:solidFill>
                  <a:srgbClr val="9E0003"/>
                </a:solidFill>
                <a:latin typeface="Candara" charset="0"/>
              </a:rPr>
              <a:t>"Diagonals"</a:t>
            </a:r>
            <a:r>
              <a:rPr lang="en-US" dirty="0">
                <a:solidFill>
                  <a:srgbClr val="060087"/>
                </a:solidFill>
                <a:latin typeface="Candara" charset="0"/>
              </a:rPr>
              <a:t>,</a:t>
            </a:r>
            <a:r>
              <a:rPr lang="en-US" dirty="0" err="1">
                <a:solidFill>
                  <a:srgbClr val="000000"/>
                </a:solidFill>
                <a:latin typeface="Candara" charset="0"/>
              </a:rPr>
              <a:t>xlab</a:t>
            </a:r>
            <a:r>
              <a:rPr lang="en-US" dirty="0">
                <a:solidFill>
                  <a:srgbClr val="060087"/>
                </a:solidFill>
                <a:latin typeface="Candara" charset="0"/>
              </a:rPr>
              <a:t>=</a:t>
            </a:r>
            <a:r>
              <a:rPr lang="en-US" dirty="0">
                <a:solidFill>
                  <a:srgbClr val="9E0003"/>
                </a:solidFill>
                <a:latin typeface="Candara" charset="0"/>
              </a:rPr>
              <a:t>"Zhang"</a:t>
            </a:r>
            <a:r>
              <a:rPr lang="en-US" dirty="0">
                <a:solidFill>
                  <a:srgbClr val="060087"/>
                </a:solidFill>
                <a:latin typeface="Candara" charset="0"/>
              </a:rPr>
              <a:t>,</a:t>
            </a:r>
            <a:r>
              <a:rPr lang="en-US" dirty="0" err="1">
                <a:solidFill>
                  <a:srgbClr val="000000"/>
                </a:solidFill>
                <a:latin typeface="Candara" charset="0"/>
              </a:rPr>
              <a:t>ylab</a:t>
            </a:r>
            <a:r>
              <a:rPr lang="en-US" dirty="0">
                <a:solidFill>
                  <a:srgbClr val="060087"/>
                </a:solidFill>
                <a:latin typeface="Candara" charset="0"/>
              </a:rPr>
              <a:t>=</a:t>
            </a:r>
            <a:r>
              <a:rPr lang="en-US" dirty="0">
                <a:solidFill>
                  <a:srgbClr val="9E0003"/>
                </a:solidFill>
                <a:latin typeface="Candara" charset="0"/>
              </a:rPr>
              <a:t>"</a:t>
            </a:r>
            <a:r>
              <a:rPr lang="en-US" dirty="0" err="1">
                <a:solidFill>
                  <a:srgbClr val="9E0003"/>
                </a:solidFill>
                <a:latin typeface="Candara" charset="0"/>
              </a:rPr>
              <a:t>VanRaden</a:t>
            </a:r>
            <a:r>
              <a:rPr lang="en-US" dirty="0">
                <a:solidFill>
                  <a:srgbClr val="9E0003"/>
                </a:solidFill>
                <a:latin typeface="Candara" charset="0"/>
              </a:rPr>
              <a:t>"</a:t>
            </a:r>
            <a:r>
              <a:rPr lang="en-US" dirty="0">
                <a:solidFill>
                  <a:srgbClr val="060087"/>
                </a:solidFill>
                <a:latin typeface="Candara" charset="0"/>
              </a:rPr>
              <a:t>)</a:t>
            </a:r>
          </a:p>
          <a:p>
            <a:r>
              <a:rPr lang="en-US" dirty="0">
                <a:solidFill>
                  <a:srgbClr val="060087"/>
                </a:solidFill>
                <a:latin typeface="Candara" charset="0"/>
              </a:rPr>
              <a:t>plot(</a:t>
            </a:r>
            <a:r>
              <a:rPr lang="en-US" dirty="0">
                <a:solidFill>
                  <a:srgbClr val="000000"/>
                </a:solidFill>
                <a:latin typeface="Candara" charset="0"/>
              </a:rPr>
              <a:t>K2</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K1</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main</a:t>
            </a:r>
            <a:r>
              <a:rPr lang="en-US" dirty="0">
                <a:solidFill>
                  <a:srgbClr val="060087"/>
                </a:solidFill>
                <a:latin typeface="Candara" charset="0"/>
              </a:rPr>
              <a:t>=</a:t>
            </a:r>
            <a:r>
              <a:rPr lang="en-US" dirty="0">
                <a:solidFill>
                  <a:srgbClr val="9E0003"/>
                </a:solidFill>
                <a:latin typeface="Candara" charset="0"/>
              </a:rPr>
              <a:t>"Off </a:t>
            </a:r>
            <a:r>
              <a:rPr lang="en-US" dirty="0" err="1">
                <a:solidFill>
                  <a:srgbClr val="9E0003"/>
                </a:solidFill>
                <a:latin typeface="Candara" charset="0"/>
              </a:rPr>
              <a:t>diag</a:t>
            </a:r>
            <a:r>
              <a:rPr lang="en-US" dirty="0">
                <a:solidFill>
                  <a:srgbClr val="9E0003"/>
                </a:solidFill>
                <a:latin typeface="Candara" charset="0"/>
              </a:rPr>
              <a:t>"</a:t>
            </a:r>
            <a:r>
              <a:rPr lang="en-US" dirty="0">
                <a:solidFill>
                  <a:srgbClr val="060087"/>
                </a:solidFill>
                <a:latin typeface="Candara" charset="0"/>
              </a:rPr>
              <a:t>,</a:t>
            </a:r>
            <a:r>
              <a:rPr lang="en-US" dirty="0" err="1">
                <a:solidFill>
                  <a:srgbClr val="000000"/>
                </a:solidFill>
                <a:latin typeface="Candara" charset="0"/>
              </a:rPr>
              <a:t>xlab</a:t>
            </a:r>
            <a:r>
              <a:rPr lang="en-US" dirty="0">
                <a:solidFill>
                  <a:srgbClr val="060087"/>
                </a:solidFill>
                <a:latin typeface="Candara" charset="0"/>
              </a:rPr>
              <a:t>=</a:t>
            </a:r>
            <a:r>
              <a:rPr lang="en-US" dirty="0">
                <a:solidFill>
                  <a:srgbClr val="9E0003"/>
                </a:solidFill>
                <a:latin typeface="Candara" charset="0"/>
              </a:rPr>
              <a:t>"Zhang"</a:t>
            </a:r>
            <a:r>
              <a:rPr lang="en-US" dirty="0">
                <a:solidFill>
                  <a:srgbClr val="060087"/>
                </a:solidFill>
                <a:latin typeface="Candara" charset="0"/>
              </a:rPr>
              <a:t>,</a:t>
            </a:r>
            <a:r>
              <a:rPr lang="en-US" dirty="0" err="1">
                <a:solidFill>
                  <a:srgbClr val="000000"/>
                </a:solidFill>
                <a:latin typeface="Candara" charset="0"/>
              </a:rPr>
              <a:t>ylab</a:t>
            </a:r>
            <a:r>
              <a:rPr lang="en-US" dirty="0">
                <a:solidFill>
                  <a:srgbClr val="060087"/>
                </a:solidFill>
                <a:latin typeface="Candara" charset="0"/>
              </a:rPr>
              <a:t>=</a:t>
            </a:r>
            <a:r>
              <a:rPr lang="en-US" dirty="0">
                <a:solidFill>
                  <a:srgbClr val="9E0003"/>
                </a:solidFill>
                <a:latin typeface="Candara" charset="0"/>
              </a:rPr>
              <a:t>"</a:t>
            </a:r>
            <a:r>
              <a:rPr lang="en-US" dirty="0" err="1">
                <a:solidFill>
                  <a:srgbClr val="9E0003"/>
                </a:solidFill>
                <a:latin typeface="Candara" charset="0"/>
              </a:rPr>
              <a:t>VanRaden</a:t>
            </a:r>
            <a:r>
              <a:rPr lang="en-US" dirty="0">
                <a:solidFill>
                  <a:srgbClr val="9E0003"/>
                </a:solidFill>
                <a:latin typeface="Candara" charset="0"/>
              </a:rPr>
              <a:t>"</a:t>
            </a:r>
            <a:r>
              <a:rPr lang="en-US" dirty="0">
                <a:solidFill>
                  <a:srgbClr val="060087"/>
                </a:solidFill>
                <a:latin typeface="Candara" charset="0"/>
              </a:rPr>
              <a:t>)</a:t>
            </a:r>
            <a:endParaRPr lang="en-US" dirty="0"/>
          </a:p>
        </p:txBody>
      </p:sp>
      <p:sp>
        <p:nvSpPr>
          <p:cNvPr id="16" name="Title 15"/>
          <p:cNvSpPr>
            <a:spLocks noGrp="1"/>
          </p:cNvSpPr>
          <p:nvPr>
            <p:ph type="title"/>
          </p:nvPr>
        </p:nvSpPr>
        <p:spPr>
          <a:xfrm>
            <a:off x="4419600" y="1"/>
            <a:ext cx="7772400" cy="863948"/>
          </a:xfrm>
        </p:spPr>
        <p:txBody>
          <a:bodyPr/>
          <a:lstStyle/>
          <a:p>
            <a:pPr algn="ctr"/>
            <a:r>
              <a:rPr lang="en-US" b="1" dirty="0">
                <a:solidFill>
                  <a:schemeClr val="accent1"/>
                </a:solidFill>
              </a:rPr>
              <a:t>Common and differences</a:t>
            </a:r>
          </a:p>
        </p:txBody>
      </p:sp>
    </p:spTree>
    <p:extLst>
      <p:ext uri="{BB962C8B-B14F-4D97-AF65-F5344CB8AC3E}">
        <p14:creationId xmlns:p14="http://schemas.microsoft.com/office/powerpoint/2010/main" val="1866955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Population structure is not enough</a:t>
            </a:r>
          </a:p>
          <a:p>
            <a:r>
              <a:rPr lang="en-US" dirty="0"/>
              <a:t>Dwarf8 story</a:t>
            </a:r>
          </a:p>
          <a:p>
            <a:r>
              <a:rPr lang="en-US" dirty="0"/>
              <a:t>Kinship</a:t>
            </a:r>
          </a:p>
          <a:p>
            <a:r>
              <a:rPr lang="en-US" dirty="0"/>
              <a:t>Additive Numerator Relationship</a:t>
            </a:r>
          </a:p>
          <a:p>
            <a:r>
              <a:rPr lang="en-US" dirty="0"/>
              <a:t>Pedigree based</a:t>
            </a:r>
          </a:p>
          <a:p>
            <a:r>
              <a:rPr lang="en-US" dirty="0"/>
              <a:t>Marker based</a:t>
            </a:r>
          </a:p>
          <a:p>
            <a:endParaRPr lang="en-US" dirty="0"/>
          </a:p>
        </p:txBody>
      </p:sp>
      <p:sp>
        <p:nvSpPr>
          <p:cNvPr id="3" name="Title 2"/>
          <p:cNvSpPr>
            <a:spLocks noGrp="1"/>
          </p:cNvSpPr>
          <p:nvPr>
            <p:ph type="title"/>
          </p:nvPr>
        </p:nvSpPr>
        <p:spPr>
          <a:xfrm>
            <a:off x="893379" y="0"/>
            <a:ext cx="10515600" cy="1325563"/>
          </a:xfrm>
        </p:spPr>
        <p:txBody>
          <a:bodyPr/>
          <a:lstStyle/>
          <a:p>
            <a:pPr algn="ctr"/>
            <a:r>
              <a:rPr lang="en-US" b="1" dirty="0">
                <a:solidFill>
                  <a:schemeClr val="accent1"/>
                </a:solidFill>
                <a:latin typeface="+mn-lt"/>
              </a:rPr>
              <a:t>Outline</a:t>
            </a:r>
          </a:p>
        </p:txBody>
      </p:sp>
    </p:spTree>
    <p:extLst>
      <p:ext uri="{BB962C8B-B14F-4D97-AF65-F5344CB8AC3E}">
        <p14:creationId xmlns:p14="http://schemas.microsoft.com/office/powerpoint/2010/main" val="2196102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Line 4"/>
          <p:cNvSpPr>
            <a:spLocks noChangeShapeType="1"/>
          </p:cNvSpPr>
          <p:nvPr/>
        </p:nvSpPr>
        <p:spPr bwMode="auto">
          <a:xfrm>
            <a:off x="6096000" y="2743200"/>
            <a:ext cx="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1749" name="Text Box 5"/>
          <p:cNvSpPr txBox="1">
            <a:spLocks noChangeArrowheads="1"/>
          </p:cNvSpPr>
          <p:nvPr/>
        </p:nvSpPr>
        <p:spPr bwMode="auto">
          <a:xfrm>
            <a:off x="6248400" y="2667001"/>
            <a:ext cx="2209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spcBef>
                <a:spcPct val="50000"/>
              </a:spcBef>
            </a:pPr>
            <a:r>
              <a:rPr lang="en-US" sz="1800" b="1" i="1">
                <a:latin typeface="Arial" charset="0"/>
              </a:rPr>
              <a:t>t</a:t>
            </a:r>
            <a:r>
              <a:rPr lang="en-US" sz="1800" b="1">
                <a:latin typeface="Arial" charset="0"/>
              </a:rPr>
              <a:t> </a:t>
            </a:r>
            <a:r>
              <a:rPr lang="en-US" sz="1800">
                <a:latin typeface="Arial" charset="0"/>
              </a:rPr>
              <a:t>generations</a:t>
            </a:r>
          </a:p>
        </p:txBody>
      </p:sp>
      <p:grpSp>
        <p:nvGrpSpPr>
          <p:cNvPr id="27651" name="Group 24"/>
          <p:cNvGrpSpPr>
            <a:grpSpLocks/>
          </p:cNvGrpSpPr>
          <p:nvPr/>
        </p:nvGrpSpPr>
        <p:grpSpPr bwMode="auto">
          <a:xfrm>
            <a:off x="2971800" y="1752601"/>
            <a:ext cx="6248400" cy="841375"/>
            <a:chOff x="912" y="960"/>
            <a:chExt cx="3936" cy="530"/>
          </a:xfrm>
        </p:grpSpPr>
        <p:sp>
          <p:nvSpPr>
            <p:cNvPr id="31769" name="Rectangle 25"/>
            <p:cNvSpPr>
              <a:spLocks noChangeArrowheads="1"/>
            </p:cNvSpPr>
            <p:nvPr/>
          </p:nvSpPr>
          <p:spPr bwMode="auto">
            <a:xfrm>
              <a:off x="912" y="960"/>
              <a:ext cx="3936" cy="98"/>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70" name="Rectangle 26"/>
            <p:cNvSpPr>
              <a:spLocks noChangeArrowheads="1"/>
            </p:cNvSpPr>
            <p:nvPr/>
          </p:nvSpPr>
          <p:spPr bwMode="auto">
            <a:xfrm>
              <a:off x="912" y="1104"/>
              <a:ext cx="3936" cy="98"/>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71" name="Rectangle 27"/>
            <p:cNvSpPr>
              <a:spLocks noChangeArrowheads="1"/>
            </p:cNvSpPr>
            <p:nvPr/>
          </p:nvSpPr>
          <p:spPr bwMode="auto">
            <a:xfrm>
              <a:off x="912" y="1248"/>
              <a:ext cx="3936" cy="98"/>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72" name="Rectangle 28"/>
            <p:cNvSpPr>
              <a:spLocks noChangeArrowheads="1"/>
            </p:cNvSpPr>
            <p:nvPr/>
          </p:nvSpPr>
          <p:spPr bwMode="auto">
            <a:xfrm>
              <a:off x="912" y="1392"/>
              <a:ext cx="3936" cy="98"/>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28862" name="Rectangle 29"/>
            <p:cNvSpPr>
              <a:spLocks noChangeArrowheads="1"/>
            </p:cNvSpPr>
            <p:nvPr/>
          </p:nvSpPr>
          <p:spPr bwMode="auto">
            <a:xfrm>
              <a:off x="2832" y="960"/>
              <a:ext cx="96" cy="96"/>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sz="1200">
                  <a:latin typeface="Arial" charset="0"/>
                </a:rPr>
                <a:t>M</a:t>
              </a:r>
            </a:p>
          </p:txBody>
        </p:sp>
      </p:grpSp>
      <p:grpSp>
        <p:nvGrpSpPr>
          <p:cNvPr id="3" name="Group 44"/>
          <p:cNvGrpSpPr>
            <a:grpSpLocks/>
          </p:cNvGrpSpPr>
          <p:nvPr/>
        </p:nvGrpSpPr>
        <p:grpSpPr bwMode="auto">
          <a:xfrm>
            <a:off x="2971800" y="3581400"/>
            <a:ext cx="2895600" cy="2209800"/>
            <a:chOff x="912" y="2400"/>
            <a:chExt cx="1824" cy="1392"/>
          </a:xfrm>
        </p:grpSpPr>
        <p:sp>
          <p:nvSpPr>
            <p:cNvPr id="31789" name="Rectangle 45"/>
            <p:cNvSpPr>
              <a:spLocks noChangeArrowheads="1"/>
            </p:cNvSpPr>
            <p:nvPr/>
          </p:nvSpPr>
          <p:spPr bwMode="auto">
            <a:xfrm>
              <a:off x="2352"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0" name="Rectangle 46"/>
            <p:cNvSpPr>
              <a:spLocks noChangeArrowheads="1"/>
            </p:cNvSpPr>
            <p:nvPr/>
          </p:nvSpPr>
          <p:spPr bwMode="auto">
            <a:xfrm>
              <a:off x="1584"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1" name="Rectangle 47"/>
            <p:cNvSpPr>
              <a:spLocks noChangeArrowheads="1"/>
            </p:cNvSpPr>
            <p:nvPr/>
          </p:nvSpPr>
          <p:spPr bwMode="auto">
            <a:xfrm>
              <a:off x="1872" y="240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2" name="Rectangle 48"/>
            <p:cNvSpPr>
              <a:spLocks noChangeArrowheads="1"/>
            </p:cNvSpPr>
            <p:nvPr/>
          </p:nvSpPr>
          <p:spPr bwMode="auto">
            <a:xfrm>
              <a:off x="912"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3" name="Rectangle 49"/>
            <p:cNvSpPr>
              <a:spLocks noChangeArrowheads="1"/>
            </p:cNvSpPr>
            <p:nvPr/>
          </p:nvSpPr>
          <p:spPr bwMode="auto">
            <a:xfrm>
              <a:off x="1008" y="240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4" name="Rectangle 50"/>
            <p:cNvSpPr>
              <a:spLocks noChangeArrowheads="1"/>
            </p:cNvSpPr>
            <p:nvPr/>
          </p:nvSpPr>
          <p:spPr bwMode="auto">
            <a:xfrm>
              <a:off x="1776" y="240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5" name="Rectangle 51"/>
            <p:cNvSpPr>
              <a:spLocks noChangeArrowheads="1"/>
            </p:cNvSpPr>
            <p:nvPr/>
          </p:nvSpPr>
          <p:spPr bwMode="auto">
            <a:xfrm>
              <a:off x="1104"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6" name="Rectangle 52"/>
            <p:cNvSpPr>
              <a:spLocks noChangeArrowheads="1"/>
            </p:cNvSpPr>
            <p:nvPr/>
          </p:nvSpPr>
          <p:spPr bwMode="auto">
            <a:xfrm>
              <a:off x="1200"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7" name="Rectangle 53"/>
            <p:cNvSpPr>
              <a:spLocks noChangeArrowheads="1"/>
            </p:cNvSpPr>
            <p:nvPr/>
          </p:nvSpPr>
          <p:spPr bwMode="auto">
            <a:xfrm>
              <a:off x="1680"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8" name="Rectangle 54"/>
            <p:cNvSpPr>
              <a:spLocks noChangeArrowheads="1"/>
            </p:cNvSpPr>
            <p:nvPr/>
          </p:nvSpPr>
          <p:spPr bwMode="auto">
            <a:xfrm>
              <a:off x="1296"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9" name="Rectangle 55"/>
            <p:cNvSpPr>
              <a:spLocks noChangeArrowheads="1"/>
            </p:cNvSpPr>
            <p:nvPr/>
          </p:nvSpPr>
          <p:spPr bwMode="auto">
            <a:xfrm>
              <a:off x="2448" y="240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0" name="Rectangle 56"/>
            <p:cNvSpPr>
              <a:spLocks noChangeArrowheads="1"/>
            </p:cNvSpPr>
            <p:nvPr/>
          </p:nvSpPr>
          <p:spPr bwMode="auto">
            <a:xfrm>
              <a:off x="2160"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1" name="Rectangle 57"/>
            <p:cNvSpPr>
              <a:spLocks noChangeArrowheads="1"/>
            </p:cNvSpPr>
            <p:nvPr/>
          </p:nvSpPr>
          <p:spPr bwMode="auto">
            <a:xfrm>
              <a:off x="1968"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2" name="Rectangle 58"/>
            <p:cNvSpPr>
              <a:spLocks noChangeArrowheads="1"/>
            </p:cNvSpPr>
            <p:nvPr/>
          </p:nvSpPr>
          <p:spPr bwMode="auto">
            <a:xfrm>
              <a:off x="1488" y="240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3" name="Rectangle 59"/>
            <p:cNvSpPr>
              <a:spLocks noChangeArrowheads="1"/>
            </p:cNvSpPr>
            <p:nvPr/>
          </p:nvSpPr>
          <p:spPr bwMode="auto">
            <a:xfrm>
              <a:off x="2256" y="240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4" name="Rectangle 60"/>
            <p:cNvSpPr>
              <a:spLocks noChangeArrowheads="1"/>
            </p:cNvSpPr>
            <p:nvPr/>
          </p:nvSpPr>
          <p:spPr bwMode="auto">
            <a:xfrm>
              <a:off x="1392"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5" name="Rectangle 61"/>
            <p:cNvSpPr>
              <a:spLocks noChangeArrowheads="1"/>
            </p:cNvSpPr>
            <p:nvPr/>
          </p:nvSpPr>
          <p:spPr bwMode="auto">
            <a:xfrm>
              <a:off x="2640"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6" name="Rectangle 62"/>
            <p:cNvSpPr>
              <a:spLocks noChangeArrowheads="1"/>
            </p:cNvSpPr>
            <p:nvPr/>
          </p:nvSpPr>
          <p:spPr bwMode="auto">
            <a:xfrm>
              <a:off x="2544" y="240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7" name="Rectangle 63"/>
            <p:cNvSpPr>
              <a:spLocks noChangeArrowheads="1"/>
            </p:cNvSpPr>
            <p:nvPr/>
          </p:nvSpPr>
          <p:spPr bwMode="auto">
            <a:xfrm>
              <a:off x="1968"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8" name="Rectangle 64"/>
            <p:cNvSpPr>
              <a:spLocks noChangeArrowheads="1"/>
            </p:cNvSpPr>
            <p:nvPr/>
          </p:nvSpPr>
          <p:spPr bwMode="auto">
            <a:xfrm>
              <a:off x="1200" y="254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9" name="Rectangle 65"/>
            <p:cNvSpPr>
              <a:spLocks noChangeArrowheads="1"/>
            </p:cNvSpPr>
            <p:nvPr/>
          </p:nvSpPr>
          <p:spPr bwMode="auto">
            <a:xfrm>
              <a:off x="1488" y="254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0" name="Rectangle 66"/>
            <p:cNvSpPr>
              <a:spLocks noChangeArrowheads="1"/>
            </p:cNvSpPr>
            <p:nvPr/>
          </p:nvSpPr>
          <p:spPr bwMode="auto">
            <a:xfrm>
              <a:off x="1392"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1" name="Rectangle 67"/>
            <p:cNvSpPr>
              <a:spLocks noChangeArrowheads="1"/>
            </p:cNvSpPr>
            <p:nvPr/>
          </p:nvSpPr>
          <p:spPr bwMode="auto">
            <a:xfrm>
              <a:off x="2352"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2" name="Rectangle 68"/>
            <p:cNvSpPr>
              <a:spLocks noChangeArrowheads="1"/>
            </p:cNvSpPr>
            <p:nvPr/>
          </p:nvSpPr>
          <p:spPr bwMode="auto">
            <a:xfrm>
              <a:off x="1296"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3" name="Rectangle 69"/>
            <p:cNvSpPr>
              <a:spLocks noChangeArrowheads="1"/>
            </p:cNvSpPr>
            <p:nvPr/>
          </p:nvSpPr>
          <p:spPr bwMode="auto">
            <a:xfrm>
              <a:off x="912" y="254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4" name="Rectangle 70"/>
            <p:cNvSpPr>
              <a:spLocks noChangeArrowheads="1"/>
            </p:cNvSpPr>
            <p:nvPr/>
          </p:nvSpPr>
          <p:spPr bwMode="auto">
            <a:xfrm>
              <a:off x="2064" y="254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5" name="Rectangle 71"/>
            <p:cNvSpPr>
              <a:spLocks noChangeArrowheads="1"/>
            </p:cNvSpPr>
            <p:nvPr/>
          </p:nvSpPr>
          <p:spPr bwMode="auto">
            <a:xfrm>
              <a:off x="1776"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6" name="Rectangle 72"/>
            <p:cNvSpPr>
              <a:spLocks noChangeArrowheads="1"/>
            </p:cNvSpPr>
            <p:nvPr/>
          </p:nvSpPr>
          <p:spPr bwMode="auto">
            <a:xfrm>
              <a:off x="1584" y="254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7" name="Rectangle 73"/>
            <p:cNvSpPr>
              <a:spLocks noChangeArrowheads="1"/>
            </p:cNvSpPr>
            <p:nvPr/>
          </p:nvSpPr>
          <p:spPr bwMode="auto">
            <a:xfrm>
              <a:off x="1104" y="254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8" name="Rectangle 74"/>
            <p:cNvSpPr>
              <a:spLocks noChangeArrowheads="1"/>
            </p:cNvSpPr>
            <p:nvPr/>
          </p:nvSpPr>
          <p:spPr bwMode="auto">
            <a:xfrm>
              <a:off x="1872"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9" name="Rectangle 75"/>
            <p:cNvSpPr>
              <a:spLocks noChangeArrowheads="1"/>
            </p:cNvSpPr>
            <p:nvPr/>
          </p:nvSpPr>
          <p:spPr bwMode="auto">
            <a:xfrm>
              <a:off x="1008"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0" name="Rectangle 76"/>
            <p:cNvSpPr>
              <a:spLocks noChangeArrowheads="1"/>
            </p:cNvSpPr>
            <p:nvPr/>
          </p:nvSpPr>
          <p:spPr bwMode="auto">
            <a:xfrm>
              <a:off x="2256" y="254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1" name="Rectangle 77"/>
            <p:cNvSpPr>
              <a:spLocks noChangeArrowheads="1"/>
            </p:cNvSpPr>
            <p:nvPr/>
          </p:nvSpPr>
          <p:spPr bwMode="auto">
            <a:xfrm>
              <a:off x="2448" y="254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2" name="Rectangle 78"/>
            <p:cNvSpPr>
              <a:spLocks noChangeArrowheads="1"/>
            </p:cNvSpPr>
            <p:nvPr/>
          </p:nvSpPr>
          <p:spPr bwMode="auto">
            <a:xfrm>
              <a:off x="1680"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3" name="Rectangle 79"/>
            <p:cNvSpPr>
              <a:spLocks noChangeArrowheads="1"/>
            </p:cNvSpPr>
            <p:nvPr/>
          </p:nvSpPr>
          <p:spPr bwMode="auto">
            <a:xfrm>
              <a:off x="2544"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4" name="Rectangle 80"/>
            <p:cNvSpPr>
              <a:spLocks noChangeArrowheads="1"/>
            </p:cNvSpPr>
            <p:nvPr/>
          </p:nvSpPr>
          <p:spPr bwMode="auto">
            <a:xfrm>
              <a:off x="2640"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5" name="Rectangle 81"/>
            <p:cNvSpPr>
              <a:spLocks noChangeArrowheads="1"/>
            </p:cNvSpPr>
            <p:nvPr/>
          </p:nvSpPr>
          <p:spPr bwMode="auto">
            <a:xfrm>
              <a:off x="2160"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6" name="Rectangle 82"/>
            <p:cNvSpPr>
              <a:spLocks noChangeArrowheads="1"/>
            </p:cNvSpPr>
            <p:nvPr/>
          </p:nvSpPr>
          <p:spPr bwMode="auto">
            <a:xfrm>
              <a:off x="2064"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7" name="Rectangle 83"/>
            <p:cNvSpPr>
              <a:spLocks noChangeArrowheads="1"/>
            </p:cNvSpPr>
            <p:nvPr/>
          </p:nvSpPr>
          <p:spPr bwMode="auto">
            <a:xfrm>
              <a:off x="1296" y="268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8" name="Rectangle 84"/>
            <p:cNvSpPr>
              <a:spLocks noChangeArrowheads="1"/>
            </p:cNvSpPr>
            <p:nvPr/>
          </p:nvSpPr>
          <p:spPr bwMode="auto">
            <a:xfrm>
              <a:off x="1584"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9" name="Rectangle 85"/>
            <p:cNvSpPr>
              <a:spLocks noChangeArrowheads="1"/>
            </p:cNvSpPr>
            <p:nvPr/>
          </p:nvSpPr>
          <p:spPr bwMode="auto">
            <a:xfrm>
              <a:off x="912"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0" name="Rectangle 86"/>
            <p:cNvSpPr>
              <a:spLocks noChangeArrowheads="1"/>
            </p:cNvSpPr>
            <p:nvPr/>
          </p:nvSpPr>
          <p:spPr bwMode="auto">
            <a:xfrm>
              <a:off x="2160"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1" name="Rectangle 87"/>
            <p:cNvSpPr>
              <a:spLocks noChangeArrowheads="1"/>
            </p:cNvSpPr>
            <p:nvPr/>
          </p:nvSpPr>
          <p:spPr bwMode="auto">
            <a:xfrm>
              <a:off x="2256"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2" name="Rectangle 88"/>
            <p:cNvSpPr>
              <a:spLocks noChangeArrowheads="1"/>
            </p:cNvSpPr>
            <p:nvPr/>
          </p:nvSpPr>
          <p:spPr bwMode="auto">
            <a:xfrm>
              <a:off x="1872"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3" name="Rectangle 89"/>
            <p:cNvSpPr>
              <a:spLocks noChangeArrowheads="1"/>
            </p:cNvSpPr>
            <p:nvPr/>
          </p:nvSpPr>
          <p:spPr bwMode="auto">
            <a:xfrm>
              <a:off x="1680" y="268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4" name="Rectangle 90"/>
            <p:cNvSpPr>
              <a:spLocks noChangeArrowheads="1"/>
            </p:cNvSpPr>
            <p:nvPr/>
          </p:nvSpPr>
          <p:spPr bwMode="auto">
            <a:xfrm>
              <a:off x="1200"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5" name="Rectangle 91"/>
            <p:cNvSpPr>
              <a:spLocks noChangeArrowheads="1"/>
            </p:cNvSpPr>
            <p:nvPr/>
          </p:nvSpPr>
          <p:spPr bwMode="auto">
            <a:xfrm>
              <a:off x="1968"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6" name="Rectangle 92"/>
            <p:cNvSpPr>
              <a:spLocks noChangeArrowheads="1"/>
            </p:cNvSpPr>
            <p:nvPr/>
          </p:nvSpPr>
          <p:spPr bwMode="auto">
            <a:xfrm>
              <a:off x="1104"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7" name="Rectangle 93"/>
            <p:cNvSpPr>
              <a:spLocks noChangeArrowheads="1"/>
            </p:cNvSpPr>
            <p:nvPr/>
          </p:nvSpPr>
          <p:spPr bwMode="auto">
            <a:xfrm>
              <a:off x="2352" y="268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8" name="Rectangle 94"/>
            <p:cNvSpPr>
              <a:spLocks noChangeArrowheads="1"/>
            </p:cNvSpPr>
            <p:nvPr/>
          </p:nvSpPr>
          <p:spPr bwMode="auto">
            <a:xfrm>
              <a:off x="1776"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9" name="Rectangle 95"/>
            <p:cNvSpPr>
              <a:spLocks noChangeArrowheads="1"/>
            </p:cNvSpPr>
            <p:nvPr/>
          </p:nvSpPr>
          <p:spPr bwMode="auto">
            <a:xfrm>
              <a:off x="2448"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0" name="Rectangle 96"/>
            <p:cNvSpPr>
              <a:spLocks noChangeArrowheads="1"/>
            </p:cNvSpPr>
            <p:nvPr/>
          </p:nvSpPr>
          <p:spPr bwMode="auto">
            <a:xfrm>
              <a:off x="2544"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1" name="Rectangle 97"/>
            <p:cNvSpPr>
              <a:spLocks noChangeArrowheads="1"/>
            </p:cNvSpPr>
            <p:nvPr/>
          </p:nvSpPr>
          <p:spPr bwMode="auto">
            <a:xfrm>
              <a:off x="2640"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2" name="Rectangle 98"/>
            <p:cNvSpPr>
              <a:spLocks noChangeArrowheads="1"/>
            </p:cNvSpPr>
            <p:nvPr/>
          </p:nvSpPr>
          <p:spPr bwMode="auto">
            <a:xfrm>
              <a:off x="1968" y="283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3" name="Rectangle 99"/>
            <p:cNvSpPr>
              <a:spLocks noChangeArrowheads="1"/>
            </p:cNvSpPr>
            <p:nvPr/>
          </p:nvSpPr>
          <p:spPr bwMode="auto">
            <a:xfrm>
              <a:off x="1872"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4" name="Rectangle 100"/>
            <p:cNvSpPr>
              <a:spLocks noChangeArrowheads="1"/>
            </p:cNvSpPr>
            <p:nvPr/>
          </p:nvSpPr>
          <p:spPr bwMode="auto">
            <a:xfrm>
              <a:off x="1776"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5" name="Rectangle 101"/>
            <p:cNvSpPr>
              <a:spLocks noChangeArrowheads="1"/>
            </p:cNvSpPr>
            <p:nvPr/>
          </p:nvSpPr>
          <p:spPr bwMode="auto">
            <a:xfrm>
              <a:off x="1392"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6" name="Rectangle 102"/>
            <p:cNvSpPr>
              <a:spLocks noChangeArrowheads="1"/>
            </p:cNvSpPr>
            <p:nvPr/>
          </p:nvSpPr>
          <p:spPr bwMode="auto">
            <a:xfrm>
              <a:off x="2640"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7" name="Rectangle 103"/>
            <p:cNvSpPr>
              <a:spLocks noChangeArrowheads="1"/>
            </p:cNvSpPr>
            <p:nvPr/>
          </p:nvSpPr>
          <p:spPr bwMode="auto">
            <a:xfrm>
              <a:off x="1488"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8" name="Rectangle 104"/>
            <p:cNvSpPr>
              <a:spLocks noChangeArrowheads="1"/>
            </p:cNvSpPr>
            <p:nvPr/>
          </p:nvSpPr>
          <p:spPr bwMode="auto">
            <a:xfrm>
              <a:off x="2448"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9" name="Rectangle 105"/>
            <p:cNvSpPr>
              <a:spLocks noChangeArrowheads="1"/>
            </p:cNvSpPr>
            <p:nvPr/>
          </p:nvSpPr>
          <p:spPr bwMode="auto">
            <a:xfrm>
              <a:off x="2064"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0" name="Rectangle 106"/>
            <p:cNvSpPr>
              <a:spLocks noChangeArrowheads="1"/>
            </p:cNvSpPr>
            <p:nvPr/>
          </p:nvSpPr>
          <p:spPr bwMode="auto">
            <a:xfrm>
              <a:off x="2544"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1" name="Rectangle 107"/>
            <p:cNvSpPr>
              <a:spLocks noChangeArrowheads="1"/>
            </p:cNvSpPr>
            <p:nvPr/>
          </p:nvSpPr>
          <p:spPr bwMode="auto">
            <a:xfrm>
              <a:off x="2160"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2" name="Rectangle 108"/>
            <p:cNvSpPr>
              <a:spLocks noChangeArrowheads="1"/>
            </p:cNvSpPr>
            <p:nvPr/>
          </p:nvSpPr>
          <p:spPr bwMode="auto">
            <a:xfrm>
              <a:off x="2352" y="283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3" name="Rectangle 109"/>
            <p:cNvSpPr>
              <a:spLocks noChangeArrowheads="1"/>
            </p:cNvSpPr>
            <p:nvPr/>
          </p:nvSpPr>
          <p:spPr bwMode="auto">
            <a:xfrm>
              <a:off x="2256"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4" name="Rectangle 110"/>
            <p:cNvSpPr>
              <a:spLocks noChangeArrowheads="1"/>
            </p:cNvSpPr>
            <p:nvPr/>
          </p:nvSpPr>
          <p:spPr bwMode="auto">
            <a:xfrm>
              <a:off x="912"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5" name="Rectangle 111"/>
            <p:cNvSpPr>
              <a:spLocks noChangeArrowheads="1"/>
            </p:cNvSpPr>
            <p:nvPr/>
          </p:nvSpPr>
          <p:spPr bwMode="auto">
            <a:xfrm>
              <a:off x="1008"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6" name="Rectangle 112"/>
            <p:cNvSpPr>
              <a:spLocks noChangeArrowheads="1"/>
            </p:cNvSpPr>
            <p:nvPr/>
          </p:nvSpPr>
          <p:spPr bwMode="auto">
            <a:xfrm>
              <a:off x="1104"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7" name="Rectangle 113"/>
            <p:cNvSpPr>
              <a:spLocks noChangeArrowheads="1"/>
            </p:cNvSpPr>
            <p:nvPr/>
          </p:nvSpPr>
          <p:spPr bwMode="auto">
            <a:xfrm>
              <a:off x="1200"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8" name="Rectangle 114"/>
            <p:cNvSpPr>
              <a:spLocks noChangeArrowheads="1"/>
            </p:cNvSpPr>
            <p:nvPr/>
          </p:nvSpPr>
          <p:spPr bwMode="auto">
            <a:xfrm>
              <a:off x="1296"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9" name="Rectangle 115"/>
            <p:cNvSpPr>
              <a:spLocks noChangeArrowheads="1"/>
            </p:cNvSpPr>
            <p:nvPr/>
          </p:nvSpPr>
          <p:spPr bwMode="auto">
            <a:xfrm>
              <a:off x="2640"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0" name="Rectangle 116"/>
            <p:cNvSpPr>
              <a:spLocks noChangeArrowheads="1"/>
            </p:cNvSpPr>
            <p:nvPr/>
          </p:nvSpPr>
          <p:spPr bwMode="auto">
            <a:xfrm>
              <a:off x="1872"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1" name="Rectangle 117"/>
            <p:cNvSpPr>
              <a:spLocks noChangeArrowheads="1"/>
            </p:cNvSpPr>
            <p:nvPr/>
          </p:nvSpPr>
          <p:spPr bwMode="auto">
            <a:xfrm>
              <a:off x="1104"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2" name="Rectangle 118"/>
            <p:cNvSpPr>
              <a:spLocks noChangeArrowheads="1"/>
            </p:cNvSpPr>
            <p:nvPr/>
          </p:nvSpPr>
          <p:spPr bwMode="auto">
            <a:xfrm>
              <a:off x="1392" y="297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3" name="Rectangle 119"/>
            <p:cNvSpPr>
              <a:spLocks noChangeArrowheads="1"/>
            </p:cNvSpPr>
            <p:nvPr/>
          </p:nvSpPr>
          <p:spPr bwMode="auto">
            <a:xfrm>
              <a:off x="1296"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4" name="Rectangle 120"/>
            <p:cNvSpPr>
              <a:spLocks noChangeArrowheads="1"/>
            </p:cNvSpPr>
            <p:nvPr/>
          </p:nvSpPr>
          <p:spPr bwMode="auto">
            <a:xfrm>
              <a:off x="1200"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5" name="Rectangle 121"/>
            <p:cNvSpPr>
              <a:spLocks noChangeArrowheads="1"/>
            </p:cNvSpPr>
            <p:nvPr/>
          </p:nvSpPr>
          <p:spPr bwMode="auto">
            <a:xfrm>
              <a:off x="2064"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6" name="Rectangle 122"/>
            <p:cNvSpPr>
              <a:spLocks noChangeArrowheads="1"/>
            </p:cNvSpPr>
            <p:nvPr/>
          </p:nvSpPr>
          <p:spPr bwMode="auto">
            <a:xfrm>
              <a:off x="1680"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7" name="Rectangle 123"/>
            <p:cNvSpPr>
              <a:spLocks noChangeArrowheads="1"/>
            </p:cNvSpPr>
            <p:nvPr/>
          </p:nvSpPr>
          <p:spPr bwMode="auto">
            <a:xfrm>
              <a:off x="1488"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8" name="Rectangle 124"/>
            <p:cNvSpPr>
              <a:spLocks noChangeArrowheads="1"/>
            </p:cNvSpPr>
            <p:nvPr/>
          </p:nvSpPr>
          <p:spPr bwMode="auto">
            <a:xfrm>
              <a:off x="1008" y="297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9" name="Rectangle 125"/>
            <p:cNvSpPr>
              <a:spLocks noChangeArrowheads="1"/>
            </p:cNvSpPr>
            <p:nvPr/>
          </p:nvSpPr>
          <p:spPr bwMode="auto">
            <a:xfrm>
              <a:off x="1776"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0" name="Rectangle 126"/>
            <p:cNvSpPr>
              <a:spLocks noChangeArrowheads="1"/>
            </p:cNvSpPr>
            <p:nvPr/>
          </p:nvSpPr>
          <p:spPr bwMode="auto">
            <a:xfrm>
              <a:off x="912"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1" name="Rectangle 127"/>
            <p:cNvSpPr>
              <a:spLocks noChangeArrowheads="1"/>
            </p:cNvSpPr>
            <p:nvPr/>
          </p:nvSpPr>
          <p:spPr bwMode="auto">
            <a:xfrm>
              <a:off x="2160"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2" name="Rectangle 128"/>
            <p:cNvSpPr>
              <a:spLocks noChangeArrowheads="1"/>
            </p:cNvSpPr>
            <p:nvPr/>
          </p:nvSpPr>
          <p:spPr bwMode="auto">
            <a:xfrm>
              <a:off x="1584"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3" name="Rectangle 129"/>
            <p:cNvSpPr>
              <a:spLocks noChangeArrowheads="1"/>
            </p:cNvSpPr>
            <p:nvPr/>
          </p:nvSpPr>
          <p:spPr bwMode="auto">
            <a:xfrm>
              <a:off x="2256"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4" name="Rectangle 130"/>
            <p:cNvSpPr>
              <a:spLocks noChangeArrowheads="1"/>
            </p:cNvSpPr>
            <p:nvPr/>
          </p:nvSpPr>
          <p:spPr bwMode="auto">
            <a:xfrm>
              <a:off x="2352"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5" name="Rectangle 131"/>
            <p:cNvSpPr>
              <a:spLocks noChangeArrowheads="1"/>
            </p:cNvSpPr>
            <p:nvPr/>
          </p:nvSpPr>
          <p:spPr bwMode="auto">
            <a:xfrm>
              <a:off x="2448"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6" name="Rectangle 132"/>
            <p:cNvSpPr>
              <a:spLocks noChangeArrowheads="1"/>
            </p:cNvSpPr>
            <p:nvPr/>
          </p:nvSpPr>
          <p:spPr bwMode="auto">
            <a:xfrm>
              <a:off x="2544"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7" name="Rectangle 133"/>
            <p:cNvSpPr>
              <a:spLocks noChangeArrowheads="1"/>
            </p:cNvSpPr>
            <p:nvPr/>
          </p:nvSpPr>
          <p:spPr bwMode="auto">
            <a:xfrm>
              <a:off x="1776" y="312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8" name="Rectangle 134"/>
            <p:cNvSpPr>
              <a:spLocks noChangeArrowheads="1"/>
            </p:cNvSpPr>
            <p:nvPr/>
          </p:nvSpPr>
          <p:spPr bwMode="auto">
            <a:xfrm>
              <a:off x="1008"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9" name="Rectangle 135"/>
            <p:cNvSpPr>
              <a:spLocks noChangeArrowheads="1"/>
            </p:cNvSpPr>
            <p:nvPr/>
          </p:nvSpPr>
          <p:spPr bwMode="auto">
            <a:xfrm>
              <a:off x="1296" y="312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0" name="Rectangle 136"/>
            <p:cNvSpPr>
              <a:spLocks noChangeArrowheads="1"/>
            </p:cNvSpPr>
            <p:nvPr/>
          </p:nvSpPr>
          <p:spPr bwMode="auto">
            <a:xfrm>
              <a:off x="1200"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1" name="Rectangle 137"/>
            <p:cNvSpPr>
              <a:spLocks noChangeArrowheads="1"/>
            </p:cNvSpPr>
            <p:nvPr/>
          </p:nvSpPr>
          <p:spPr bwMode="auto">
            <a:xfrm>
              <a:off x="2160"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2" name="Rectangle 138"/>
            <p:cNvSpPr>
              <a:spLocks noChangeArrowheads="1"/>
            </p:cNvSpPr>
            <p:nvPr/>
          </p:nvSpPr>
          <p:spPr bwMode="auto">
            <a:xfrm>
              <a:off x="1104" y="312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3" name="Rectangle 139"/>
            <p:cNvSpPr>
              <a:spLocks noChangeArrowheads="1"/>
            </p:cNvSpPr>
            <p:nvPr/>
          </p:nvSpPr>
          <p:spPr bwMode="auto">
            <a:xfrm>
              <a:off x="1872" y="312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4" name="Rectangle 140"/>
            <p:cNvSpPr>
              <a:spLocks noChangeArrowheads="1"/>
            </p:cNvSpPr>
            <p:nvPr/>
          </p:nvSpPr>
          <p:spPr bwMode="auto">
            <a:xfrm>
              <a:off x="1584" y="312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5" name="Rectangle 141"/>
            <p:cNvSpPr>
              <a:spLocks noChangeArrowheads="1"/>
            </p:cNvSpPr>
            <p:nvPr/>
          </p:nvSpPr>
          <p:spPr bwMode="auto">
            <a:xfrm>
              <a:off x="1392"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6" name="Rectangle 142"/>
            <p:cNvSpPr>
              <a:spLocks noChangeArrowheads="1"/>
            </p:cNvSpPr>
            <p:nvPr/>
          </p:nvSpPr>
          <p:spPr bwMode="auto">
            <a:xfrm>
              <a:off x="912" y="312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7" name="Rectangle 143"/>
            <p:cNvSpPr>
              <a:spLocks noChangeArrowheads="1"/>
            </p:cNvSpPr>
            <p:nvPr/>
          </p:nvSpPr>
          <p:spPr bwMode="auto">
            <a:xfrm>
              <a:off x="1680"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8" name="Rectangle 144"/>
            <p:cNvSpPr>
              <a:spLocks noChangeArrowheads="1"/>
            </p:cNvSpPr>
            <p:nvPr/>
          </p:nvSpPr>
          <p:spPr bwMode="auto">
            <a:xfrm>
              <a:off x="2064"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9" name="Rectangle 145"/>
            <p:cNvSpPr>
              <a:spLocks noChangeArrowheads="1"/>
            </p:cNvSpPr>
            <p:nvPr/>
          </p:nvSpPr>
          <p:spPr bwMode="auto">
            <a:xfrm>
              <a:off x="1488"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0" name="Rectangle 146"/>
            <p:cNvSpPr>
              <a:spLocks noChangeArrowheads="1"/>
            </p:cNvSpPr>
            <p:nvPr/>
          </p:nvSpPr>
          <p:spPr bwMode="auto">
            <a:xfrm>
              <a:off x="1968"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1" name="Rectangle 147"/>
            <p:cNvSpPr>
              <a:spLocks noChangeArrowheads="1"/>
            </p:cNvSpPr>
            <p:nvPr/>
          </p:nvSpPr>
          <p:spPr bwMode="auto">
            <a:xfrm>
              <a:off x="2544"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2" name="Rectangle 148"/>
            <p:cNvSpPr>
              <a:spLocks noChangeArrowheads="1"/>
            </p:cNvSpPr>
            <p:nvPr/>
          </p:nvSpPr>
          <p:spPr bwMode="auto">
            <a:xfrm>
              <a:off x="2640" y="312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3" name="Rectangle 149"/>
            <p:cNvSpPr>
              <a:spLocks noChangeArrowheads="1"/>
            </p:cNvSpPr>
            <p:nvPr/>
          </p:nvSpPr>
          <p:spPr bwMode="auto">
            <a:xfrm>
              <a:off x="2448" y="312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4" name="Rectangle 150"/>
            <p:cNvSpPr>
              <a:spLocks noChangeArrowheads="1"/>
            </p:cNvSpPr>
            <p:nvPr/>
          </p:nvSpPr>
          <p:spPr bwMode="auto">
            <a:xfrm>
              <a:off x="2256"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5" name="Rectangle 151"/>
            <p:cNvSpPr>
              <a:spLocks noChangeArrowheads="1"/>
            </p:cNvSpPr>
            <p:nvPr/>
          </p:nvSpPr>
          <p:spPr bwMode="auto">
            <a:xfrm>
              <a:off x="2544" y="326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6" name="Rectangle 152"/>
            <p:cNvSpPr>
              <a:spLocks noChangeArrowheads="1"/>
            </p:cNvSpPr>
            <p:nvPr/>
          </p:nvSpPr>
          <p:spPr bwMode="auto">
            <a:xfrm>
              <a:off x="2448"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7" name="Rectangle 153"/>
            <p:cNvSpPr>
              <a:spLocks noChangeArrowheads="1"/>
            </p:cNvSpPr>
            <p:nvPr/>
          </p:nvSpPr>
          <p:spPr bwMode="auto">
            <a:xfrm>
              <a:off x="2352"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8" name="Rectangle 154"/>
            <p:cNvSpPr>
              <a:spLocks noChangeArrowheads="1"/>
            </p:cNvSpPr>
            <p:nvPr/>
          </p:nvSpPr>
          <p:spPr bwMode="auto">
            <a:xfrm>
              <a:off x="1968"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9" name="Rectangle 155"/>
            <p:cNvSpPr>
              <a:spLocks noChangeArrowheads="1"/>
            </p:cNvSpPr>
            <p:nvPr/>
          </p:nvSpPr>
          <p:spPr bwMode="auto">
            <a:xfrm>
              <a:off x="2160" y="326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0" name="Rectangle 156"/>
            <p:cNvSpPr>
              <a:spLocks noChangeArrowheads="1"/>
            </p:cNvSpPr>
            <p:nvPr/>
          </p:nvSpPr>
          <p:spPr bwMode="auto">
            <a:xfrm>
              <a:off x="2064"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1" name="Rectangle 157"/>
            <p:cNvSpPr>
              <a:spLocks noChangeArrowheads="1"/>
            </p:cNvSpPr>
            <p:nvPr/>
          </p:nvSpPr>
          <p:spPr bwMode="auto">
            <a:xfrm>
              <a:off x="2640"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2" name="Rectangle 158"/>
            <p:cNvSpPr>
              <a:spLocks noChangeArrowheads="1"/>
            </p:cNvSpPr>
            <p:nvPr/>
          </p:nvSpPr>
          <p:spPr bwMode="auto">
            <a:xfrm>
              <a:off x="1488"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3" name="Rectangle 159"/>
            <p:cNvSpPr>
              <a:spLocks noChangeArrowheads="1"/>
            </p:cNvSpPr>
            <p:nvPr/>
          </p:nvSpPr>
          <p:spPr bwMode="auto">
            <a:xfrm>
              <a:off x="1584"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4" name="Rectangle 160"/>
            <p:cNvSpPr>
              <a:spLocks noChangeArrowheads="1"/>
            </p:cNvSpPr>
            <p:nvPr/>
          </p:nvSpPr>
          <p:spPr bwMode="auto">
            <a:xfrm>
              <a:off x="1680"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5" name="Rectangle 161"/>
            <p:cNvSpPr>
              <a:spLocks noChangeArrowheads="1"/>
            </p:cNvSpPr>
            <p:nvPr/>
          </p:nvSpPr>
          <p:spPr bwMode="auto">
            <a:xfrm>
              <a:off x="1776"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6" name="Rectangle 162"/>
            <p:cNvSpPr>
              <a:spLocks noChangeArrowheads="1"/>
            </p:cNvSpPr>
            <p:nvPr/>
          </p:nvSpPr>
          <p:spPr bwMode="auto">
            <a:xfrm>
              <a:off x="1872"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7" name="Rectangle 163"/>
            <p:cNvSpPr>
              <a:spLocks noChangeArrowheads="1"/>
            </p:cNvSpPr>
            <p:nvPr/>
          </p:nvSpPr>
          <p:spPr bwMode="auto">
            <a:xfrm>
              <a:off x="1104"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8" name="Rectangle 164"/>
            <p:cNvSpPr>
              <a:spLocks noChangeArrowheads="1"/>
            </p:cNvSpPr>
            <p:nvPr/>
          </p:nvSpPr>
          <p:spPr bwMode="auto">
            <a:xfrm>
              <a:off x="1008"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9" name="Rectangle 165"/>
            <p:cNvSpPr>
              <a:spLocks noChangeArrowheads="1"/>
            </p:cNvSpPr>
            <p:nvPr/>
          </p:nvSpPr>
          <p:spPr bwMode="auto">
            <a:xfrm>
              <a:off x="1200" y="326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0" name="Rectangle 166"/>
            <p:cNvSpPr>
              <a:spLocks noChangeArrowheads="1"/>
            </p:cNvSpPr>
            <p:nvPr/>
          </p:nvSpPr>
          <p:spPr bwMode="auto">
            <a:xfrm>
              <a:off x="1296"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1" name="Rectangle 167"/>
            <p:cNvSpPr>
              <a:spLocks noChangeArrowheads="1"/>
            </p:cNvSpPr>
            <p:nvPr/>
          </p:nvSpPr>
          <p:spPr bwMode="auto">
            <a:xfrm>
              <a:off x="1392"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2" name="Rectangle 168"/>
            <p:cNvSpPr>
              <a:spLocks noChangeArrowheads="1"/>
            </p:cNvSpPr>
            <p:nvPr/>
          </p:nvSpPr>
          <p:spPr bwMode="auto">
            <a:xfrm>
              <a:off x="2256"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3" name="Rectangle 169"/>
            <p:cNvSpPr>
              <a:spLocks noChangeArrowheads="1"/>
            </p:cNvSpPr>
            <p:nvPr/>
          </p:nvSpPr>
          <p:spPr bwMode="auto">
            <a:xfrm>
              <a:off x="1680"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4" name="Rectangle 170"/>
            <p:cNvSpPr>
              <a:spLocks noChangeArrowheads="1"/>
            </p:cNvSpPr>
            <p:nvPr/>
          </p:nvSpPr>
          <p:spPr bwMode="auto">
            <a:xfrm>
              <a:off x="1392" y="340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5" name="Rectangle 171"/>
            <p:cNvSpPr>
              <a:spLocks noChangeArrowheads="1"/>
            </p:cNvSpPr>
            <p:nvPr/>
          </p:nvSpPr>
          <p:spPr bwMode="auto">
            <a:xfrm>
              <a:off x="1200" y="340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6" name="Rectangle 172"/>
            <p:cNvSpPr>
              <a:spLocks noChangeArrowheads="1"/>
            </p:cNvSpPr>
            <p:nvPr/>
          </p:nvSpPr>
          <p:spPr bwMode="auto">
            <a:xfrm>
              <a:off x="912"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7" name="Rectangle 173"/>
            <p:cNvSpPr>
              <a:spLocks noChangeArrowheads="1"/>
            </p:cNvSpPr>
            <p:nvPr/>
          </p:nvSpPr>
          <p:spPr bwMode="auto">
            <a:xfrm>
              <a:off x="1104"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8" name="Rectangle 174"/>
            <p:cNvSpPr>
              <a:spLocks noChangeArrowheads="1"/>
            </p:cNvSpPr>
            <p:nvPr/>
          </p:nvSpPr>
          <p:spPr bwMode="auto">
            <a:xfrm>
              <a:off x="1584"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9" name="Rectangle 175"/>
            <p:cNvSpPr>
              <a:spLocks noChangeArrowheads="1"/>
            </p:cNvSpPr>
            <p:nvPr/>
          </p:nvSpPr>
          <p:spPr bwMode="auto">
            <a:xfrm>
              <a:off x="1776" y="340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0" name="Rectangle 176"/>
            <p:cNvSpPr>
              <a:spLocks noChangeArrowheads="1"/>
            </p:cNvSpPr>
            <p:nvPr/>
          </p:nvSpPr>
          <p:spPr bwMode="auto">
            <a:xfrm>
              <a:off x="1008"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1" name="Rectangle 177"/>
            <p:cNvSpPr>
              <a:spLocks noChangeArrowheads="1"/>
            </p:cNvSpPr>
            <p:nvPr/>
          </p:nvSpPr>
          <p:spPr bwMode="auto">
            <a:xfrm>
              <a:off x="1872" y="340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2" name="Rectangle 178"/>
            <p:cNvSpPr>
              <a:spLocks noChangeArrowheads="1"/>
            </p:cNvSpPr>
            <p:nvPr/>
          </p:nvSpPr>
          <p:spPr bwMode="auto">
            <a:xfrm>
              <a:off x="1968"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3" name="Rectangle 179"/>
            <p:cNvSpPr>
              <a:spLocks noChangeArrowheads="1"/>
            </p:cNvSpPr>
            <p:nvPr/>
          </p:nvSpPr>
          <p:spPr bwMode="auto">
            <a:xfrm>
              <a:off x="2064"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4" name="Rectangle 180"/>
            <p:cNvSpPr>
              <a:spLocks noChangeArrowheads="1"/>
            </p:cNvSpPr>
            <p:nvPr/>
          </p:nvSpPr>
          <p:spPr bwMode="auto">
            <a:xfrm>
              <a:off x="2160" y="340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5" name="Rectangle 181"/>
            <p:cNvSpPr>
              <a:spLocks noChangeArrowheads="1"/>
            </p:cNvSpPr>
            <p:nvPr/>
          </p:nvSpPr>
          <p:spPr bwMode="auto">
            <a:xfrm>
              <a:off x="2256"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6" name="Rectangle 182"/>
            <p:cNvSpPr>
              <a:spLocks noChangeArrowheads="1"/>
            </p:cNvSpPr>
            <p:nvPr/>
          </p:nvSpPr>
          <p:spPr bwMode="auto">
            <a:xfrm>
              <a:off x="2448" y="340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7" name="Rectangle 183"/>
            <p:cNvSpPr>
              <a:spLocks noChangeArrowheads="1"/>
            </p:cNvSpPr>
            <p:nvPr/>
          </p:nvSpPr>
          <p:spPr bwMode="auto">
            <a:xfrm>
              <a:off x="1488"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8" name="Rectangle 184"/>
            <p:cNvSpPr>
              <a:spLocks noChangeArrowheads="1"/>
            </p:cNvSpPr>
            <p:nvPr/>
          </p:nvSpPr>
          <p:spPr bwMode="auto">
            <a:xfrm>
              <a:off x="2544"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9" name="Rectangle 185"/>
            <p:cNvSpPr>
              <a:spLocks noChangeArrowheads="1"/>
            </p:cNvSpPr>
            <p:nvPr/>
          </p:nvSpPr>
          <p:spPr bwMode="auto">
            <a:xfrm>
              <a:off x="2640"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0" name="Rectangle 186"/>
            <p:cNvSpPr>
              <a:spLocks noChangeArrowheads="1"/>
            </p:cNvSpPr>
            <p:nvPr/>
          </p:nvSpPr>
          <p:spPr bwMode="auto">
            <a:xfrm>
              <a:off x="912" y="326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1" name="Rectangle 187"/>
            <p:cNvSpPr>
              <a:spLocks noChangeArrowheads="1"/>
            </p:cNvSpPr>
            <p:nvPr/>
          </p:nvSpPr>
          <p:spPr bwMode="auto">
            <a:xfrm>
              <a:off x="1872"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2" name="Rectangle 188"/>
            <p:cNvSpPr>
              <a:spLocks noChangeArrowheads="1"/>
            </p:cNvSpPr>
            <p:nvPr/>
          </p:nvSpPr>
          <p:spPr bwMode="auto">
            <a:xfrm>
              <a:off x="1008" y="355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3" name="Rectangle 189"/>
            <p:cNvSpPr>
              <a:spLocks noChangeArrowheads="1"/>
            </p:cNvSpPr>
            <p:nvPr/>
          </p:nvSpPr>
          <p:spPr bwMode="auto">
            <a:xfrm>
              <a:off x="1296"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4" name="Rectangle 190"/>
            <p:cNvSpPr>
              <a:spLocks noChangeArrowheads="1"/>
            </p:cNvSpPr>
            <p:nvPr/>
          </p:nvSpPr>
          <p:spPr bwMode="auto">
            <a:xfrm>
              <a:off x="1200"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5" name="Rectangle 191"/>
            <p:cNvSpPr>
              <a:spLocks noChangeArrowheads="1"/>
            </p:cNvSpPr>
            <p:nvPr/>
          </p:nvSpPr>
          <p:spPr bwMode="auto">
            <a:xfrm>
              <a:off x="1104"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6" name="Rectangle 192"/>
            <p:cNvSpPr>
              <a:spLocks noChangeArrowheads="1"/>
            </p:cNvSpPr>
            <p:nvPr/>
          </p:nvSpPr>
          <p:spPr bwMode="auto">
            <a:xfrm>
              <a:off x="1968"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7" name="Rectangle 193"/>
            <p:cNvSpPr>
              <a:spLocks noChangeArrowheads="1"/>
            </p:cNvSpPr>
            <p:nvPr/>
          </p:nvSpPr>
          <p:spPr bwMode="auto">
            <a:xfrm>
              <a:off x="1584"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8" name="Rectangle 194"/>
            <p:cNvSpPr>
              <a:spLocks noChangeArrowheads="1"/>
            </p:cNvSpPr>
            <p:nvPr/>
          </p:nvSpPr>
          <p:spPr bwMode="auto">
            <a:xfrm>
              <a:off x="1392" y="355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9" name="Rectangle 195"/>
            <p:cNvSpPr>
              <a:spLocks noChangeArrowheads="1"/>
            </p:cNvSpPr>
            <p:nvPr/>
          </p:nvSpPr>
          <p:spPr bwMode="auto">
            <a:xfrm>
              <a:off x="912"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0" name="Rectangle 196"/>
            <p:cNvSpPr>
              <a:spLocks noChangeArrowheads="1"/>
            </p:cNvSpPr>
            <p:nvPr/>
          </p:nvSpPr>
          <p:spPr bwMode="auto">
            <a:xfrm>
              <a:off x="1776"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1" name="Rectangle 197"/>
            <p:cNvSpPr>
              <a:spLocks noChangeArrowheads="1"/>
            </p:cNvSpPr>
            <p:nvPr/>
          </p:nvSpPr>
          <p:spPr bwMode="auto">
            <a:xfrm>
              <a:off x="1488"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2" name="Rectangle 198"/>
            <p:cNvSpPr>
              <a:spLocks noChangeArrowheads="1"/>
            </p:cNvSpPr>
            <p:nvPr/>
          </p:nvSpPr>
          <p:spPr bwMode="auto">
            <a:xfrm>
              <a:off x="2256" y="355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3" name="Rectangle 199"/>
            <p:cNvSpPr>
              <a:spLocks noChangeArrowheads="1"/>
            </p:cNvSpPr>
            <p:nvPr/>
          </p:nvSpPr>
          <p:spPr bwMode="auto">
            <a:xfrm>
              <a:off x="2544"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4" name="Rectangle 200"/>
            <p:cNvSpPr>
              <a:spLocks noChangeArrowheads="1"/>
            </p:cNvSpPr>
            <p:nvPr/>
          </p:nvSpPr>
          <p:spPr bwMode="auto">
            <a:xfrm>
              <a:off x="2448"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5" name="Rectangle 201"/>
            <p:cNvSpPr>
              <a:spLocks noChangeArrowheads="1"/>
            </p:cNvSpPr>
            <p:nvPr/>
          </p:nvSpPr>
          <p:spPr bwMode="auto">
            <a:xfrm>
              <a:off x="2352"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6" name="Rectangle 202"/>
            <p:cNvSpPr>
              <a:spLocks noChangeArrowheads="1"/>
            </p:cNvSpPr>
            <p:nvPr/>
          </p:nvSpPr>
          <p:spPr bwMode="auto">
            <a:xfrm>
              <a:off x="2640" y="355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7" name="Rectangle 203"/>
            <p:cNvSpPr>
              <a:spLocks noChangeArrowheads="1"/>
            </p:cNvSpPr>
            <p:nvPr/>
          </p:nvSpPr>
          <p:spPr bwMode="auto">
            <a:xfrm>
              <a:off x="1680"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8" name="Rectangle 204"/>
            <p:cNvSpPr>
              <a:spLocks noChangeArrowheads="1"/>
            </p:cNvSpPr>
            <p:nvPr/>
          </p:nvSpPr>
          <p:spPr bwMode="auto">
            <a:xfrm>
              <a:off x="2064"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9" name="Rectangle 205"/>
            <p:cNvSpPr>
              <a:spLocks noChangeArrowheads="1"/>
            </p:cNvSpPr>
            <p:nvPr/>
          </p:nvSpPr>
          <p:spPr bwMode="auto">
            <a:xfrm>
              <a:off x="2160"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0" name="Rectangle 206"/>
            <p:cNvSpPr>
              <a:spLocks noChangeArrowheads="1"/>
            </p:cNvSpPr>
            <p:nvPr/>
          </p:nvSpPr>
          <p:spPr bwMode="auto">
            <a:xfrm>
              <a:off x="2256"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1" name="Rectangle 207"/>
            <p:cNvSpPr>
              <a:spLocks noChangeArrowheads="1"/>
            </p:cNvSpPr>
            <p:nvPr/>
          </p:nvSpPr>
          <p:spPr bwMode="auto">
            <a:xfrm>
              <a:off x="1392" y="369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2" name="Rectangle 208"/>
            <p:cNvSpPr>
              <a:spLocks noChangeArrowheads="1"/>
            </p:cNvSpPr>
            <p:nvPr/>
          </p:nvSpPr>
          <p:spPr bwMode="auto">
            <a:xfrm>
              <a:off x="1680" y="369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3" name="Rectangle 209"/>
            <p:cNvSpPr>
              <a:spLocks noChangeArrowheads="1"/>
            </p:cNvSpPr>
            <p:nvPr/>
          </p:nvSpPr>
          <p:spPr bwMode="auto">
            <a:xfrm>
              <a:off x="1584"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4" name="Rectangle 210"/>
            <p:cNvSpPr>
              <a:spLocks noChangeArrowheads="1"/>
            </p:cNvSpPr>
            <p:nvPr/>
          </p:nvSpPr>
          <p:spPr bwMode="auto">
            <a:xfrm>
              <a:off x="1488"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5" name="Rectangle 211"/>
            <p:cNvSpPr>
              <a:spLocks noChangeArrowheads="1"/>
            </p:cNvSpPr>
            <p:nvPr/>
          </p:nvSpPr>
          <p:spPr bwMode="auto">
            <a:xfrm>
              <a:off x="2352" y="369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6" name="Rectangle 212"/>
            <p:cNvSpPr>
              <a:spLocks noChangeArrowheads="1"/>
            </p:cNvSpPr>
            <p:nvPr/>
          </p:nvSpPr>
          <p:spPr bwMode="auto">
            <a:xfrm>
              <a:off x="1968"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7" name="Rectangle 213"/>
            <p:cNvSpPr>
              <a:spLocks noChangeArrowheads="1"/>
            </p:cNvSpPr>
            <p:nvPr/>
          </p:nvSpPr>
          <p:spPr bwMode="auto">
            <a:xfrm>
              <a:off x="1776" y="369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8" name="Rectangle 214"/>
            <p:cNvSpPr>
              <a:spLocks noChangeArrowheads="1"/>
            </p:cNvSpPr>
            <p:nvPr/>
          </p:nvSpPr>
          <p:spPr bwMode="auto">
            <a:xfrm>
              <a:off x="1296" y="369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9" name="Rectangle 215"/>
            <p:cNvSpPr>
              <a:spLocks noChangeArrowheads="1"/>
            </p:cNvSpPr>
            <p:nvPr/>
          </p:nvSpPr>
          <p:spPr bwMode="auto">
            <a:xfrm>
              <a:off x="2160"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0" name="Rectangle 216"/>
            <p:cNvSpPr>
              <a:spLocks noChangeArrowheads="1"/>
            </p:cNvSpPr>
            <p:nvPr/>
          </p:nvSpPr>
          <p:spPr bwMode="auto">
            <a:xfrm>
              <a:off x="1872"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1" name="Rectangle 217"/>
            <p:cNvSpPr>
              <a:spLocks noChangeArrowheads="1"/>
            </p:cNvSpPr>
            <p:nvPr/>
          </p:nvSpPr>
          <p:spPr bwMode="auto">
            <a:xfrm>
              <a:off x="2640" y="369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2" name="Rectangle 218"/>
            <p:cNvSpPr>
              <a:spLocks noChangeArrowheads="1"/>
            </p:cNvSpPr>
            <p:nvPr/>
          </p:nvSpPr>
          <p:spPr bwMode="auto">
            <a:xfrm>
              <a:off x="2064" y="369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3" name="Rectangle 219"/>
            <p:cNvSpPr>
              <a:spLocks noChangeArrowheads="1"/>
            </p:cNvSpPr>
            <p:nvPr/>
          </p:nvSpPr>
          <p:spPr bwMode="auto">
            <a:xfrm>
              <a:off x="2448"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4" name="Rectangle 220"/>
            <p:cNvSpPr>
              <a:spLocks noChangeArrowheads="1"/>
            </p:cNvSpPr>
            <p:nvPr/>
          </p:nvSpPr>
          <p:spPr bwMode="auto">
            <a:xfrm>
              <a:off x="2544" y="369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5" name="Rectangle 221"/>
            <p:cNvSpPr>
              <a:spLocks noChangeArrowheads="1"/>
            </p:cNvSpPr>
            <p:nvPr/>
          </p:nvSpPr>
          <p:spPr bwMode="auto">
            <a:xfrm>
              <a:off x="912" y="369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6" name="Rectangle 222"/>
            <p:cNvSpPr>
              <a:spLocks noChangeArrowheads="1"/>
            </p:cNvSpPr>
            <p:nvPr/>
          </p:nvSpPr>
          <p:spPr bwMode="auto">
            <a:xfrm>
              <a:off x="1008"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7" name="Rectangle 223"/>
            <p:cNvSpPr>
              <a:spLocks noChangeArrowheads="1"/>
            </p:cNvSpPr>
            <p:nvPr/>
          </p:nvSpPr>
          <p:spPr bwMode="auto">
            <a:xfrm>
              <a:off x="1200"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8" name="Rectangle 224"/>
            <p:cNvSpPr>
              <a:spLocks noChangeArrowheads="1"/>
            </p:cNvSpPr>
            <p:nvPr/>
          </p:nvSpPr>
          <p:spPr bwMode="auto">
            <a:xfrm>
              <a:off x="1104"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9" name="Rectangle 225"/>
            <p:cNvSpPr>
              <a:spLocks noChangeArrowheads="1"/>
            </p:cNvSpPr>
            <p:nvPr/>
          </p:nvSpPr>
          <p:spPr bwMode="auto">
            <a:xfrm>
              <a:off x="1296" y="340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0" name="Rectangle 226"/>
            <p:cNvSpPr>
              <a:spLocks noChangeArrowheads="1"/>
            </p:cNvSpPr>
            <p:nvPr/>
          </p:nvSpPr>
          <p:spPr bwMode="auto">
            <a:xfrm>
              <a:off x="1584"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1" name="Rectangle 227"/>
            <p:cNvSpPr>
              <a:spLocks noChangeArrowheads="1"/>
            </p:cNvSpPr>
            <p:nvPr/>
          </p:nvSpPr>
          <p:spPr bwMode="auto">
            <a:xfrm>
              <a:off x="1680"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2" name="Rectangle 228"/>
            <p:cNvSpPr>
              <a:spLocks noChangeArrowheads="1"/>
            </p:cNvSpPr>
            <p:nvPr/>
          </p:nvSpPr>
          <p:spPr bwMode="auto">
            <a:xfrm>
              <a:off x="1488"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3" name="Rectangle 229"/>
            <p:cNvSpPr>
              <a:spLocks noChangeArrowheads="1"/>
            </p:cNvSpPr>
            <p:nvPr/>
          </p:nvSpPr>
          <p:spPr bwMode="auto">
            <a:xfrm>
              <a:off x="1392"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4" name="Rectangle 230"/>
            <p:cNvSpPr>
              <a:spLocks noChangeArrowheads="1"/>
            </p:cNvSpPr>
            <p:nvPr/>
          </p:nvSpPr>
          <p:spPr bwMode="auto">
            <a:xfrm>
              <a:off x="1968"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5" name="Rectangle 231"/>
            <p:cNvSpPr>
              <a:spLocks noChangeArrowheads="1"/>
            </p:cNvSpPr>
            <p:nvPr/>
          </p:nvSpPr>
          <p:spPr bwMode="auto">
            <a:xfrm>
              <a:off x="1008"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6" name="Rectangle 232"/>
            <p:cNvSpPr>
              <a:spLocks noChangeArrowheads="1"/>
            </p:cNvSpPr>
            <p:nvPr/>
          </p:nvSpPr>
          <p:spPr bwMode="auto">
            <a:xfrm>
              <a:off x="2352" y="340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7" name="Rectangle 233"/>
            <p:cNvSpPr>
              <a:spLocks noChangeArrowheads="1"/>
            </p:cNvSpPr>
            <p:nvPr/>
          </p:nvSpPr>
          <p:spPr bwMode="auto">
            <a:xfrm>
              <a:off x="2352"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8" name="Rectangle 234"/>
            <p:cNvSpPr>
              <a:spLocks noChangeArrowheads="1"/>
            </p:cNvSpPr>
            <p:nvPr/>
          </p:nvSpPr>
          <p:spPr bwMode="auto">
            <a:xfrm>
              <a:off x="2064"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grpSp>
      <p:grpSp>
        <p:nvGrpSpPr>
          <p:cNvPr id="4" name="Group 417"/>
          <p:cNvGrpSpPr>
            <a:grpSpLocks/>
          </p:cNvGrpSpPr>
          <p:nvPr/>
        </p:nvGrpSpPr>
        <p:grpSpPr bwMode="auto">
          <a:xfrm>
            <a:off x="5867400" y="3581400"/>
            <a:ext cx="457200" cy="2209800"/>
            <a:chOff x="4343400" y="3581400"/>
            <a:chExt cx="457200" cy="2209800"/>
          </a:xfrm>
        </p:grpSpPr>
        <p:sp>
          <p:nvSpPr>
            <p:cNvPr id="28202" name="Rectangle 3"/>
            <p:cNvSpPr>
              <a:spLocks noChangeArrowheads="1"/>
            </p:cNvSpPr>
            <p:nvPr/>
          </p:nvSpPr>
          <p:spPr bwMode="auto">
            <a:xfrm>
              <a:off x="4495800" y="5181600"/>
              <a:ext cx="152400" cy="152400"/>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sz="1200">
                  <a:latin typeface="Arial" charset="0"/>
                </a:rPr>
                <a:t>M</a:t>
              </a:r>
            </a:p>
          </p:txBody>
        </p:sp>
        <p:sp>
          <p:nvSpPr>
            <p:cNvPr id="31750" name="Rectangle 6"/>
            <p:cNvSpPr>
              <a:spLocks noChangeArrowheads="1"/>
            </p:cNvSpPr>
            <p:nvPr/>
          </p:nvSpPr>
          <p:spPr bwMode="auto">
            <a:xfrm>
              <a:off x="4648200" y="35814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1" name="Rectangle 7"/>
            <p:cNvSpPr>
              <a:spLocks noChangeArrowheads="1"/>
            </p:cNvSpPr>
            <p:nvPr/>
          </p:nvSpPr>
          <p:spPr bwMode="auto">
            <a:xfrm>
              <a:off x="4343400" y="3810000"/>
              <a:ext cx="152400" cy="152400"/>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2" name="Rectangle 8"/>
            <p:cNvSpPr>
              <a:spLocks noChangeArrowheads="1"/>
            </p:cNvSpPr>
            <p:nvPr/>
          </p:nvSpPr>
          <p:spPr bwMode="auto">
            <a:xfrm>
              <a:off x="4343400" y="35814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3" name="Rectangle 9"/>
            <p:cNvSpPr>
              <a:spLocks noChangeArrowheads="1"/>
            </p:cNvSpPr>
            <p:nvPr/>
          </p:nvSpPr>
          <p:spPr bwMode="auto">
            <a:xfrm>
              <a:off x="4495800" y="4038600"/>
              <a:ext cx="152400" cy="152400"/>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4" name="Rectangle 10"/>
            <p:cNvSpPr>
              <a:spLocks noChangeArrowheads="1"/>
            </p:cNvSpPr>
            <p:nvPr/>
          </p:nvSpPr>
          <p:spPr bwMode="auto">
            <a:xfrm>
              <a:off x="4343400" y="4038600"/>
              <a:ext cx="152400" cy="152400"/>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5" name="Rectangle 11"/>
            <p:cNvSpPr>
              <a:spLocks noChangeArrowheads="1"/>
            </p:cNvSpPr>
            <p:nvPr/>
          </p:nvSpPr>
          <p:spPr bwMode="auto">
            <a:xfrm>
              <a:off x="4495800" y="4267200"/>
              <a:ext cx="152400" cy="152400"/>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6" name="Rectangle 12"/>
            <p:cNvSpPr>
              <a:spLocks noChangeArrowheads="1"/>
            </p:cNvSpPr>
            <p:nvPr/>
          </p:nvSpPr>
          <p:spPr bwMode="auto">
            <a:xfrm>
              <a:off x="4648200" y="4267200"/>
              <a:ext cx="152400" cy="152400"/>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7" name="Rectangle 13"/>
            <p:cNvSpPr>
              <a:spLocks noChangeArrowheads="1"/>
            </p:cNvSpPr>
            <p:nvPr/>
          </p:nvSpPr>
          <p:spPr bwMode="auto">
            <a:xfrm>
              <a:off x="4343400" y="44958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8" name="Rectangle 14"/>
            <p:cNvSpPr>
              <a:spLocks noChangeArrowheads="1"/>
            </p:cNvSpPr>
            <p:nvPr/>
          </p:nvSpPr>
          <p:spPr bwMode="auto">
            <a:xfrm>
              <a:off x="4495800" y="4724400"/>
              <a:ext cx="152400" cy="152400"/>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9" name="Rectangle 15"/>
            <p:cNvSpPr>
              <a:spLocks noChangeArrowheads="1"/>
            </p:cNvSpPr>
            <p:nvPr/>
          </p:nvSpPr>
          <p:spPr bwMode="auto">
            <a:xfrm>
              <a:off x="4343400" y="4724400"/>
              <a:ext cx="152400" cy="152400"/>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60" name="Rectangle 16"/>
            <p:cNvSpPr>
              <a:spLocks noChangeArrowheads="1"/>
            </p:cNvSpPr>
            <p:nvPr/>
          </p:nvSpPr>
          <p:spPr bwMode="auto">
            <a:xfrm>
              <a:off x="4648200" y="4724400"/>
              <a:ext cx="152400" cy="152400"/>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61" name="Rectangle 17"/>
            <p:cNvSpPr>
              <a:spLocks noChangeArrowheads="1"/>
            </p:cNvSpPr>
            <p:nvPr/>
          </p:nvSpPr>
          <p:spPr bwMode="auto">
            <a:xfrm>
              <a:off x="4648200" y="49530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62" name="Rectangle 18"/>
            <p:cNvSpPr>
              <a:spLocks noChangeArrowheads="1"/>
            </p:cNvSpPr>
            <p:nvPr/>
          </p:nvSpPr>
          <p:spPr bwMode="auto">
            <a:xfrm>
              <a:off x="4648200" y="51816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63" name="Rectangle 19"/>
            <p:cNvSpPr>
              <a:spLocks noChangeArrowheads="1"/>
            </p:cNvSpPr>
            <p:nvPr/>
          </p:nvSpPr>
          <p:spPr bwMode="auto">
            <a:xfrm>
              <a:off x="4343400" y="51816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64" name="Rectangle 20"/>
            <p:cNvSpPr>
              <a:spLocks noChangeArrowheads="1"/>
            </p:cNvSpPr>
            <p:nvPr/>
          </p:nvSpPr>
          <p:spPr bwMode="auto">
            <a:xfrm>
              <a:off x="4648200" y="5410200"/>
              <a:ext cx="152400" cy="152400"/>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65" name="Rectangle 21"/>
            <p:cNvSpPr>
              <a:spLocks noChangeArrowheads="1"/>
            </p:cNvSpPr>
            <p:nvPr/>
          </p:nvSpPr>
          <p:spPr bwMode="auto">
            <a:xfrm>
              <a:off x="4343400" y="5410200"/>
              <a:ext cx="152400" cy="152400"/>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28251" name="Rectangle 22"/>
            <p:cNvSpPr>
              <a:spLocks noChangeArrowheads="1"/>
            </p:cNvSpPr>
            <p:nvPr/>
          </p:nvSpPr>
          <p:spPr bwMode="auto">
            <a:xfrm>
              <a:off x="4495800" y="3581400"/>
              <a:ext cx="152400" cy="152400"/>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sz="1200">
                  <a:latin typeface="Arial" charset="0"/>
                </a:rPr>
                <a:t>M</a:t>
              </a:r>
            </a:p>
          </p:txBody>
        </p:sp>
        <p:sp>
          <p:nvSpPr>
            <p:cNvPr id="28252" name="Rectangle 23"/>
            <p:cNvSpPr>
              <a:spLocks noChangeArrowheads="1"/>
            </p:cNvSpPr>
            <p:nvPr/>
          </p:nvSpPr>
          <p:spPr bwMode="auto">
            <a:xfrm>
              <a:off x="4495800" y="3810000"/>
              <a:ext cx="152400" cy="152400"/>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sz="1200">
                  <a:latin typeface="Arial" charset="0"/>
                </a:rPr>
                <a:t>M</a:t>
              </a:r>
            </a:p>
          </p:txBody>
        </p:sp>
        <p:sp>
          <p:nvSpPr>
            <p:cNvPr id="28253" name="Rectangle 30"/>
            <p:cNvSpPr>
              <a:spLocks noChangeArrowheads="1"/>
            </p:cNvSpPr>
            <p:nvPr/>
          </p:nvSpPr>
          <p:spPr bwMode="auto">
            <a:xfrm>
              <a:off x="4495800" y="4953000"/>
              <a:ext cx="152400" cy="152400"/>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sz="1200">
                  <a:latin typeface="Arial" charset="0"/>
                </a:rPr>
                <a:t>M</a:t>
              </a:r>
            </a:p>
          </p:txBody>
        </p:sp>
        <p:sp>
          <p:nvSpPr>
            <p:cNvPr id="31775" name="Rectangle 31"/>
            <p:cNvSpPr>
              <a:spLocks noChangeArrowheads="1"/>
            </p:cNvSpPr>
            <p:nvPr/>
          </p:nvSpPr>
          <p:spPr bwMode="auto">
            <a:xfrm>
              <a:off x="4343400" y="56388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28257" name="Rectangle 32"/>
            <p:cNvSpPr>
              <a:spLocks noChangeArrowheads="1"/>
            </p:cNvSpPr>
            <p:nvPr/>
          </p:nvSpPr>
          <p:spPr bwMode="auto">
            <a:xfrm>
              <a:off x="4495800" y="4495800"/>
              <a:ext cx="152400" cy="152400"/>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sz="1200">
                  <a:latin typeface="Arial" charset="0"/>
                </a:rPr>
                <a:t>M</a:t>
              </a:r>
            </a:p>
          </p:txBody>
        </p:sp>
        <p:sp>
          <p:nvSpPr>
            <p:cNvPr id="31777" name="Rectangle 33"/>
            <p:cNvSpPr>
              <a:spLocks noChangeArrowheads="1"/>
            </p:cNvSpPr>
            <p:nvPr/>
          </p:nvSpPr>
          <p:spPr bwMode="auto">
            <a:xfrm>
              <a:off x="4648200" y="38100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78" name="Rectangle 34"/>
            <p:cNvSpPr>
              <a:spLocks noChangeArrowheads="1"/>
            </p:cNvSpPr>
            <p:nvPr/>
          </p:nvSpPr>
          <p:spPr bwMode="auto">
            <a:xfrm>
              <a:off x="4495800" y="5410200"/>
              <a:ext cx="152400" cy="152400"/>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79" name="Rectangle 35"/>
            <p:cNvSpPr>
              <a:spLocks noChangeArrowheads="1"/>
            </p:cNvSpPr>
            <p:nvPr/>
          </p:nvSpPr>
          <p:spPr bwMode="auto">
            <a:xfrm>
              <a:off x="4648200" y="44958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80" name="Rectangle 36"/>
            <p:cNvSpPr>
              <a:spLocks noChangeArrowheads="1"/>
            </p:cNvSpPr>
            <p:nvPr/>
          </p:nvSpPr>
          <p:spPr bwMode="auto">
            <a:xfrm>
              <a:off x="4343400" y="49530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28270" name="Rectangle 37"/>
            <p:cNvSpPr>
              <a:spLocks noChangeArrowheads="1"/>
            </p:cNvSpPr>
            <p:nvPr/>
          </p:nvSpPr>
          <p:spPr bwMode="auto">
            <a:xfrm>
              <a:off x="4495800" y="5638800"/>
              <a:ext cx="152400" cy="152400"/>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sz="1200">
                  <a:latin typeface="Arial" charset="0"/>
                </a:rPr>
                <a:t>M</a:t>
              </a:r>
            </a:p>
          </p:txBody>
        </p:sp>
        <p:sp>
          <p:nvSpPr>
            <p:cNvPr id="31782" name="Rectangle 38"/>
            <p:cNvSpPr>
              <a:spLocks noChangeArrowheads="1"/>
            </p:cNvSpPr>
            <p:nvPr/>
          </p:nvSpPr>
          <p:spPr bwMode="auto">
            <a:xfrm>
              <a:off x="4648200" y="4038600"/>
              <a:ext cx="152400" cy="152400"/>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84" name="Rectangle 40"/>
            <p:cNvSpPr>
              <a:spLocks noChangeArrowheads="1"/>
            </p:cNvSpPr>
            <p:nvPr/>
          </p:nvSpPr>
          <p:spPr bwMode="auto">
            <a:xfrm>
              <a:off x="4648200" y="56388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87" name="Rectangle 43"/>
            <p:cNvSpPr>
              <a:spLocks noChangeArrowheads="1"/>
            </p:cNvSpPr>
            <p:nvPr/>
          </p:nvSpPr>
          <p:spPr bwMode="auto">
            <a:xfrm>
              <a:off x="4343400" y="4267200"/>
              <a:ext cx="152400" cy="152400"/>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grpSp>
      <p:grpSp>
        <p:nvGrpSpPr>
          <p:cNvPr id="5" name="Group 236"/>
          <p:cNvGrpSpPr>
            <a:grpSpLocks/>
          </p:cNvGrpSpPr>
          <p:nvPr/>
        </p:nvGrpSpPr>
        <p:grpSpPr bwMode="auto">
          <a:xfrm>
            <a:off x="6324600" y="3581400"/>
            <a:ext cx="2743200" cy="2209800"/>
            <a:chOff x="3024" y="2400"/>
            <a:chExt cx="1728" cy="1392"/>
          </a:xfrm>
        </p:grpSpPr>
        <p:sp>
          <p:nvSpPr>
            <p:cNvPr id="31981" name="Rectangle 237"/>
            <p:cNvSpPr>
              <a:spLocks noChangeArrowheads="1"/>
            </p:cNvSpPr>
            <p:nvPr/>
          </p:nvSpPr>
          <p:spPr bwMode="auto">
            <a:xfrm>
              <a:off x="4368"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82" name="Rectangle 238"/>
            <p:cNvSpPr>
              <a:spLocks noChangeArrowheads="1"/>
            </p:cNvSpPr>
            <p:nvPr/>
          </p:nvSpPr>
          <p:spPr bwMode="auto">
            <a:xfrm>
              <a:off x="3600"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83" name="Rectangle 239"/>
            <p:cNvSpPr>
              <a:spLocks noChangeArrowheads="1"/>
            </p:cNvSpPr>
            <p:nvPr/>
          </p:nvSpPr>
          <p:spPr bwMode="auto">
            <a:xfrm>
              <a:off x="3888" y="240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84" name="Rectangle 240"/>
            <p:cNvSpPr>
              <a:spLocks noChangeArrowheads="1"/>
            </p:cNvSpPr>
            <p:nvPr/>
          </p:nvSpPr>
          <p:spPr bwMode="auto">
            <a:xfrm>
              <a:off x="3024" y="240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85" name="Rectangle 241"/>
            <p:cNvSpPr>
              <a:spLocks noChangeArrowheads="1"/>
            </p:cNvSpPr>
            <p:nvPr/>
          </p:nvSpPr>
          <p:spPr bwMode="auto">
            <a:xfrm>
              <a:off x="3120"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86" name="Rectangle 242"/>
            <p:cNvSpPr>
              <a:spLocks noChangeArrowheads="1"/>
            </p:cNvSpPr>
            <p:nvPr/>
          </p:nvSpPr>
          <p:spPr bwMode="auto">
            <a:xfrm>
              <a:off x="3216"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87" name="Rectangle 243"/>
            <p:cNvSpPr>
              <a:spLocks noChangeArrowheads="1"/>
            </p:cNvSpPr>
            <p:nvPr/>
          </p:nvSpPr>
          <p:spPr bwMode="auto">
            <a:xfrm>
              <a:off x="3696"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88" name="Rectangle 244"/>
            <p:cNvSpPr>
              <a:spLocks noChangeArrowheads="1"/>
            </p:cNvSpPr>
            <p:nvPr/>
          </p:nvSpPr>
          <p:spPr bwMode="auto">
            <a:xfrm>
              <a:off x="3312"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89" name="Rectangle 245"/>
            <p:cNvSpPr>
              <a:spLocks noChangeArrowheads="1"/>
            </p:cNvSpPr>
            <p:nvPr/>
          </p:nvSpPr>
          <p:spPr bwMode="auto">
            <a:xfrm>
              <a:off x="4464" y="240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0" name="Rectangle 246"/>
            <p:cNvSpPr>
              <a:spLocks noChangeArrowheads="1"/>
            </p:cNvSpPr>
            <p:nvPr/>
          </p:nvSpPr>
          <p:spPr bwMode="auto">
            <a:xfrm>
              <a:off x="4560" y="240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1" name="Rectangle 247"/>
            <p:cNvSpPr>
              <a:spLocks noChangeArrowheads="1"/>
            </p:cNvSpPr>
            <p:nvPr/>
          </p:nvSpPr>
          <p:spPr bwMode="auto">
            <a:xfrm>
              <a:off x="4176"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2" name="Rectangle 248"/>
            <p:cNvSpPr>
              <a:spLocks noChangeArrowheads="1"/>
            </p:cNvSpPr>
            <p:nvPr/>
          </p:nvSpPr>
          <p:spPr bwMode="auto">
            <a:xfrm>
              <a:off x="3984"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3" name="Rectangle 249"/>
            <p:cNvSpPr>
              <a:spLocks noChangeArrowheads="1"/>
            </p:cNvSpPr>
            <p:nvPr/>
          </p:nvSpPr>
          <p:spPr bwMode="auto">
            <a:xfrm>
              <a:off x="3504" y="240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4" name="Rectangle 250"/>
            <p:cNvSpPr>
              <a:spLocks noChangeArrowheads="1"/>
            </p:cNvSpPr>
            <p:nvPr/>
          </p:nvSpPr>
          <p:spPr bwMode="auto">
            <a:xfrm>
              <a:off x="4272" y="240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5" name="Rectangle 251"/>
            <p:cNvSpPr>
              <a:spLocks noChangeArrowheads="1"/>
            </p:cNvSpPr>
            <p:nvPr/>
          </p:nvSpPr>
          <p:spPr bwMode="auto">
            <a:xfrm>
              <a:off x="3408"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6" name="Rectangle 252"/>
            <p:cNvSpPr>
              <a:spLocks noChangeArrowheads="1"/>
            </p:cNvSpPr>
            <p:nvPr/>
          </p:nvSpPr>
          <p:spPr bwMode="auto">
            <a:xfrm>
              <a:off x="4080" y="240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7" name="Rectangle 253"/>
            <p:cNvSpPr>
              <a:spLocks noChangeArrowheads="1"/>
            </p:cNvSpPr>
            <p:nvPr/>
          </p:nvSpPr>
          <p:spPr bwMode="auto">
            <a:xfrm>
              <a:off x="3984"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8" name="Rectangle 254"/>
            <p:cNvSpPr>
              <a:spLocks noChangeArrowheads="1"/>
            </p:cNvSpPr>
            <p:nvPr/>
          </p:nvSpPr>
          <p:spPr bwMode="auto">
            <a:xfrm>
              <a:off x="3216" y="254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9" name="Rectangle 255"/>
            <p:cNvSpPr>
              <a:spLocks noChangeArrowheads="1"/>
            </p:cNvSpPr>
            <p:nvPr/>
          </p:nvSpPr>
          <p:spPr bwMode="auto">
            <a:xfrm>
              <a:off x="3504" y="254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0" name="Rectangle 256"/>
            <p:cNvSpPr>
              <a:spLocks noChangeArrowheads="1"/>
            </p:cNvSpPr>
            <p:nvPr/>
          </p:nvSpPr>
          <p:spPr bwMode="auto">
            <a:xfrm>
              <a:off x="3408"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1" name="Rectangle 257"/>
            <p:cNvSpPr>
              <a:spLocks noChangeArrowheads="1"/>
            </p:cNvSpPr>
            <p:nvPr/>
          </p:nvSpPr>
          <p:spPr bwMode="auto">
            <a:xfrm>
              <a:off x="3312"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2" name="Rectangle 258"/>
            <p:cNvSpPr>
              <a:spLocks noChangeArrowheads="1"/>
            </p:cNvSpPr>
            <p:nvPr/>
          </p:nvSpPr>
          <p:spPr bwMode="auto">
            <a:xfrm>
              <a:off x="4080" y="254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3" name="Rectangle 259"/>
            <p:cNvSpPr>
              <a:spLocks noChangeArrowheads="1"/>
            </p:cNvSpPr>
            <p:nvPr/>
          </p:nvSpPr>
          <p:spPr bwMode="auto">
            <a:xfrm>
              <a:off x="4176"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4" name="Rectangle 260"/>
            <p:cNvSpPr>
              <a:spLocks noChangeArrowheads="1"/>
            </p:cNvSpPr>
            <p:nvPr/>
          </p:nvSpPr>
          <p:spPr bwMode="auto">
            <a:xfrm>
              <a:off x="3600" y="254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5" name="Rectangle 261"/>
            <p:cNvSpPr>
              <a:spLocks noChangeArrowheads="1"/>
            </p:cNvSpPr>
            <p:nvPr/>
          </p:nvSpPr>
          <p:spPr bwMode="auto">
            <a:xfrm>
              <a:off x="3120" y="254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6" name="Rectangle 262"/>
            <p:cNvSpPr>
              <a:spLocks noChangeArrowheads="1"/>
            </p:cNvSpPr>
            <p:nvPr/>
          </p:nvSpPr>
          <p:spPr bwMode="auto">
            <a:xfrm>
              <a:off x="3888"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7" name="Rectangle 263"/>
            <p:cNvSpPr>
              <a:spLocks noChangeArrowheads="1"/>
            </p:cNvSpPr>
            <p:nvPr/>
          </p:nvSpPr>
          <p:spPr bwMode="auto">
            <a:xfrm>
              <a:off x="3024"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8" name="Rectangle 264"/>
            <p:cNvSpPr>
              <a:spLocks noChangeArrowheads="1"/>
            </p:cNvSpPr>
            <p:nvPr/>
          </p:nvSpPr>
          <p:spPr bwMode="auto">
            <a:xfrm>
              <a:off x="4272" y="254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9" name="Rectangle 265"/>
            <p:cNvSpPr>
              <a:spLocks noChangeArrowheads="1"/>
            </p:cNvSpPr>
            <p:nvPr/>
          </p:nvSpPr>
          <p:spPr bwMode="auto">
            <a:xfrm>
              <a:off x="3696"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0" name="Rectangle 266"/>
            <p:cNvSpPr>
              <a:spLocks noChangeArrowheads="1"/>
            </p:cNvSpPr>
            <p:nvPr/>
          </p:nvSpPr>
          <p:spPr bwMode="auto">
            <a:xfrm>
              <a:off x="4368"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1" name="Rectangle 267"/>
            <p:cNvSpPr>
              <a:spLocks noChangeArrowheads="1"/>
            </p:cNvSpPr>
            <p:nvPr/>
          </p:nvSpPr>
          <p:spPr bwMode="auto">
            <a:xfrm>
              <a:off x="4464"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2" name="Rectangle 268"/>
            <p:cNvSpPr>
              <a:spLocks noChangeArrowheads="1"/>
            </p:cNvSpPr>
            <p:nvPr/>
          </p:nvSpPr>
          <p:spPr bwMode="auto">
            <a:xfrm>
              <a:off x="4560" y="254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3" name="Rectangle 269"/>
            <p:cNvSpPr>
              <a:spLocks noChangeArrowheads="1"/>
            </p:cNvSpPr>
            <p:nvPr/>
          </p:nvSpPr>
          <p:spPr bwMode="auto">
            <a:xfrm>
              <a:off x="4656"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4" name="Rectangle 270"/>
            <p:cNvSpPr>
              <a:spLocks noChangeArrowheads="1"/>
            </p:cNvSpPr>
            <p:nvPr/>
          </p:nvSpPr>
          <p:spPr bwMode="auto">
            <a:xfrm>
              <a:off x="3888"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5" name="Rectangle 271"/>
            <p:cNvSpPr>
              <a:spLocks noChangeArrowheads="1"/>
            </p:cNvSpPr>
            <p:nvPr/>
          </p:nvSpPr>
          <p:spPr bwMode="auto">
            <a:xfrm>
              <a:off x="3120" y="268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6" name="Rectangle 272"/>
            <p:cNvSpPr>
              <a:spLocks noChangeArrowheads="1"/>
            </p:cNvSpPr>
            <p:nvPr/>
          </p:nvSpPr>
          <p:spPr bwMode="auto">
            <a:xfrm>
              <a:off x="3408"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7" name="Rectangle 273"/>
            <p:cNvSpPr>
              <a:spLocks noChangeArrowheads="1"/>
            </p:cNvSpPr>
            <p:nvPr/>
          </p:nvSpPr>
          <p:spPr bwMode="auto">
            <a:xfrm>
              <a:off x="3312"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8" name="Rectangle 274"/>
            <p:cNvSpPr>
              <a:spLocks noChangeArrowheads="1"/>
            </p:cNvSpPr>
            <p:nvPr/>
          </p:nvSpPr>
          <p:spPr bwMode="auto">
            <a:xfrm>
              <a:off x="4272"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9" name="Rectangle 275"/>
            <p:cNvSpPr>
              <a:spLocks noChangeArrowheads="1"/>
            </p:cNvSpPr>
            <p:nvPr/>
          </p:nvSpPr>
          <p:spPr bwMode="auto">
            <a:xfrm>
              <a:off x="3216"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0" name="Rectangle 276"/>
            <p:cNvSpPr>
              <a:spLocks noChangeArrowheads="1"/>
            </p:cNvSpPr>
            <p:nvPr/>
          </p:nvSpPr>
          <p:spPr bwMode="auto">
            <a:xfrm>
              <a:off x="3984"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1" name="Rectangle 277"/>
            <p:cNvSpPr>
              <a:spLocks noChangeArrowheads="1"/>
            </p:cNvSpPr>
            <p:nvPr/>
          </p:nvSpPr>
          <p:spPr bwMode="auto">
            <a:xfrm>
              <a:off x="3696"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2" name="Rectangle 278"/>
            <p:cNvSpPr>
              <a:spLocks noChangeArrowheads="1"/>
            </p:cNvSpPr>
            <p:nvPr/>
          </p:nvSpPr>
          <p:spPr bwMode="auto">
            <a:xfrm>
              <a:off x="3504" y="268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3" name="Rectangle 279"/>
            <p:cNvSpPr>
              <a:spLocks noChangeArrowheads="1"/>
            </p:cNvSpPr>
            <p:nvPr/>
          </p:nvSpPr>
          <p:spPr bwMode="auto">
            <a:xfrm>
              <a:off x="3024"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4" name="Rectangle 280"/>
            <p:cNvSpPr>
              <a:spLocks noChangeArrowheads="1"/>
            </p:cNvSpPr>
            <p:nvPr/>
          </p:nvSpPr>
          <p:spPr bwMode="auto">
            <a:xfrm>
              <a:off x="3792"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5" name="Rectangle 281"/>
            <p:cNvSpPr>
              <a:spLocks noChangeArrowheads="1"/>
            </p:cNvSpPr>
            <p:nvPr/>
          </p:nvSpPr>
          <p:spPr bwMode="auto">
            <a:xfrm>
              <a:off x="4176" y="268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6" name="Rectangle 282"/>
            <p:cNvSpPr>
              <a:spLocks noChangeArrowheads="1"/>
            </p:cNvSpPr>
            <p:nvPr/>
          </p:nvSpPr>
          <p:spPr bwMode="auto">
            <a:xfrm>
              <a:off x="4368"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7" name="Rectangle 283"/>
            <p:cNvSpPr>
              <a:spLocks noChangeArrowheads="1"/>
            </p:cNvSpPr>
            <p:nvPr/>
          </p:nvSpPr>
          <p:spPr bwMode="auto">
            <a:xfrm>
              <a:off x="3600"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8" name="Rectangle 284"/>
            <p:cNvSpPr>
              <a:spLocks noChangeArrowheads="1"/>
            </p:cNvSpPr>
            <p:nvPr/>
          </p:nvSpPr>
          <p:spPr bwMode="auto">
            <a:xfrm>
              <a:off x="4464"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9" name="Rectangle 285"/>
            <p:cNvSpPr>
              <a:spLocks noChangeArrowheads="1"/>
            </p:cNvSpPr>
            <p:nvPr/>
          </p:nvSpPr>
          <p:spPr bwMode="auto">
            <a:xfrm>
              <a:off x="4560"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0" name="Rectangle 286"/>
            <p:cNvSpPr>
              <a:spLocks noChangeArrowheads="1"/>
            </p:cNvSpPr>
            <p:nvPr/>
          </p:nvSpPr>
          <p:spPr bwMode="auto">
            <a:xfrm>
              <a:off x="4656" y="268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1" name="Rectangle 287"/>
            <p:cNvSpPr>
              <a:spLocks noChangeArrowheads="1"/>
            </p:cNvSpPr>
            <p:nvPr/>
          </p:nvSpPr>
          <p:spPr bwMode="auto">
            <a:xfrm>
              <a:off x="4080"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2" name="Rectangle 288"/>
            <p:cNvSpPr>
              <a:spLocks noChangeArrowheads="1"/>
            </p:cNvSpPr>
            <p:nvPr/>
          </p:nvSpPr>
          <p:spPr bwMode="auto">
            <a:xfrm>
              <a:off x="3120"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3" name="Rectangle 289"/>
            <p:cNvSpPr>
              <a:spLocks noChangeArrowheads="1"/>
            </p:cNvSpPr>
            <p:nvPr/>
          </p:nvSpPr>
          <p:spPr bwMode="auto">
            <a:xfrm>
              <a:off x="4656"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4" name="Rectangle 290"/>
            <p:cNvSpPr>
              <a:spLocks noChangeArrowheads="1"/>
            </p:cNvSpPr>
            <p:nvPr/>
          </p:nvSpPr>
          <p:spPr bwMode="auto">
            <a:xfrm>
              <a:off x="4464"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5" name="Rectangle 291"/>
            <p:cNvSpPr>
              <a:spLocks noChangeArrowheads="1"/>
            </p:cNvSpPr>
            <p:nvPr/>
          </p:nvSpPr>
          <p:spPr bwMode="auto">
            <a:xfrm>
              <a:off x="3024"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6" name="Rectangle 292"/>
            <p:cNvSpPr>
              <a:spLocks noChangeArrowheads="1"/>
            </p:cNvSpPr>
            <p:nvPr/>
          </p:nvSpPr>
          <p:spPr bwMode="auto">
            <a:xfrm>
              <a:off x="3216" y="283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7" name="Rectangle 293"/>
            <p:cNvSpPr>
              <a:spLocks noChangeArrowheads="1"/>
            </p:cNvSpPr>
            <p:nvPr/>
          </p:nvSpPr>
          <p:spPr bwMode="auto">
            <a:xfrm>
              <a:off x="4560"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8" name="Rectangle 294"/>
            <p:cNvSpPr>
              <a:spLocks noChangeArrowheads="1"/>
            </p:cNvSpPr>
            <p:nvPr/>
          </p:nvSpPr>
          <p:spPr bwMode="auto">
            <a:xfrm>
              <a:off x="4176"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9" name="Rectangle 295"/>
            <p:cNvSpPr>
              <a:spLocks noChangeArrowheads="1"/>
            </p:cNvSpPr>
            <p:nvPr/>
          </p:nvSpPr>
          <p:spPr bwMode="auto">
            <a:xfrm>
              <a:off x="3696" y="283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0" name="Rectangle 296"/>
            <p:cNvSpPr>
              <a:spLocks noChangeArrowheads="1"/>
            </p:cNvSpPr>
            <p:nvPr/>
          </p:nvSpPr>
          <p:spPr bwMode="auto">
            <a:xfrm>
              <a:off x="3312"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1" name="Rectangle 297"/>
            <p:cNvSpPr>
              <a:spLocks noChangeArrowheads="1"/>
            </p:cNvSpPr>
            <p:nvPr/>
          </p:nvSpPr>
          <p:spPr bwMode="auto">
            <a:xfrm>
              <a:off x="3408"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2" name="Rectangle 298"/>
            <p:cNvSpPr>
              <a:spLocks noChangeArrowheads="1"/>
            </p:cNvSpPr>
            <p:nvPr/>
          </p:nvSpPr>
          <p:spPr bwMode="auto">
            <a:xfrm>
              <a:off x="3600"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3" name="Rectangle 299"/>
            <p:cNvSpPr>
              <a:spLocks noChangeArrowheads="1"/>
            </p:cNvSpPr>
            <p:nvPr/>
          </p:nvSpPr>
          <p:spPr bwMode="auto">
            <a:xfrm>
              <a:off x="3504"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4" name="Rectangle 300"/>
            <p:cNvSpPr>
              <a:spLocks noChangeArrowheads="1"/>
            </p:cNvSpPr>
            <p:nvPr/>
          </p:nvSpPr>
          <p:spPr bwMode="auto">
            <a:xfrm>
              <a:off x="4272" y="283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5" name="Rectangle 301"/>
            <p:cNvSpPr>
              <a:spLocks noChangeArrowheads="1"/>
            </p:cNvSpPr>
            <p:nvPr/>
          </p:nvSpPr>
          <p:spPr bwMode="auto">
            <a:xfrm>
              <a:off x="4368"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6" name="Rectangle 302"/>
            <p:cNvSpPr>
              <a:spLocks noChangeArrowheads="1"/>
            </p:cNvSpPr>
            <p:nvPr/>
          </p:nvSpPr>
          <p:spPr bwMode="auto">
            <a:xfrm>
              <a:off x="3792"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7" name="Rectangle 303"/>
            <p:cNvSpPr>
              <a:spLocks noChangeArrowheads="1"/>
            </p:cNvSpPr>
            <p:nvPr/>
          </p:nvSpPr>
          <p:spPr bwMode="auto">
            <a:xfrm>
              <a:off x="4080"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8" name="Rectangle 304"/>
            <p:cNvSpPr>
              <a:spLocks noChangeArrowheads="1"/>
            </p:cNvSpPr>
            <p:nvPr/>
          </p:nvSpPr>
          <p:spPr bwMode="auto">
            <a:xfrm>
              <a:off x="3888"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9" name="Rectangle 305"/>
            <p:cNvSpPr>
              <a:spLocks noChangeArrowheads="1"/>
            </p:cNvSpPr>
            <p:nvPr/>
          </p:nvSpPr>
          <p:spPr bwMode="auto">
            <a:xfrm>
              <a:off x="3696"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0" name="Rectangle 306"/>
            <p:cNvSpPr>
              <a:spLocks noChangeArrowheads="1"/>
            </p:cNvSpPr>
            <p:nvPr/>
          </p:nvSpPr>
          <p:spPr bwMode="auto">
            <a:xfrm>
              <a:off x="3216" y="297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1" name="Rectangle 307"/>
            <p:cNvSpPr>
              <a:spLocks noChangeArrowheads="1"/>
            </p:cNvSpPr>
            <p:nvPr/>
          </p:nvSpPr>
          <p:spPr bwMode="auto">
            <a:xfrm>
              <a:off x="3120"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2" name="Rectangle 308"/>
            <p:cNvSpPr>
              <a:spLocks noChangeArrowheads="1"/>
            </p:cNvSpPr>
            <p:nvPr/>
          </p:nvSpPr>
          <p:spPr bwMode="auto">
            <a:xfrm>
              <a:off x="4080"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3" name="Rectangle 309"/>
            <p:cNvSpPr>
              <a:spLocks noChangeArrowheads="1"/>
            </p:cNvSpPr>
            <p:nvPr/>
          </p:nvSpPr>
          <p:spPr bwMode="auto">
            <a:xfrm>
              <a:off x="3024"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4" name="Rectangle 310"/>
            <p:cNvSpPr>
              <a:spLocks noChangeArrowheads="1"/>
            </p:cNvSpPr>
            <p:nvPr/>
          </p:nvSpPr>
          <p:spPr bwMode="auto">
            <a:xfrm>
              <a:off x="3792" y="297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5" name="Rectangle 311"/>
            <p:cNvSpPr>
              <a:spLocks noChangeArrowheads="1"/>
            </p:cNvSpPr>
            <p:nvPr/>
          </p:nvSpPr>
          <p:spPr bwMode="auto">
            <a:xfrm>
              <a:off x="3504"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6" name="Rectangle 312"/>
            <p:cNvSpPr>
              <a:spLocks noChangeArrowheads="1"/>
            </p:cNvSpPr>
            <p:nvPr/>
          </p:nvSpPr>
          <p:spPr bwMode="auto">
            <a:xfrm>
              <a:off x="3312"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7" name="Rectangle 313"/>
            <p:cNvSpPr>
              <a:spLocks noChangeArrowheads="1"/>
            </p:cNvSpPr>
            <p:nvPr/>
          </p:nvSpPr>
          <p:spPr bwMode="auto">
            <a:xfrm>
              <a:off x="3600"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8" name="Rectangle 314"/>
            <p:cNvSpPr>
              <a:spLocks noChangeArrowheads="1"/>
            </p:cNvSpPr>
            <p:nvPr/>
          </p:nvSpPr>
          <p:spPr bwMode="auto">
            <a:xfrm>
              <a:off x="3984"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9" name="Rectangle 315"/>
            <p:cNvSpPr>
              <a:spLocks noChangeArrowheads="1"/>
            </p:cNvSpPr>
            <p:nvPr/>
          </p:nvSpPr>
          <p:spPr bwMode="auto">
            <a:xfrm>
              <a:off x="4176" y="297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0" name="Rectangle 316"/>
            <p:cNvSpPr>
              <a:spLocks noChangeArrowheads="1"/>
            </p:cNvSpPr>
            <p:nvPr/>
          </p:nvSpPr>
          <p:spPr bwMode="auto">
            <a:xfrm>
              <a:off x="3408"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1" name="Rectangle 317"/>
            <p:cNvSpPr>
              <a:spLocks noChangeArrowheads="1"/>
            </p:cNvSpPr>
            <p:nvPr/>
          </p:nvSpPr>
          <p:spPr bwMode="auto">
            <a:xfrm>
              <a:off x="4272"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2" name="Rectangle 318"/>
            <p:cNvSpPr>
              <a:spLocks noChangeArrowheads="1"/>
            </p:cNvSpPr>
            <p:nvPr/>
          </p:nvSpPr>
          <p:spPr bwMode="auto">
            <a:xfrm>
              <a:off x="4368"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3" name="Rectangle 319"/>
            <p:cNvSpPr>
              <a:spLocks noChangeArrowheads="1"/>
            </p:cNvSpPr>
            <p:nvPr/>
          </p:nvSpPr>
          <p:spPr bwMode="auto">
            <a:xfrm>
              <a:off x="4464"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4" name="Rectangle 320"/>
            <p:cNvSpPr>
              <a:spLocks noChangeArrowheads="1"/>
            </p:cNvSpPr>
            <p:nvPr/>
          </p:nvSpPr>
          <p:spPr bwMode="auto">
            <a:xfrm>
              <a:off x="4560"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5" name="Rectangle 321"/>
            <p:cNvSpPr>
              <a:spLocks noChangeArrowheads="1"/>
            </p:cNvSpPr>
            <p:nvPr/>
          </p:nvSpPr>
          <p:spPr bwMode="auto">
            <a:xfrm>
              <a:off x="4656"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6" name="Rectangle 322"/>
            <p:cNvSpPr>
              <a:spLocks noChangeArrowheads="1"/>
            </p:cNvSpPr>
            <p:nvPr/>
          </p:nvSpPr>
          <p:spPr bwMode="auto">
            <a:xfrm>
              <a:off x="3888"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7" name="Rectangle 323"/>
            <p:cNvSpPr>
              <a:spLocks noChangeArrowheads="1"/>
            </p:cNvSpPr>
            <p:nvPr/>
          </p:nvSpPr>
          <p:spPr bwMode="auto">
            <a:xfrm>
              <a:off x="3312" y="312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8" name="Rectangle 324"/>
            <p:cNvSpPr>
              <a:spLocks noChangeArrowheads="1"/>
            </p:cNvSpPr>
            <p:nvPr/>
          </p:nvSpPr>
          <p:spPr bwMode="auto">
            <a:xfrm>
              <a:off x="3696"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9" name="Rectangle 325"/>
            <p:cNvSpPr>
              <a:spLocks noChangeArrowheads="1"/>
            </p:cNvSpPr>
            <p:nvPr/>
          </p:nvSpPr>
          <p:spPr bwMode="auto">
            <a:xfrm>
              <a:off x="3408" y="312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0" name="Rectangle 326"/>
            <p:cNvSpPr>
              <a:spLocks noChangeArrowheads="1"/>
            </p:cNvSpPr>
            <p:nvPr/>
          </p:nvSpPr>
          <p:spPr bwMode="auto">
            <a:xfrm>
              <a:off x="3120" y="312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1" name="Rectangle 327"/>
            <p:cNvSpPr>
              <a:spLocks noChangeArrowheads="1"/>
            </p:cNvSpPr>
            <p:nvPr/>
          </p:nvSpPr>
          <p:spPr bwMode="auto">
            <a:xfrm>
              <a:off x="3216"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2" name="Rectangle 328"/>
            <p:cNvSpPr>
              <a:spLocks noChangeArrowheads="1"/>
            </p:cNvSpPr>
            <p:nvPr/>
          </p:nvSpPr>
          <p:spPr bwMode="auto">
            <a:xfrm>
              <a:off x="3600"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3" name="Rectangle 329"/>
            <p:cNvSpPr>
              <a:spLocks noChangeArrowheads="1"/>
            </p:cNvSpPr>
            <p:nvPr/>
          </p:nvSpPr>
          <p:spPr bwMode="auto">
            <a:xfrm>
              <a:off x="3024"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4" name="Rectangle 330"/>
            <p:cNvSpPr>
              <a:spLocks noChangeArrowheads="1"/>
            </p:cNvSpPr>
            <p:nvPr/>
          </p:nvSpPr>
          <p:spPr bwMode="auto">
            <a:xfrm>
              <a:off x="3504"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5" name="Rectangle 331"/>
            <p:cNvSpPr>
              <a:spLocks noChangeArrowheads="1"/>
            </p:cNvSpPr>
            <p:nvPr/>
          </p:nvSpPr>
          <p:spPr bwMode="auto">
            <a:xfrm>
              <a:off x="3984"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6" name="Rectangle 332"/>
            <p:cNvSpPr>
              <a:spLocks noChangeArrowheads="1"/>
            </p:cNvSpPr>
            <p:nvPr/>
          </p:nvSpPr>
          <p:spPr bwMode="auto">
            <a:xfrm>
              <a:off x="4272" y="312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7" name="Rectangle 333"/>
            <p:cNvSpPr>
              <a:spLocks noChangeArrowheads="1"/>
            </p:cNvSpPr>
            <p:nvPr/>
          </p:nvSpPr>
          <p:spPr bwMode="auto">
            <a:xfrm>
              <a:off x="4176"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8" name="Rectangle 334"/>
            <p:cNvSpPr>
              <a:spLocks noChangeArrowheads="1"/>
            </p:cNvSpPr>
            <p:nvPr/>
          </p:nvSpPr>
          <p:spPr bwMode="auto">
            <a:xfrm>
              <a:off x="4080" y="312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9" name="Rectangle 335"/>
            <p:cNvSpPr>
              <a:spLocks noChangeArrowheads="1"/>
            </p:cNvSpPr>
            <p:nvPr/>
          </p:nvSpPr>
          <p:spPr bwMode="auto">
            <a:xfrm>
              <a:off x="4560" y="312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0" name="Rectangle 336"/>
            <p:cNvSpPr>
              <a:spLocks noChangeArrowheads="1"/>
            </p:cNvSpPr>
            <p:nvPr/>
          </p:nvSpPr>
          <p:spPr bwMode="auto">
            <a:xfrm>
              <a:off x="4368"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1" name="Rectangle 337"/>
            <p:cNvSpPr>
              <a:spLocks noChangeArrowheads="1"/>
            </p:cNvSpPr>
            <p:nvPr/>
          </p:nvSpPr>
          <p:spPr bwMode="auto">
            <a:xfrm>
              <a:off x="4656"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2" name="Rectangle 338"/>
            <p:cNvSpPr>
              <a:spLocks noChangeArrowheads="1"/>
            </p:cNvSpPr>
            <p:nvPr/>
          </p:nvSpPr>
          <p:spPr bwMode="auto">
            <a:xfrm>
              <a:off x="4464"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3" name="Rectangle 339"/>
            <p:cNvSpPr>
              <a:spLocks noChangeArrowheads="1"/>
            </p:cNvSpPr>
            <p:nvPr/>
          </p:nvSpPr>
          <p:spPr bwMode="auto">
            <a:xfrm>
              <a:off x="3312"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4" name="Rectangle 340"/>
            <p:cNvSpPr>
              <a:spLocks noChangeArrowheads="1"/>
            </p:cNvSpPr>
            <p:nvPr/>
          </p:nvSpPr>
          <p:spPr bwMode="auto">
            <a:xfrm>
              <a:off x="3696"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5" name="Rectangle 341"/>
            <p:cNvSpPr>
              <a:spLocks noChangeArrowheads="1"/>
            </p:cNvSpPr>
            <p:nvPr/>
          </p:nvSpPr>
          <p:spPr bwMode="auto">
            <a:xfrm>
              <a:off x="3408" y="326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6" name="Rectangle 342"/>
            <p:cNvSpPr>
              <a:spLocks noChangeArrowheads="1"/>
            </p:cNvSpPr>
            <p:nvPr/>
          </p:nvSpPr>
          <p:spPr bwMode="auto">
            <a:xfrm>
              <a:off x="4464"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7" name="Rectangle 343"/>
            <p:cNvSpPr>
              <a:spLocks noChangeArrowheads="1"/>
            </p:cNvSpPr>
            <p:nvPr/>
          </p:nvSpPr>
          <p:spPr bwMode="auto">
            <a:xfrm>
              <a:off x="3216"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8" name="Rectangle 344"/>
            <p:cNvSpPr>
              <a:spLocks noChangeArrowheads="1"/>
            </p:cNvSpPr>
            <p:nvPr/>
          </p:nvSpPr>
          <p:spPr bwMode="auto">
            <a:xfrm>
              <a:off x="3600"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9" name="Rectangle 345"/>
            <p:cNvSpPr>
              <a:spLocks noChangeArrowheads="1"/>
            </p:cNvSpPr>
            <p:nvPr/>
          </p:nvSpPr>
          <p:spPr bwMode="auto">
            <a:xfrm>
              <a:off x="3792" y="326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0" name="Rectangle 346"/>
            <p:cNvSpPr>
              <a:spLocks noChangeArrowheads="1"/>
            </p:cNvSpPr>
            <p:nvPr/>
          </p:nvSpPr>
          <p:spPr bwMode="auto">
            <a:xfrm>
              <a:off x="4560"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1" name="Rectangle 347"/>
            <p:cNvSpPr>
              <a:spLocks noChangeArrowheads="1"/>
            </p:cNvSpPr>
            <p:nvPr/>
          </p:nvSpPr>
          <p:spPr bwMode="auto">
            <a:xfrm>
              <a:off x="4176"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2" name="Rectangle 348"/>
            <p:cNvSpPr>
              <a:spLocks noChangeArrowheads="1"/>
            </p:cNvSpPr>
            <p:nvPr/>
          </p:nvSpPr>
          <p:spPr bwMode="auto">
            <a:xfrm>
              <a:off x="3024"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3" name="Rectangle 349"/>
            <p:cNvSpPr>
              <a:spLocks noChangeArrowheads="1"/>
            </p:cNvSpPr>
            <p:nvPr/>
          </p:nvSpPr>
          <p:spPr bwMode="auto">
            <a:xfrm>
              <a:off x="3888"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4" name="Rectangle 350"/>
            <p:cNvSpPr>
              <a:spLocks noChangeArrowheads="1"/>
            </p:cNvSpPr>
            <p:nvPr/>
          </p:nvSpPr>
          <p:spPr bwMode="auto">
            <a:xfrm>
              <a:off x="3984"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5" name="Rectangle 351"/>
            <p:cNvSpPr>
              <a:spLocks noChangeArrowheads="1"/>
            </p:cNvSpPr>
            <p:nvPr/>
          </p:nvSpPr>
          <p:spPr bwMode="auto">
            <a:xfrm>
              <a:off x="4080"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6" name="Rectangle 352"/>
            <p:cNvSpPr>
              <a:spLocks noChangeArrowheads="1"/>
            </p:cNvSpPr>
            <p:nvPr/>
          </p:nvSpPr>
          <p:spPr bwMode="auto">
            <a:xfrm>
              <a:off x="3120"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7" name="Rectangle 353"/>
            <p:cNvSpPr>
              <a:spLocks noChangeArrowheads="1"/>
            </p:cNvSpPr>
            <p:nvPr/>
          </p:nvSpPr>
          <p:spPr bwMode="auto">
            <a:xfrm>
              <a:off x="4272" y="326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8" name="Rectangle 354"/>
            <p:cNvSpPr>
              <a:spLocks noChangeArrowheads="1"/>
            </p:cNvSpPr>
            <p:nvPr/>
          </p:nvSpPr>
          <p:spPr bwMode="auto">
            <a:xfrm>
              <a:off x="4368"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9" name="Rectangle 355"/>
            <p:cNvSpPr>
              <a:spLocks noChangeArrowheads="1"/>
            </p:cNvSpPr>
            <p:nvPr/>
          </p:nvSpPr>
          <p:spPr bwMode="auto">
            <a:xfrm>
              <a:off x="3504"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0" name="Rectangle 356"/>
            <p:cNvSpPr>
              <a:spLocks noChangeArrowheads="1"/>
            </p:cNvSpPr>
            <p:nvPr/>
          </p:nvSpPr>
          <p:spPr bwMode="auto">
            <a:xfrm>
              <a:off x="4656" y="326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1" name="Rectangle 357"/>
            <p:cNvSpPr>
              <a:spLocks noChangeArrowheads="1"/>
            </p:cNvSpPr>
            <p:nvPr/>
          </p:nvSpPr>
          <p:spPr bwMode="auto">
            <a:xfrm>
              <a:off x="3216" y="340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2" name="Rectangle 358"/>
            <p:cNvSpPr>
              <a:spLocks noChangeArrowheads="1"/>
            </p:cNvSpPr>
            <p:nvPr/>
          </p:nvSpPr>
          <p:spPr bwMode="auto">
            <a:xfrm>
              <a:off x="3600"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3" name="Rectangle 359"/>
            <p:cNvSpPr>
              <a:spLocks noChangeArrowheads="1"/>
            </p:cNvSpPr>
            <p:nvPr/>
          </p:nvSpPr>
          <p:spPr bwMode="auto">
            <a:xfrm>
              <a:off x="3312" y="340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4" name="Rectangle 360"/>
            <p:cNvSpPr>
              <a:spLocks noChangeArrowheads="1"/>
            </p:cNvSpPr>
            <p:nvPr/>
          </p:nvSpPr>
          <p:spPr bwMode="auto">
            <a:xfrm>
              <a:off x="3120"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5" name="Rectangle 361"/>
            <p:cNvSpPr>
              <a:spLocks noChangeArrowheads="1"/>
            </p:cNvSpPr>
            <p:nvPr/>
          </p:nvSpPr>
          <p:spPr bwMode="auto">
            <a:xfrm>
              <a:off x="3504"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6" name="Rectangle 362"/>
            <p:cNvSpPr>
              <a:spLocks noChangeArrowheads="1"/>
            </p:cNvSpPr>
            <p:nvPr/>
          </p:nvSpPr>
          <p:spPr bwMode="auto">
            <a:xfrm>
              <a:off x="3696" y="340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7" name="Rectangle 363"/>
            <p:cNvSpPr>
              <a:spLocks noChangeArrowheads="1"/>
            </p:cNvSpPr>
            <p:nvPr/>
          </p:nvSpPr>
          <p:spPr bwMode="auto">
            <a:xfrm>
              <a:off x="3024"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8" name="Rectangle 364"/>
            <p:cNvSpPr>
              <a:spLocks noChangeArrowheads="1"/>
            </p:cNvSpPr>
            <p:nvPr/>
          </p:nvSpPr>
          <p:spPr bwMode="auto">
            <a:xfrm>
              <a:off x="3792" y="340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9" name="Rectangle 365"/>
            <p:cNvSpPr>
              <a:spLocks noChangeArrowheads="1"/>
            </p:cNvSpPr>
            <p:nvPr/>
          </p:nvSpPr>
          <p:spPr bwMode="auto">
            <a:xfrm>
              <a:off x="3888"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0" name="Rectangle 366"/>
            <p:cNvSpPr>
              <a:spLocks noChangeArrowheads="1"/>
            </p:cNvSpPr>
            <p:nvPr/>
          </p:nvSpPr>
          <p:spPr bwMode="auto">
            <a:xfrm>
              <a:off x="3984"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1" name="Rectangle 367"/>
            <p:cNvSpPr>
              <a:spLocks noChangeArrowheads="1"/>
            </p:cNvSpPr>
            <p:nvPr/>
          </p:nvSpPr>
          <p:spPr bwMode="auto">
            <a:xfrm>
              <a:off x="4176"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2" name="Rectangle 368"/>
            <p:cNvSpPr>
              <a:spLocks noChangeArrowheads="1"/>
            </p:cNvSpPr>
            <p:nvPr/>
          </p:nvSpPr>
          <p:spPr bwMode="auto">
            <a:xfrm>
              <a:off x="4368" y="340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3" name="Rectangle 369"/>
            <p:cNvSpPr>
              <a:spLocks noChangeArrowheads="1"/>
            </p:cNvSpPr>
            <p:nvPr/>
          </p:nvSpPr>
          <p:spPr bwMode="auto">
            <a:xfrm>
              <a:off x="4272" y="340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4" name="Rectangle 370"/>
            <p:cNvSpPr>
              <a:spLocks noChangeArrowheads="1"/>
            </p:cNvSpPr>
            <p:nvPr/>
          </p:nvSpPr>
          <p:spPr bwMode="auto">
            <a:xfrm>
              <a:off x="3408"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5" name="Rectangle 371"/>
            <p:cNvSpPr>
              <a:spLocks noChangeArrowheads="1"/>
            </p:cNvSpPr>
            <p:nvPr/>
          </p:nvSpPr>
          <p:spPr bwMode="auto">
            <a:xfrm>
              <a:off x="4464"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6" name="Rectangle 372"/>
            <p:cNvSpPr>
              <a:spLocks noChangeArrowheads="1"/>
            </p:cNvSpPr>
            <p:nvPr/>
          </p:nvSpPr>
          <p:spPr bwMode="auto">
            <a:xfrm>
              <a:off x="4656"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7" name="Rectangle 373"/>
            <p:cNvSpPr>
              <a:spLocks noChangeArrowheads="1"/>
            </p:cNvSpPr>
            <p:nvPr/>
          </p:nvSpPr>
          <p:spPr bwMode="auto">
            <a:xfrm>
              <a:off x="4560" y="340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8" name="Rectangle 374"/>
            <p:cNvSpPr>
              <a:spLocks noChangeArrowheads="1"/>
            </p:cNvSpPr>
            <p:nvPr/>
          </p:nvSpPr>
          <p:spPr bwMode="auto">
            <a:xfrm>
              <a:off x="3024"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9" name="Rectangle 375"/>
            <p:cNvSpPr>
              <a:spLocks noChangeArrowheads="1"/>
            </p:cNvSpPr>
            <p:nvPr/>
          </p:nvSpPr>
          <p:spPr bwMode="auto">
            <a:xfrm>
              <a:off x="3120"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0" name="Rectangle 376"/>
            <p:cNvSpPr>
              <a:spLocks noChangeArrowheads="1"/>
            </p:cNvSpPr>
            <p:nvPr/>
          </p:nvSpPr>
          <p:spPr bwMode="auto">
            <a:xfrm>
              <a:off x="3984"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1" name="Rectangle 377"/>
            <p:cNvSpPr>
              <a:spLocks noChangeArrowheads="1"/>
            </p:cNvSpPr>
            <p:nvPr/>
          </p:nvSpPr>
          <p:spPr bwMode="auto">
            <a:xfrm>
              <a:off x="4080"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2" name="Rectangle 378"/>
            <p:cNvSpPr>
              <a:spLocks noChangeArrowheads="1"/>
            </p:cNvSpPr>
            <p:nvPr/>
          </p:nvSpPr>
          <p:spPr bwMode="auto">
            <a:xfrm>
              <a:off x="3888"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3" name="Rectangle 379"/>
            <p:cNvSpPr>
              <a:spLocks noChangeArrowheads="1"/>
            </p:cNvSpPr>
            <p:nvPr/>
          </p:nvSpPr>
          <p:spPr bwMode="auto">
            <a:xfrm>
              <a:off x="3696"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4" name="Rectangle 380"/>
            <p:cNvSpPr>
              <a:spLocks noChangeArrowheads="1"/>
            </p:cNvSpPr>
            <p:nvPr/>
          </p:nvSpPr>
          <p:spPr bwMode="auto">
            <a:xfrm>
              <a:off x="4464" y="355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5" name="Rectangle 381"/>
            <p:cNvSpPr>
              <a:spLocks noChangeArrowheads="1"/>
            </p:cNvSpPr>
            <p:nvPr/>
          </p:nvSpPr>
          <p:spPr bwMode="auto">
            <a:xfrm>
              <a:off x="4656" y="240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6" name="Rectangle 382"/>
            <p:cNvSpPr>
              <a:spLocks noChangeArrowheads="1"/>
            </p:cNvSpPr>
            <p:nvPr/>
          </p:nvSpPr>
          <p:spPr bwMode="auto">
            <a:xfrm>
              <a:off x="4656"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7" name="Rectangle 383"/>
            <p:cNvSpPr>
              <a:spLocks noChangeArrowheads="1"/>
            </p:cNvSpPr>
            <p:nvPr/>
          </p:nvSpPr>
          <p:spPr bwMode="auto">
            <a:xfrm>
              <a:off x="4560"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8" name="Rectangle 384"/>
            <p:cNvSpPr>
              <a:spLocks noChangeArrowheads="1"/>
            </p:cNvSpPr>
            <p:nvPr/>
          </p:nvSpPr>
          <p:spPr bwMode="auto">
            <a:xfrm>
              <a:off x="4176" y="355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9" name="Rectangle 385"/>
            <p:cNvSpPr>
              <a:spLocks noChangeArrowheads="1"/>
            </p:cNvSpPr>
            <p:nvPr/>
          </p:nvSpPr>
          <p:spPr bwMode="auto">
            <a:xfrm>
              <a:off x="3216" y="355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0" name="Rectangle 386"/>
            <p:cNvSpPr>
              <a:spLocks noChangeArrowheads="1"/>
            </p:cNvSpPr>
            <p:nvPr/>
          </p:nvSpPr>
          <p:spPr bwMode="auto">
            <a:xfrm>
              <a:off x="4368"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1" name="Rectangle 387"/>
            <p:cNvSpPr>
              <a:spLocks noChangeArrowheads="1"/>
            </p:cNvSpPr>
            <p:nvPr/>
          </p:nvSpPr>
          <p:spPr bwMode="auto">
            <a:xfrm>
              <a:off x="4272"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2" name="Rectangle 388"/>
            <p:cNvSpPr>
              <a:spLocks noChangeArrowheads="1"/>
            </p:cNvSpPr>
            <p:nvPr/>
          </p:nvSpPr>
          <p:spPr bwMode="auto">
            <a:xfrm>
              <a:off x="3312"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3" name="Rectangle 389"/>
            <p:cNvSpPr>
              <a:spLocks noChangeArrowheads="1"/>
            </p:cNvSpPr>
            <p:nvPr/>
          </p:nvSpPr>
          <p:spPr bwMode="auto">
            <a:xfrm>
              <a:off x="3600"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4" name="Rectangle 390"/>
            <p:cNvSpPr>
              <a:spLocks noChangeArrowheads="1"/>
            </p:cNvSpPr>
            <p:nvPr/>
          </p:nvSpPr>
          <p:spPr bwMode="auto">
            <a:xfrm>
              <a:off x="3504"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5" name="Rectangle 391"/>
            <p:cNvSpPr>
              <a:spLocks noChangeArrowheads="1"/>
            </p:cNvSpPr>
            <p:nvPr/>
          </p:nvSpPr>
          <p:spPr bwMode="auto">
            <a:xfrm>
              <a:off x="3408"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6" name="Rectangle 392"/>
            <p:cNvSpPr>
              <a:spLocks noChangeArrowheads="1"/>
            </p:cNvSpPr>
            <p:nvPr/>
          </p:nvSpPr>
          <p:spPr bwMode="auto">
            <a:xfrm>
              <a:off x="3408"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7" name="Rectangle 393"/>
            <p:cNvSpPr>
              <a:spLocks noChangeArrowheads="1"/>
            </p:cNvSpPr>
            <p:nvPr/>
          </p:nvSpPr>
          <p:spPr bwMode="auto">
            <a:xfrm>
              <a:off x="3504" y="369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8" name="Rectangle 394"/>
            <p:cNvSpPr>
              <a:spLocks noChangeArrowheads="1"/>
            </p:cNvSpPr>
            <p:nvPr/>
          </p:nvSpPr>
          <p:spPr bwMode="auto">
            <a:xfrm>
              <a:off x="3216"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9" name="Rectangle 395"/>
            <p:cNvSpPr>
              <a:spLocks noChangeArrowheads="1"/>
            </p:cNvSpPr>
            <p:nvPr/>
          </p:nvSpPr>
          <p:spPr bwMode="auto">
            <a:xfrm>
              <a:off x="3024" y="369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0" name="Rectangle 396"/>
            <p:cNvSpPr>
              <a:spLocks noChangeArrowheads="1"/>
            </p:cNvSpPr>
            <p:nvPr/>
          </p:nvSpPr>
          <p:spPr bwMode="auto">
            <a:xfrm>
              <a:off x="3312"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1" name="Rectangle 397"/>
            <p:cNvSpPr>
              <a:spLocks noChangeArrowheads="1"/>
            </p:cNvSpPr>
            <p:nvPr/>
          </p:nvSpPr>
          <p:spPr bwMode="auto">
            <a:xfrm>
              <a:off x="3120"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2" name="Rectangle 398"/>
            <p:cNvSpPr>
              <a:spLocks noChangeArrowheads="1"/>
            </p:cNvSpPr>
            <p:nvPr/>
          </p:nvSpPr>
          <p:spPr bwMode="auto">
            <a:xfrm>
              <a:off x="4368"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3" name="Rectangle 399"/>
            <p:cNvSpPr>
              <a:spLocks noChangeArrowheads="1"/>
            </p:cNvSpPr>
            <p:nvPr/>
          </p:nvSpPr>
          <p:spPr bwMode="auto">
            <a:xfrm>
              <a:off x="4464" y="369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4" name="Rectangle 400"/>
            <p:cNvSpPr>
              <a:spLocks noChangeArrowheads="1"/>
            </p:cNvSpPr>
            <p:nvPr/>
          </p:nvSpPr>
          <p:spPr bwMode="auto">
            <a:xfrm>
              <a:off x="4176"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5" name="Rectangle 401"/>
            <p:cNvSpPr>
              <a:spLocks noChangeArrowheads="1"/>
            </p:cNvSpPr>
            <p:nvPr/>
          </p:nvSpPr>
          <p:spPr bwMode="auto">
            <a:xfrm>
              <a:off x="4272"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6" name="Rectangle 402"/>
            <p:cNvSpPr>
              <a:spLocks noChangeArrowheads="1"/>
            </p:cNvSpPr>
            <p:nvPr/>
          </p:nvSpPr>
          <p:spPr bwMode="auto">
            <a:xfrm>
              <a:off x="4080"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7" name="Rectangle 403"/>
            <p:cNvSpPr>
              <a:spLocks noChangeArrowheads="1"/>
            </p:cNvSpPr>
            <p:nvPr/>
          </p:nvSpPr>
          <p:spPr bwMode="auto">
            <a:xfrm>
              <a:off x="4560" y="369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8" name="Rectangle 404"/>
            <p:cNvSpPr>
              <a:spLocks noChangeArrowheads="1"/>
            </p:cNvSpPr>
            <p:nvPr/>
          </p:nvSpPr>
          <p:spPr bwMode="auto">
            <a:xfrm>
              <a:off x="3600" y="369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9" name="Rectangle 405"/>
            <p:cNvSpPr>
              <a:spLocks noChangeArrowheads="1"/>
            </p:cNvSpPr>
            <p:nvPr/>
          </p:nvSpPr>
          <p:spPr bwMode="auto">
            <a:xfrm>
              <a:off x="4656"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0" name="Rectangle 406"/>
            <p:cNvSpPr>
              <a:spLocks noChangeArrowheads="1"/>
            </p:cNvSpPr>
            <p:nvPr/>
          </p:nvSpPr>
          <p:spPr bwMode="auto">
            <a:xfrm>
              <a:off x="3984" y="369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1" name="Rectangle 407"/>
            <p:cNvSpPr>
              <a:spLocks noChangeArrowheads="1"/>
            </p:cNvSpPr>
            <p:nvPr/>
          </p:nvSpPr>
          <p:spPr bwMode="auto">
            <a:xfrm>
              <a:off x="3888"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2" name="Rectangle 408"/>
            <p:cNvSpPr>
              <a:spLocks noChangeArrowheads="1"/>
            </p:cNvSpPr>
            <p:nvPr/>
          </p:nvSpPr>
          <p:spPr bwMode="auto">
            <a:xfrm>
              <a:off x="3792"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3" name="Rectangle 409"/>
            <p:cNvSpPr>
              <a:spLocks noChangeArrowheads="1"/>
            </p:cNvSpPr>
            <p:nvPr/>
          </p:nvSpPr>
          <p:spPr bwMode="auto">
            <a:xfrm>
              <a:off x="3984"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4" name="Rectangle 410"/>
            <p:cNvSpPr>
              <a:spLocks noChangeArrowheads="1"/>
            </p:cNvSpPr>
            <p:nvPr/>
          </p:nvSpPr>
          <p:spPr bwMode="auto">
            <a:xfrm>
              <a:off x="3792"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5" name="Rectangle 411"/>
            <p:cNvSpPr>
              <a:spLocks noChangeArrowheads="1"/>
            </p:cNvSpPr>
            <p:nvPr/>
          </p:nvSpPr>
          <p:spPr bwMode="auto">
            <a:xfrm>
              <a:off x="3888"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6" name="Rectangle 412"/>
            <p:cNvSpPr>
              <a:spLocks noChangeArrowheads="1"/>
            </p:cNvSpPr>
            <p:nvPr/>
          </p:nvSpPr>
          <p:spPr bwMode="auto">
            <a:xfrm>
              <a:off x="4080"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7" name="Rectangle 413"/>
            <p:cNvSpPr>
              <a:spLocks noChangeArrowheads="1"/>
            </p:cNvSpPr>
            <p:nvPr/>
          </p:nvSpPr>
          <p:spPr bwMode="auto">
            <a:xfrm>
              <a:off x="3792"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8" name="Rectangle 414"/>
            <p:cNvSpPr>
              <a:spLocks noChangeArrowheads="1"/>
            </p:cNvSpPr>
            <p:nvPr/>
          </p:nvSpPr>
          <p:spPr bwMode="auto">
            <a:xfrm>
              <a:off x="3792"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9" name="Rectangle 415"/>
            <p:cNvSpPr>
              <a:spLocks noChangeArrowheads="1"/>
            </p:cNvSpPr>
            <p:nvPr/>
          </p:nvSpPr>
          <p:spPr bwMode="auto">
            <a:xfrm>
              <a:off x="3792"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60" name="Rectangle 416"/>
            <p:cNvSpPr>
              <a:spLocks noChangeArrowheads="1"/>
            </p:cNvSpPr>
            <p:nvPr/>
          </p:nvSpPr>
          <p:spPr bwMode="auto">
            <a:xfrm>
              <a:off x="3696" y="369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grpSp>
      <p:sp>
        <p:nvSpPr>
          <p:cNvPr id="420" name="Title 419"/>
          <p:cNvSpPr>
            <a:spLocks noGrp="1"/>
          </p:cNvSpPr>
          <p:nvPr>
            <p:ph type="title"/>
          </p:nvPr>
        </p:nvSpPr>
        <p:spPr>
          <a:xfrm>
            <a:off x="0" y="18258"/>
            <a:ext cx="12192000" cy="1143000"/>
          </a:xfrm>
        </p:spPr>
        <p:txBody>
          <a:bodyPr>
            <a:normAutofit/>
          </a:bodyPr>
          <a:lstStyle/>
          <a:p>
            <a:pPr algn="ctr">
              <a:defRPr/>
            </a:pPr>
            <a:r>
              <a:rPr lang="en-US" dirty="0">
                <a:solidFill>
                  <a:schemeClr val="accent1"/>
                </a:solidFill>
              </a:rPr>
              <a:t>Association study via linkage disequilibrium</a:t>
            </a:r>
          </a:p>
        </p:txBody>
      </p:sp>
      <p:sp>
        <p:nvSpPr>
          <p:cNvPr id="421" name="TextBox 420"/>
          <p:cNvSpPr txBox="1">
            <a:spLocks noChangeArrowheads="1"/>
          </p:cNvSpPr>
          <p:nvPr/>
        </p:nvSpPr>
        <p:spPr bwMode="auto">
          <a:xfrm>
            <a:off x="2585720" y="6045200"/>
            <a:ext cx="70104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1600" dirty="0" err="1">
                <a:solidFill>
                  <a:srgbClr val="0070C0"/>
                </a:solidFill>
              </a:rPr>
              <a:t>Jianming</a:t>
            </a:r>
            <a:r>
              <a:rPr lang="en-US" sz="1600" dirty="0">
                <a:solidFill>
                  <a:srgbClr val="0070C0"/>
                </a:solidFill>
              </a:rPr>
              <a:t> Yu, 2011</a:t>
            </a:r>
          </a:p>
        </p:txBody>
      </p:sp>
    </p:spTree>
    <p:extLst>
      <p:ext uri="{BB962C8B-B14F-4D97-AF65-F5344CB8AC3E}">
        <p14:creationId xmlns:p14="http://schemas.microsoft.com/office/powerpoint/2010/main" val="401127592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nodeType="clickEffect">
                                  <p:stCondLst>
                                    <p:cond delay="0"/>
                                  </p:stCondLst>
                                  <p:childTnLst>
                                    <p:anim calcmode="lin" valueType="num">
                                      <p:cBhvr additive="base">
                                        <p:cTn id="18" dur="500"/>
                                        <p:tgtEl>
                                          <p:spTgt spid="3"/>
                                        </p:tgtEl>
                                        <p:attrNameLst>
                                          <p:attrName>ppt_x</p:attrName>
                                        </p:attrNameLst>
                                      </p:cBhvr>
                                      <p:tavLst>
                                        <p:tav tm="0">
                                          <p:val>
                                            <p:strVal val="ppt_x"/>
                                          </p:val>
                                        </p:tav>
                                        <p:tav tm="100000">
                                          <p:val>
                                            <p:strVal val="ppt_x"/>
                                          </p:val>
                                        </p:tav>
                                      </p:tavLst>
                                    </p:anim>
                                    <p:anim calcmode="lin" valueType="num">
                                      <p:cBhvr additive="base">
                                        <p:cTn id="19" dur="500"/>
                                        <p:tgtEl>
                                          <p:spTgt spid="3"/>
                                        </p:tgtEl>
                                        <p:attrNameLst>
                                          <p:attrName>ppt_y</p:attrName>
                                        </p:attrNameLst>
                                      </p:cBhvr>
                                      <p:tavLst>
                                        <p:tav tm="0">
                                          <p:val>
                                            <p:strVal val="ppt_y"/>
                                          </p:val>
                                        </p:tav>
                                        <p:tav tm="100000">
                                          <p:val>
                                            <p:strVal val="1+ppt_h/2"/>
                                          </p:val>
                                        </p:tav>
                                      </p:tavLst>
                                    </p:anim>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nodeType="click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10515600" cy="1325563"/>
          </a:xfrm>
        </p:spPr>
        <p:txBody>
          <a:bodyPr/>
          <a:lstStyle/>
          <a:p>
            <a:pPr algn="ctr"/>
            <a:r>
              <a:rPr lang="en-US" b="1" dirty="0">
                <a:solidFill>
                  <a:schemeClr val="accent1"/>
                </a:solidFill>
                <a:latin typeface="+mn-lt"/>
              </a:rPr>
              <a:t>Dwarf8 story</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32511"/>
          <a:stretch/>
        </p:blipFill>
        <p:spPr>
          <a:xfrm>
            <a:off x="1524000" y="1886764"/>
            <a:ext cx="9144000" cy="3875532"/>
          </a:xfrm>
          <a:prstGeom prst="rect">
            <a:avLst/>
          </a:prstGeom>
        </p:spPr>
      </p:pic>
    </p:spTree>
    <p:extLst>
      <p:ext uri="{BB962C8B-B14F-4D97-AF65-F5344CB8AC3E}">
        <p14:creationId xmlns:p14="http://schemas.microsoft.com/office/powerpoint/2010/main" val="3908945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
            <a:ext cx="9144000" cy="3402419"/>
          </a:xfrm>
          <a:prstGeom prst="rect">
            <a:avLst/>
          </a:prstGeom>
        </p:spPr>
      </p:pic>
      <p:sp>
        <p:nvSpPr>
          <p:cNvPr id="6" name="Rectangle 5"/>
          <p:cNvSpPr/>
          <p:nvPr/>
        </p:nvSpPr>
        <p:spPr>
          <a:xfrm>
            <a:off x="1644650" y="3164682"/>
            <a:ext cx="8902700" cy="3693319"/>
          </a:xfrm>
          <a:prstGeom prst="rect">
            <a:avLst/>
          </a:prstGeom>
        </p:spPr>
        <p:txBody>
          <a:bodyPr wrap="square">
            <a:spAutoFit/>
          </a:bodyPr>
          <a:lstStyle/>
          <a:p>
            <a:r>
              <a:rPr lang="en-US" sz="2400" b="1" dirty="0">
                <a:solidFill>
                  <a:srgbClr val="262626"/>
                </a:solidFill>
                <a:latin typeface="ArialMT" charset="0"/>
              </a:rPr>
              <a:t>Abstract</a:t>
            </a:r>
          </a:p>
          <a:p>
            <a:r>
              <a:rPr lang="en-US" sz="1400" dirty="0">
                <a:solidFill>
                  <a:srgbClr val="262626"/>
                </a:solidFill>
                <a:latin typeface="ArialMT" charset="0"/>
              </a:rPr>
              <a:t>The strengths of association mapping lie in its resolution and allelic richness, but spurious associations arising from historical relationships and selection patterns need to be accounted for in statistical analyses. Here we reanalyze one of the first generation structured association mapping studies of the </a:t>
            </a:r>
            <a:r>
              <a:rPr lang="en-US" sz="1400" i="1" dirty="0">
                <a:solidFill>
                  <a:srgbClr val="262626"/>
                </a:solidFill>
                <a:latin typeface="ArialMT" charset="0"/>
              </a:rPr>
              <a:t>Dwarf8</a:t>
            </a:r>
            <a:r>
              <a:rPr lang="en-US" sz="1400" dirty="0">
                <a:solidFill>
                  <a:srgbClr val="262626"/>
                </a:solidFill>
                <a:latin typeface="ArialMT" charset="0"/>
              </a:rPr>
              <a:t> (</a:t>
            </a:r>
            <a:r>
              <a:rPr lang="en-US" sz="1400" i="1" dirty="0">
                <a:solidFill>
                  <a:srgbClr val="262626"/>
                </a:solidFill>
                <a:latin typeface="ArialMT" charset="0"/>
              </a:rPr>
              <a:t>d8</a:t>
            </a:r>
            <a:r>
              <a:rPr lang="en-US" sz="1400" dirty="0">
                <a:solidFill>
                  <a:srgbClr val="262626"/>
                </a:solidFill>
                <a:latin typeface="ArialMT" charset="0"/>
              </a:rPr>
              <a:t>) locus with flowering time in maize using the full range of new mapping populations, statistical approaches, and haplotype maps. Because this trait was highly correlated with population structure, we found that basic structured association methods overestimate phenotypic effects in the region, while mixed model approaches perform substantially better. Combined with analysis of the maize nested association mapping population (a multi-family crossing design), it is concluded that most, if not all, of the QTL effects at the general location of the </a:t>
            </a:r>
            <a:r>
              <a:rPr lang="en-US" sz="1400" i="1" dirty="0">
                <a:solidFill>
                  <a:srgbClr val="262626"/>
                </a:solidFill>
                <a:latin typeface="ArialMT" charset="0"/>
              </a:rPr>
              <a:t>d8</a:t>
            </a:r>
            <a:r>
              <a:rPr lang="en-US" sz="1400" dirty="0">
                <a:solidFill>
                  <a:srgbClr val="262626"/>
                </a:solidFill>
                <a:latin typeface="ArialMT" charset="0"/>
              </a:rPr>
              <a:t> locus are from rare extended haplotypes that include other linked QTLs and that </a:t>
            </a:r>
            <a:r>
              <a:rPr lang="en-US" sz="1400" i="1" dirty="0">
                <a:solidFill>
                  <a:srgbClr val="FF0000"/>
                </a:solidFill>
                <a:latin typeface="ArialMT" charset="0"/>
              </a:rPr>
              <a:t>d8</a:t>
            </a:r>
            <a:r>
              <a:rPr lang="en-US" sz="1400" dirty="0">
                <a:solidFill>
                  <a:srgbClr val="FF0000"/>
                </a:solidFill>
                <a:latin typeface="ArialMT" charset="0"/>
              </a:rPr>
              <a:t> is unlikely to be involved in controlling flowering time in maize</a:t>
            </a:r>
            <a:r>
              <a:rPr lang="en-US" sz="1400" dirty="0">
                <a:solidFill>
                  <a:srgbClr val="262626"/>
                </a:solidFill>
                <a:latin typeface="ArialMT" charset="0"/>
              </a:rPr>
              <a:t>. Previous independent studies have shown evidence for selection at the </a:t>
            </a:r>
            <a:r>
              <a:rPr lang="en-US" sz="1400" i="1" dirty="0">
                <a:solidFill>
                  <a:srgbClr val="262626"/>
                </a:solidFill>
                <a:latin typeface="ArialMT" charset="0"/>
              </a:rPr>
              <a:t>d8</a:t>
            </a:r>
            <a:r>
              <a:rPr lang="en-US" sz="1400" dirty="0">
                <a:solidFill>
                  <a:srgbClr val="262626"/>
                </a:solidFill>
                <a:latin typeface="ArialMT" charset="0"/>
              </a:rPr>
              <a:t> locus. Based on the evidence of population bottleneck, selection patterns, and haplotype structure observed in the region, we suggest that multiple traits may be strongly correlated with population structure and that selection on these traits has influenced segregation patterns in the region. Overall, this study provides insight into how modern association and linkage mapping, combined with haplotype analysis, can produce results that are more robust.</a:t>
            </a:r>
            <a:endParaRPr lang="en-US" sz="1400" dirty="0"/>
          </a:p>
        </p:txBody>
      </p:sp>
    </p:spTree>
    <p:extLst>
      <p:ext uri="{BB962C8B-B14F-4D97-AF65-F5344CB8AC3E}">
        <p14:creationId xmlns:p14="http://schemas.microsoft.com/office/powerpoint/2010/main" val="1516002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1507"/>
          <a:stretch/>
        </p:blipFill>
        <p:spPr>
          <a:xfrm>
            <a:off x="0" y="1493091"/>
            <a:ext cx="12192000" cy="5364909"/>
          </a:xfrm>
          <a:prstGeom prst="rect">
            <a:avLst/>
          </a:prstGeom>
        </p:spPr>
      </p:pic>
      <p:sp>
        <p:nvSpPr>
          <p:cNvPr id="3" name="Title 2"/>
          <p:cNvSpPr>
            <a:spLocks noGrp="1"/>
          </p:cNvSpPr>
          <p:nvPr>
            <p:ph type="title"/>
          </p:nvPr>
        </p:nvSpPr>
        <p:spPr>
          <a:xfrm>
            <a:off x="1164021" y="0"/>
            <a:ext cx="10515600" cy="1325563"/>
          </a:xfrm>
          <a:effectLst>
            <a:outerShdw blurRad="50800" dist="38100" dir="5400000" algn="t" rotWithShape="0">
              <a:prstClr val="black">
                <a:alpha val="40000"/>
              </a:prstClr>
            </a:outerShdw>
          </a:effectLst>
        </p:spPr>
        <p:txBody>
          <a:bodyPr/>
          <a:lstStyle/>
          <a:p>
            <a:pPr algn="ctr"/>
            <a:r>
              <a:rPr lang="en-US" b="1" dirty="0">
                <a:solidFill>
                  <a:schemeClr val="accent1"/>
                </a:solidFill>
                <a:latin typeface="+mn-lt"/>
              </a:rPr>
              <a:t>Kinship in visual</a:t>
            </a:r>
          </a:p>
        </p:txBody>
      </p:sp>
    </p:spTree>
    <p:extLst>
      <p:ext uri="{BB962C8B-B14F-4D97-AF65-F5344CB8AC3E}">
        <p14:creationId xmlns:p14="http://schemas.microsoft.com/office/powerpoint/2010/main" val="1460874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Blood relationship	</a:t>
            </a:r>
          </a:p>
          <a:p>
            <a:r>
              <a:rPr lang="en-US" dirty="0"/>
              <a:t>Family ties, </a:t>
            </a:r>
          </a:p>
          <a:p>
            <a:r>
              <a:rPr lang="en-US" dirty="0"/>
              <a:t>Blood ties, </a:t>
            </a:r>
          </a:p>
          <a:p>
            <a:r>
              <a:rPr lang="en-US" dirty="0"/>
              <a:t>Common </a:t>
            </a:r>
            <a:r>
              <a:rPr lang="en-US" dirty="0">
                <a:solidFill>
                  <a:srgbClr val="FF0000"/>
                </a:solidFill>
              </a:rPr>
              <a:t>Ancestry</a:t>
            </a:r>
          </a:p>
          <a:p>
            <a:r>
              <a:rPr lang="en-US" dirty="0"/>
              <a:t>Sharing of characteristics or origins.</a:t>
            </a:r>
          </a:p>
        </p:txBody>
      </p:sp>
      <p:sp>
        <p:nvSpPr>
          <p:cNvPr id="6" name="Title 2">
            <a:extLst>
              <a:ext uri="{FF2B5EF4-FFF2-40B4-BE49-F238E27FC236}">
                <a16:creationId xmlns:a16="http://schemas.microsoft.com/office/drawing/2014/main" id="{FFCC9324-7498-BF42-BD0D-2751EFB13612}"/>
              </a:ext>
            </a:extLst>
          </p:cNvPr>
          <p:cNvSpPr>
            <a:spLocks noGrp="1"/>
          </p:cNvSpPr>
          <p:nvPr>
            <p:ph type="title"/>
          </p:nvPr>
        </p:nvSpPr>
        <p:spPr>
          <a:xfrm>
            <a:off x="1164021" y="0"/>
            <a:ext cx="10515600" cy="1325563"/>
          </a:xfrm>
          <a:effectLst/>
        </p:spPr>
        <p:txBody>
          <a:bodyPr/>
          <a:lstStyle/>
          <a:p>
            <a:pPr algn="ctr"/>
            <a:r>
              <a:rPr lang="en-US" b="1" dirty="0">
                <a:solidFill>
                  <a:schemeClr val="accent1"/>
                </a:solidFill>
                <a:latin typeface="+mn-lt"/>
              </a:rPr>
              <a:t>Kinship in concept</a:t>
            </a:r>
          </a:p>
        </p:txBody>
      </p:sp>
    </p:spTree>
    <p:extLst>
      <p:ext uri="{BB962C8B-B14F-4D97-AF65-F5344CB8AC3E}">
        <p14:creationId xmlns:p14="http://schemas.microsoft.com/office/powerpoint/2010/main" val="2850547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9083" y="1224971"/>
            <a:ext cx="6538190" cy="5285407"/>
          </a:xfrm>
        </p:spPr>
        <p:txBody>
          <a:bodyPr>
            <a:noAutofit/>
          </a:bodyPr>
          <a:lstStyle/>
          <a:p>
            <a:r>
              <a:rPr lang="en-US" sz="3200" dirty="0"/>
              <a:t>Founder of population genetics, alongside Ronald A. Fisher and J.B.S. Haldane</a:t>
            </a:r>
          </a:p>
          <a:p>
            <a:r>
              <a:rPr lang="en-US" sz="3200" dirty="0"/>
              <a:t>Inbreeding and relationship coefficient, 1922</a:t>
            </a:r>
          </a:p>
          <a:p>
            <a:r>
              <a:rPr lang="en-US" sz="3200" dirty="0"/>
              <a:t>12/16/1889-3/3/1988</a:t>
            </a:r>
          </a:p>
          <a:p>
            <a:r>
              <a:rPr lang="en-US" sz="3200" dirty="0"/>
              <a:t>Born in Melrose, Massachusetts</a:t>
            </a:r>
          </a:p>
          <a:p>
            <a:r>
              <a:rPr lang="en-US" sz="3200" dirty="0"/>
              <a:t>College in Illinois and </a:t>
            </a:r>
            <a:r>
              <a:rPr lang="en-US" sz="3200" dirty="0" err="1"/>
              <a:t>Ph.D</a:t>
            </a:r>
            <a:r>
              <a:rPr lang="en-US" sz="3200" dirty="0"/>
              <a:t> from Harvard</a:t>
            </a:r>
          </a:p>
          <a:p>
            <a:r>
              <a:rPr lang="en-US" sz="3200" dirty="0"/>
              <a:t>Worked for USDA, U Chicago and U Wisconsin</a:t>
            </a:r>
          </a:p>
        </p:txBody>
      </p:sp>
      <p:sp>
        <p:nvSpPr>
          <p:cNvPr id="3" name="Title 2"/>
          <p:cNvSpPr>
            <a:spLocks noGrp="1"/>
          </p:cNvSpPr>
          <p:nvPr>
            <p:ph type="title"/>
          </p:nvPr>
        </p:nvSpPr>
        <p:spPr>
          <a:xfrm>
            <a:off x="838200" y="0"/>
            <a:ext cx="10515600" cy="1325563"/>
          </a:xfrm>
        </p:spPr>
        <p:txBody>
          <a:bodyPr>
            <a:normAutofit/>
          </a:bodyPr>
          <a:lstStyle/>
          <a:p>
            <a:pPr algn="ctr"/>
            <a:r>
              <a:rPr lang="en-US" b="1" dirty="0">
                <a:solidFill>
                  <a:schemeClr val="accent1"/>
                </a:solidFill>
                <a:latin typeface="+mn-lt"/>
              </a:rPr>
              <a:t>Sewell Green Wright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273" y="1224972"/>
            <a:ext cx="4987637" cy="5285407"/>
          </a:xfrm>
          <a:prstGeom prst="rect">
            <a:avLst/>
          </a:prstGeom>
        </p:spPr>
      </p:pic>
    </p:spTree>
    <p:extLst>
      <p:ext uri="{BB962C8B-B14F-4D97-AF65-F5344CB8AC3E}">
        <p14:creationId xmlns:p14="http://schemas.microsoft.com/office/powerpoint/2010/main" val="805492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7924801" cy="1325563"/>
          </a:xfrm>
        </p:spPr>
        <p:txBody>
          <a:bodyPr/>
          <a:lstStyle/>
          <a:p>
            <a:pPr algn="ctr"/>
            <a:r>
              <a:rPr lang="en-US" b="1" dirty="0">
                <a:solidFill>
                  <a:schemeClr val="accent1"/>
                </a:solidFill>
                <a:latin typeface="+mn-lt"/>
              </a:rPr>
              <a:t>Quantification</a:t>
            </a:r>
          </a:p>
        </p:txBody>
      </p:sp>
      <p:pic>
        <p:nvPicPr>
          <p:cNvPr id="4" name="Picture 3"/>
          <p:cNvPicPr>
            <a:picLocks noChangeAspect="1"/>
          </p:cNvPicPr>
          <p:nvPr/>
        </p:nvPicPr>
        <p:blipFill>
          <a:blip r:embed="rId2"/>
          <a:stretch>
            <a:fillRect/>
          </a:stretch>
        </p:blipFill>
        <p:spPr>
          <a:xfrm>
            <a:off x="7924801" y="-1"/>
            <a:ext cx="4267199" cy="6846729"/>
          </a:xfrm>
          <a:prstGeom prst="rect">
            <a:avLst/>
          </a:prstGeom>
        </p:spPr>
      </p:pic>
      <p:sp>
        <p:nvSpPr>
          <p:cNvPr id="5" name="TextBox 4"/>
          <p:cNvSpPr txBox="1"/>
          <p:nvPr/>
        </p:nvSpPr>
        <p:spPr>
          <a:xfrm>
            <a:off x="8801389" y="4266316"/>
            <a:ext cx="2235200" cy="923330"/>
          </a:xfrm>
          <a:prstGeom prst="rect">
            <a:avLst/>
          </a:prstGeom>
          <a:noFill/>
        </p:spPr>
        <p:txBody>
          <a:bodyPr wrap="square" rtlCol="0">
            <a:spAutoFit/>
          </a:bodyPr>
          <a:lstStyle/>
          <a:p>
            <a:pPr algn="ctr"/>
            <a:r>
              <a:rPr lang="en-US" dirty="0">
                <a:solidFill>
                  <a:schemeClr val="bg1"/>
                </a:solidFill>
              </a:rPr>
              <a:t>Introduction to Quantitative Genetics </a:t>
            </a:r>
          </a:p>
          <a:p>
            <a:pPr algn="ctr"/>
            <a:r>
              <a:rPr lang="en-US" dirty="0">
                <a:solidFill>
                  <a:schemeClr val="bg1"/>
                </a:solidFill>
              </a:rPr>
              <a:t>Falconer &amp; Mackay</a:t>
            </a:r>
          </a:p>
        </p:txBody>
      </p:sp>
      <p:sp>
        <p:nvSpPr>
          <p:cNvPr id="7" name="Content Placeholder 6"/>
          <p:cNvSpPr>
            <a:spLocks noGrp="1"/>
          </p:cNvSpPr>
          <p:nvPr>
            <p:ph idx="1"/>
          </p:nvPr>
        </p:nvSpPr>
        <p:spPr>
          <a:xfrm>
            <a:off x="501747" y="1325563"/>
            <a:ext cx="7423053" cy="4012018"/>
          </a:xfrm>
        </p:spPr>
        <p:txBody>
          <a:bodyPr>
            <a:normAutofit/>
          </a:bodyPr>
          <a:lstStyle/>
          <a:p>
            <a:r>
              <a:rPr lang="en-US" sz="3600" dirty="0"/>
              <a:t>Coefficient of Kinship</a:t>
            </a:r>
          </a:p>
          <a:p>
            <a:r>
              <a:rPr lang="en-US" sz="3600" dirty="0"/>
              <a:t>Co-ancestry</a:t>
            </a:r>
          </a:p>
          <a:p>
            <a:r>
              <a:rPr lang="en-US" sz="3600" dirty="0"/>
              <a:t>Probability of sampling two alleles, each from an individual, are Identical By Decent (IBD). </a:t>
            </a:r>
          </a:p>
          <a:p>
            <a:endParaRPr lang="en-US" sz="3600" dirty="0"/>
          </a:p>
        </p:txBody>
      </p:sp>
      <p:pic>
        <p:nvPicPr>
          <p:cNvPr id="8" name="Picture 7">
            <a:extLst>
              <a:ext uri="{FF2B5EF4-FFF2-40B4-BE49-F238E27FC236}">
                <a16:creationId xmlns:a16="http://schemas.microsoft.com/office/drawing/2014/main" id="{D532755A-8EBE-794E-801A-76F53FABD776}"/>
              </a:ext>
            </a:extLst>
          </p:cNvPr>
          <p:cNvPicPr>
            <a:picLocks noChangeAspect="1"/>
          </p:cNvPicPr>
          <p:nvPr/>
        </p:nvPicPr>
        <p:blipFill>
          <a:blip r:embed="rId3"/>
          <a:stretch>
            <a:fillRect/>
          </a:stretch>
        </p:blipFill>
        <p:spPr>
          <a:xfrm>
            <a:off x="1906154" y="4156617"/>
            <a:ext cx="1566269" cy="2066059"/>
          </a:xfrm>
          <a:prstGeom prst="rect">
            <a:avLst/>
          </a:prstGeom>
        </p:spPr>
      </p:pic>
      <p:pic>
        <p:nvPicPr>
          <p:cNvPr id="9" name="Picture 8">
            <a:extLst>
              <a:ext uri="{FF2B5EF4-FFF2-40B4-BE49-F238E27FC236}">
                <a16:creationId xmlns:a16="http://schemas.microsoft.com/office/drawing/2014/main" id="{DE6043D9-81FC-A44E-8908-9188C9F644F0}"/>
              </a:ext>
            </a:extLst>
          </p:cNvPr>
          <p:cNvPicPr>
            <a:picLocks noChangeAspect="1"/>
          </p:cNvPicPr>
          <p:nvPr/>
        </p:nvPicPr>
        <p:blipFill>
          <a:blip r:embed="rId4"/>
          <a:stretch>
            <a:fillRect/>
          </a:stretch>
        </p:blipFill>
        <p:spPr>
          <a:xfrm>
            <a:off x="3637810" y="4156616"/>
            <a:ext cx="2066059" cy="2066059"/>
          </a:xfrm>
          <a:prstGeom prst="rect">
            <a:avLst/>
          </a:prstGeom>
        </p:spPr>
      </p:pic>
      <p:sp>
        <p:nvSpPr>
          <p:cNvPr id="10" name="TextBox 9">
            <a:extLst>
              <a:ext uri="{FF2B5EF4-FFF2-40B4-BE49-F238E27FC236}">
                <a16:creationId xmlns:a16="http://schemas.microsoft.com/office/drawing/2014/main" id="{08A1B42A-C9FE-1C46-8462-DB018475E157}"/>
              </a:ext>
            </a:extLst>
          </p:cNvPr>
          <p:cNvSpPr txBox="1"/>
          <p:nvPr/>
        </p:nvSpPr>
        <p:spPr>
          <a:xfrm>
            <a:off x="1906154" y="6222675"/>
            <a:ext cx="1566269" cy="646331"/>
          </a:xfrm>
          <a:prstGeom prst="rect">
            <a:avLst/>
          </a:prstGeom>
          <a:noFill/>
        </p:spPr>
        <p:txBody>
          <a:bodyPr wrap="square" rtlCol="0">
            <a:spAutoFit/>
          </a:bodyPr>
          <a:lstStyle/>
          <a:p>
            <a:pPr algn="ctr"/>
            <a:r>
              <a:rPr lang="en-US" dirty="0"/>
              <a:t>Douglas Scott </a:t>
            </a:r>
          </a:p>
          <a:p>
            <a:pPr algn="ctr"/>
            <a:r>
              <a:rPr lang="en-US" dirty="0"/>
              <a:t>Falconer</a:t>
            </a:r>
          </a:p>
        </p:txBody>
      </p:sp>
      <p:sp>
        <p:nvSpPr>
          <p:cNvPr id="11" name="Rectangle 10">
            <a:extLst>
              <a:ext uri="{FF2B5EF4-FFF2-40B4-BE49-F238E27FC236}">
                <a16:creationId xmlns:a16="http://schemas.microsoft.com/office/drawing/2014/main" id="{2F606A56-306E-D14A-A3B9-829CF4D51E12}"/>
              </a:ext>
            </a:extLst>
          </p:cNvPr>
          <p:cNvSpPr/>
          <p:nvPr/>
        </p:nvSpPr>
        <p:spPr>
          <a:xfrm>
            <a:off x="3930957" y="6361174"/>
            <a:ext cx="1479764" cy="369332"/>
          </a:xfrm>
          <a:prstGeom prst="rect">
            <a:avLst/>
          </a:prstGeom>
        </p:spPr>
        <p:txBody>
          <a:bodyPr wrap="none">
            <a:spAutoFit/>
          </a:bodyPr>
          <a:lstStyle/>
          <a:p>
            <a:r>
              <a:rPr lang="en-US" dirty="0"/>
              <a:t>Trudy Mackay</a:t>
            </a:r>
          </a:p>
        </p:txBody>
      </p:sp>
    </p:spTree>
    <p:extLst>
      <p:ext uri="{BB962C8B-B14F-4D97-AF65-F5344CB8AC3E}">
        <p14:creationId xmlns:p14="http://schemas.microsoft.com/office/powerpoint/2010/main" val="42372273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693</TotalTime>
  <Words>1640</Words>
  <Application>Microsoft Macintosh PowerPoint</Application>
  <PresentationFormat>Widescreen</PresentationFormat>
  <Paragraphs>449</Paragraphs>
  <Slides>27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ArialMT</vt:lpstr>
      <vt:lpstr>ＭＳ Ｐゴシック</vt:lpstr>
      <vt:lpstr>Arial</vt:lpstr>
      <vt:lpstr>Calibri</vt:lpstr>
      <vt:lpstr>Calibri Light</vt:lpstr>
      <vt:lpstr>Candara</vt:lpstr>
      <vt:lpstr>Courier New</vt:lpstr>
      <vt:lpstr>Mangal</vt:lpstr>
      <vt:lpstr>Symbol</vt:lpstr>
      <vt:lpstr>Verdana</vt:lpstr>
      <vt:lpstr>Office Theme</vt:lpstr>
      <vt:lpstr>Statistical Genomics</vt:lpstr>
      <vt:lpstr>Outline</vt:lpstr>
      <vt:lpstr>Association study via linkage disequilibrium</vt:lpstr>
      <vt:lpstr>Dwarf8 story</vt:lpstr>
      <vt:lpstr>PowerPoint Presentation</vt:lpstr>
      <vt:lpstr>Kinship in visual</vt:lpstr>
      <vt:lpstr>Kinship in concept</vt:lpstr>
      <vt:lpstr>Sewell Green Wright</vt:lpstr>
      <vt:lpstr>Quantification</vt:lpstr>
      <vt:lpstr>IBS(Status) vs IBD(decent)</vt:lpstr>
      <vt:lpstr>Twice Co-Ancestry</vt:lpstr>
      <vt:lpstr>Wright's formula</vt:lpstr>
      <vt:lpstr>Additive numerator relationship</vt:lpstr>
      <vt:lpstr>Marker based kinship</vt:lpstr>
      <vt:lpstr>Euclidean distance</vt:lpstr>
      <vt:lpstr>Nel's Distance</vt:lpstr>
      <vt:lpstr>SPAGeDi</vt:lpstr>
      <vt:lpstr>Identical by status</vt:lpstr>
      <vt:lpstr>Efficient algorithm</vt:lpstr>
      <vt:lpstr>VanRaden algorithm</vt:lpstr>
      <vt:lpstr>Zhang algorithm</vt:lpstr>
      <vt:lpstr>Scaling</vt:lpstr>
      <vt:lpstr>PowerPoint Presentation</vt:lpstr>
      <vt:lpstr>Zhang</vt:lpstr>
      <vt:lpstr>Comparison</vt:lpstr>
      <vt:lpstr>Common and differences</vt:lpstr>
      <vt:lpstr>Outline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Zhiwu</dc:creator>
  <cp:lastModifiedBy>Zhang, Zhiwu</cp:lastModifiedBy>
  <cp:revision>78</cp:revision>
  <dcterms:created xsi:type="dcterms:W3CDTF">2020-01-18T23:14:17Z</dcterms:created>
  <dcterms:modified xsi:type="dcterms:W3CDTF">2020-02-28T22:37:16Z</dcterms:modified>
</cp:coreProperties>
</file>