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9"/>
  </p:notesMasterIdLst>
  <p:sldIdLst>
    <p:sldId id="307" r:id="rId2"/>
    <p:sldId id="393" r:id="rId3"/>
    <p:sldId id="380" r:id="rId4"/>
    <p:sldId id="391" r:id="rId5"/>
    <p:sldId id="365" r:id="rId6"/>
    <p:sldId id="366" r:id="rId7"/>
    <p:sldId id="356" r:id="rId8"/>
    <p:sldId id="357" r:id="rId9"/>
    <p:sldId id="358" r:id="rId10"/>
    <p:sldId id="388" r:id="rId11"/>
    <p:sldId id="359" r:id="rId12"/>
    <p:sldId id="360" r:id="rId13"/>
    <p:sldId id="397" r:id="rId14"/>
    <p:sldId id="396" r:id="rId15"/>
    <p:sldId id="381" r:id="rId16"/>
    <p:sldId id="370" r:id="rId17"/>
    <p:sldId id="4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9"/>
    <p:restoredTop sz="81536"/>
  </p:normalViewPr>
  <p:slideViewPr>
    <p:cSldViewPr snapToGrid="0" snapToObjects="1">
      <p:cViewPr>
        <p:scale>
          <a:sx n="127" d="100"/>
          <a:sy n="127" d="100"/>
        </p:scale>
        <p:origin x="2000" y="9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7</a:t>
            </a:fld>
            <a:endParaRPr lang="en-US"/>
          </a:p>
        </p:txBody>
      </p:sp>
    </p:spTree>
    <p:extLst>
      <p:ext uri="{BB962C8B-B14F-4D97-AF65-F5344CB8AC3E}">
        <p14:creationId xmlns:p14="http://schemas.microsoft.com/office/powerpoint/2010/main" val="17066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Settlement of kinship at trait base. Pedigree is the first information</a:t>
            </a:r>
            <a:r>
              <a:rPr lang="en-US" baseline="0" dirty="0"/>
              <a:t> used to </a:t>
            </a:r>
            <a:r>
              <a:rPr lang="en-US" dirty="0"/>
              <a:t>estimate kinship which are</a:t>
            </a:r>
            <a:r>
              <a:rPr lang="en-US" baseline="0" dirty="0"/>
              <a:t> general expectation for a pair of individuals, e.g. full sib A and B have kinship of 50%. The introduction of genetic diagnostic markers increases the certainty for a specific </a:t>
            </a:r>
            <a:r>
              <a:rPr lang="en-US" baseline="0" dirty="0" err="1"/>
              <a:t>Mendilian</a:t>
            </a:r>
            <a:r>
              <a:rPr lang="en-US" baseline="0" dirty="0"/>
              <a:t> trait, e.g. full sibs are identical and have kinship of 1 for color. The certainty also are also increased for complex traits with multiple markers covering entire genome and became the general realized kinship, e.g. full sibs A and B have kinship of 60% instead of 50%. With dense markers, a trait specific realized kinship exist (theoretically) by using all the QTNs underlying the trait. A kinship with all QTNs (full) is ideal for genome prediction. However, its complimentary (using all QTNs except the one of test) should be used for association study to remove the confronting between the kinship and the tested SNPs.</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8</a:t>
            </a:fld>
            <a:endParaRPr lang="en-US"/>
          </a:p>
        </p:txBody>
      </p:sp>
    </p:spTree>
    <p:extLst>
      <p:ext uri="{BB962C8B-B14F-4D97-AF65-F5344CB8AC3E}">
        <p14:creationId xmlns:p14="http://schemas.microsoft.com/office/powerpoint/2010/main" val="25423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9</a:t>
            </a:fld>
            <a:endParaRPr lang="en-US"/>
          </a:p>
        </p:txBody>
      </p:sp>
    </p:spTree>
    <p:extLst>
      <p:ext uri="{BB962C8B-B14F-4D97-AF65-F5344CB8AC3E}">
        <p14:creationId xmlns:p14="http://schemas.microsoft.com/office/powerpoint/2010/main" val="399922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12</a:t>
            </a:fld>
            <a:endParaRPr lang="en-US"/>
          </a:p>
        </p:txBody>
      </p:sp>
    </p:spTree>
    <p:extLst>
      <p:ext uri="{BB962C8B-B14F-4D97-AF65-F5344CB8AC3E}">
        <p14:creationId xmlns:p14="http://schemas.microsoft.com/office/powerpoint/2010/main" val="231395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13</a:t>
            </a:fld>
            <a:endParaRPr lang="en-US"/>
          </a:p>
        </p:txBody>
      </p:sp>
    </p:spTree>
    <p:extLst>
      <p:ext uri="{BB962C8B-B14F-4D97-AF65-F5344CB8AC3E}">
        <p14:creationId xmlns:p14="http://schemas.microsoft.com/office/powerpoint/2010/main" val="219772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simulation study shoed that the statistical power is 42% if all SNPs</a:t>
            </a:r>
            <a:r>
              <a:rPr lang="en-US" baseline="0" dirty="0"/>
              <a:t> were used to derive the kinship. The power reduced to 21% if the kinship was derived from the QTNs only. The power jump over to 50% when the kinship was derived from all QTNs except the one of test.</a:t>
            </a:r>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14</a:t>
            </a:fld>
            <a:endParaRPr lang="en-US"/>
          </a:p>
        </p:txBody>
      </p:sp>
    </p:spTree>
    <p:extLst>
      <p:ext uri="{BB962C8B-B14F-4D97-AF65-F5344CB8AC3E}">
        <p14:creationId xmlns:p14="http://schemas.microsoft.com/office/powerpoint/2010/main" val="185052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50B08D-2CE1-41D8-9E1B-7138BD4BE8B7}" type="slidenum">
              <a:rPr lang="en-US" smtClean="0"/>
              <a:pPr/>
              <a:t>15</a:t>
            </a:fld>
            <a:endParaRPr lang="en-US"/>
          </a:p>
        </p:txBody>
      </p:sp>
    </p:spTree>
    <p:extLst>
      <p:ext uri="{BB962C8B-B14F-4D97-AF65-F5344CB8AC3E}">
        <p14:creationId xmlns:p14="http://schemas.microsoft.com/office/powerpoint/2010/main" val="355368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3/13/20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png"/><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26010"/>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18: SUPER</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1776413"/>
            <a:ext cx="9144000" cy="3517400"/>
          </a:xfrm>
          <a:prstGeom prst="rect">
            <a:avLst/>
          </a:prstGeom>
        </p:spPr>
      </p:pic>
      <p:sp>
        <p:nvSpPr>
          <p:cNvPr id="6" name="Title 5"/>
          <p:cNvSpPr>
            <a:spLocks noGrp="1"/>
          </p:cNvSpPr>
          <p:nvPr>
            <p:ph type="title"/>
          </p:nvPr>
        </p:nvSpPr>
        <p:spPr>
          <a:xfrm>
            <a:off x="838200" y="0"/>
            <a:ext cx="10515600" cy="1325563"/>
          </a:xfrm>
        </p:spPr>
        <p:txBody>
          <a:bodyPr/>
          <a:lstStyle/>
          <a:p>
            <a:pPr algn="ctr"/>
            <a:r>
              <a:rPr lang="en-US" b="1" dirty="0">
                <a:solidFill>
                  <a:schemeClr val="accent1"/>
                </a:solidFill>
                <a:latin typeface="+mn-lt"/>
              </a:rPr>
              <a:t>Bin approach</a:t>
            </a:r>
          </a:p>
        </p:txBody>
      </p:sp>
    </p:spTree>
    <p:extLst>
      <p:ext uri="{BB962C8B-B14F-4D97-AF65-F5344CB8AC3E}">
        <p14:creationId xmlns:p14="http://schemas.microsoft.com/office/powerpoint/2010/main" val="352266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2-15 at 6.41.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38624"/>
            <a:ext cx="9144000" cy="2419376"/>
          </a:xfrm>
          <a:prstGeom prst="rect">
            <a:avLst/>
          </a:prstGeom>
        </p:spPr>
      </p:pic>
      <p:sp>
        <p:nvSpPr>
          <p:cNvPr id="2" name="Title 1"/>
          <p:cNvSpPr>
            <a:spLocks noGrp="1"/>
          </p:cNvSpPr>
          <p:nvPr>
            <p:ph type="title"/>
          </p:nvPr>
        </p:nvSpPr>
        <p:spPr>
          <a:xfrm>
            <a:off x="1981200" y="0"/>
            <a:ext cx="8229600" cy="990600"/>
          </a:xfrm>
        </p:spPr>
        <p:txBody>
          <a:bodyPr/>
          <a:lstStyle/>
          <a:p>
            <a:pPr algn="ctr"/>
            <a:r>
              <a:rPr lang="en-US" b="1" dirty="0">
                <a:solidFill>
                  <a:schemeClr val="accent1"/>
                </a:solidFill>
                <a:latin typeface="+mn-lt"/>
              </a:rPr>
              <a:t>Mimic QTN-1 </a:t>
            </a:r>
          </a:p>
        </p:txBody>
      </p:sp>
      <p:sp>
        <p:nvSpPr>
          <p:cNvPr id="3" name="Content Placeholder 2"/>
          <p:cNvSpPr>
            <a:spLocks noGrp="1"/>
          </p:cNvSpPr>
          <p:nvPr>
            <p:ph idx="1"/>
          </p:nvPr>
        </p:nvSpPr>
        <p:spPr>
          <a:xfrm>
            <a:off x="1981200" y="990601"/>
            <a:ext cx="8229600" cy="3448024"/>
          </a:xfrm>
        </p:spPr>
        <p:txBody>
          <a:bodyPr>
            <a:normAutofit lnSpcReduction="10000"/>
          </a:bodyPr>
          <a:lstStyle/>
          <a:p>
            <a:r>
              <a:rPr lang="en-US" dirty="0"/>
              <a:t>1. Choose t associated SNPs as QTNs each represent an interval of size s. </a:t>
            </a:r>
          </a:p>
          <a:p>
            <a:r>
              <a:rPr lang="en-US" dirty="0"/>
              <a:t>2. Build kinship from the t QTNs</a:t>
            </a:r>
          </a:p>
          <a:p>
            <a:r>
              <a:rPr lang="en-US" dirty="0"/>
              <a:t>3. Optimization on t and s</a:t>
            </a:r>
          </a:p>
          <a:p>
            <a:r>
              <a:rPr lang="en-US" dirty="0"/>
              <a:t>4. For a SNP, remove the QTNs in LD with the SNP, e.g. R square &gt; 1%</a:t>
            </a:r>
          </a:p>
          <a:p>
            <a:r>
              <a:rPr lang="en-US" dirty="0"/>
              <a:t>5. Use the remaining QTNs to build kinship for testing the SNP</a:t>
            </a:r>
          </a:p>
        </p:txBody>
      </p:sp>
    </p:spTree>
    <p:extLst>
      <p:ext uri="{BB962C8B-B14F-4D97-AF65-F5344CB8AC3E}">
        <p14:creationId xmlns:p14="http://schemas.microsoft.com/office/powerpoint/2010/main" val="332068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pic>
        <p:nvPicPr>
          <p:cNvPr id="4" name="Picture 2" descr="C:\Current\Paper\Qishan\ITH_9737_QS.jpg"/>
          <p:cNvPicPr>
            <a:picLocks noChangeAspect="1" noChangeArrowheads="1"/>
          </p:cNvPicPr>
          <p:nvPr/>
        </p:nvPicPr>
        <p:blipFill>
          <a:blip r:embed="rId4" cstate="print"/>
          <a:srcRect t="1253" b="2286"/>
          <a:stretch>
            <a:fillRect/>
          </a:stretch>
        </p:blipFill>
        <p:spPr bwMode="auto">
          <a:xfrm>
            <a:off x="10444925" y="228600"/>
            <a:ext cx="1425039" cy="1828800"/>
          </a:xfrm>
          <a:prstGeom prst="rect">
            <a:avLst/>
          </a:prstGeom>
          <a:noFill/>
        </p:spPr>
      </p:pic>
      <p:sp>
        <p:nvSpPr>
          <p:cNvPr id="6" name="TextBox 5"/>
          <p:cNvSpPr txBox="1">
            <a:spLocks noChangeArrowheads="1"/>
          </p:cNvSpPr>
          <p:nvPr/>
        </p:nvSpPr>
        <p:spPr bwMode="auto">
          <a:xfrm>
            <a:off x="10292524" y="2057400"/>
            <a:ext cx="1676400" cy="369332"/>
          </a:xfrm>
          <a:prstGeom prst="rect">
            <a:avLst/>
          </a:prstGeom>
          <a:noFill/>
          <a:ln w="9525">
            <a:noFill/>
            <a:miter lim="800000"/>
            <a:headEnd/>
            <a:tailEnd/>
          </a:ln>
        </p:spPr>
        <p:txBody>
          <a:bodyPr wrap="square">
            <a:spAutoFit/>
          </a:bodyPr>
          <a:lstStyle/>
          <a:p>
            <a:pPr algn="ctr"/>
            <a:r>
              <a:rPr lang="en-US" b="1" dirty="0" err="1"/>
              <a:t>Qishan</a:t>
            </a:r>
            <a:r>
              <a:rPr lang="en-US" b="1" dirty="0"/>
              <a:t> Wang</a:t>
            </a:r>
          </a:p>
        </p:txBody>
      </p:sp>
      <p:sp>
        <p:nvSpPr>
          <p:cNvPr id="7" name="TextBox 6"/>
          <p:cNvSpPr txBox="1">
            <a:spLocks noChangeArrowheads="1"/>
          </p:cNvSpPr>
          <p:nvPr/>
        </p:nvSpPr>
        <p:spPr bwMode="auto">
          <a:xfrm>
            <a:off x="10200456" y="2414820"/>
            <a:ext cx="1947980" cy="369332"/>
          </a:xfrm>
          <a:prstGeom prst="rect">
            <a:avLst/>
          </a:prstGeom>
          <a:noFill/>
          <a:ln w="9525">
            <a:noFill/>
            <a:miter lim="800000"/>
            <a:headEnd/>
            <a:tailEnd/>
          </a:ln>
        </p:spPr>
        <p:txBody>
          <a:bodyPr wrap="square">
            <a:spAutoFit/>
          </a:bodyPr>
          <a:lstStyle/>
          <a:p>
            <a:pPr algn="ctr"/>
            <a:r>
              <a:rPr lang="en-US" b="1" dirty="0" err="1"/>
              <a:t>PLoS</a:t>
            </a:r>
            <a:r>
              <a:rPr lang="en-US" b="1" dirty="0"/>
              <a:t> One, 2014</a:t>
            </a:r>
          </a:p>
        </p:txBody>
      </p:sp>
      <p:sp>
        <p:nvSpPr>
          <p:cNvPr id="8" name="TextBox 7"/>
          <p:cNvSpPr txBox="1">
            <a:spLocks noChangeArrowheads="1"/>
          </p:cNvSpPr>
          <p:nvPr/>
        </p:nvSpPr>
        <p:spPr bwMode="auto">
          <a:xfrm>
            <a:off x="1689100" y="5965315"/>
            <a:ext cx="7030920" cy="646331"/>
          </a:xfrm>
          <a:prstGeom prst="rect">
            <a:avLst/>
          </a:prstGeom>
          <a:noFill/>
          <a:ln w="9525">
            <a:noFill/>
            <a:miter lim="800000"/>
            <a:headEnd/>
            <a:tailEnd/>
          </a:ln>
        </p:spPr>
        <p:txBody>
          <a:bodyPr wrap="square">
            <a:spAutoFit/>
          </a:bodyPr>
          <a:lstStyle/>
          <a:p>
            <a:pPr algn="ctr"/>
            <a:r>
              <a:rPr lang="en-US" b="1" dirty="0"/>
              <a:t>SUPER</a:t>
            </a:r>
          </a:p>
          <a:p>
            <a:pPr algn="ctr"/>
            <a:r>
              <a:rPr lang="en-US" b="1" dirty="0"/>
              <a:t>(Settlement of kinship Under Progressively Exclusive Relationship)</a:t>
            </a:r>
          </a:p>
        </p:txBody>
      </p:sp>
    </p:spTree>
    <p:extLst>
      <p:ext uri="{BB962C8B-B14F-4D97-AF65-F5344CB8AC3E}">
        <p14:creationId xmlns:p14="http://schemas.microsoft.com/office/powerpoint/2010/main" val="14086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fontScale="90000"/>
          </a:bodyPr>
          <a:lstStyle/>
          <a:p>
            <a:pPr algn="ctr"/>
            <a:r>
              <a:rPr lang="en-US" b="1" dirty="0">
                <a:solidFill>
                  <a:schemeClr val="accent1"/>
                </a:solidFill>
                <a:latin typeface="+mn-lt"/>
              </a:rPr>
              <a:t>Threshold of excluding pseudo QTNs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744" y="1689100"/>
            <a:ext cx="7315200" cy="4261572"/>
          </a:xfrm>
          <a:prstGeom prst="rect">
            <a:avLst/>
          </a:prstGeom>
        </p:spPr>
      </p:pic>
    </p:spTree>
    <p:extLst>
      <p:ext uri="{BB962C8B-B14F-4D97-AF65-F5344CB8AC3E}">
        <p14:creationId xmlns:p14="http://schemas.microsoft.com/office/powerpoint/2010/main" val="17716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pPr algn="ctr"/>
            <a:r>
              <a:rPr lang="en-US" b="1" dirty="0">
                <a:solidFill>
                  <a:srgbClr val="4584D3"/>
                </a:solidFill>
                <a:latin typeface="+mn-lt"/>
              </a:rPr>
              <a:t>Impact of initial P values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31" y="1143001"/>
            <a:ext cx="7818427" cy="5715000"/>
          </a:xfrm>
          <a:prstGeom prst="rect">
            <a:avLst/>
          </a:prstGeom>
        </p:spPr>
      </p:pic>
    </p:spTree>
    <p:extLst>
      <p:ext uri="{BB962C8B-B14F-4D97-AF65-F5344CB8AC3E}">
        <p14:creationId xmlns:p14="http://schemas.microsoft.com/office/powerpoint/2010/main" val="357123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199162" y="3146864"/>
            <a:ext cx="5876693" cy="1217470"/>
          </a:xfrm>
          <a:prstGeom prst="roundRect">
            <a:avLst/>
          </a:prstGeom>
          <a:solidFill>
            <a:srgbClr val="9966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5181600" y="-990600"/>
            <a:ext cx="1905000" cy="6172200"/>
          </a:xfrm>
          <a:prstGeom prst="flowChartDelay">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048000" y="4495800"/>
            <a:ext cx="6172200" cy="1371600"/>
          </a:xfrm>
          <a:prstGeom prst="roundRect">
            <a:avLst/>
          </a:prstGeom>
          <a:solidFill>
            <a:srgbClr val="FFC000"/>
          </a:solidFill>
          <a:ln>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0"/>
            <a:ext cx="8229600" cy="715962"/>
          </a:xfrm>
        </p:spPr>
        <p:txBody>
          <a:bodyPr>
            <a:normAutofit/>
          </a:bodyPr>
          <a:lstStyle/>
          <a:p>
            <a:r>
              <a:rPr lang="en-US" b="1" dirty="0">
                <a:solidFill>
                  <a:srgbClr val="4584D3"/>
                </a:solidFill>
              </a:rPr>
              <a:t>Sandwich Algorithm in GAPIT </a:t>
            </a:r>
          </a:p>
        </p:txBody>
      </p:sp>
      <p:sp>
        <p:nvSpPr>
          <p:cNvPr id="4" name="TextBox 3"/>
          <p:cNvSpPr txBox="1"/>
          <p:nvPr/>
        </p:nvSpPr>
        <p:spPr>
          <a:xfrm>
            <a:off x="8077200" y="685800"/>
            <a:ext cx="609600" cy="369332"/>
          </a:xfrm>
          <a:prstGeom prst="rect">
            <a:avLst/>
          </a:prstGeom>
          <a:noFill/>
        </p:spPr>
        <p:txBody>
          <a:bodyPr wrap="square" rtlCol="0">
            <a:spAutoFit/>
          </a:bodyPr>
          <a:lstStyle/>
          <a:p>
            <a:pPr algn="ctr"/>
            <a:r>
              <a:rPr lang="en-US" dirty="0"/>
              <a:t>GD</a:t>
            </a:r>
          </a:p>
        </p:txBody>
      </p:sp>
      <p:sp>
        <p:nvSpPr>
          <p:cNvPr id="5" name="TextBox 4"/>
          <p:cNvSpPr txBox="1"/>
          <p:nvPr/>
        </p:nvSpPr>
        <p:spPr>
          <a:xfrm>
            <a:off x="6934200" y="685800"/>
            <a:ext cx="685800" cy="369332"/>
          </a:xfrm>
          <a:prstGeom prst="rect">
            <a:avLst/>
          </a:prstGeom>
          <a:noFill/>
        </p:spPr>
        <p:txBody>
          <a:bodyPr wrap="square" rtlCol="0">
            <a:spAutoFit/>
          </a:bodyPr>
          <a:lstStyle/>
          <a:p>
            <a:pPr algn="ctr"/>
            <a:r>
              <a:rPr lang="en-US" dirty="0"/>
              <a:t>GK</a:t>
            </a:r>
          </a:p>
        </p:txBody>
      </p:sp>
      <p:sp>
        <p:nvSpPr>
          <p:cNvPr id="6" name="TextBox 5"/>
          <p:cNvSpPr txBox="1"/>
          <p:nvPr/>
        </p:nvSpPr>
        <p:spPr>
          <a:xfrm>
            <a:off x="5867400" y="685800"/>
            <a:ext cx="609600" cy="369332"/>
          </a:xfrm>
          <a:prstGeom prst="rect">
            <a:avLst/>
          </a:prstGeom>
          <a:noFill/>
        </p:spPr>
        <p:txBody>
          <a:bodyPr wrap="square" rtlCol="0">
            <a:spAutoFit/>
          </a:bodyPr>
          <a:lstStyle/>
          <a:p>
            <a:pPr algn="ctr"/>
            <a:r>
              <a:rPr lang="en-US" dirty="0"/>
              <a:t>GP</a:t>
            </a:r>
          </a:p>
        </p:txBody>
      </p:sp>
      <p:sp>
        <p:nvSpPr>
          <p:cNvPr id="8" name="TextBox 7"/>
          <p:cNvSpPr txBox="1"/>
          <p:nvPr/>
        </p:nvSpPr>
        <p:spPr>
          <a:xfrm>
            <a:off x="8153400" y="1676400"/>
            <a:ext cx="457200" cy="381000"/>
          </a:xfrm>
          <a:prstGeom prst="rect">
            <a:avLst/>
          </a:prstGeom>
          <a:noFill/>
        </p:spPr>
        <p:txBody>
          <a:bodyPr wrap="square" rtlCol="0">
            <a:spAutoFit/>
          </a:bodyPr>
          <a:lstStyle/>
          <a:p>
            <a:pPr algn="ctr"/>
            <a:r>
              <a:rPr lang="en-US" dirty="0"/>
              <a:t>GK</a:t>
            </a:r>
          </a:p>
        </p:txBody>
      </p:sp>
      <p:cxnSp>
        <p:nvCxnSpPr>
          <p:cNvPr id="10" name="Straight Arrow Connector 9"/>
          <p:cNvCxnSpPr>
            <a:stCxn id="4" idx="2"/>
            <a:endCxn id="8" idx="0"/>
          </p:cNvCxnSpPr>
          <p:nvPr/>
        </p:nvCxnSpPr>
        <p:spPr>
          <a:xfrm>
            <a:off x="8382000" y="1055132"/>
            <a:ext cx="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61" idx="6"/>
          </p:cNvCxnSpPr>
          <p:nvPr/>
        </p:nvCxnSpPr>
        <p:spPr>
          <a:xfrm flipH="1">
            <a:off x="7848600" y="2057400"/>
            <a:ext cx="5334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1" idx="0"/>
          </p:cNvCxnSpPr>
          <p:nvPr/>
        </p:nvCxnSpPr>
        <p:spPr>
          <a:xfrm>
            <a:off x="7277100" y="1055132"/>
            <a:ext cx="0" cy="8498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77200" y="3581400"/>
            <a:ext cx="609600" cy="369332"/>
          </a:xfrm>
          <a:prstGeom prst="rect">
            <a:avLst/>
          </a:prstGeom>
          <a:noFill/>
        </p:spPr>
        <p:txBody>
          <a:bodyPr wrap="square" rtlCol="0">
            <a:spAutoFit/>
          </a:bodyPr>
          <a:lstStyle/>
          <a:p>
            <a:pPr algn="ctr"/>
            <a:r>
              <a:rPr lang="en-US" dirty="0"/>
              <a:t>GK</a:t>
            </a:r>
          </a:p>
        </p:txBody>
      </p:sp>
      <p:cxnSp>
        <p:nvCxnSpPr>
          <p:cNvPr id="30" name="Straight Arrow Connector 29"/>
          <p:cNvCxnSpPr>
            <a:stCxn id="6" idx="2"/>
            <a:endCxn id="34" idx="0"/>
          </p:cNvCxnSpPr>
          <p:nvPr/>
        </p:nvCxnSpPr>
        <p:spPr>
          <a:xfrm>
            <a:off x="6172200" y="1055132"/>
            <a:ext cx="0" cy="15473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43600" y="2602468"/>
            <a:ext cx="457200" cy="369332"/>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rPr>
              <a:t>GP</a:t>
            </a:r>
          </a:p>
        </p:txBody>
      </p:sp>
      <p:cxnSp>
        <p:nvCxnSpPr>
          <p:cNvPr id="41" name="Straight Arrow Connector 40"/>
          <p:cNvCxnSpPr>
            <a:stCxn id="61" idx="3"/>
            <a:endCxn id="34" idx="3"/>
          </p:cNvCxnSpPr>
          <p:nvPr/>
        </p:nvCxnSpPr>
        <p:spPr>
          <a:xfrm flipH="1">
            <a:off x="6400801" y="2555408"/>
            <a:ext cx="472189" cy="2317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a:stCxn id="34" idx="2"/>
          </p:cNvCxnSpPr>
          <p:nvPr/>
        </p:nvCxnSpPr>
        <p:spPr>
          <a:xfrm>
            <a:off x="6172200" y="2971800"/>
            <a:ext cx="2057400" cy="644058"/>
          </a:xfrm>
          <a:prstGeom prst="straightConnector1">
            <a:avLst/>
          </a:prstGeom>
          <a:ln w="38100">
            <a:solidFill>
              <a:srgbClr val="FFFF00"/>
            </a:solidFill>
            <a:tailEnd type="arrow"/>
          </a:ln>
          <a:effectLst>
            <a:outerShdw blurRad="50800" dist="25400" dir="5400000" algn="tl" rotWithShape="0">
              <a:srgbClr val="000000">
                <a:alpha val="38000"/>
              </a:srgbClr>
            </a:outerShdw>
          </a:effectLst>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3733800" y="1611868"/>
            <a:ext cx="457200" cy="369332"/>
          </a:xfrm>
          <a:prstGeom prst="rect">
            <a:avLst/>
          </a:prstGeom>
          <a:noFill/>
        </p:spPr>
        <p:txBody>
          <a:bodyPr wrap="square" rtlCol="0">
            <a:spAutoFit/>
          </a:bodyPr>
          <a:lstStyle/>
          <a:p>
            <a:pPr algn="ctr"/>
            <a:r>
              <a:rPr lang="en-US" dirty="0"/>
              <a:t>KI</a:t>
            </a:r>
          </a:p>
        </p:txBody>
      </p:sp>
      <p:sp>
        <p:nvSpPr>
          <p:cNvPr id="45" name="TextBox 44"/>
          <p:cNvSpPr txBox="1"/>
          <p:nvPr/>
        </p:nvSpPr>
        <p:spPr>
          <a:xfrm>
            <a:off x="3695700" y="3897868"/>
            <a:ext cx="533400" cy="369332"/>
          </a:xfrm>
          <a:prstGeom prst="rect">
            <a:avLst/>
          </a:prstGeom>
          <a:noFill/>
        </p:spPr>
        <p:txBody>
          <a:bodyPr wrap="square" rtlCol="0">
            <a:spAutoFit/>
          </a:bodyPr>
          <a:lstStyle/>
          <a:p>
            <a:pPr algn="ctr"/>
            <a:r>
              <a:rPr lang="en-US" dirty="0"/>
              <a:t>KI</a:t>
            </a:r>
            <a:endParaRPr lang="en-US" sz="1200" dirty="0"/>
          </a:p>
        </p:txBody>
      </p:sp>
      <p:cxnSp>
        <p:nvCxnSpPr>
          <p:cNvPr id="46" name="Straight Arrow Connector 45"/>
          <p:cNvCxnSpPr>
            <a:stCxn id="26" idx="1"/>
            <a:endCxn id="45" idx="3"/>
          </p:cNvCxnSpPr>
          <p:nvPr/>
        </p:nvCxnSpPr>
        <p:spPr>
          <a:xfrm flipH="1">
            <a:off x="4229100" y="3766066"/>
            <a:ext cx="3848100" cy="3164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4" idx="2"/>
            <a:endCxn id="44" idx="3"/>
          </p:cNvCxnSpPr>
          <p:nvPr/>
        </p:nvCxnSpPr>
        <p:spPr>
          <a:xfrm flipH="1">
            <a:off x="4191000" y="1055132"/>
            <a:ext cx="4191000" cy="7414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56" idx="5"/>
            <a:endCxn id="34" idx="1"/>
          </p:cNvCxnSpPr>
          <p:nvPr/>
        </p:nvCxnSpPr>
        <p:spPr>
          <a:xfrm>
            <a:off x="5471412" y="2555408"/>
            <a:ext cx="472189" cy="2317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0" name="Straight Arrow Connector 69"/>
          <p:cNvCxnSpPr>
            <a:stCxn id="44" idx="2"/>
            <a:endCxn id="56" idx="2"/>
          </p:cNvCxnSpPr>
          <p:nvPr/>
        </p:nvCxnSpPr>
        <p:spPr>
          <a:xfrm>
            <a:off x="3962400" y="19812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3" name="Rounded Rectangle 72"/>
          <p:cNvSpPr/>
          <p:nvPr/>
        </p:nvSpPr>
        <p:spPr>
          <a:xfrm>
            <a:off x="3276600" y="4876800"/>
            <a:ext cx="1371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effectLst>
                  <a:outerShdw blurRad="38100" dist="38100" dir="2700000" algn="tl">
                    <a:srgbClr val="000000">
                      <a:alpha val="43137"/>
                    </a:srgbClr>
                  </a:outerShdw>
                </a:effectLst>
              </a:rPr>
              <a:t>CMLM</a:t>
            </a:r>
            <a:r>
              <a:rPr lang="en-US" dirty="0">
                <a:solidFill>
                  <a:srgbClr val="0070C0"/>
                </a:solidFill>
              </a:rPr>
              <a:t>/</a:t>
            </a:r>
          </a:p>
          <a:p>
            <a:pPr algn="ctr"/>
            <a:r>
              <a:rPr lang="en-US" dirty="0">
                <a:solidFill>
                  <a:srgbClr val="0070C0"/>
                </a:solidFill>
              </a:rPr>
              <a:t>MLM/GLM</a:t>
            </a:r>
          </a:p>
        </p:txBody>
      </p:sp>
      <p:sp>
        <p:nvSpPr>
          <p:cNvPr id="74" name="Rounded Rectangle 73"/>
          <p:cNvSpPr/>
          <p:nvPr/>
        </p:nvSpPr>
        <p:spPr>
          <a:xfrm>
            <a:off x="7772400" y="4876800"/>
            <a:ext cx="1219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00"/>
                </a:solidFill>
              </a:rPr>
              <a:t>SUPER/</a:t>
            </a:r>
          </a:p>
          <a:p>
            <a:pPr algn="ctr"/>
            <a:r>
              <a:rPr lang="en-US" dirty="0" err="1">
                <a:solidFill>
                  <a:srgbClr val="006600"/>
                </a:solidFill>
              </a:rPr>
              <a:t>FaST</a:t>
            </a:r>
            <a:endParaRPr lang="en-US" dirty="0">
              <a:solidFill>
                <a:srgbClr val="006600"/>
              </a:solidFill>
            </a:endParaRPr>
          </a:p>
        </p:txBody>
      </p:sp>
      <p:cxnSp>
        <p:nvCxnSpPr>
          <p:cNvPr id="79" name="Straight Arrow Connector 78"/>
          <p:cNvCxnSpPr>
            <a:stCxn id="45" idx="2"/>
            <a:endCxn id="73" idx="0"/>
          </p:cNvCxnSpPr>
          <p:nvPr/>
        </p:nvCxnSpPr>
        <p:spPr>
          <a:xfrm>
            <a:off x="3962400" y="4267200"/>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8" name="TextBox 177"/>
          <p:cNvSpPr txBox="1"/>
          <p:nvPr/>
        </p:nvSpPr>
        <p:spPr>
          <a:xfrm>
            <a:off x="3276600" y="5867400"/>
            <a:ext cx="3352800" cy="685800"/>
          </a:xfrm>
          <a:prstGeom prst="rect">
            <a:avLst/>
          </a:prstGeom>
          <a:noFill/>
        </p:spPr>
        <p:txBody>
          <a:bodyPr wrap="square" rtlCol="0">
            <a:normAutofit/>
          </a:bodyPr>
          <a:lstStyle/>
          <a:p>
            <a:pPr marL="342900" indent="-342900"/>
            <a:r>
              <a:rPr lang="en-US" dirty="0"/>
              <a:t>KI: Kinship of Individual</a:t>
            </a:r>
          </a:p>
          <a:p>
            <a:pPr marL="342900" indent="-342900"/>
            <a:r>
              <a:rPr lang="en-US" dirty="0"/>
              <a:t>GP: Genotype Probability</a:t>
            </a:r>
          </a:p>
        </p:txBody>
      </p:sp>
      <p:cxnSp>
        <p:nvCxnSpPr>
          <p:cNvPr id="208" name="Straight Arrow Connector 207"/>
          <p:cNvCxnSpPr>
            <a:stCxn id="5" idx="2"/>
            <a:endCxn id="44" idx="3"/>
          </p:cNvCxnSpPr>
          <p:nvPr/>
        </p:nvCxnSpPr>
        <p:spPr>
          <a:xfrm flipH="1">
            <a:off x="4191000" y="1055132"/>
            <a:ext cx="3086100" cy="7414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048000" y="685800"/>
            <a:ext cx="762000" cy="369332"/>
          </a:xfrm>
          <a:prstGeom prst="rect">
            <a:avLst/>
          </a:prstGeom>
          <a:noFill/>
        </p:spPr>
        <p:txBody>
          <a:bodyPr wrap="square" rtlCol="0">
            <a:spAutoFit/>
          </a:bodyPr>
          <a:lstStyle/>
          <a:p>
            <a:pPr algn="ctr"/>
            <a:r>
              <a:rPr lang="en-US" dirty="0"/>
              <a:t>Input</a:t>
            </a:r>
          </a:p>
        </p:txBody>
      </p:sp>
      <p:sp>
        <p:nvSpPr>
          <p:cNvPr id="40" name="TextBox 39"/>
          <p:cNvSpPr txBox="1"/>
          <p:nvPr/>
        </p:nvSpPr>
        <p:spPr>
          <a:xfrm>
            <a:off x="3733800" y="685800"/>
            <a:ext cx="457200" cy="369332"/>
          </a:xfrm>
          <a:prstGeom prst="rect">
            <a:avLst/>
          </a:prstGeom>
          <a:noFill/>
        </p:spPr>
        <p:txBody>
          <a:bodyPr wrap="square" rtlCol="0">
            <a:spAutoFit/>
          </a:bodyPr>
          <a:lstStyle/>
          <a:p>
            <a:pPr algn="ctr"/>
            <a:r>
              <a:rPr lang="en-US" dirty="0"/>
              <a:t>KI</a:t>
            </a:r>
          </a:p>
        </p:txBody>
      </p:sp>
      <p:cxnSp>
        <p:nvCxnSpPr>
          <p:cNvPr id="48" name="Straight Arrow Connector 47"/>
          <p:cNvCxnSpPr>
            <a:stCxn id="40" idx="2"/>
            <a:endCxn id="44" idx="0"/>
          </p:cNvCxnSpPr>
          <p:nvPr/>
        </p:nvCxnSpPr>
        <p:spPr>
          <a:xfrm>
            <a:off x="3962400" y="1055132"/>
            <a:ext cx="0" cy="5567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4267200" y="3247558"/>
            <a:ext cx="3116146" cy="368300"/>
          </a:xfrm>
          <a:prstGeom prst="rect">
            <a:avLst/>
          </a:prstGeom>
          <a:noFill/>
        </p:spPr>
        <p:txBody>
          <a:bodyPr wrap="square" rtlCol="0">
            <a:noAutofit/>
          </a:bodyPr>
          <a:lstStyle/>
          <a:p>
            <a:pPr algn="ctr"/>
            <a:r>
              <a:rPr lang="en-US" sz="1400" b="1" dirty="0">
                <a:solidFill>
                  <a:srgbClr val="FFFF00"/>
                </a:solidFill>
                <a:effectLst>
                  <a:outerShdw blurRad="38100" dist="38100" dir="2700000" algn="tl">
                    <a:srgbClr val="000000">
                      <a:alpha val="43137"/>
                    </a:srgbClr>
                  </a:outerShdw>
                </a:effectLst>
              </a:rPr>
              <a:t>Optimization of bin size and number</a:t>
            </a:r>
          </a:p>
        </p:txBody>
      </p:sp>
      <p:sp>
        <p:nvSpPr>
          <p:cNvPr id="141" name="TextBox 140"/>
          <p:cNvSpPr txBox="1"/>
          <p:nvPr/>
        </p:nvSpPr>
        <p:spPr>
          <a:xfrm>
            <a:off x="5734051" y="5410200"/>
            <a:ext cx="1138938" cy="369332"/>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rPr>
              <a:t>GP</a:t>
            </a:r>
          </a:p>
        </p:txBody>
      </p:sp>
      <p:cxnSp>
        <p:nvCxnSpPr>
          <p:cNvPr id="142" name="Straight Arrow Connector 141"/>
          <p:cNvCxnSpPr>
            <a:stCxn id="74" idx="1"/>
            <a:endCxn id="141" idx="3"/>
          </p:cNvCxnSpPr>
          <p:nvPr/>
        </p:nvCxnSpPr>
        <p:spPr>
          <a:xfrm flipH="1">
            <a:off x="6872990" y="5181600"/>
            <a:ext cx="899411" cy="413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73" idx="3"/>
            <a:endCxn id="141" idx="1"/>
          </p:cNvCxnSpPr>
          <p:nvPr/>
        </p:nvCxnSpPr>
        <p:spPr>
          <a:xfrm>
            <a:off x="4648201" y="5181600"/>
            <a:ext cx="1085851" cy="4132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6172200" y="5867400"/>
            <a:ext cx="3352800" cy="685800"/>
          </a:xfrm>
          <a:prstGeom prst="rect">
            <a:avLst/>
          </a:prstGeom>
          <a:noFill/>
        </p:spPr>
        <p:txBody>
          <a:bodyPr wrap="square" rtlCol="0">
            <a:normAutofit/>
          </a:bodyPr>
          <a:lstStyle/>
          <a:p>
            <a:pPr marL="342900" indent="-342900"/>
            <a:r>
              <a:rPr lang="en-US" dirty="0"/>
              <a:t>GD: Genotype Data</a:t>
            </a:r>
          </a:p>
          <a:p>
            <a:pPr marL="342900" indent="-342900"/>
            <a:r>
              <a:rPr lang="en-US" dirty="0"/>
              <a:t>GK: Genotype for Kinship</a:t>
            </a:r>
          </a:p>
        </p:txBody>
      </p:sp>
      <p:sp>
        <p:nvSpPr>
          <p:cNvPr id="56" name="Oval 55"/>
          <p:cNvSpPr/>
          <p:nvPr/>
        </p:nvSpPr>
        <p:spPr>
          <a:xfrm>
            <a:off x="44958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sz="1600" dirty="0">
                <a:solidFill>
                  <a:srgbClr val="0070C0"/>
                </a:solidFill>
              </a:rPr>
              <a:t>CMLM/</a:t>
            </a:r>
          </a:p>
          <a:p>
            <a:pPr algn="ctr"/>
            <a:r>
              <a:rPr lang="en-US" sz="1600" dirty="0">
                <a:solidFill>
                  <a:srgbClr val="0070C0"/>
                </a:solidFill>
              </a:rPr>
              <a:t>MLM/</a:t>
            </a:r>
            <a:r>
              <a:rPr lang="en-US" sz="1600" b="1" dirty="0">
                <a:solidFill>
                  <a:srgbClr val="0070C0"/>
                </a:solidFill>
                <a:effectLst>
                  <a:outerShdw blurRad="38100" dist="38100" dir="2700000" algn="tl">
                    <a:srgbClr val="000000">
                      <a:alpha val="43137"/>
                    </a:srgbClr>
                  </a:outerShdw>
                </a:effectLst>
              </a:rPr>
              <a:t>GLM</a:t>
            </a:r>
          </a:p>
        </p:txBody>
      </p:sp>
      <p:sp>
        <p:nvSpPr>
          <p:cNvPr id="61" name="Oval 60"/>
          <p:cNvSpPr/>
          <p:nvPr/>
        </p:nvSpPr>
        <p:spPr>
          <a:xfrm>
            <a:off x="6705600" y="1905000"/>
            <a:ext cx="1143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1600" dirty="0">
                <a:solidFill>
                  <a:srgbClr val="0070C0"/>
                </a:solidFill>
              </a:rPr>
              <a:t>SUPER/</a:t>
            </a:r>
          </a:p>
          <a:p>
            <a:pPr algn="ctr"/>
            <a:r>
              <a:rPr lang="en-US" sz="1600" dirty="0" err="1">
                <a:solidFill>
                  <a:srgbClr val="0070C0"/>
                </a:solidFill>
              </a:rPr>
              <a:t>FaST</a:t>
            </a:r>
            <a:endParaRPr lang="en-US" sz="1600" dirty="0">
              <a:solidFill>
                <a:srgbClr val="0070C0"/>
              </a:solidFill>
            </a:endParaRPr>
          </a:p>
        </p:txBody>
      </p:sp>
      <p:cxnSp>
        <p:nvCxnSpPr>
          <p:cNvPr id="154" name="Straight Arrow Connector 153"/>
          <p:cNvCxnSpPr>
            <a:stCxn id="44" idx="2"/>
            <a:endCxn id="45" idx="0"/>
          </p:cNvCxnSpPr>
          <p:nvPr/>
        </p:nvCxnSpPr>
        <p:spPr>
          <a:xfrm>
            <a:off x="3962400" y="1981200"/>
            <a:ext cx="0" cy="1916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26" idx="2"/>
            <a:endCxn id="74" idx="0"/>
          </p:cNvCxnSpPr>
          <p:nvPr/>
        </p:nvCxnSpPr>
        <p:spPr>
          <a:xfrm>
            <a:off x="8382000" y="3950732"/>
            <a:ext cx="0" cy="9260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8" idx="2"/>
            <a:endCxn id="26" idx="0"/>
          </p:cNvCxnSpPr>
          <p:nvPr/>
        </p:nvCxnSpPr>
        <p:spPr>
          <a:xfrm>
            <a:off x="8382000" y="2057400"/>
            <a:ext cx="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5" idx="2"/>
            <a:endCxn id="8" idx="0"/>
          </p:cNvCxnSpPr>
          <p:nvPr/>
        </p:nvCxnSpPr>
        <p:spPr>
          <a:xfrm>
            <a:off x="7277100" y="1055132"/>
            <a:ext cx="1104900" cy="621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9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animBg="1"/>
      <p:bldP spid="126" grpId="0" animBg="1"/>
      <p:bldP spid="8" grpId="0"/>
      <p:bldP spid="26" grpId="0"/>
      <p:bldP spid="34" grpId="0"/>
      <p:bldP spid="44" grpId="0"/>
      <p:bldP spid="45" grpId="0"/>
      <p:bldP spid="73" grpId="0" animBg="1"/>
      <p:bldP spid="74" grpId="0" animBg="1"/>
      <p:bldP spid="117" grpId="0"/>
      <p:bldP spid="141" grpId="0"/>
      <p:bldP spid="56"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5906" y="0"/>
            <a:ext cx="5029200" cy="1080219"/>
          </a:xfrm>
        </p:spPr>
        <p:txBody>
          <a:bodyPr>
            <a:normAutofit/>
          </a:bodyPr>
          <a:lstStyle/>
          <a:p>
            <a:pPr algn="ctr"/>
            <a:r>
              <a:rPr lang="en-US" b="1" dirty="0">
                <a:solidFill>
                  <a:schemeClr val="accent1"/>
                </a:solidFill>
                <a:latin typeface="+mn-lt"/>
              </a:rPr>
              <a:t>SUPER in GAPIT</a:t>
            </a:r>
          </a:p>
        </p:txBody>
      </p:sp>
      <p:sp>
        <p:nvSpPr>
          <p:cNvPr id="5" name="Rectangle 4"/>
          <p:cNvSpPr/>
          <p:nvPr/>
        </p:nvSpPr>
        <p:spPr>
          <a:xfrm>
            <a:off x="8229600" y="191635"/>
            <a:ext cx="3962400" cy="3077766"/>
          </a:xfrm>
          <a:prstGeom prst="rect">
            <a:avLst/>
          </a:prstGeom>
        </p:spPr>
        <p:txBody>
          <a:bodyPr wrap="square">
            <a:spAutoFit/>
          </a:bodyPr>
          <a:lstStyle/>
          <a:p>
            <a:r>
              <a:rPr lang="en-US" sz="900" dirty="0"/>
              <a:t>#RUN SUPER</a:t>
            </a:r>
          </a:p>
          <a:p>
            <a:r>
              <a:rPr lang="en-US" sz="1600" dirty="0" err="1"/>
              <a:t>setwd</a:t>
            </a:r>
            <a:r>
              <a:rPr lang="en-US" sz="1600" dirty="0"/>
              <a:t>("~/Desktop/temp")</a:t>
            </a:r>
          </a:p>
          <a:p>
            <a:r>
              <a:rPr lang="en-US" sz="1600" dirty="0" err="1"/>
              <a:t>myGAPIT_MLM</a:t>
            </a:r>
            <a:r>
              <a:rPr lang="en-US" sz="1600" dirty="0"/>
              <a:t> &lt;- GAPIT(</a:t>
            </a:r>
          </a:p>
          <a:p>
            <a:r>
              <a:rPr lang="en-US" sz="1600" dirty="0"/>
              <a:t>Y=</a:t>
            </a:r>
            <a:r>
              <a:rPr lang="en-US" sz="1600" dirty="0" err="1"/>
              <a:t>mySim$Y</a:t>
            </a:r>
            <a:r>
              <a:rPr lang="en-US" sz="1600" dirty="0"/>
              <a:t>,</a:t>
            </a:r>
          </a:p>
          <a:p>
            <a:r>
              <a:rPr lang="en-US" sz="1600" dirty="0"/>
              <a:t>GD=</a:t>
            </a:r>
            <a:r>
              <a:rPr lang="en-US" sz="1600" dirty="0" err="1"/>
              <a:t>myGD</a:t>
            </a:r>
            <a:r>
              <a:rPr lang="en-US" sz="1600" dirty="0"/>
              <a:t>,#Genotype</a:t>
            </a:r>
          </a:p>
          <a:p>
            <a:r>
              <a:rPr lang="en-US" sz="1600" dirty="0"/>
              <a:t>GM=</a:t>
            </a:r>
            <a:r>
              <a:rPr lang="en-US" sz="1600" dirty="0" err="1"/>
              <a:t>myGM</a:t>
            </a:r>
            <a:r>
              <a:rPr lang="en-US" sz="1600" dirty="0"/>
              <a:t>,#Map information</a:t>
            </a:r>
          </a:p>
          <a:p>
            <a:r>
              <a:rPr lang="en-US" sz="1600" dirty="0" err="1"/>
              <a:t>PCA.total</a:t>
            </a:r>
            <a:r>
              <a:rPr lang="en-US" sz="1600" dirty="0"/>
              <a:t>=3,</a:t>
            </a:r>
          </a:p>
          <a:p>
            <a:r>
              <a:rPr lang="en-US" sz="1600" dirty="0" err="1"/>
              <a:t>QTN.position</a:t>
            </a:r>
            <a:r>
              <a:rPr lang="en-US" sz="1600" dirty="0"/>
              <a:t>=</a:t>
            </a:r>
            <a:r>
              <a:rPr lang="en-US" sz="1600" dirty="0" err="1"/>
              <a:t>mySim$QTN.position</a:t>
            </a:r>
            <a:r>
              <a:rPr lang="en-US" sz="1600" dirty="0"/>
              <a:t>,</a:t>
            </a:r>
          </a:p>
          <a:p>
            <a:r>
              <a:rPr lang="en-US" sz="1600" dirty="0"/>
              <a:t>model="SUPER", #Option: MLM CMLM GLM SUPER MLMM FarmCPU Blink</a:t>
            </a:r>
          </a:p>
          <a:p>
            <a:r>
              <a:rPr lang="en-US" sz="1600" dirty="0"/>
              <a:t>memo="SUPER"</a:t>
            </a:r>
          </a:p>
          <a:p>
            <a:r>
              <a:rPr lang="en-US" sz="1600" dirty="0"/>
              <a:t>)</a:t>
            </a:r>
          </a:p>
          <a:p>
            <a:endParaRPr lang="en-US" sz="9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55" t="16901" r="8730"/>
          <a:stretch/>
        </p:blipFill>
        <p:spPr>
          <a:xfrm>
            <a:off x="8138785" y="3937464"/>
            <a:ext cx="3012463" cy="2920536"/>
          </a:xfrm>
          <a:prstGeom prst="rect">
            <a:avLst/>
          </a:prstGeom>
          <a:solidFill>
            <a:schemeClr val="bg1"/>
          </a:solidFill>
        </p:spPr>
      </p:pic>
      <p:sp>
        <p:nvSpPr>
          <p:cNvPr id="8" name="Rectangle 7"/>
          <p:cNvSpPr/>
          <p:nvPr/>
        </p:nvSpPr>
        <p:spPr>
          <a:xfrm>
            <a:off x="201038" y="775376"/>
            <a:ext cx="7937747" cy="2677656"/>
          </a:xfrm>
          <a:prstGeom prst="rect">
            <a:avLst/>
          </a:prstGeom>
        </p:spPr>
        <p:txBody>
          <a:bodyPr wrap="square">
            <a:spAutoFit/>
          </a:bodyPr>
          <a:lstStyle/>
          <a:p>
            <a:r>
              <a:rPr lang="en-US" sz="1200" dirty="0"/>
              <a:t>#GAPIT</a:t>
            </a:r>
          </a:p>
          <a:p>
            <a:r>
              <a:rPr lang="en-US" sz="1200" dirty="0"/>
              <a:t>library(compiler) #required for </a:t>
            </a:r>
            <a:r>
              <a:rPr lang="en-US" sz="1200" dirty="0" err="1"/>
              <a:t>cmpfun</a:t>
            </a:r>
            <a:endParaRPr lang="en-US" sz="1200" dirty="0"/>
          </a:p>
          <a:p>
            <a:r>
              <a:rPr lang="en-US" sz="1200" dirty="0"/>
              <a:t>source("http://</a:t>
            </a:r>
            <a:r>
              <a:rPr lang="en-US" sz="1200" dirty="0" err="1"/>
              <a:t>www.zzlab.net</a:t>
            </a:r>
            <a:r>
              <a:rPr lang="en-US" sz="1200" dirty="0"/>
              <a:t>/GAPIT/</a:t>
            </a:r>
            <a:r>
              <a:rPr lang="en-US" sz="1200" dirty="0" err="1"/>
              <a:t>gapit_functions.txt</a:t>
            </a:r>
            <a:r>
              <a:rPr lang="en-US" sz="1200" dirty="0"/>
              <a:t>")</a:t>
            </a:r>
          </a:p>
          <a:p>
            <a:r>
              <a:rPr lang="en-US" sz="1200" dirty="0" err="1"/>
              <a:t>myGD</a:t>
            </a:r>
            <a:r>
              <a:rPr lang="en-US" sz="1200" dirty="0"/>
              <a:t>=</a:t>
            </a:r>
            <a:r>
              <a:rPr lang="en-US" sz="1200" dirty="0" err="1"/>
              <a:t>read.table</a:t>
            </a:r>
            <a:r>
              <a:rPr lang="en-US" sz="1200" dirty="0"/>
              <a:t>(file="http://</a:t>
            </a:r>
            <a:r>
              <a:rPr lang="en-US" sz="1200" dirty="0" err="1"/>
              <a:t>zzlab.net</a:t>
            </a:r>
            <a:r>
              <a:rPr lang="en-US" sz="1200" dirty="0"/>
              <a:t>/GAPIT/data/</a:t>
            </a:r>
            <a:r>
              <a:rPr lang="en-US" sz="1200" dirty="0" err="1"/>
              <a:t>mdp_numeric.txt",head</a:t>
            </a:r>
            <a:r>
              <a:rPr lang="en-US" sz="1200" dirty="0"/>
              <a:t>=T)</a:t>
            </a:r>
          </a:p>
          <a:p>
            <a:r>
              <a:rPr lang="en-US" sz="1200" dirty="0" err="1"/>
              <a:t>myGM</a:t>
            </a:r>
            <a:r>
              <a:rPr lang="en-US" sz="1200" dirty="0"/>
              <a:t>=</a:t>
            </a:r>
            <a:r>
              <a:rPr lang="en-US" sz="1200" dirty="0" err="1"/>
              <a:t>read.table</a:t>
            </a:r>
            <a:r>
              <a:rPr lang="en-US" sz="1200" dirty="0"/>
              <a:t>(file="http://</a:t>
            </a:r>
            <a:r>
              <a:rPr lang="en-US" sz="1200" dirty="0" err="1"/>
              <a:t>zzlab.net</a:t>
            </a:r>
            <a:r>
              <a:rPr lang="en-US" sz="1200" dirty="0"/>
              <a:t>/GAPIT/data/</a:t>
            </a:r>
            <a:r>
              <a:rPr lang="en-US" sz="1200" dirty="0" err="1"/>
              <a:t>mdp_SNP_information.txt",head</a:t>
            </a:r>
            <a:r>
              <a:rPr lang="en-US" sz="1200" dirty="0"/>
              <a:t>=T)</a:t>
            </a:r>
          </a:p>
          <a:p>
            <a:endParaRPr lang="en-US" sz="1200" dirty="0"/>
          </a:p>
          <a:p>
            <a:r>
              <a:rPr lang="en-US" sz="1200" dirty="0"/>
              <a:t>#</a:t>
            </a:r>
            <a:r>
              <a:rPr lang="en-US" sz="1200" dirty="0" err="1"/>
              <a:t>Siultate</a:t>
            </a:r>
            <a:r>
              <a:rPr lang="en-US" sz="1200" dirty="0"/>
              <a:t> 10 QTN on the first chromosomes</a:t>
            </a:r>
          </a:p>
          <a:p>
            <a:r>
              <a:rPr lang="en-US" sz="1200" dirty="0"/>
              <a:t>X=</a:t>
            </a:r>
            <a:r>
              <a:rPr lang="en-US" sz="1200" dirty="0" err="1"/>
              <a:t>myGD</a:t>
            </a:r>
            <a:r>
              <a:rPr lang="en-US" sz="1200" dirty="0"/>
              <a:t>[,-1]</a:t>
            </a:r>
          </a:p>
          <a:p>
            <a:r>
              <a:rPr lang="en-US" sz="1200" dirty="0"/>
              <a:t>index1to5=</a:t>
            </a:r>
            <a:r>
              <a:rPr lang="en-US" sz="1200" dirty="0" err="1"/>
              <a:t>myGM</a:t>
            </a:r>
            <a:r>
              <a:rPr lang="en-US" sz="1200" dirty="0"/>
              <a:t>[,2]&lt;6</a:t>
            </a:r>
          </a:p>
          <a:p>
            <a:r>
              <a:rPr lang="en-US" sz="1200" dirty="0"/>
              <a:t>X1to5 = X[,index1to5]</a:t>
            </a:r>
          </a:p>
          <a:p>
            <a:r>
              <a:rPr lang="en-US" sz="1200" dirty="0"/>
              <a:t>taxa=</a:t>
            </a:r>
            <a:r>
              <a:rPr lang="en-US" sz="1200" dirty="0" err="1"/>
              <a:t>myGD</a:t>
            </a:r>
            <a:r>
              <a:rPr lang="en-US" sz="1200" dirty="0"/>
              <a:t>[,1]</a:t>
            </a:r>
          </a:p>
          <a:p>
            <a:r>
              <a:rPr lang="en-US" sz="1200" dirty="0" err="1"/>
              <a:t>set.seed</a:t>
            </a:r>
            <a:r>
              <a:rPr lang="en-US" sz="1200" dirty="0"/>
              <a:t>(99164)</a:t>
            </a:r>
          </a:p>
          <a:p>
            <a:r>
              <a:rPr lang="en-US" sz="1200" dirty="0" err="1"/>
              <a:t>GD.candidate</a:t>
            </a:r>
            <a:r>
              <a:rPr lang="en-US" sz="1200" dirty="0"/>
              <a:t>=</a:t>
            </a:r>
            <a:r>
              <a:rPr lang="en-US" sz="1200" dirty="0" err="1"/>
              <a:t>cbind</a:t>
            </a:r>
            <a:r>
              <a:rPr lang="en-US" sz="1200" dirty="0"/>
              <a:t>(taxa,X1to5)</a:t>
            </a:r>
          </a:p>
          <a:p>
            <a:r>
              <a:rPr lang="en-US" sz="1200" dirty="0" err="1">
                <a:solidFill>
                  <a:srgbClr val="FF0000"/>
                </a:solidFill>
              </a:rPr>
              <a:t>mySim</a:t>
            </a:r>
            <a:r>
              <a:rPr lang="en-US" sz="1200" dirty="0">
                <a:solidFill>
                  <a:srgbClr val="FF0000"/>
                </a:solidFill>
              </a:rPr>
              <a:t>=</a:t>
            </a:r>
            <a:r>
              <a:rPr lang="en-US" sz="1200" dirty="0" err="1">
                <a:solidFill>
                  <a:srgbClr val="FF0000"/>
                </a:solidFill>
              </a:rPr>
              <a:t>GAPIT.Phenotype.Simulation</a:t>
            </a:r>
            <a:r>
              <a:rPr lang="en-US" sz="1200" dirty="0">
                <a:solidFill>
                  <a:srgbClr val="FF0000"/>
                </a:solidFill>
              </a:rPr>
              <a:t>(GD=</a:t>
            </a:r>
            <a:r>
              <a:rPr lang="en-US" sz="1200" dirty="0" err="1">
                <a:solidFill>
                  <a:srgbClr val="FF0000"/>
                </a:solidFill>
              </a:rPr>
              <a:t>GD.candidate,GM</a:t>
            </a:r>
            <a:r>
              <a:rPr lang="en-US" sz="1200" dirty="0">
                <a:solidFill>
                  <a:srgbClr val="FF0000"/>
                </a:solidFill>
              </a:rPr>
              <a:t>=</a:t>
            </a:r>
            <a:r>
              <a:rPr lang="en-US" sz="1200" dirty="0" err="1">
                <a:solidFill>
                  <a:srgbClr val="FF0000"/>
                </a:solidFill>
              </a:rPr>
              <a:t>myGM</a:t>
            </a:r>
            <a:r>
              <a:rPr lang="en-US" sz="1200" dirty="0">
                <a:solidFill>
                  <a:srgbClr val="FF0000"/>
                </a:solidFill>
              </a:rPr>
              <a:t>[index1to5,],h2=.5,NQTN=10,QTNDist="normal")</a:t>
            </a:r>
          </a:p>
        </p:txBody>
      </p:sp>
      <p:pic>
        <p:nvPicPr>
          <p:cNvPr id="4" name="Picture 3">
            <a:extLst>
              <a:ext uri="{FF2B5EF4-FFF2-40B4-BE49-F238E27FC236}">
                <a16:creationId xmlns:a16="http://schemas.microsoft.com/office/drawing/2014/main" id="{55838CAE-5D41-0D49-9CCE-5178C728E553}"/>
              </a:ext>
            </a:extLst>
          </p:cNvPr>
          <p:cNvPicPr>
            <a:picLocks noChangeAspect="1"/>
          </p:cNvPicPr>
          <p:nvPr/>
        </p:nvPicPr>
        <p:blipFill>
          <a:blip r:embed="rId3"/>
          <a:stretch>
            <a:fillRect/>
          </a:stretch>
        </p:blipFill>
        <p:spPr>
          <a:xfrm>
            <a:off x="325120" y="3401956"/>
            <a:ext cx="7813666" cy="3456044"/>
          </a:xfrm>
          <a:prstGeom prst="rect">
            <a:avLst/>
          </a:prstGeom>
        </p:spPr>
      </p:pic>
    </p:spTree>
    <p:extLst>
      <p:ext uri="{BB962C8B-B14F-4D97-AF65-F5344CB8AC3E}">
        <p14:creationId xmlns:p14="http://schemas.microsoft.com/office/powerpoint/2010/main" val="3610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Kinship based on QTN</a:t>
            </a:r>
          </a:p>
          <a:p>
            <a:r>
              <a:rPr lang="en-US" dirty="0"/>
              <a:t>Confounding between QTN and kinship</a:t>
            </a:r>
          </a:p>
          <a:p>
            <a:r>
              <a:rPr lang="en-US" dirty="0"/>
              <a:t>Complimentary kinship</a:t>
            </a:r>
          </a:p>
          <a:p>
            <a:r>
              <a:rPr lang="en-US" dirty="0"/>
              <a:t>SUPER</a:t>
            </a:r>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6643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Kinship based on QTN</a:t>
            </a:r>
          </a:p>
          <a:p>
            <a:r>
              <a:rPr lang="en-US" dirty="0"/>
              <a:t>Confounding between QTN and kinship</a:t>
            </a:r>
          </a:p>
          <a:p>
            <a:r>
              <a:rPr lang="en-US" dirty="0"/>
              <a:t>Complimentary kinship</a:t>
            </a:r>
          </a:p>
          <a:p>
            <a:r>
              <a:rPr lang="en-US" dirty="0"/>
              <a:t>SUPER</a:t>
            </a:r>
          </a:p>
        </p:txBody>
      </p:sp>
      <p:sp>
        <p:nvSpPr>
          <p:cNvPr id="3" name="Title 2"/>
          <p:cNvSpPr>
            <a:spLocks noGrp="1"/>
          </p:cNvSpPr>
          <p:nvPr>
            <p:ph type="title"/>
          </p:nvPr>
        </p:nvSpPr>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3438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638519A-3390-F749-83B9-813B5A3CCDB2}"/>
              </a:ext>
            </a:extLst>
          </p:cNvPr>
          <p:cNvPicPr>
            <a:picLocks noChangeAspect="1"/>
          </p:cNvPicPr>
          <p:nvPr/>
        </p:nvPicPr>
        <p:blipFill rotWithShape="1">
          <a:blip r:embed="rId3">
            <a:extLst>
              <a:ext uri="{28A0092B-C50C-407E-A947-70E740481C1C}">
                <a14:useLocalDpi xmlns:a14="http://schemas.microsoft.com/office/drawing/2010/main" val="0"/>
              </a:ext>
            </a:extLst>
          </a:blip>
          <a:srcRect t="30045" r="53084" b="6963"/>
          <a:stretch/>
        </p:blipFill>
        <p:spPr>
          <a:xfrm>
            <a:off x="3651767" y="3210086"/>
            <a:ext cx="5254080" cy="3436470"/>
          </a:xfrm>
          <a:prstGeom prst="rect">
            <a:avLst/>
          </a:prstGeom>
        </p:spPr>
      </p:pic>
      <p:sp>
        <p:nvSpPr>
          <p:cNvPr id="16" name="Rectangle 15">
            <a:extLst>
              <a:ext uri="{FF2B5EF4-FFF2-40B4-BE49-F238E27FC236}">
                <a16:creationId xmlns:a16="http://schemas.microsoft.com/office/drawing/2014/main" id="{451FF319-D73E-EF44-9C1E-427A61B67552}"/>
              </a:ext>
            </a:extLst>
          </p:cNvPr>
          <p:cNvSpPr/>
          <p:nvPr/>
        </p:nvSpPr>
        <p:spPr>
          <a:xfrm>
            <a:off x="3282151" y="4989502"/>
            <a:ext cx="1276568" cy="182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p:cNvSpPr>
            <a:spLocks noGrp="1"/>
          </p:cNvSpPr>
          <p:nvPr>
            <p:ph type="title"/>
          </p:nvPr>
        </p:nvSpPr>
        <p:spPr>
          <a:xfrm>
            <a:off x="0" y="2334"/>
            <a:ext cx="10638466" cy="1143000"/>
          </a:xfrm>
        </p:spPr>
        <p:txBody>
          <a:bodyPr>
            <a:normAutofit/>
          </a:bodyPr>
          <a:lstStyle/>
          <a:p>
            <a:pPr algn="ctr"/>
            <a:r>
              <a:rPr lang="en-US" b="1" dirty="0">
                <a:solidFill>
                  <a:schemeClr val="accent1"/>
                </a:solidFill>
                <a:latin typeface="Calibri" charset="0"/>
              </a:rPr>
              <a:t>Reduction of Confound with kinship: CMLM</a:t>
            </a:r>
          </a:p>
        </p:txBody>
      </p:sp>
      <p:sp>
        <p:nvSpPr>
          <p:cNvPr id="37893" name="TextBox 12"/>
          <p:cNvSpPr txBox="1">
            <a:spLocks noChangeArrowheads="1"/>
          </p:cNvSpPr>
          <p:nvPr/>
        </p:nvSpPr>
        <p:spPr bwMode="auto">
          <a:xfrm>
            <a:off x="1790348" y="2139336"/>
            <a:ext cx="8071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a:t>
            </a:r>
            <a:r>
              <a:rPr lang="en-US" sz="2800" dirty="0"/>
              <a:t> = x</a:t>
            </a:r>
            <a:r>
              <a:rPr lang="en-US" sz="2800" baseline="-25000" dirty="0"/>
              <a:t>1</a:t>
            </a:r>
            <a:r>
              <a:rPr lang="en-US" sz="2800" dirty="0"/>
              <a:t>b</a:t>
            </a:r>
            <a:r>
              <a:rPr lang="en-US" sz="2800" baseline="-25000" dirty="0"/>
              <a:t>1</a:t>
            </a:r>
            <a:r>
              <a:rPr lang="en-US" sz="2800" dirty="0"/>
              <a:t> +  </a:t>
            </a:r>
            <a:r>
              <a:rPr lang="en-US" sz="2800" dirty="0">
                <a:solidFill>
                  <a:srgbClr val="FF0000"/>
                </a:solidFill>
              </a:rPr>
              <a:t>x</a:t>
            </a:r>
            <a:r>
              <a:rPr lang="en-US" sz="2800" baseline="-25000" dirty="0">
                <a:solidFill>
                  <a:srgbClr val="FF0000"/>
                </a:solidFill>
              </a:rPr>
              <a:t>2</a:t>
            </a:r>
            <a:r>
              <a:rPr lang="en-US" sz="2800" dirty="0">
                <a:solidFill>
                  <a:srgbClr val="FF0000"/>
                </a:solidFill>
              </a:rPr>
              <a:t>b</a:t>
            </a:r>
            <a:r>
              <a:rPr lang="en-US" sz="2800" baseline="-25000" dirty="0">
                <a:solidFill>
                  <a:srgbClr val="FF0000"/>
                </a:solidFill>
              </a:rPr>
              <a:t>2</a:t>
            </a:r>
            <a:r>
              <a:rPr lang="en-US" sz="2800" dirty="0">
                <a:solidFill>
                  <a:srgbClr val="FF0000"/>
                </a:solidFill>
              </a:rPr>
              <a:t>+x</a:t>
            </a:r>
            <a:r>
              <a:rPr lang="en-US" sz="2800" baseline="-25000" dirty="0">
                <a:solidFill>
                  <a:srgbClr val="FF0000"/>
                </a:solidFill>
              </a:rPr>
              <a:t>3</a:t>
            </a:r>
            <a:r>
              <a:rPr lang="en-US" sz="2800" dirty="0">
                <a:solidFill>
                  <a:srgbClr val="FF0000"/>
                </a:solidFill>
              </a:rPr>
              <a:t>b</a:t>
            </a:r>
            <a:r>
              <a:rPr lang="en-US" sz="2800" baseline="-25000" dirty="0">
                <a:solidFill>
                  <a:srgbClr val="FF0000"/>
                </a:solidFill>
              </a:rPr>
              <a:t>3</a:t>
            </a:r>
            <a:r>
              <a:rPr lang="en-US" sz="2800" dirty="0">
                <a:solidFill>
                  <a:srgbClr val="FF0000"/>
                </a:solidFill>
              </a:rPr>
              <a:t>+x</a:t>
            </a:r>
            <a:r>
              <a:rPr lang="en-US" sz="2800" baseline="-25000" dirty="0">
                <a:solidFill>
                  <a:srgbClr val="FF0000"/>
                </a:solidFill>
              </a:rPr>
              <a:t>4</a:t>
            </a:r>
            <a:r>
              <a:rPr lang="en-US" sz="2800" dirty="0">
                <a:solidFill>
                  <a:srgbClr val="FF0000"/>
                </a:solidFill>
              </a:rPr>
              <a:t>b</a:t>
            </a:r>
            <a:r>
              <a:rPr lang="en-US" sz="2800" baseline="-25000" dirty="0">
                <a:solidFill>
                  <a:srgbClr val="FF0000"/>
                </a:solidFill>
              </a:rPr>
              <a:t>4   </a:t>
            </a:r>
            <a:r>
              <a:rPr lang="en-US" sz="3600" dirty="0"/>
              <a:t>+        </a:t>
            </a:r>
            <a:r>
              <a:rPr lang="en-US" sz="3600" dirty="0" err="1"/>
              <a:t>Z</a:t>
            </a:r>
            <a:r>
              <a:rPr lang="en-US" sz="3600" dirty="0" err="1">
                <a:solidFill>
                  <a:schemeClr val="accent2"/>
                </a:solidFill>
              </a:rPr>
              <a:t>u</a:t>
            </a:r>
            <a:r>
              <a:rPr lang="en-US" sz="2800" dirty="0"/>
              <a:t>+</a:t>
            </a:r>
          </a:p>
        </p:txBody>
      </p:sp>
      <p:sp>
        <p:nvSpPr>
          <p:cNvPr id="37903" name="TextBox 22"/>
          <p:cNvSpPr txBox="1">
            <a:spLocks noChangeArrowheads="1"/>
          </p:cNvSpPr>
          <p:nvPr/>
        </p:nvSpPr>
        <p:spPr bwMode="auto">
          <a:xfrm>
            <a:off x="9609068" y="2139554"/>
            <a:ext cx="914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e</a:t>
            </a:r>
          </a:p>
        </p:txBody>
      </p:sp>
      <p:sp>
        <p:nvSpPr>
          <p:cNvPr id="20" name="TextBox 12"/>
          <p:cNvSpPr txBox="1">
            <a:spLocks noChangeArrowheads="1"/>
          </p:cNvSpPr>
          <p:nvPr/>
        </p:nvSpPr>
        <p:spPr bwMode="auto">
          <a:xfrm>
            <a:off x="1760068" y="1171366"/>
            <a:ext cx="824924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SNP + </a:t>
            </a:r>
            <a:r>
              <a:rPr lang="en-US" sz="3600" dirty="0">
                <a:solidFill>
                  <a:srgbClr val="FF0000"/>
                </a:solidFill>
              </a:rPr>
              <a:t>Q (or PCs)</a:t>
            </a:r>
            <a:r>
              <a:rPr lang="en-US" sz="3600" dirty="0"/>
              <a:t> + Kinship +</a:t>
            </a:r>
          </a:p>
        </p:txBody>
      </p:sp>
      <p:sp>
        <p:nvSpPr>
          <p:cNvPr id="21" name="TextBox 22"/>
          <p:cNvSpPr txBox="1">
            <a:spLocks noChangeArrowheads="1"/>
          </p:cNvSpPr>
          <p:nvPr/>
        </p:nvSpPr>
        <p:spPr bwMode="auto">
          <a:xfrm>
            <a:off x="9578788" y="1171366"/>
            <a:ext cx="914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e</a:t>
            </a:r>
          </a:p>
        </p:txBody>
      </p:sp>
      <p:graphicFrame>
        <p:nvGraphicFramePr>
          <p:cNvPr id="2" name="Object 1"/>
          <p:cNvGraphicFramePr>
            <a:graphicFrameLocks noChangeAspect="1"/>
          </p:cNvGraphicFramePr>
          <p:nvPr>
            <p:extLst/>
          </p:nvPr>
        </p:nvGraphicFramePr>
        <p:xfrm>
          <a:off x="8839929" y="2948246"/>
          <a:ext cx="838200" cy="3679636"/>
        </p:xfrm>
        <a:graphic>
          <a:graphicData uri="http://schemas.openxmlformats.org/presentationml/2006/ole">
            <mc:AlternateContent xmlns:mc="http://schemas.openxmlformats.org/markup-compatibility/2006">
              <mc:Choice xmlns:v="urn:schemas-microsoft-com:vml" Requires="v">
                <p:oleObj spid="_x0000_s1051" name="Worksheet" r:id="rId4" imgW="838200" imgH="3670300" progId="Excel.Sheet.12">
                  <p:embed/>
                </p:oleObj>
              </mc:Choice>
              <mc:Fallback>
                <p:oleObj name="Worksheet" r:id="rId4" imgW="838200" imgH="3670300" progId="Excel.Sheet.12">
                  <p:embed/>
                  <p:pic>
                    <p:nvPicPr>
                      <p:cNvPr id="2" name="Object 1"/>
                      <p:cNvPicPr/>
                      <p:nvPr/>
                    </p:nvPicPr>
                    <p:blipFill>
                      <a:blip r:embed="rId5"/>
                      <a:stretch>
                        <a:fillRect/>
                      </a:stretch>
                    </p:blipFill>
                    <p:spPr>
                      <a:xfrm>
                        <a:off x="8839929" y="2948246"/>
                        <a:ext cx="838200" cy="3679636"/>
                      </a:xfrm>
                      <a:prstGeom prst="rect">
                        <a:avLst/>
                      </a:prstGeom>
                    </p:spPr>
                  </p:pic>
                </p:oleObj>
              </mc:Fallback>
            </mc:AlternateContent>
          </a:graphicData>
        </a:graphic>
      </p:graphicFrame>
      <p:sp>
        <p:nvSpPr>
          <p:cNvPr id="9" name="Rectangle 8"/>
          <p:cNvSpPr/>
          <p:nvPr/>
        </p:nvSpPr>
        <p:spPr>
          <a:xfrm>
            <a:off x="8935849" y="3210086"/>
            <a:ext cx="642939" cy="341779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9"/>
          <p:cNvCxnSpPr>
            <a:cxnSpLocks noChangeShapeType="1"/>
            <a:endCxn id="2" idx="0"/>
          </p:cNvCxnSpPr>
          <p:nvPr/>
        </p:nvCxnSpPr>
        <p:spPr bwMode="auto">
          <a:xfrm>
            <a:off x="9259029" y="2700811"/>
            <a:ext cx="0" cy="247435"/>
          </a:xfrm>
          <a:prstGeom prst="straightConnector1">
            <a:avLst/>
          </a:prstGeom>
          <a:noFill/>
          <a:ln w="25400">
            <a:solidFill>
              <a:schemeClr val="tx1"/>
            </a:solidFill>
            <a:round/>
            <a:headEnd/>
            <a:tailEnd type="arrow" w="med" len="med"/>
          </a:ln>
        </p:spPr>
      </p:cxnSp>
      <p:sp>
        <p:nvSpPr>
          <p:cNvPr id="23" name="TextBox 4"/>
          <p:cNvSpPr txBox="1">
            <a:spLocks noChangeArrowheads="1"/>
          </p:cNvSpPr>
          <p:nvPr/>
        </p:nvSpPr>
        <p:spPr bwMode="auto">
          <a:xfrm>
            <a:off x="2323178" y="4758669"/>
            <a:ext cx="15926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r" eaLnBrk="1" hangingPunct="1"/>
            <a:r>
              <a:rPr lang="en-US" dirty="0">
                <a:solidFill>
                  <a:srgbClr val="FF0000"/>
                </a:solidFill>
              </a:rPr>
              <a:t>Groups</a:t>
            </a:r>
          </a:p>
        </p:txBody>
      </p:sp>
      <p:sp>
        <p:nvSpPr>
          <p:cNvPr id="25" name="TextBox 24"/>
          <p:cNvSpPr txBox="1">
            <a:spLocks noChangeArrowheads="1"/>
          </p:cNvSpPr>
          <p:nvPr/>
        </p:nvSpPr>
        <p:spPr bwMode="auto">
          <a:xfrm>
            <a:off x="10493188" y="1976975"/>
            <a:ext cx="16093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t>Zhang</a:t>
            </a:r>
          </a:p>
        </p:txBody>
      </p:sp>
      <p:sp>
        <p:nvSpPr>
          <p:cNvPr id="26" name="Rectangle 25"/>
          <p:cNvSpPr/>
          <p:nvPr/>
        </p:nvSpPr>
        <p:spPr>
          <a:xfrm>
            <a:off x="6338384" y="5593164"/>
            <a:ext cx="2316737" cy="830997"/>
          </a:xfrm>
          <a:prstGeom prst="rect">
            <a:avLst/>
          </a:prstGeom>
        </p:spPr>
        <p:txBody>
          <a:bodyPr wrap="square">
            <a:spAutoFit/>
          </a:bodyPr>
          <a:lstStyle/>
          <a:p>
            <a:r>
              <a:rPr lang="en-US" sz="1200" dirty="0"/>
              <a:t>Zhang, Z. </a:t>
            </a:r>
            <a:r>
              <a:rPr lang="en-US" sz="1200" i="1" dirty="0"/>
              <a:t>et al.</a:t>
            </a:r>
            <a:r>
              <a:rPr lang="en-US" sz="1200" dirty="0"/>
              <a:t> Mixed linear model approach adapted for genome-wide association studies. </a:t>
            </a:r>
            <a:r>
              <a:rPr lang="en-US" sz="1200" i="1" dirty="0"/>
              <a:t>Nat Genet</a:t>
            </a:r>
            <a:r>
              <a:rPr lang="en-US" sz="1200" dirty="0"/>
              <a:t> </a:t>
            </a:r>
            <a:r>
              <a:rPr lang="en-US" sz="1200" b="1" dirty="0"/>
              <a:t>42,</a:t>
            </a:r>
            <a:r>
              <a:rPr lang="en-US" sz="1200" dirty="0"/>
              <a:t> 355–360 (2010).</a:t>
            </a:r>
          </a:p>
        </p:txBody>
      </p:sp>
      <p:pic>
        <p:nvPicPr>
          <p:cNvPr id="6" name="Picture 5">
            <a:extLst>
              <a:ext uri="{FF2B5EF4-FFF2-40B4-BE49-F238E27FC236}">
                <a16:creationId xmlns:a16="http://schemas.microsoft.com/office/drawing/2014/main" id="{8F6453EE-5AA5-D644-815C-DA7D68C774C4}"/>
              </a:ext>
            </a:extLst>
          </p:cNvPr>
          <p:cNvPicPr>
            <a:picLocks noChangeAspect="1"/>
          </p:cNvPicPr>
          <p:nvPr/>
        </p:nvPicPr>
        <p:blipFill>
          <a:blip r:embed="rId6"/>
          <a:stretch>
            <a:fillRect/>
          </a:stretch>
        </p:blipFill>
        <p:spPr>
          <a:xfrm>
            <a:off x="10638466" y="205846"/>
            <a:ext cx="1318763" cy="1771129"/>
          </a:xfrm>
          <a:prstGeom prst="rect">
            <a:avLst/>
          </a:prstGeom>
        </p:spPr>
      </p:pic>
      <p:graphicFrame>
        <p:nvGraphicFramePr>
          <p:cNvPr id="18" name="Object 17"/>
          <p:cNvGraphicFramePr>
            <a:graphicFrameLocks noChangeAspect="1"/>
          </p:cNvGraphicFramePr>
          <p:nvPr>
            <p:extLst/>
          </p:nvPr>
        </p:nvGraphicFramePr>
        <p:xfrm>
          <a:off x="3945781" y="2966920"/>
          <a:ext cx="838200" cy="3679636"/>
        </p:xfrm>
        <a:graphic>
          <a:graphicData uri="http://schemas.openxmlformats.org/presentationml/2006/ole">
            <mc:AlternateContent xmlns:mc="http://schemas.openxmlformats.org/markup-compatibility/2006">
              <mc:Choice xmlns:v="urn:schemas-microsoft-com:vml" Requires="v">
                <p:oleObj spid="_x0000_s1052" name="Worksheet" r:id="rId7" imgW="838200" imgH="3670300" progId="Excel.Sheet.12">
                  <p:embed/>
                </p:oleObj>
              </mc:Choice>
              <mc:Fallback>
                <p:oleObj name="Worksheet" r:id="rId7" imgW="838200" imgH="3670300" progId="Excel.Sheet.12">
                  <p:embed/>
                  <p:pic>
                    <p:nvPicPr>
                      <p:cNvPr id="18" name="Object 17"/>
                      <p:cNvPicPr/>
                      <p:nvPr/>
                    </p:nvPicPr>
                    <p:blipFill>
                      <a:blip r:embed="rId8"/>
                      <a:stretch>
                        <a:fillRect/>
                      </a:stretch>
                    </p:blipFill>
                    <p:spPr>
                      <a:xfrm>
                        <a:off x="3945781" y="2966920"/>
                        <a:ext cx="838200" cy="3679636"/>
                      </a:xfrm>
                      <a:prstGeom prst="rect">
                        <a:avLst/>
                      </a:prstGeom>
                      <a:solidFill>
                        <a:schemeClr val="bg1"/>
                      </a:solidFill>
                    </p:spPr>
                  </p:pic>
                </p:oleObj>
              </mc:Fallback>
            </mc:AlternateContent>
          </a:graphicData>
        </a:graphic>
      </p:graphicFrame>
      <p:sp>
        <p:nvSpPr>
          <p:cNvPr id="22" name="Rectangle 21"/>
          <p:cNvSpPr/>
          <p:nvPr/>
        </p:nvSpPr>
        <p:spPr>
          <a:xfrm>
            <a:off x="4028411" y="3219423"/>
            <a:ext cx="642939" cy="341779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9"/>
          <p:cNvCxnSpPr>
            <a:cxnSpLocks noChangeShapeType="1"/>
          </p:cNvCxnSpPr>
          <p:nvPr/>
        </p:nvCxnSpPr>
        <p:spPr bwMode="auto">
          <a:xfrm flipH="1">
            <a:off x="4717335" y="4989502"/>
            <a:ext cx="4218515" cy="0"/>
          </a:xfrm>
          <a:prstGeom prst="straightConnector1">
            <a:avLst/>
          </a:prstGeom>
          <a:noFill/>
          <a:ln w="254000">
            <a:solidFill>
              <a:schemeClr val="tx1"/>
            </a:solidFill>
            <a:round/>
            <a:headEnd/>
            <a:tailEnd type="arrow" w="med" len="med"/>
          </a:ln>
        </p:spPr>
      </p:cxnSp>
      <p:sp>
        <p:nvSpPr>
          <p:cNvPr id="29" name="TextBox 4">
            <a:extLst>
              <a:ext uri="{FF2B5EF4-FFF2-40B4-BE49-F238E27FC236}">
                <a16:creationId xmlns:a16="http://schemas.microsoft.com/office/drawing/2014/main" id="{63CF8553-D2EE-6C44-B90A-734DA86C8AD0}"/>
              </a:ext>
            </a:extLst>
          </p:cNvPr>
          <p:cNvSpPr txBox="1">
            <a:spLocks noChangeArrowheads="1"/>
          </p:cNvSpPr>
          <p:nvPr/>
        </p:nvSpPr>
        <p:spPr bwMode="auto">
          <a:xfrm>
            <a:off x="9655047" y="4758668"/>
            <a:ext cx="23021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dirty="0">
                <a:solidFill>
                  <a:srgbClr val="FF0000"/>
                </a:solidFill>
              </a:rPr>
              <a:t>Individuals</a:t>
            </a:r>
          </a:p>
        </p:txBody>
      </p:sp>
    </p:spTree>
    <p:extLst>
      <p:ext uri="{BB962C8B-B14F-4D97-AF65-F5344CB8AC3E}">
        <p14:creationId xmlns:p14="http://schemas.microsoft.com/office/powerpoint/2010/main" val="15041112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893" grpId="0"/>
      <p:bldP spid="37903" grpId="0"/>
      <p:bldP spid="9" grpId="0" animBg="1"/>
      <p:bldP spid="23" grpId="0"/>
      <p:bldP spid="25" grpId="0"/>
      <p:bldP spid="26" grpId="0"/>
      <p:bldP spid="22" grpId="0" animBg="1"/>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Variance in MLM</a:t>
            </a:r>
          </a:p>
        </p:txBody>
      </p:sp>
      <p:sp>
        <p:nvSpPr>
          <p:cNvPr id="37893" name="TextBox 12"/>
          <p:cNvSpPr txBox="1">
            <a:spLocks noChangeArrowheads="1"/>
          </p:cNvSpPr>
          <p:nvPr/>
        </p:nvSpPr>
        <p:spPr bwMode="auto">
          <a:xfrm>
            <a:off x="1981200" y="1219200"/>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p:sp>
        <p:nvSpPr>
          <p:cNvPr id="7" name="TextBox 6"/>
          <p:cNvSpPr txBox="1">
            <a:spLocks noChangeArrowheads="1"/>
          </p:cNvSpPr>
          <p:nvPr/>
        </p:nvSpPr>
        <p:spPr bwMode="auto">
          <a:xfrm>
            <a:off x="2067857" y="5127145"/>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b prediction: Best Linear Unbiased Estimate, BLUE)</a:t>
            </a:r>
            <a:endParaRPr lang="en-US" sz="2800" dirty="0"/>
          </a:p>
        </p:txBody>
      </p:sp>
      <mc:AlternateContent xmlns:mc="http://schemas.openxmlformats.org/markup-compatibility/2006">
        <mc:Choice xmlns:a14="http://schemas.microsoft.com/office/drawing/2010/main" Requires="a14">
          <p:sp>
            <p:nvSpPr>
              <p:cNvPr id="9" name="TextBox 8"/>
              <p:cNvSpPr txBox="1"/>
              <p:nvPr/>
            </p:nvSpPr>
            <p:spPr>
              <a:xfrm>
                <a:off x="2067857" y="2636836"/>
                <a:ext cx="5081451" cy="553998"/>
              </a:xfrm>
              <a:prstGeom prst="rect">
                <a:avLst/>
              </a:prstGeom>
              <a:noFill/>
            </p:spPr>
            <p:txBody>
              <a:bodyPr wrap="square" lIns="0" tIns="0" rIns="0" bIns="0" rtlCol="0">
                <a:spAutoFit/>
              </a:bodyPr>
              <a:lstStyle/>
              <a:p>
                <a:r>
                  <a:rPr lang="pt-BR" sz="3600" dirty="0"/>
                  <a:t>Var(</a:t>
                </a:r>
                <a:r>
                  <a:rPr lang="pt-BR" sz="3600" dirty="0" err="1"/>
                  <a:t>u</a:t>
                </a:r>
                <a:r>
                  <a:rPr lang="pt-BR" sz="3600" dirty="0"/>
                  <a:t>)=</a:t>
                </a:r>
                <a:r>
                  <a:rPr lang="pt-BR" sz="3600" dirty="0" err="1"/>
                  <a:t>G</a:t>
                </a:r>
                <a:r>
                  <a:rPr lang="pt-BR" sz="3600" dirty="0"/>
                  <a:t>=2</a:t>
                </a:r>
                <a:r>
                  <a:rPr lang="pt-BR" sz="3600" dirty="0">
                    <a:solidFill>
                      <a:srgbClr val="FF0000"/>
                    </a:solidFill>
                  </a:rPr>
                  <a:t>K</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p:txBody>
          </p:sp>
        </mc:Choice>
        <mc:Fallback>
          <p:sp>
            <p:nvSpPr>
              <p:cNvPr id="9" name="TextBox 8"/>
              <p:cNvSpPr txBox="1">
                <a:spLocks noRot="1" noChangeAspect="1" noMove="1" noResize="1" noEditPoints="1" noAdjustHandles="1" noChangeArrowheads="1" noChangeShapeType="1" noTextEdit="1"/>
              </p:cNvSpPr>
              <p:nvPr/>
            </p:nvSpPr>
            <p:spPr>
              <a:xfrm>
                <a:off x="2067857" y="2636836"/>
                <a:ext cx="5081451" cy="553998"/>
              </a:xfrm>
              <a:prstGeom prst="rect">
                <a:avLst/>
              </a:prstGeom>
              <a:blipFill>
                <a:blip r:embed="rId2"/>
                <a:stretch>
                  <a:fillRect l="-5237" t="-25000" b="-47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067857" y="3320427"/>
                <a:ext cx="5081451" cy="553998"/>
              </a:xfrm>
              <a:prstGeom prst="rect">
                <a:avLst/>
              </a:prstGeom>
              <a:noFill/>
            </p:spPr>
            <p:txBody>
              <a:bodyPr wrap="square" lIns="0" tIns="0" rIns="0" bIns="0" rtlCol="0">
                <a:spAutoFit/>
              </a:bodyPr>
              <a:lstStyle/>
              <a:p>
                <a:r>
                  <a:rPr lang="pt-BR" sz="3600" dirty="0"/>
                  <a:t>Var(e)=</a:t>
                </a:r>
                <a:r>
                  <a:rPr lang="pt-BR" sz="3600" dirty="0" err="1"/>
                  <a:t>R</a:t>
                </a:r>
                <a:r>
                  <a:rPr lang="pt-BR" sz="3600" dirty="0"/>
                  <a:t>=</a:t>
                </a:r>
                <a:r>
                  <a:rPr lang="pt-BR" sz="3600" dirty="0" err="1"/>
                  <a:t>I</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𝑒</m:t>
                        </m:r>
                      </m:sub>
                      <m:sup>
                        <m:r>
                          <a:rPr lang="en-US" sz="3600" i="1">
                            <a:latin typeface="Cambria Math" charset="0"/>
                          </a:rPr>
                          <m:t>2</m:t>
                        </m:r>
                      </m:sup>
                    </m:sSubSup>
                  </m:oMath>
                </a14:m>
                <a:endParaRPr lang="en-US" sz="3600" dirty="0"/>
              </a:p>
            </p:txBody>
          </p:sp>
        </mc:Choice>
        <mc:Fallback>
          <p:sp>
            <p:nvSpPr>
              <p:cNvPr id="10" name="TextBox 9"/>
              <p:cNvSpPr txBox="1">
                <a:spLocks noRot="1" noChangeAspect="1" noMove="1" noResize="1" noEditPoints="1" noAdjustHandles="1" noChangeArrowheads="1" noChangeShapeType="1" noTextEdit="1"/>
              </p:cNvSpPr>
              <p:nvPr/>
            </p:nvSpPr>
            <p:spPr>
              <a:xfrm>
                <a:off x="2067857" y="3320427"/>
                <a:ext cx="5081451" cy="553998"/>
              </a:xfrm>
              <a:prstGeom prst="rect">
                <a:avLst/>
              </a:prstGeom>
              <a:blipFill>
                <a:blip r:embed="rId3"/>
                <a:stretch>
                  <a:fillRect l="-5237" t="-22222" b="-46667"/>
                </a:stretch>
              </a:blipFill>
            </p:spPr>
            <p:txBody>
              <a:bodyPr/>
              <a:lstStyle/>
              <a:p>
                <a:r>
                  <a:rPr lang="en-US">
                    <a:noFill/>
                  </a:rPr>
                  <a:t> </a:t>
                </a:r>
              </a:p>
            </p:txBody>
          </p:sp>
        </mc:Fallback>
      </mc:AlternateContent>
      <p:sp>
        <p:nvSpPr>
          <p:cNvPr id="11" name="TextBox 10"/>
          <p:cNvSpPr txBox="1">
            <a:spLocks noChangeArrowheads="1"/>
          </p:cNvSpPr>
          <p:nvPr/>
        </p:nvSpPr>
        <p:spPr bwMode="auto">
          <a:xfrm>
            <a:off x="1981200" y="1958796"/>
            <a:ext cx="840291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a:t>Var</a:t>
            </a:r>
            <a:r>
              <a:rPr lang="en-US" sz="3200" dirty="0"/>
              <a:t>(y)=V=</a:t>
            </a:r>
            <a:r>
              <a:rPr lang="en-US" sz="3200" dirty="0" err="1"/>
              <a:t>Var</a:t>
            </a:r>
            <a:r>
              <a:rPr lang="en-US" sz="3200" dirty="0"/>
              <a:t>(u)+</a:t>
            </a:r>
            <a:r>
              <a:rPr lang="en-US" sz="3200" dirty="0" err="1"/>
              <a:t>Var</a:t>
            </a:r>
            <a:r>
              <a:rPr lang="en-US" sz="3200" dirty="0"/>
              <a:t>(e)</a:t>
            </a:r>
          </a:p>
        </p:txBody>
      </p:sp>
      <p:sp>
        <p:nvSpPr>
          <p:cNvPr id="12" name="TextBox 11"/>
          <p:cNvSpPr txBox="1">
            <a:spLocks noChangeArrowheads="1"/>
          </p:cNvSpPr>
          <p:nvPr/>
        </p:nvSpPr>
        <p:spPr bwMode="auto">
          <a:xfrm>
            <a:off x="2067856" y="3923704"/>
            <a:ext cx="840291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u prediction: Best Linear Unbiased Prediction, BLUP)</a:t>
            </a:r>
            <a:endParaRPr lang="en-US" sz="2800" dirty="0"/>
          </a:p>
        </p:txBody>
      </p:sp>
    </p:spTree>
    <p:extLst>
      <p:ext uri="{BB962C8B-B14F-4D97-AF65-F5344CB8AC3E}">
        <p14:creationId xmlns:p14="http://schemas.microsoft.com/office/powerpoint/2010/main" val="2035814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normAutofit/>
          </a:bodyPr>
          <a:lstStyle/>
          <a:p>
            <a:r>
              <a:rPr lang="en-US" b="1" dirty="0">
                <a:solidFill>
                  <a:schemeClr val="accent1"/>
                </a:solidFill>
                <a:latin typeface="+mn-lt"/>
              </a:rPr>
              <a:t>Kinship defined by single marker</a:t>
            </a:r>
          </a:p>
        </p:txBody>
      </p:sp>
      <p:graphicFrame>
        <p:nvGraphicFramePr>
          <p:cNvPr id="4" name="Table 3"/>
          <p:cNvGraphicFramePr>
            <a:graphicFrameLocks noGrp="1"/>
          </p:cNvGraphicFramePr>
          <p:nvPr>
            <p:extLst/>
          </p:nvPr>
        </p:nvGraphicFramePr>
        <p:xfrm>
          <a:off x="4166094" y="2674941"/>
          <a:ext cx="3867750" cy="3451221"/>
        </p:xfrm>
        <a:graphic>
          <a:graphicData uri="http://schemas.openxmlformats.org/drawingml/2006/table">
            <a:tbl>
              <a:tblPr/>
              <a:tblGrid>
                <a:gridCol w="429750">
                  <a:extLst>
                    <a:ext uri="{9D8B030D-6E8A-4147-A177-3AD203B41FA5}">
                      <a16:colId xmlns:a16="http://schemas.microsoft.com/office/drawing/2014/main" val="20000"/>
                    </a:ext>
                  </a:extLst>
                </a:gridCol>
                <a:gridCol w="429750">
                  <a:extLst>
                    <a:ext uri="{9D8B030D-6E8A-4147-A177-3AD203B41FA5}">
                      <a16:colId xmlns:a16="http://schemas.microsoft.com/office/drawing/2014/main" val="20001"/>
                    </a:ext>
                  </a:extLst>
                </a:gridCol>
                <a:gridCol w="429750">
                  <a:extLst>
                    <a:ext uri="{9D8B030D-6E8A-4147-A177-3AD203B41FA5}">
                      <a16:colId xmlns:a16="http://schemas.microsoft.com/office/drawing/2014/main" val="20002"/>
                    </a:ext>
                  </a:extLst>
                </a:gridCol>
                <a:gridCol w="429750">
                  <a:extLst>
                    <a:ext uri="{9D8B030D-6E8A-4147-A177-3AD203B41FA5}">
                      <a16:colId xmlns:a16="http://schemas.microsoft.com/office/drawing/2014/main" val="20003"/>
                    </a:ext>
                  </a:extLst>
                </a:gridCol>
                <a:gridCol w="429750">
                  <a:extLst>
                    <a:ext uri="{9D8B030D-6E8A-4147-A177-3AD203B41FA5}">
                      <a16:colId xmlns:a16="http://schemas.microsoft.com/office/drawing/2014/main" val="20004"/>
                    </a:ext>
                  </a:extLst>
                </a:gridCol>
                <a:gridCol w="429750">
                  <a:extLst>
                    <a:ext uri="{9D8B030D-6E8A-4147-A177-3AD203B41FA5}">
                      <a16:colId xmlns:a16="http://schemas.microsoft.com/office/drawing/2014/main" val="20005"/>
                    </a:ext>
                  </a:extLst>
                </a:gridCol>
                <a:gridCol w="429750">
                  <a:extLst>
                    <a:ext uri="{9D8B030D-6E8A-4147-A177-3AD203B41FA5}">
                      <a16:colId xmlns:a16="http://schemas.microsoft.com/office/drawing/2014/main" val="20006"/>
                    </a:ext>
                  </a:extLst>
                </a:gridCol>
                <a:gridCol w="429750">
                  <a:extLst>
                    <a:ext uri="{9D8B030D-6E8A-4147-A177-3AD203B41FA5}">
                      <a16:colId xmlns:a16="http://schemas.microsoft.com/office/drawing/2014/main" val="20007"/>
                    </a:ext>
                  </a:extLst>
                </a:gridCol>
                <a:gridCol w="429750">
                  <a:extLst>
                    <a:ext uri="{9D8B030D-6E8A-4147-A177-3AD203B41FA5}">
                      <a16:colId xmlns:a16="http://schemas.microsoft.com/office/drawing/2014/main" val="20008"/>
                    </a:ext>
                  </a:extLst>
                </a:gridCol>
              </a:tblGrid>
              <a:tr h="383469">
                <a:tc>
                  <a:txBody>
                    <a:bodyPr/>
                    <a:lstStyle/>
                    <a:p>
                      <a:pPr algn="ctr" fontAlgn="ctr"/>
                      <a:endParaRPr lang="en-US" sz="1800" b="1" i="0" u="none" strike="noStrike" dirty="0">
                        <a:solidFill>
                          <a:srgbClr val="000000"/>
                        </a:solidFill>
                        <a:effectLst/>
                        <a:latin typeface="Calibri"/>
                      </a:endParaRP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extLst>
                  <a:ext uri="{0D108BD9-81ED-4DB2-BD59-A6C34878D82A}">
                    <a16:rowId xmlns:a16="http://schemas.microsoft.com/office/drawing/2014/main" val="10000"/>
                  </a:ext>
                </a:extLst>
              </a:tr>
              <a:tr h="383469">
                <a:tc>
                  <a:txBody>
                    <a:bodyPr/>
                    <a:lstStyle/>
                    <a:p>
                      <a:pPr algn="ctr" fontAlgn="ctr"/>
                      <a:r>
                        <a:rPr lang="en-US" sz="1800" b="1" i="0" u="none" strike="noStrike">
                          <a:solidFill>
                            <a:srgbClr val="000000"/>
                          </a:solidFill>
                          <a:effectLst/>
                          <a:latin typeface="Calibri"/>
                        </a:rPr>
                        <a:t>S1</a:t>
                      </a:r>
                    </a:p>
                  </a:txBody>
                  <a:tcPr marL="6612" marR="6612" marT="6612" marB="0" anchor="ctr">
                    <a:lnL>
                      <a:noFill/>
                    </a:lnL>
                    <a:lnR>
                      <a:noFill/>
                    </a:lnR>
                    <a:lnT>
                      <a:noFill/>
                    </a:lnT>
                    <a:lnB>
                      <a:noFill/>
                    </a:lnB>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1"/>
                  </a:ext>
                </a:extLst>
              </a:tr>
              <a:tr h="383469">
                <a:tc>
                  <a:txBody>
                    <a:bodyPr/>
                    <a:lstStyle/>
                    <a:p>
                      <a:pPr algn="ctr" fontAlgn="ctr"/>
                      <a:r>
                        <a:rPr lang="en-US" sz="1800" b="1" i="0" u="none" strike="noStrike">
                          <a:solidFill>
                            <a:srgbClr val="000000"/>
                          </a:solidFill>
                          <a:effectLst/>
                          <a:latin typeface="Calibri"/>
                        </a:rPr>
                        <a:t>S2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2"/>
                  </a:ext>
                </a:extLst>
              </a:tr>
              <a:tr h="383469">
                <a:tc>
                  <a:txBody>
                    <a:bodyPr/>
                    <a:lstStyle/>
                    <a:p>
                      <a:pPr algn="ctr" fontAlgn="ctr"/>
                      <a:r>
                        <a:rPr lang="en-US" sz="1800" b="1" i="0" u="none" strike="noStrike">
                          <a:solidFill>
                            <a:srgbClr val="000000"/>
                          </a:solidFill>
                          <a:effectLst/>
                          <a:latin typeface="Calibri"/>
                        </a:rPr>
                        <a:t>S3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3"/>
                  </a:ext>
                </a:extLst>
              </a:tr>
              <a:tr h="383469">
                <a:tc>
                  <a:txBody>
                    <a:bodyPr/>
                    <a:lstStyle/>
                    <a:p>
                      <a:pPr algn="ctr" fontAlgn="ctr"/>
                      <a:r>
                        <a:rPr lang="en-US" sz="1800" b="1" i="0" u="none" strike="noStrike">
                          <a:solidFill>
                            <a:srgbClr val="000000"/>
                          </a:solidFill>
                          <a:effectLst/>
                          <a:latin typeface="Calibri"/>
                        </a:rPr>
                        <a:t>S4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FF0000"/>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extLst>
                  <a:ext uri="{0D108BD9-81ED-4DB2-BD59-A6C34878D82A}">
                    <a16:rowId xmlns:a16="http://schemas.microsoft.com/office/drawing/2014/main" val="10004"/>
                  </a:ext>
                </a:extLst>
              </a:tr>
              <a:tr h="383469">
                <a:tc>
                  <a:txBody>
                    <a:bodyPr/>
                    <a:lstStyle/>
                    <a:p>
                      <a:pPr algn="ctr" fontAlgn="ctr"/>
                      <a:r>
                        <a:rPr lang="en-US" sz="1800" b="1" i="0" u="none" strike="noStrike">
                          <a:solidFill>
                            <a:srgbClr val="000000"/>
                          </a:solidFill>
                          <a:effectLst/>
                          <a:latin typeface="Calibri"/>
                        </a:rPr>
                        <a:t>R1</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5"/>
                  </a:ext>
                </a:extLst>
              </a:tr>
              <a:tr h="383469">
                <a:tc>
                  <a:txBody>
                    <a:bodyPr/>
                    <a:lstStyle/>
                    <a:p>
                      <a:pPr algn="ctr" fontAlgn="ctr"/>
                      <a:r>
                        <a:rPr lang="en-US" sz="1800" b="1" i="0" u="none" strike="noStrike">
                          <a:solidFill>
                            <a:srgbClr val="000000"/>
                          </a:solidFill>
                          <a:effectLst/>
                          <a:latin typeface="Calibri"/>
                        </a:rPr>
                        <a:t>R2</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6"/>
                  </a:ext>
                </a:extLst>
              </a:tr>
              <a:tr h="383469">
                <a:tc>
                  <a:txBody>
                    <a:bodyPr/>
                    <a:lstStyle/>
                    <a:p>
                      <a:pPr algn="ctr" fontAlgn="ctr"/>
                      <a:r>
                        <a:rPr lang="en-US" sz="1800" b="1" i="0" u="none" strike="noStrike">
                          <a:solidFill>
                            <a:srgbClr val="000000"/>
                          </a:solidFill>
                          <a:effectLst/>
                          <a:latin typeface="Calibri"/>
                        </a:rPr>
                        <a:t>R3</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7"/>
                  </a:ext>
                </a:extLst>
              </a:tr>
              <a:tr h="383469">
                <a:tc>
                  <a:txBody>
                    <a:bodyPr/>
                    <a:lstStyle/>
                    <a:p>
                      <a:pPr algn="ctr" fontAlgn="ctr"/>
                      <a:r>
                        <a:rPr lang="en-US" sz="1800" b="1" i="0" u="none" strike="noStrike">
                          <a:solidFill>
                            <a:srgbClr val="000000"/>
                          </a:solidFill>
                          <a:effectLst/>
                          <a:latin typeface="Calibri"/>
                        </a:rPr>
                        <a:t>R4</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rgbClr val="000000"/>
                          </a:solidFill>
                          <a:effectLst/>
                          <a:latin typeface="Calibri"/>
                        </a:rPr>
                        <a:t>0</a:t>
                      </a:r>
                    </a:p>
                  </a:txBody>
                  <a:tcPr marL="6612" marR="6612" marT="6612" marB="0" anchor="ctr">
                    <a:lnL>
                      <a:noFill/>
                    </a:lnL>
                    <a:lnR>
                      <a:noFill/>
                    </a:lnR>
                    <a:lnT>
                      <a:noFill/>
                    </a:lnT>
                    <a:lnB>
                      <a:noFill/>
                    </a:lnB>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a:solidFill>
                            <a:schemeClr val="accent2"/>
                          </a:solidFill>
                          <a:effectLst/>
                          <a:latin typeface="Calibri"/>
                        </a:rPr>
                        <a:t>1</a:t>
                      </a:r>
                    </a:p>
                  </a:txBody>
                  <a:tcPr marL="6612" marR="6612" marT="6612" marB="0" anchor="ctr">
                    <a:lnL>
                      <a:noFill/>
                    </a:lnL>
                    <a:lnR>
                      <a:noFill/>
                    </a:lnR>
                    <a:lnT>
                      <a:noFill/>
                    </a:lnT>
                    <a:lnB>
                      <a:noFill/>
                    </a:lnB>
                    <a:noFill/>
                  </a:tcPr>
                </a:tc>
                <a:tc>
                  <a:txBody>
                    <a:bodyPr/>
                    <a:lstStyle/>
                    <a:p>
                      <a:pPr algn="ctr" fontAlgn="ctr"/>
                      <a:r>
                        <a:rPr lang="en-US" sz="1800" b="1" i="0" u="none" strike="noStrike" dirty="0">
                          <a:solidFill>
                            <a:schemeClr val="accent2"/>
                          </a:solidFill>
                          <a:effectLst/>
                          <a:latin typeface="Calibri"/>
                        </a:rPr>
                        <a:t>1</a:t>
                      </a:r>
                    </a:p>
                  </a:txBody>
                  <a:tcPr marL="6612" marR="6612" marT="6612" marB="0" anchor="ctr">
                    <a:lnL>
                      <a:noFill/>
                    </a:lnL>
                    <a:lnR>
                      <a:noFill/>
                    </a:lnR>
                    <a:lnT>
                      <a:noFill/>
                    </a:lnT>
                    <a:lnB>
                      <a:noFill/>
                    </a:lnB>
                    <a:noFill/>
                  </a:tcPr>
                </a:tc>
                <a:extLst>
                  <a:ext uri="{0D108BD9-81ED-4DB2-BD59-A6C34878D82A}">
                    <a16:rowId xmlns:a16="http://schemas.microsoft.com/office/drawing/2014/main" val="10008"/>
                  </a:ext>
                </a:extLst>
              </a:tr>
            </a:tbl>
          </a:graphicData>
        </a:graphic>
      </p:graphicFrame>
      <p:cxnSp>
        <p:nvCxnSpPr>
          <p:cNvPr id="5" name="Straight Arrow Connector 19"/>
          <p:cNvCxnSpPr>
            <a:cxnSpLocks noChangeShapeType="1"/>
          </p:cNvCxnSpPr>
          <p:nvPr/>
        </p:nvCxnSpPr>
        <p:spPr bwMode="auto">
          <a:xfrm flipH="1">
            <a:off x="4612501" y="2556436"/>
            <a:ext cx="1595532" cy="0"/>
          </a:xfrm>
          <a:prstGeom prst="straightConnector1">
            <a:avLst/>
          </a:prstGeom>
          <a:noFill/>
          <a:ln w="25400">
            <a:solidFill>
              <a:srgbClr val="FF0000"/>
            </a:solidFill>
            <a:round/>
            <a:headEnd/>
            <a:tailEnd type="none" w="med" len="med"/>
          </a:ln>
        </p:spPr>
      </p:cxnSp>
      <p:sp>
        <p:nvSpPr>
          <p:cNvPr id="8" name="TextBox 7"/>
          <p:cNvSpPr txBox="1"/>
          <p:nvPr/>
        </p:nvSpPr>
        <p:spPr>
          <a:xfrm>
            <a:off x="4756251" y="2160921"/>
            <a:ext cx="1295400" cy="369332"/>
          </a:xfrm>
          <a:prstGeom prst="rect">
            <a:avLst/>
          </a:prstGeom>
          <a:noFill/>
        </p:spPr>
        <p:txBody>
          <a:bodyPr wrap="square" rtlCol="0">
            <a:spAutoFit/>
          </a:bodyPr>
          <a:lstStyle/>
          <a:p>
            <a:pPr algn="ctr"/>
            <a:r>
              <a:rPr lang="en-US" dirty="0"/>
              <a:t>Sensitive</a:t>
            </a:r>
          </a:p>
        </p:txBody>
      </p:sp>
      <p:cxnSp>
        <p:nvCxnSpPr>
          <p:cNvPr id="9" name="Straight Arrow Connector 19"/>
          <p:cNvCxnSpPr>
            <a:cxnSpLocks noChangeShapeType="1"/>
          </p:cNvCxnSpPr>
          <p:nvPr/>
        </p:nvCxnSpPr>
        <p:spPr bwMode="auto">
          <a:xfrm flipH="1">
            <a:off x="6450944" y="2556436"/>
            <a:ext cx="1595532" cy="0"/>
          </a:xfrm>
          <a:prstGeom prst="straightConnector1">
            <a:avLst/>
          </a:prstGeom>
          <a:noFill/>
          <a:ln w="25400">
            <a:solidFill>
              <a:srgbClr val="FF0000"/>
            </a:solidFill>
            <a:round/>
            <a:headEnd/>
            <a:tailEnd type="none" w="med" len="med"/>
          </a:ln>
        </p:spPr>
      </p:cxnSp>
      <p:sp>
        <p:nvSpPr>
          <p:cNvPr id="10" name="TextBox 9"/>
          <p:cNvSpPr txBox="1"/>
          <p:nvPr/>
        </p:nvSpPr>
        <p:spPr>
          <a:xfrm>
            <a:off x="6594694" y="2160921"/>
            <a:ext cx="1295400" cy="369332"/>
          </a:xfrm>
          <a:prstGeom prst="rect">
            <a:avLst/>
          </a:prstGeom>
          <a:noFill/>
        </p:spPr>
        <p:txBody>
          <a:bodyPr wrap="square" rtlCol="0">
            <a:spAutoFit/>
          </a:bodyPr>
          <a:lstStyle/>
          <a:p>
            <a:pPr algn="ctr"/>
            <a:r>
              <a:rPr lang="en-US" dirty="0"/>
              <a:t>Resistance</a:t>
            </a:r>
          </a:p>
        </p:txBody>
      </p:sp>
      <p:sp>
        <p:nvSpPr>
          <p:cNvPr id="11" name="Title 1"/>
          <p:cNvSpPr txBox="1">
            <a:spLocks/>
          </p:cNvSpPr>
          <p:nvPr/>
        </p:nvSpPr>
        <p:spPr>
          <a:xfrm>
            <a:off x="1524000" y="6240604"/>
            <a:ext cx="9144000" cy="61739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0000"/>
                </a:solidFill>
              </a:rPr>
              <a:t>Adding additional markers bluer the picture</a:t>
            </a:r>
          </a:p>
        </p:txBody>
      </p:sp>
    </p:spTree>
    <p:extLst>
      <p:ext uri="{BB962C8B-B14F-4D97-AF65-F5344CB8AC3E}">
        <p14:creationId xmlns:p14="http://schemas.microsoft.com/office/powerpoint/2010/main" val="33947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9175"/>
            <a:ext cx="10515600" cy="1325563"/>
          </a:xfrm>
        </p:spPr>
        <p:txBody>
          <a:bodyPr>
            <a:normAutofit/>
          </a:bodyPr>
          <a:lstStyle/>
          <a:p>
            <a:pPr algn="ctr"/>
            <a:r>
              <a:rPr lang="en-US" b="1" dirty="0">
                <a:solidFill>
                  <a:schemeClr val="accent1"/>
                </a:solidFill>
                <a:latin typeface="+mn-lt"/>
              </a:rPr>
              <a:t>Derivation of kinship</a:t>
            </a:r>
          </a:p>
        </p:txBody>
      </p:sp>
      <p:cxnSp>
        <p:nvCxnSpPr>
          <p:cNvPr id="5" name="Straight Arrow Connector 19"/>
          <p:cNvCxnSpPr>
            <a:cxnSpLocks noChangeShapeType="1"/>
            <a:stCxn id="8" idx="2"/>
            <a:endCxn id="13" idx="0"/>
          </p:cNvCxnSpPr>
          <p:nvPr/>
        </p:nvCxnSpPr>
        <p:spPr bwMode="auto">
          <a:xfrm>
            <a:off x="3859128" y="4154560"/>
            <a:ext cx="0" cy="704122"/>
          </a:xfrm>
          <a:prstGeom prst="straightConnector1">
            <a:avLst/>
          </a:prstGeom>
          <a:noFill/>
          <a:ln w="25400">
            <a:solidFill>
              <a:srgbClr val="3366FF"/>
            </a:solidFill>
            <a:round/>
            <a:headEnd/>
            <a:tailEnd type="stealth" w="lg" len="lg"/>
          </a:ln>
        </p:spPr>
      </p:cxnSp>
      <p:sp>
        <p:nvSpPr>
          <p:cNvPr id="8" name="TextBox 7"/>
          <p:cNvSpPr txBox="1"/>
          <p:nvPr/>
        </p:nvSpPr>
        <p:spPr>
          <a:xfrm>
            <a:off x="2261604" y="3446674"/>
            <a:ext cx="3195049" cy="707886"/>
          </a:xfrm>
          <a:prstGeom prst="rect">
            <a:avLst/>
          </a:prstGeom>
          <a:noFill/>
        </p:spPr>
        <p:txBody>
          <a:bodyPr wrap="square" rtlCol="0">
            <a:spAutoFit/>
          </a:bodyPr>
          <a:lstStyle/>
          <a:p>
            <a:pPr algn="ctr"/>
            <a:r>
              <a:rPr lang="en-US" sz="4000" dirty="0"/>
              <a:t>All SNPs</a:t>
            </a:r>
          </a:p>
        </p:txBody>
      </p:sp>
      <p:sp>
        <p:nvSpPr>
          <p:cNvPr id="12" name="TextBox 11"/>
          <p:cNvSpPr txBox="1"/>
          <p:nvPr/>
        </p:nvSpPr>
        <p:spPr>
          <a:xfrm>
            <a:off x="2261604" y="2046763"/>
            <a:ext cx="3195049" cy="707886"/>
          </a:xfrm>
          <a:prstGeom prst="rect">
            <a:avLst/>
          </a:prstGeom>
          <a:noFill/>
        </p:spPr>
        <p:txBody>
          <a:bodyPr wrap="square" rtlCol="0">
            <a:spAutoFit/>
          </a:bodyPr>
          <a:lstStyle/>
          <a:p>
            <a:pPr algn="ctr"/>
            <a:r>
              <a:rPr lang="en-US" sz="4000" dirty="0"/>
              <a:t>QTNs</a:t>
            </a:r>
          </a:p>
        </p:txBody>
      </p:sp>
      <p:sp>
        <p:nvSpPr>
          <p:cNvPr id="13" name="TextBox 12"/>
          <p:cNvSpPr txBox="1"/>
          <p:nvPr/>
        </p:nvSpPr>
        <p:spPr>
          <a:xfrm>
            <a:off x="1981201" y="4858682"/>
            <a:ext cx="3755855" cy="707886"/>
          </a:xfrm>
          <a:prstGeom prst="rect">
            <a:avLst/>
          </a:prstGeom>
          <a:noFill/>
        </p:spPr>
        <p:txBody>
          <a:bodyPr wrap="square" rtlCol="0">
            <a:spAutoFit/>
          </a:bodyPr>
          <a:lstStyle/>
          <a:p>
            <a:pPr algn="ctr"/>
            <a:r>
              <a:rPr lang="en-US" sz="4000" dirty="0"/>
              <a:t>Non-QTNs SNP</a:t>
            </a:r>
          </a:p>
        </p:txBody>
      </p:sp>
      <p:cxnSp>
        <p:nvCxnSpPr>
          <p:cNvPr id="14" name="Straight Arrow Connector 19"/>
          <p:cNvCxnSpPr>
            <a:cxnSpLocks noChangeShapeType="1"/>
            <a:stCxn id="8" idx="0"/>
            <a:endCxn id="12" idx="2"/>
          </p:cNvCxnSpPr>
          <p:nvPr/>
        </p:nvCxnSpPr>
        <p:spPr bwMode="auto">
          <a:xfrm flipV="1">
            <a:off x="3859128" y="2754650"/>
            <a:ext cx="0" cy="692025"/>
          </a:xfrm>
          <a:prstGeom prst="straightConnector1">
            <a:avLst/>
          </a:prstGeom>
          <a:noFill/>
          <a:ln w="25400">
            <a:solidFill>
              <a:srgbClr val="FF0000"/>
            </a:solidFill>
            <a:round/>
            <a:headEnd/>
            <a:tailEnd type="stealth" w="lg" len="lg"/>
          </a:ln>
        </p:spPr>
      </p:cxnSp>
      <p:sp>
        <p:nvSpPr>
          <p:cNvPr id="23" name="TextBox 22"/>
          <p:cNvSpPr txBox="1"/>
          <p:nvPr/>
        </p:nvSpPr>
        <p:spPr>
          <a:xfrm>
            <a:off x="7826423" y="3446674"/>
            <a:ext cx="2562522" cy="707886"/>
          </a:xfrm>
          <a:prstGeom prst="rect">
            <a:avLst/>
          </a:prstGeom>
          <a:noFill/>
        </p:spPr>
        <p:txBody>
          <a:bodyPr wrap="square" rtlCol="0">
            <a:spAutoFit/>
          </a:bodyPr>
          <a:lstStyle/>
          <a:p>
            <a:pPr algn="ctr"/>
            <a:r>
              <a:rPr lang="en-US" sz="4000" dirty="0"/>
              <a:t>Kinship</a:t>
            </a:r>
          </a:p>
        </p:txBody>
      </p:sp>
      <p:cxnSp>
        <p:nvCxnSpPr>
          <p:cNvPr id="24" name="Straight Arrow Connector 19"/>
          <p:cNvCxnSpPr>
            <a:cxnSpLocks noChangeShapeType="1"/>
          </p:cNvCxnSpPr>
          <p:nvPr/>
        </p:nvCxnSpPr>
        <p:spPr bwMode="auto">
          <a:xfrm>
            <a:off x="5192574" y="2587186"/>
            <a:ext cx="2100808" cy="859489"/>
          </a:xfrm>
          <a:prstGeom prst="straightConnector1">
            <a:avLst/>
          </a:prstGeom>
          <a:noFill/>
          <a:ln w="25400">
            <a:solidFill>
              <a:srgbClr val="FF0000"/>
            </a:solidFill>
            <a:round/>
            <a:headEnd/>
            <a:tailEnd type="stealth" w="lg" len="lg"/>
          </a:ln>
        </p:spPr>
      </p:cxnSp>
      <p:cxnSp>
        <p:nvCxnSpPr>
          <p:cNvPr id="29" name="Straight Arrow Connector 19"/>
          <p:cNvCxnSpPr>
            <a:cxnSpLocks noChangeShapeType="1"/>
          </p:cNvCxnSpPr>
          <p:nvPr/>
        </p:nvCxnSpPr>
        <p:spPr bwMode="auto">
          <a:xfrm flipV="1">
            <a:off x="5302319" y="4154560"/>
            <a:ext cx="2116485" cy="704122"/>
          </a:xfrm>
          <a:prstGeom prst="straightConnector1">
            <a:avLst/>
          </a:prstGeom>
          <a:noFill/>
          <a:ln w="25400">
            <a:solidFill>
              <a:srgbClr val="3366FF"/>
            </a:solidFill>
            <a:round/>
            <a:headEnd/>
            <a:tailEnd type="stealth" w="lg" len="lg"/>
          </a:ln>
        </p:spPr>
      </p:cxnSp>
      <p:cxnSp>
        <p:nvCxnSpPr>
          <p:cNvPr id="34" name="Straight Arrow Connector 19"/>
          <p:cNvCxnSpPr>
            <a:cxnSpLocks noChangeShapeType="1"/>
          </p:cNvCxnSpPr>
          <p:nvPr/>
        </p:nvCxnSpPr>
        <p:spPr bwMode="auto">
          <a:xfrm>
            <a:off x="5192575" y="3857258"/>
            <a:ext cx="2226229" cy="0"/>
          </a:xfrm>
          <a:prstGeom prst="straightConnector1">
            <a:avLst/>
          </a:prstGeom>
          <a:noFill/>
          <a:ln w="25400">
            <a:solidFill>
              <a:schemeClr val="tx1"/>
            </a:solidFill>
            <a:round/>
            <a:headEnd/>
            <a:tailEnd type="stealth" w="lg" len="lg"/>
          </a:ln>
        </p:spPr>
      </p:cxnSp>
    </p:spTree>
    <p:extLst>
      <p:ext uri="{BB962C8B-B14F-4D97-AF65-F5344CB8AC3E}">
        <p14:creationId xmlns:p14="http://schemas.microsoft.com/office/powerpoint/2010/main" val="15577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sp>
        <p:nvSpPr>
          <p:cNvPr id="5" name="Rectangle 4"/>
          <p:cNvSpPr/>
          <p:nvPr/>
        </p:nvSpPr>
        <p:spPr>
          <a:xfrm>
            <a:off x="1991544" y="1268760"/>
            <a:ext cx="8136904" cy="1799560"/>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178017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a 61"/>
          <p:cNvSpPr/>
          <p:nvPr/>
        </p:nvSpPr>
        <p:spPr>
          <a:xfrm rot="5400000">
            <a:off x="6324600" y="9144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678683">
            <a:off x="7976350" y="28610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000000"/>
                </a:solidFill>
              </a:rPr>
              <a:t>QTNs</a:t>
            </a:r>
          </a:p>
        </p:txBody>
      </p:sp>
      <p:sp>
        <p:nvSpPr>
          <p:cNvPr id="60" name="Data 59"/>
          <p:cNvSpPr/>
          <p:nvPr/>
        </p:nvSpPr>
        <p:spPr>
          <a:xfrm rot="5400000">
            <a:off x="5334000" y="1524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rot="678683">
            <a:off x="6985750" y="34706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000000"/>
                </a:solidFill>
              </a:rPr>
              <a:t>QTNs</a:t>
            </a:r>
          </a:p>
        </p:txBody>
      </p:sp>
      <p:sp>
        <p:nvSpPr>
          <p:cNvPr id="56" name="Data 55"/>
          <p:cNvSpPr/>
          <p:nvPr/>
        </p:nvSpPr>
        <p:spPr>
          <a:xfrm rot="5400000">
            <a:off x="4800600" y="18288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Oval 58"/>
          <p:cNvSpPr/>
          <p:nvPr/>
        </p:nvSpPr>
        <p:spPr>
          <a:xfrm rot="678683">
            <a:off x="6452350" y="3775406"/>
            <a:ext cx="1212743" cy="838200"/>
          </a:xfrm>
          <a:prstGeom prst="ellipse">
            <a:avLst/>
          </a:prstGeom>
          <a:pattFill prst="lgGrid">
            <a:fgClr>
              <a:schemeClr val="bg1">
                <a:lumMod val="6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tx1"/>
                </a:solidFill>
              </a:rPr>
              <a:t>QTNs</a:t>
            </a:r>
          </a:p>
        </p:txBody>
      </p:sp>
      <p:sp>
        <p:nvSpPr>
          <p:cNvPr id="54" name="Data 53"/>
          <p:cNvSpPr/>
          <p:nvPr/>
        </p:nvSpPr>
        <p:spPr>
          <a:xfrm rot="5400000">
            <a:off x="3429000" y="2667000"/>
            <a:ext cx="2743200" cy="3200400"/>
          </a:xfrm>
          <a:prstGeom prst="flowChartInputOutp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rot="506402">
            <a:off x="3145971" y="5187218"/>
            <a:ext cx="1143000" cy="381000"/>
          </a:xfrm>
          <a:prstGeom prst="rect">
            <a:avLst/>
          </a:prstGeom>
          <a:noFill/>
        </p:spPr>
        <p:txBody>
          <a:bodyPr wrap="square" rtlCol="0">
            <a:spAutoFit/>
          </a:bodyPr>
          <a:lstStyle/>
          <a:p>
            <a:pPr algn="ctr"/>
            <a:r>
              <a:rPr lang="en-US" dirty="0"/>
              <a:t>Average</a:t>
            </a:r>
          </a:p>
        </p:txBody>
      </p:sp>
      <p:sp>
        <p:nvSpPr>
          <p:cNvPr id="16" name="TextBox 15"/>
          <p:cNvSpPr txBox="1"/>
          <p:nvPr/>
        </p:nvSpPr>
        <p:spPr>
          <a:xfrm rot="626375">
            <a:off x="4975739" y="5524505"/>
            <a:ext cx="1295400" cy="369332"/>
          </a:xfrm>
          <a:prstGeom prst="rect">
            <a:avLst/>
          </a:prstGeom>
          <a:noFill/>
        </p:spPr>
        <p:txBody>
          <a:bodyPr wrap="square" rtlCol="0">
            <a:spAutoFit/>
          </a:bodyPr>
          <a:lstStyle/>
          <a:p>
            <a:pPr algn="ctr"/>
            <a:r>
              <a:rPr lang="en-US" dirty="0"/>
              <a:t>Realized</a:t>
            </a:r>
          </a:p>
        </p:txBody>
      </p:sp>
      <p:sp>
        <p:nvSpPr>
          <p:cNvPr id="17" name="TextBox 16"/>
          <p:cNvSpPr txBox="1"/>
          <p:nvPr/>
        </p:nvSpPr>
        <p:spPr>
          <a:xfrm rot="16200000">
            <a:off x="2098882" y="4368842"/>
            <a:ext cx="1639416" cy="369332"/>
          </a:xfrm>
          <a:prstGeom prst="rect">
            <a:avLst/>
          </a:prstGeom>
          <a:noFill/>
        </p:spPr>
        <p:txBody>
          <a:bodyPr wrap="square" rtlCol="0">
            <a:spAutoFit/>
          </a:bodyPr>
          <a:lstStyle/>
          <a:p>
            <a:r>
              <a:rPr lang="en-US" dirty="0"/>
              <a:t>Single trait</a:t>
            </a:r>
          </a:p>
        </p:txBody>
      </p:sp>
      <p:sp>
        <p:nvSpPr>
          <p:cNvPr id="18" name="TextBox 17"/>
          <p:cNvSpPr txBox="1"/>
          <p:nvPr/>
        </p:nvSpPr>
        <p:spPr>
          <a:xfrm rot="16200000">
            <a:off x="2181518" y="2896870"/>
            <a:ext cx="1609328" cy="369332"/>
          </a:xfrm>
          <a:prstGeom prst="rect">
            <a:avLst/>
          </a:prstGeom>
          <a:noFill/>
        </p:spPr>
        <p:txBody>
          <a:bodyPr wrap="square" rtlCol="0">
            <a:spAutoFit/>
          </a:bodyPr>
          <a:lstStyle/>
          <a:p>
            <a:r>
              <a:rPr lang="en-US" dirty="0"/>
              <a:t>All traits</a:t>
            </a:r>
          </a:p>
        </p:txBody>
      </p:sp>
      <p:sp>
        <p:nvSpPr>
          <p:cNvPr id="29" name="Oval 28"/>
          <p:cNvSpPr/>
          <p:nvPr/>
        </p:nvSpPr>
        <p:spPr>
          <a:xfrm rot="824339">
            <a:off x="3251943" y="3083527"/>
            <a:ext cx="1294283"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rgbClr val="FFFFFF"/>
                </a:solidFill>
              </a:rPr>
              <a:t>Pedigree</a:t>
            </a:r>
          </a:p>
        </p:txBody>
      </p:sp>
      <p:sp>
        <p:nvSpPr>
          <p:cNvPr id="36" name="Oval 35"/>
          <p:cNvSpPr/>
          <p:nvPr/>
        </p:nvSpPr>
        <p:spPr>
          <a:xfrm rot="711393">
            <a:off x="5026173" y="3392245"/>
            <a:ext cx="1212743" cy="838200"/>
          </a:xfrm>
          <a:prstGeom prst="ellipse">
            <a:avLst/>
          </a:prstGeom>
          <a:pattFill prst="pct10">
            <a:fgClr>
              <a:schemeClr val="bg1"/>
            </a:fgClr>
            <a:bgClr>
              <a:schemeClr val="bg1">
                <a:lumMod val="50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bg1"/>
                </a:solidFill>
              </a:rPr>
              <a:t>Markers</a:t>
            </a:r>
          </a:p>
        </p:txBody>
      </p:sp>
      <p:sp>
        <p:nvSpPr>
          <p:cNvPr id="38" name="Oval 37"/>
          <p:cNvSpPr/>
          <p:nvPr/>
        </p:nvSpPr>
        <p:spPr>
          <a:xfrm rot="678683">
            <a:off x="5080750" y="4606594"/>
            <a:ext cx="1212743" cy="838200"/>
          </a:xfrm>
          <a:prstGeom prst="ellipse">
            <a:avLst/>
          </a:prstGeom>
          <a:pattFill prst="lgGrid">
            <a:fgClr>
              <a:schemeClr val="bg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tx1"/>
                </a:solidFill>
              </a:rPr>
              <a:t>QTNs</a:t>
            </a:r>
          </a:p>
        </p:txBody>
      </p:sp>
      <p:cxnSp>
        <p:nvCxnSpPr>
          <p:cNvPr id="64" name="Straight Arrow Connector 63"/>
          <p:cNvCxnSpPr/>
          <p:nvPr/>
        </p:nvCxnSpPr>
        <p:spPr>
          <a:xfrm flipV="1">
            <a:off x="6400800" y="4648200"/>
            <a:ext cx="609600" cy="381000"/>
          </a:xfrm>
          <a:prstGeom prst="straightConnector1">
            <a:avLst/>
          </a:prstGeom>
          <a:ln w="254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315200" y="39624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061960" y="3810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8442960" y="3429000"/>
            <a:ext cx="91440" cy="9144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400800" y="4876800"/>
            <a:ext cx="3583632" cy="369332"/>
          </a:xfrm>
          <a:prstGeom prst="rect">
            <a:avLst/>
          </a:prstGeom>
          <a:noFill/>
        </p:spPr>
        <p:txBody>
          <a:bodyPr wrap="square" rtlCol="0">
            <a:spAutoFit/>
          </a:bodyPr>
          <a:lstStyle/>
          <a:p>
            <a:pPr algn="ctr"/>
            <a:r>
              <a:rPr lang="en-US" dirty="0"/>
              <a:t>Remove QTN one at a time</a:t>
            </a:r>
          </a:p>
        </p:txBody>
      </p:sp>
      <p:sp>
        <p:nvSpPr>
          <p:cNvPr id="2" name="Title 1"/>
          <p:cNvSpPr>
            <a:spLocks noGrp="1"/>
          </p:cNvSpPr>
          <p:nvPr>
            <p:ph type="title"/>
          </p:nvPr>
        </p:nvSpPr>
        <p:spPr>
          <a:xfrm>
            <a:off x="1981200" y="24377"/>
            <a:ext cx="8229600" cy="868362"/>
          </a:xfrm>
        </p:spPr>
        <p:txBody>
          <a:bodyPr/>
          <a:lstStyle/>
          <a:p>
            <a:pPr algn="ctr"/>
            <a:r>
              <a:rPr lang="en-US" b="1" dirty="0">
                <a:solidFill>
                  <a:schemeClr val="accent1"/>
                </a:solidFill>
                <a:latin typeface="+mn-lt"/>
              </a:rPr>
              <a:t>Kinship evolution</a:t>
            </a:r>
          </a:p>
        </p:txBody>
      </p:sp>
    </p:spTree>
    <p:extLst>
      <p:ext uri="{BB962C8B-B14F-4D97-AF65-F5344CB8AC3E}">
        <p14:creationId xmlns:p14="http://schemas.microsoft.com/office/powerpoint/2010/main" val="34668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0" grpId="0" animBg="1"/>
      <p:bldP spid="61" grpId="0" animBg="1"/>
      <p:bldP spid="56" grpId="0" animBg="1"/>
      <p:bldP spid="59" grpId="0" animBg="1"/>
      <p:bldP spid="16" grpId="0"/>
      <p:bldP spid="17" grpId="0"/>
      <p:bldP spid="36" grpId="0" animBg="1"/>
      <p:bldP spid="38" grpId="0" animBg="1"/>
      <p:bldP spid="27" grpId="0" animBg="1"/>
      <p:bldP spid="27" grpId="1" animBg="1"/>
      <p:bldP spid="65" grpId="0" animBg="1"/>
      <p:bldP spid="66"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1700" y="1117600"/>
            <a:ext cx="7848600" cy="4622800"/>
          </a:xfrm>
          <a:prstGeom prst="rect">
            <a:avLst/>
          </a:prstGeom>
        </p:spPr>
      </p:pic>
      <p:sp>
        <p:nvSpPr>
          <p:cNvPr id="2" name="Title 1"/>
          <p:cNvSpPr>
            <a:spLocks noGrp="1"/>
          </p:cNvSpPr>
          <p:nvPr>
            <p:ph type="title"/>
          </p:nvPr>
        </p:nvSpPr>
        <p:spPr>
          <a:xfrm>
            <a:off x="1991544" y="0"/>
            <a:ext cx="8229600" cy="1143000"/>
          </a:xfrm>
        </p:spPr>
        <p:txBody>
          <a:bodyPr>
            <a:normAutofit/>
          </a:bodyPr>
          <a:lstStyle/>
          <a:p>
            <a:pPr algn="ctr"/>
            <a:r>
              <a:rPr lang="en-US" b="1" dirty="0">
                <a:solidFill>
                  <a:schemeClr val="accent1"/>
                </a:solidFill>
                <a:latin typeface="+mn-lt"/>
              </a:rPr>
              <a:t>Statistical power of kinship from </a:t>
            </a:r>
          </a:p>
        </p:txBody>
      </p:sp>
      <p:sp>
        <p:nvSpPr>
          <p:cNvPr id="3" name="Rectangle 2"/>
          <p:cNvSpPr/>
          <p:nvPr/>
        </p:nvSpPr>
        <p:spPr>
          <a:xfrm>
            <a:off x="1991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91544" y="1268760"/>
            <a:ext cx="8136904" cy="936104"/>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584D3"/>
              </a:solidFill>
            </a:endParaRPr>
          </a:p>
        </p:txBody>
      </p:sp>
    </p:spTree>
    <p:extLst>
      <p:ext uri="{BB962C8B-B14F-4D97-AF65-F5344CB8AC3E}">
        <p14:creationId xmlns:p14="http://schemas.microsoft.com/office/powerpoint/2010/main" val="3706913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595</TotalTime>
  <Words>1161</Words>
  <Application>Microsoft Macintosh PowerPoint</Application>
  <PresentationFormat>Widescreen</PresentationFormat>
  <Paragraphs>211</Paragraphs>
  <Slides>17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Arial</vt:lpstr>
      <vt:lpstr>Calibri</vt:lpstr>
      <vt:lpstr>Calibri Light</vt:lpstr>
      <vt:lpstr>Cambria Math</vt:lpstr>
      <vt:lpstr>Symbol</vt:lpstr>
      <vt:lpstr>Verdana</vt:lpstr>
      <vt:lpstr>Office Theme</vt:lpstr>
      <vt:lpstr>Worksheet</vt:lpstr>
      <vt:lpstr>Statistical Genomics</vt:lpstr>
      <vt:lpstr>Outline</vt:lpstr>
      <vt:lpstr>Reduction of Confound with kinship: CMLM</vt:lpstr>
      <vt:lpstr>Variance in MLM</vt:lpstr>
      <vt:lpstr>Kinship defined by single marker</vt:lpstr>
      <vt:lpstr>Derivation of kinship</vt:lpstr>
      <vt:lpstr>Statistical power of kinship from </vt:lpstr>
      <vt:lpstr>Kinship evolution</vt:lpstr>
      <vt:lpstr>Statistical power of kinship from </vt:lpstr>
      <vt:lpstr>Bin approach</vt:lpstr>
      <vt:lpstr>Mimic QTN-1 </vt:lpstr>
      <vt:lpstr>Statistical power of kinship from </vt:lpstr>
      <vt:lpstr>Threshold of excluding pseudo QTNs</vt:lpstr>
      <vt:lpstr>Impact of initial P values</vt:lpstr>
      <vt:lpstr>Sandwich Algorithm in GAPIT </vt:lpstr>
      <vt:lpstr>SUPER in GAPIT</vt:lpstr>
      <vt:lpstr>Outline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79</cp:revision>
  <dcterms:created xsi:type="dcterms:W3CDTF">2020-01-18T23:14:17Z</dcterms:created>
  <dcterms:modified xsi:type="dcterms:W3CDTF">2020-03-13T21:23:18Z</dcterms:modified>
</cp:coreProperties>
</file>