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6"/>
  </p:notesMasterIdLst>
  <p:sldIdLst>
    <p:sldId id="307" r:id="rId2"/>
    <p:sldId id="394" r:id="rId3"/>
    <p:sldId id="449" r:id="rId4"/>
    <p:sldId id="501" r:id="rId5"/>
    <p:sldId id="388" r:id="rId6"/>
    <p:sldId id="468" r:id="rId7"/>
    <p:sldId id="385" r:id="rId8"/>
    <p:sldId id="503" r:id="rId9"/>
    <p:sldId id="504" r:id="rId10"/>
    <p:sldId id="478" r:id="rId11"/>
    <p:sldId id="479" r:id="rId12"/>
    <p:sldId id="480" r:id="rId13"/>
    <p:sldId id="442" r:id="rId14"/>
    <p:sldId id="443" r:id="rId15"/>
    <p:sldId id="414" r:id="rId16"/>
    <p:sldId id="494" r:id="rId17"/>
    <p:sldId id="497" r:id="rId18"/>
    <p:sldId id="496" r:id="rId19"/>
    <p:sldId id="498" r:id="rId20"/>
    <p:sldId id="500" r:id="rId21"/>
    <p:sldId id="448" r:id="rId22"/>
    <p:sldId id="413" r:id="rId23"/>
    <p:sldId id="447" r:id="rId24"/>
    <p:sldId id="451" r:id="rId25"/>
    <p:sldId id="454" r:id="rId26"/>
    <p:sldId id="453" r:id="rId27"/>
    <p:sldId id="452" r:id="rId28"/>
    <p:sldId id="462" r:id="rId29"/>
    <p:sldId id="455" r:id="rId30"/>
    <p:sldId id="477" r:id="rId31"/>
    <p:sldId id="481" r:id="rId32"/>
    <p:sldId id="466" r:id="rId33"/>
    <p:sldId id="472" r:id="rId34"/>
    <p:sldId id="5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14"/>
    <p:restoredTop sz="81536"/>
  </p:normalViewPr>
  <p:slideViewPr>
    <p:cSldViewPr snapToGrid="0" snapToObjects="1">
      <p:cViewPr varScale="1">
        <p:scale>
          <a:sx n="162" d="100"/>
          <a:sy n="162" d="100"/>
        </p:scale>
        <p:origin x="29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0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7/22/20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6.tiff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Lecture 21: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SUPER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 = PC + </a:t>
            </a:r>
            <a:r>
              <a:rPr lang="en-US" sz="3600" u="sng" dirty="0">
                <a:solidFill>
                  <a:srgbClr val="FF0000"/>
                </a:solidFill>
              </a:rPr>
              <a:t>Kinship</a:t>
            </a:r>
            <a:r>
              <a:rPr lang="en-US" sz="3600" dirty="0">
                <a:solidFill>
                  <a:srgbClr val="FF0000"/>
                </a:solidFill>
              </a:rPr>
              <a:t>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4F306-9481-144B-A126-A671044CF4AD}"/>
              </a:ext>
            </a:extLst>
          </p:cNvPr>
          <p:cNvSpPr txBox="1"/>
          <p:nvPr/>
        </p:nvSpPr>
        <p:spPr>
          <a:xfrm rot="20135708">
            <a:off x="6700962" y="2609647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706B1-E830-CE47-B570-5E48C95D2BEA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CDA46-A773-ED4F-899D-6828B26B0AC1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CF561-78CC-334B-A8B9-14A815B92CE8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679382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FarmCPU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327242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BLINK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y = PC + QTNs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D08DB-F6FB-FF41-AE7C-374E7801BA39}"/>
              </a:ext>
            </a:extLst>
          </p:cNvPr>
          <p:cNvSpPr txBox="1"/>
          <p:nvPr/>
        </p:nvSpPr>
        <p:spPr>
          <a:xfrm rot="1682726">
            <a:off x="5984487" y="284149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LD</a:t>
            </a:r>
          </a:p>
        </p:txBody>
      </p:sp>
    </p:spTree>
    <p:extLst>
      <p:ext uri="{BB962C8B-B14F-4D97-AF65-F5344CB8AC3E}">
        <p14:creationId xmlns:p14="http://schemas.microsoft.com/office/powerpoint/2010/main" val="37965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247232"/>
              </p:ext>
            </p:extLst>
          </p:nvPr>
        </p:nvGraphicFramePr>
        <p:xfrm>
          <a:off x="2349506" y="1979361"/>
          <a:ext cx="786129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3335457" y="2964537"/>
            <a:ext cx="117087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58113" y="3357522"/>
            <a:ext cx="117846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160062" y="3732472"/>
            <a:ext cx="1180480" cy="204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</a:t>
                </a:r>
                <a:r>
                  <a:rPr lang="en-US" baseline="-25000" dirty="0"/>
                  <a:t>m</a:t>
                </a:r>
                <a:r>
                  <a:rPr lang="en-US" dirty="0"/>
                  <a:t>&lt;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3480425" y="4836444"/>
            <a:ext cx="95659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blipFill>
                <a:blip r:embed="rId3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981200" y="14221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Remove SNPs in LD</a:t>
            </a:r>
          </a:p>
        </p:txBody>
      </p:sp>
    </p:spTree>
    <p:extLst>
      <p:ext uri="{BB962C8B-B14F-4D97-AF65-F5344CB8AC3E}">
        <p14:creationId xmlns:p14="http://schemas.microsoft.com/office/powerpoint/2010/main" val="385331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47" y="3080557"/>
            <a:ext cx="9144000" cy="2718193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29191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1125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4673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98604" y="4363038"/>
            <a:ext cx="22302" cy="91440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76832" y="1452102"/>
            <a:ext cx="43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 = -2LL + k Ln(n)</a:t>
            </a:r>
          </a:p>
        </p:txBody>
      </p:sp>
    </p:spTree>
    <p:extLst>
      <p:ext uri="{BB962C8B-B14F-4D97-AF65-F5344CB8AC3E}">
        <p14:creationId xmlns:p14="http://schemas.microsoft.com/office/powerpoint/2010/main" val="2084849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36" y="2678914"/>
            <a:ext cx="5895534" cy="1752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317176" y="4425419"/>
            <a:ext cx="7289797" cy="375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17175" y="2892155"/>
            <a:ext cx="0" cy="15707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71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6207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58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231574" y="3776354"/>
            <a:ext cx="10403" cy="6236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2317175" y="5053994"/>
            <a:ext cx="81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 = S</a:t>
            </a:r>
            <a:r>
              <a:rPr lang="en-US" sz="2400" baseline="-25000" dirty="0"/>
              <a:t>1</a:t>
            </a:r>
            <a:r>
              <a:rPr lang="en-US" sz="2400" baseline="30000" dirty="0"/>
              <a:t>*</a:t>
            </a:r>
            <a:r>
              <a:rPr lang="en-US" sz="2400" dirty="0"/>
              <a:t> + S</a:t>
            </a:r>
            <a:r>
              <a:rPr lang="en-US" sz="2400" baseline="-25000" dirty="0"/>
              <a:t>2</a:t>
            </a:r>
            <a:r>
              <a:rPr lang="en-US" sz="2400" baseline="30000" dirty="0"/>
              <a:t> *</a:t>
            </a:r>
            <a:r>
              <a:rPr lang="en-US" sz="2400" dirty="0"/>
              <a:t> + S</a:t>
            </a:r>
            <a:r>
              <a:rPr lang="en-US" sz="2400" baseline="-25000" dirty="0"/>
              <a:t>3</a:t>
            </a:r>
            <a:r>
              <a:rPr lang="en-US" sz="2400" baseline="30000" dirty="0"/>
              <a:t> *</a:t>
            </a:r>
            <a:r>
              <a:rPr lang="en-US" sz="2400" dirty="0"/>
              <a:t> + … +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baseline="30000" dirty="0"/>
              <a:t> *</a:t>
            </a:r>
            <a:r>
              <a:rPr lang="en-US" sz="2400" dirty="0"/>
              <a:t> + e, where k maximizes BIC </a:t>
            </a: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1758373" y="2325377"/>
            <a:ext cx="558803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1758372" y="5284826"/>
            <a:ext cx="444498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1758372" y="2325378"/>
            <a:ext cx="0" cy="2959449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9829218" y="3505541"/>
            <a:ext cx="507997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31" idx="3"/>
          </p:cNvCxnSpPr>
          <p:nvPr/>
        </p:nvCxnSpPr>
        <p:spPr>
          <a:xfrm flipV="1">
            <a:off x="10032412" y="2264086"/>
            <a:ext cx="304803" cy="3486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10336515" y="2242569"/>
            <a:ext cx="19754" cy="1262973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9838046" y="5221030"/>
            <a:ext cx="507996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9857100" y="3781590"/>
            <a:ext cx="48894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336516" y="3776353"/>
            <a:ext cx="1" cy="1444578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47315" y="2005962"/>
            <a:ext cx="778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 =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+ S</a:t>
            </a:r>
            <a:r>
              <a:rPr lang="en-US" sz="2800" baseline="-25000" dirty="0"/>
              <a:t>1</a:t>
            </a:r>
            <a:r>
              <a:rPr lang="en-US" sz="2800" baseline="30000" dirty="0"/>
              <a:t>*</a:t>
            </a:r>
            <a:r>
              <a:rPr lang="en-US" sz="2800" dirty="0"/>
              <a:t> + S</a:t>
            </a:r>
            <a:r>
              <a:rPr lang="en-US" sz="2800" baseline="-25000" dirty="0"/>
              <a:t>2</a:t>
            </a:r>
            <a:r>
              <a:rPr lang="en-US" sz="2800" baseline="30000" dirty="0"/>
              <a:t> *</a:t>
            </a:r>
            <a:r>
              <a:rPr lang="en-US" sz="2800" dirty="0"/>
              <a:t> + S</a:t>
            </a:r>
            <a:r>
              <a:rPr lang="en-US" sz="2800" baseline="-25000" dirty="0"/>
              <a:t>3</a:t>
            </a:r>
            <a:r>
              <a:rPr lang="en-US" sz="2800" baseline="30000" dirty="0"/>
              <a:t> *</a:t>
            </a:r>
            <a:r>
              <a:rPr lang="en-US" sz="2800" dirty="0"/>
              <a:t> + … + </a:t>
            </a:r>
            <a:r>
              <a:rPr lang="en-US" sz="2800" dirty="0" err="1"/>
              <a:t>S</a:t>
            </a:r>
            <a:r>
              <a:rPr lang="en-US" sz="2800" baseline="-25000" dirty="0" err="1"/>
              <a:t>k</a:t>
            </a:r>
            <a:r>
              <a:rPr lang="en-US" sz="2800" baseline="30000" dirty="0"/>
              <a:t> *</a:t>
            </a:r>
            <a:r>
              <a:rPr lang="en-US" sz="2800" dirty="0"/>
              <a:t> + e, where </a:t>
            </a:r>
            <a:r>
              <a:rPr lang="en-US" sz="2800" dirty="0" err="1"/>
              <a:t>i</a:t>
            </a:r>
            <a:r>
              <a:rPr lang="en-US" sz="2800" dirty="0"/>
              <a:t> = 1 to M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8841" y="1296741"/>
            <a:ext cx="43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BIC=-2LL+k Ln(n)</a:t>
            </a:r>
          </a:p>
        </p:txBody>
      </p:sp>
    </p:spTree>
    <p:extLst>
      <p:ext uri="{BB962C8B-B14F-4D97-AF65-F5344CB8AC3E}">
        <p14:creationId xmlns:p14="http://schemas.microsoft.com/office/powerpoint/2010/main" val="885010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Simulation study with human data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424" r="77871" b="74558"/>
          <a:stretch/>
        </p:blipFill>
        <p:spPr bwMode="auto">
          <a:xfrm>
            <a:off x="962451" y="1969272"/>
            <a:ext cx="509254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AA73E6E0-E8F5-BC48-8393-412018C8C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6079" r="77346" b="50839"/>
          <a:stretch/>
        </p:blipFill>
        <p:spPr bwMode="auto">
          <a:xfrm>
            <a:off x="6450779" y="1969272"/>
            <a:ext cx="490302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BC3540-2AD8-1946-9078-259675304C3A}"/>
              </a:ext>
            </a:extLst>
          </p:cNvPr>
          <p:cNvSpPr txBox="1">
            <a:spLocks/>
          </p:cNvSpPr>
          <p:nvPr/>
        </p:nvSpPr>
        <p:spPr>
          <a:xfrm>
            <a:off x="3508724" y="6031265"/>
            <a:ext cx="14989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FDR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D28543-3F50-4B47-8096-6E3F22949D7F}"/>
              </a:ext>
            </a:extLst>
          </p:cNvPr>
          <p:cNvSpPr txBox="1">
            <a:spLocks/>
          </p:cNvSpPr>
          <p:nvPr/>
        </p:nvSpPr>
        <p:spPr>
          <a:xfrm>
            <a:off x="8343882" y="6031265"/>
            <a:ext cx="2388816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Type I error</a:t>
            </a:r>
          </a:p>
        </p:txBody>
      </p:sp>
    </p:spTree>
    <p:extLst>
      <p:ext uri="{BB962C8B-B14F-4D97-AF65-F5344CB8AC3E}">
        <p14:creationId xmlns:p14="http://schemas.microsoft.com/office/powerpoint/2010/main" val="1621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Same trend across species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47907"/>
          <a:stretch/>
        </p:blipFill>
        <p:spPr bwMode="auto">
          <a:xfrm>
            <a:off x="-9381" y="1690687"/>
            <a:ext cx="12201381" cy="47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7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7" y="3651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Area under curve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50660"/>
          <a:stretch/>
        </p:blipFill>
        <p:spPr bwMode="auto">
          <a:xfrm>
            <a:off x="269965" y="1690688"/>
            <a:ext cx="11652069" cy="43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57CC7BB2-FEA0-7C46-A0EA-3123E8E5A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96549"/>
          <a:stretch/>
        </p:blipFill>
        <p:spPr bwMode="auto">
          <a:xfrm>
            <a:off x="-9381" y="1690687"/>
            <a:ext cx="12201381" cy="317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0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../../../Documents/maize/fig5.jpeg">
            <a:extLst>
              <a:ext uri="{FF2B5EF4-FFF2-40B4-BE49-F238E27FC236}">
                <a16:creationId xmlns:a16="http://schemas.microsoft.com/office/drawing/2014/main" id="{2B195F8C-211C-3444-8668-9A01D4FF0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97" y="-1"/>
            <a:ext cx="89685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01214" y="2766218"/>
            <a:ext cx="616790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Application in Maize</a:t>
            </a:r>
          </a:p>
        </p:txBody>
      </p:sp>
    </p:spTree>
    <p:extLst>
      <p:ext uri="{BB962C8B-B14F-4D97-AF65-F5344CB8AC3E}">
        <p14:creationId xmlns:p14="http://schemas.microsoft.com/office/powerpoint/2010/main" val="414059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94042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Enrichment</a:t>
            </a:r>
          </a:p>
        </p:txBody>
      </p:sp>
      <p:pic>
        <p:nvPicPr>
          <p:cNvPr id="4" name="Picture 3" descr="../../../../../Documents/BLINK_Maize_mh/Slide1.jpg">
            <a:extLst>
              <a:ext uri="{FF2B5EF4-FFF2-40B4-BE49-F238E27FC236}">
                <a16:creationId xmlns:a16="http://schemas.microsoft.com/office/drawing/2014/main" id="{E28C548B-87FC-C547-9263-7D509E511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r="25796" b="22337"/>
          <a:stretch/>
        </p:blipFill>
        <p:spPr bwMode="auto">
          <a:xfrm>
            <a:off x="1245145" y="1462088"/>
            <a:ext cx="4788975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../../../../../Documents/maize/NG_SNPs/null_hist.jpeg">
            <a:extLst>
              <a:ext uri="{FF2B5EF4-FFF2-40B4-BE49-F238E27FC236}">
                <a16:creationId xmlns:a16="http://schemas.microsoft.com/office/drawing/2014/main" id="{32809B96-7B5C-AB44-9DE5-0804B622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80" y="1462088"/>
            <a:ext cx="3771469" cy="502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204729-B091-3543-9225-D3A10065F7EB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1927-1A16-EB48-9ED2-98ABFE8C3299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D5EAC5-0124-2C42-B7CB-AF76CB20FCD4}"/>
              </a:ext>
            </a:extLst>
          </p:cNvPr>
          <p:cNvSpPr txBox="1"/>
          <p:nvPr/>
        </p:nvSpPr>
        <p:spPr>
          <a:xfrm>
            <a:off x="9136912" y="3480390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&lt;1%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2BFD4E-28F7-634F-AB59-2AE39B327416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52B5E-4756-FD4C-A9D7-6FD380CCC769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1C6B60-E84E-9F41-83A4-0FE6A166BDE5}"/>
              </a:ext>
            </a:extLst>
          </p:cNvPr>
          <p:cNvSpPr txBox="1"/>
          <p:nvPr/>
        </p:nvSpPr>
        <p:spPr>
          <a:xfrm>
            <a:off x="8970335" y="4944145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&lt;3%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99DB5-00A7-3E45-B0FB-5F312DD42DBA}"/>
              </a:ext>
            </a:extLst>
          </p:cNvPr>
          <p:cNvSpPr txBox="1"/>
          <p:nvPr/>
        </p:nvSpPr>
        <p:spPr>
          <a:xfrm rot="16200000">
            <a:off x="9276908" y="2064255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FarmCPU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0AC34-CFC9-3E48-9149-73CE1A32A197}"/>
              </a:ext>
            </a:extLst>
          </p:cNvPr>
          <p:cNvSpPr txBox="1"/>
          <p:nvPr/>
        </p:nvSpPr>
        <p:spPr>
          <a:xfrm rot="16200000">
            <a:off x="9272186" y="5119231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BLINK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788F4-DF8C-7146-8D40-673EEB922A2A}"/>
              </a:ext>
            </a:extLst>
          </p:cNvPr>
          <p:cNvSpPr txBox="1"/>
          <p:nvPr/>
        </p:nvSpPr>
        <p:spPr>
          <a:xfrm rot="16200000">
            <a:off x="9276908" y="3731370"/>
            <a:ext cx="126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Common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5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73"/>
          <a:stretch/>
        </p:blipFill>
        <p:spPr>
          <a:xfrm>
            <a:off x="2832185" y="821094"/>
            <a:ext cx="6314271" cy="6036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6984" y="2823431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5233" y="286562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9040" y="2075065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3879" y="2496296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FarmCPU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2286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http://</a:t>
            </a:r>
            <a:r>
              <a:rPr lang="en-US" sz="3600" b="1" dirty="0" err="1">
                <a:solidFill>
                  <a:schemeClr val="accent1"/>
                </a:solidFill>
              </a:rPr>
              <a:t>zzlab.net</a:t>
            </a:r>
            <a:r>
              <a:rPr lang="en-US" sz="3600" b="1" dirty="0">
                <a:solidFill>
                  <a:schemeClr val="accent1"/>
                </a:solidFill>
              </a:rPr>
              <a:t>/GAPIT/data/</a:t>
            </a:r>
            <a:r>
              <a:rPr lang="en-US" sz="3600" b="1" dirty="0" err="1">
                <a:solidFill>
                  <a:schemeClr val="accent1"/>
                </a:solidFill>
              </a:rPr>
              <a:t>Workshop_Iowa.R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1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63F11A-8196-0242-9A82-5D1F5A57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r="5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E4A3F3-5537-724F-A5C3-931DE5D7D3BD}"/>
              </a:ext>
            </a:extLst>
          </p:cNvPr>
          <p:cNvSpPr/>
          <p:nvPr/>
        </p:nvSpPr>
        <p:spPr>
          <a:xfrm>
            <a:off x="5135746" y="6051395"/>
            <a:ext cx="1882088" cy="698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130300"/>
            <a:ext cx="8140700" cy="520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67"/>
            <a:ext cx="12192000" cy="868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n-lt"/>
              </a:rPr>
              <a:t>BLINK solves problems of millions of markers and individuals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7901" y="1141554"/>
            <a:ext cx="529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Testing half million SNPs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BLINK is 5X &gt; PLINK, 200X &gt; FarmCPU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2001" y="283065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FarmCPU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1900" y="441501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3802" y="1541665"/>
            <a:ext cx="109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PLINK</a:t>
            </a:r>
          </a:p>
        </p:txBody>
      </p:sp>
    </p:spTree>
    <p:extLst>
      <p:ext uri="{BB962C8B-B14F-4D97-AF65-F5344CB8AC3E}">
        <p14:creationId xmlns:p14="http://schemas.microsoft.com/office/powerpoint/2010/main" val="4263643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887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Format of phenotype data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图片 3" descr="Screen Shot 2015-09-30 at 1.22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1" b="38819"/>
          <a:stretch/>
        </p:blipFill>
        <p:spPr>
          <a:xfrm>
            <a:off x="4817819" y="1773271"/>
            <a:ext cx="2537701" cy="33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5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Numeric format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图片 4" descr="Screen Shot 2015-09-30 at 1.07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20505" r="57919"/>
          <a:stretch/>
        </p:blipFill>
        <p:spPr>
          <a:xfrm>
            <a:off x="7240797" y="2060105"/>
            <a:ext cx="1986211" cy="33521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0797" y="1545504"/>
            <a:ext cx="16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Individuals</a:t>
            </a:r>
            <a:endParaRPr kumimoji="1" lang="zh-CN" altLang="en-US" dirty="0"/>
          </a:p>
        </p:txBody>
      </p:sp>
      <p:sp>
        <p:nvSpPr>
          <p:cNvPr id="8" name="文本框 5"/>
          <p:cNvSpPr txBox="1"/>
          <p:nvPr/>
        </p:nvSpPr>
        <p:spPr>
          <a:xfrm rot="16200000">
            <a:off x="6019011" y="3150153"/>
            <a:ext cx="155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SNPs</a:t>
            </a:r>
            <a:endParaRPr kumimoji="1" lang="zh-CN" altLang="en-US" dirty="0"/>
          </a:p>
        </p:txBody>
      </p:sp>
      <p:pic>
        <p:nvPicPr>
          <p:cNvPr id="9" name="图片 5" descr="Screen Shot 2015-09-30 at 1.19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7776"/>
          <a:stretch/>
        </p:blipFill>
        <p:spPr>
          <a:xfrm>
            <a:off x="2670987" y="2060105"/>
            <a:ext cx="3027860" cy="3352113"/>
          </a:xfrm>
          <a:prstGeom prst="rect">
            <a:avLst/>
          </a:prstGeom>
        </p:spPr>
      </p:pic>
      <p:sp>
        <p:nvSpPr>
          <p:cNvPr id="10" name="内容占位符 3"/>
          <p:cNvSpPr txBox="1">
            <a:spLocks/>
          </p:cNvSpPr>
          <p:nvPr/>
        </p:nvSpPr>
        <p:spPr>
          <a:xfrm>
            <a:off x="6379996" y="5378156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data</a:t>
            </a:r>
            <a:endParaRPr kumimoji="1" lang="zh-CN" altLang="en-US" sz="3200" dirty="0"/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2214467" y="5387283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map</a:t>
            </a:r>
            <a:endParaRPr kumimoji="1" lang="zh-CN" altLang="en-US" sz="3200" dirty="0"/>
          </a:p>
        </p:txBody>
      </p:sp>
      <p:cxnSp>
        <p:nvCxnSpPr>
          <p:cNvPr id="13" name="Straight Arrow Connector 11"/>
          <p:cNvCxnSpPr/>
          <p:nvPr/>
        </p:nvCxnSpPr>
        <p:spPr>
          <a:xfrm flipV="1">
            <a:off x="6981218" y="2557278"/>
            <a:ext cx="0" cy="181637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/>
          <p:nvPr/>
        </p:nvCxnSpPr>
        <p:spPr>
          <a:xfrm flipH="1">
            <a:off x="7133618" y="1914836"/>
            <a:ext cx="231177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9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Accept five formats of genotype data</a:t>
            </a:r>
          </a:p>
        </p:txBody>
      </p:sp>
      <p:pic>
        <p:nvPicPr>
          <p:cNvPr id="4" name="Picture 3" descr="Screen Shot 2015-10-04 at 9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51" y="1944178"/>
            <a:ext cx="3898900" cy="1193800"/>
          </a:xfrm>
          <a:prstGeom prst="rect">
            <a:avLst/>
          </a:prstGeom>
        </p:spPr>
      </p:pic>
      <p:pic>
        <p:nvPicPr>
          <p:cNvPr id="5" name="Picture 4" descr="Screen Shot 2015-10-04 at 9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07" y="3605592"/>
            <a:ext cx="3911600" cy="1168400"/>
          </a:xfrm>
          <a:prstGeom prst="rect">
            <a:avLst/>
          </a:prstGeom>
        </p:spPr>
      </p:pic>
      <p:pic>
        <p:nvPicPr>
          <p:cNvPr id="6" name="Picture 5" descr="Screen Shot 2015-10-04 at 9.0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1957964"/>
            <a:ext cx="3924300" cy="1219200"/>
          </a:xfrm>
          <a:prstGeom prst="rect">
            <a:avLst/>
          </a:prstGeom>
        </p:spPr>
      </p:pic>
      <p:pic>
        <p:nvPicPr>
          <p:cNvPr id="7" name="Picture 6" descr="Screen Shot 2015-10-04 at 9.1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3444440"/>
            <a:ext cx="3860800" cy="1168400"/>
          </a:xfrm>
          <a:prstGeom prst="rect">
            <a:avLst/>
          </a:prstGeom>
        </p:spPr>
      </p:pic>
      <p:pic>
        <p:nvPicPr>
          <p:cNvPr id="8" name="Picture 7" descr="Screen Shot 2015-10-04 at 9.10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90" y="5346644"/>
            <a:ext cx="3835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-6499"/>
            <a:ext cx="12192000" cy="1190042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Transform of genotype data by BLINK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73258" y="3033817"/>
            <a:ext cx="1828800" cy="1828800"/>
          </a:xfrm>
          <a:prstGeom prst="ellipse">
            <a:avLst/>
          </a:prstGeom>
          <a:gradFill flip="none" rotWithShape="1">
            <a:gsLst>
              <a:gs pos="9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3000">
                <a:schemeClr val="accent2">
                  <a:lumMod val="75000"/>
                </a:schemeClr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9" name="Straight Arrow Connector 9"/>
          <p:cNvCxnSpPr>
            <a:stCxn id="19" idx="0"/>
            <a:endCxn id="4" idx="4"/>
          </p:cNvCxnSpPr>
          <p:nvPr/>
        </p:nvCxnSpPr>
        <p:spPr>
          <a:xfrm flipV="1">
            <a:off x="5787658" y="4862617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>
            <a:stCxn id="4" idx="2"/>
            <a:endCxn id="18" idx="6"/>
          </p:cNvCxnSpPr>
          <p:nvPr/>
        </p:nvCxnSpPr>
        <p:spPr>
          <a:xfrm flipH="1">
            <a:off x="4384514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>
            <a:stCxn id="4" idx="0"/>
            <a:endCxn id="16" idx="4"/>
          </p:cNvCxnSpPr>
          <p:nvPr/>
        </p:nvCxnSpPr>
        <p:spPr>
          <a:xfrm flipV="1">
            <a:off x="5787658" y="2555143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"/>
          <p:cNvCxnSpPr>
            <a:stCxn id="17" idx="2"/>
            <a:endCxn id="4" idx="6"/>
          </p:cNvCxnSpPr>
          <p:nvPr/>
        </p:nvCxnSpPr>
        <p:spPr>
          <a:xfrm flipH="1">
            <a:off x="6702059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5101858" y="1183543"/>
            <a:ext cx="1371600" cy="13716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90803" y="3262417"/>
            <a:ext cx="1371600" cy="1371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012913" y="3262417"/>
            <a:ext cx="1371600" cy="1371600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101858" y="5341291"/>
            <a:ext cx="1371600" cy="1371600"/>
          </a:xfrm>
          <a:prstGeom prst="ellipse">
            <a:avLst/>
          </a:prstGeom>
          <a:solidFill>
            <a:srgbClr val="9420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066146" y="3613429"/>
            <a:ext cx="1443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BLINK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47452" y="3674984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PLINK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4469" y="5765481"/>
            <a:ext cx="148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HapMap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15436" y="3686607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VCF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43705" y="1607733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Numeric</a:t>
            </a:r>
          </a:p>
        </p:txBody>
      </p:sp>
    </p:spTree>
    <p:extLst>
      <p:ext uri="{BB962C8B-B14F-4D97-AF65-F5344CB8AC3E}">
        <p14:creationId xmlns:p14="http://schemas.microsoft.com/office/powerpoint/2010/main" val="1436706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9184"/>
            <a:ext cx="8124627" cy="52562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81200" y="126456"/>
            <a:ext cx="8229600" cy="125272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Run BLINK from command line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81201" y="4007324"/>
            <a:ext cx="8124627" cy="188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cd /Users/Zhiwu/Desktop/temp/</a:t>
            </a:r>
            <a:r>
              <a:rPr kumimoji="1" lang="en-US" altLang="zh-CN" dirty="0" err="1"/>
              <a:t>demo_data</a:t>
            </a:r>
            <a:r>
              <a:rPr kumimoji="1" lang="en-US" altLang="zh-CN" dirty="0"/>
              <a:t>/numeric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/Users/Zhiwu/Desktop/temp/blink </a:t>
            </a:r>
            <a:r>
              <a:rPr lang="en-US" dirty="0"/>
              <a:t>--</a:t>
            </a:r>
            <a:r>
              <a:rPr kumimoji="1" lang="en-US" altLang="zh-CN" dirty="0"/>
              <a:t>file </a:t>
            </a:r>
            <a:r>
              <a:rPr kumimoji="1" lang="en-US" altLang="zh-CN" dirty="0" err="1"/>
              <a:t>myData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numeric </a:t>
            </a:r>
            <a:r>
              <a:rPr lang="en-US" dirty="0"/>
              <a:t>--</a:t>
            </a:r>
            <a:r>
              <a:rPr kumimoji="1" lang="en-US" altLang="zh-CN" dirty="0" err="1"/>
              <a:t>gwas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out </a:t>
            </a:r>
            <a:r>
              <a:rPr kumimoji="1" lang="en-US" altLang="zh-CN" dirty="0" err="1"/>
              <a:t>myResult</a:t>
            </a:r>
            <a:r>
              <a:rPr kumimoji="1" lang="en-US" altLang="zh-CN" dirty="0"/>
              <a:t> </a:t>
            </a:r>
            <a:endParaRPr kumimoji="1" lang="zh-CN" altLang="en-US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Output 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325563"/>
            <a:ext cx="4089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7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--river-geography-vector-stencils-libr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1777" r="16589" b="10501"/>
          <a:stretch/>
        </p:blipFill>
        <p:spPr>
          <a:xfrm>
            <a:off x="2618443" y="-17470"/>
            <a:ext cx="7650458" cy="6857998"/>
          </a:xfrm>
          <a:prstGeom prst="rect">
            <a:avLst/>
          </a:prstGeom>
        </p:spPr>
      </p:pic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4702472" y="2878623"/>
            <a:ext cx="57931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000" dirty="0">
                <a:solidFill>
                  <a:schemeClr val="accent2"/>
                </a:solidFill>
              </a:rPr>
              <a:t>GWAS Stream</a:t>
            </a:r>
          </a:p>
        </p:txBody>
      </p:sp>
      <p:pic>
        <p:nvPicPr>
          <p:cNvPr id="17" name="Picture 16" descr="Screen Shot 2015-11-14 at 6.3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46" y="3423470"/>
            <a:ext cx="1371600" cy="1708879"/>
          </a:xfrm>
          <a:prstGeom prst="rect">
            <a:avLst/>
          </a:prstGeom>
        </p:spPr>
      </p:pic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5211197" y="463895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GCTA</a:t>
            </a:r>
          </a:p>
        </p:txBody>
      </p:sp>
      <p:pic>
        <p:nvPicPr>
          <p:cNvPr id="5" name="Picture 4" descr="Alkes Price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23406" r="59430" b="30054"/>
          <a:stretch/>
        </p:blipFill>
        <p:spPr>
          <a:xfrm>
            <a:off x="6073537" y="-17470"/>
            <a:ext cx="1371600" cy="1756099"/>
          </a:xfrm>
          <a:prstGeom prst="rect">
            <a:avLst/>
          </a:prstGeom>
        </p:spPr>
      </p:pic>
      <p:pic>
        <p:nvPicPr>
          <p:cNvPr id="2" name="Picture 1" descr="Gulnara R Svishchev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5" r="47671" b="32181"/>
          <a:stretch/>
        </p:blipFill>
        <p:spPr>
          <a:xfrm>
            <a:off x="4270483" y="5108110"/>
            <a:ext cx="1371600" cy="1749890"/>
          </a:xfrm>
          <a:prstGeom prst="rect">
            <a:avLst/>
          </a:prstGeom>
        </p:spPr>
      </p:pic>
      <p:pic>
        <p:nvPicPr>
          <p:cNvPr id="3" name="Picture 2" descr="Christoph Lipp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75" y="4130163"/>
            <a:ext cx="1371600" cy="1371600"/>
          </a:xfrm>
          <a:prstGeom prst="rect">
            <a:avLst/>
          </a:prstGeom>
        </p:spPr>
      </p:pic>
      <p:pic>
        <p:nvPicPr>
          <p:cNvPr id="6" name="Picture 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98" y="258639"/>
            <a:ext cx="1371600" cy="1647825"/>
          </a:xfrm>
          <a:prstGeom prst="rect">
            <a:avLst/>
          </a:prstGeom>
        </p:spPr>
      </p:pic>
      <p:pic>
        <p:nvPicPr>
          <p:cNvPr id="8" name="Picture 7" descr="Jennifer Listgarte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5122" r="17844" b="4261"/>
          <a:stretch/>
        </p:blipFill>
        <p:spPr>
          <a:xfrm>
            <a:off x="3602244" y="2269915"/>
            <a:ext cx="1371600" cy="1777066"/>
          </a:xfrm>
          <a:prstGeom prst="rect">
            <a:avLst/>
          </a:prstGeom>
        </p:spPr>
      </p:pic>
      <p:pic>
        <p:nvPicPr>
          <p:cNvPr id="10" name="Picture 9" descr="Keyan Zha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b="12072"/>
          <a:stretch/>
        </p:blipFill>
        <p:spPr>
          <a:xfrm>
            <a:off x="4347738" y="-17470"/>
            <a:ext cx="1236484" cy="1809036"/>
          </a:xfrm>
          <a:prstGeom prst="rect">
            <a:avLst/>
          </a:prstGeom>
        </p:spPr>
      </p:pic>
      <p:pic>
        <p:nvPicPr>
          <p:cNvPr id="11" name="Picture 10" descr="Xiang Zhou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25" y="4560870"/>
            <a:ext cx="1371600" cy="1775637"/>
          </a:xfrm>
          <a:prstGeom prst="rect">
            <a:avLst/>
          </a:prstGeom>
        </p:spPr>
      </p:pic>
      <p:pic>
        <p:nvPicPr>
          <p:cNvPr id="16" name="Picture 1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76" y="720304"/>
            <a:ext cx="1371600" cy="1647825"/>
          </a:xfrm>
          <a:prstGeom prst="rect">
            <a:avLst/>
          </a:prstGeom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231767" y="1276965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396294" y="1329902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PC+K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3678793" y="3597339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SELECT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2956898" y="139940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EMMA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231473" y="5448689"/>
            <a:ext cx="17229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rgbClr val="FF0000"/>
                </a:solidFill>
              </a:rPr>
              <a:t>FST-LMM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672965" y="190646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EMMAx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2902524" y="587484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GEMMA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185020" y="6396577"/>
            <a:ext cx="1554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GenAbel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DSC_860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0" r="31277" b="15587"/>
          <a:stretch/>
        </p:blipFill>
        <p:spPr>
          <a:xfrm>
            <a:off x="1601776" y="2368129"/>
            <a:ext cx="1371600" cy="1765437"/>
          </a:xfrm>
          <a:prstGeom prst="rect">
            <a:avLst/>
          </a:prstGeom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595189" y="372055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P3D</a:t>
            </a:r>
          </a:p>
        </p:txBody>
      </p:sp>
      <p:pic>
        <p:nvPicPr>
          <p:cNvPr id="18" name="Picture 17" descr="Vincent Segura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/>
          <a:stretch/>
        </p:blipFill>
        <p:spPr>
          <a:xfrm>
            <a:off x="4973844" y="1738629"/>
            <a:ext cx="1371600" cy="1636710"/>
          </a:xfrm>
          <a:prstGeom prst="rect">
            <a:avLst/>
          </a:prstGeom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5034814" y="2911527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MLMM</a:t>
            </a:r>
          </a:p>
        </p:txBody>
      </p:sp>
      <p:pic>
        <p:nvPicPr>
          <p:cNvPr id="7" name="Picture 6" descr="Image.ashx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25743" b="46261"/>
          <a:stretch/>
        </p:blipFill>
        <p:spPr>
          <a:xfrm>
            <a:off x="7673737" y="1039075"/>
            <a:ext cx="1371600" cy="1734776"/>
          </a:xfrm>
          <a:prstGeom prst="rect">
            <a:avLst/>
          </a:prstGeom>
        </p:spPr>
      </p:pic>
      <p:pic>
        <p:nvPicPr>
          <p:cNvPr id="9" name="Picture 8" descr="Jonathan Pritchard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6196" r="10481" b="20953"/>
          <a:stretch/>
        </p:blipFill>
        <p:spPr>
          <a:xfrm>
            <a:off x="9045338" y="-41699"/>
            <a:ext cx="1671219" cy="1371600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9644495" y="892466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8040945" y="2292090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Q+K</a:t>
            </a:r>
          </a:p>
        </p:txBody>
      </p:sp>
      <p:pic>
        <p:nvPicPr>
          <p:cNvPr id="35" name="Picture 34" descr="DSC_8602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2" t="16311" r="31277" b="19260"/>
          <a:stretch/>
        </p:blipFill>
        <p:spPr>
          <a:xfrm>
            <a:off x="6350525" y="1738630"/>
            <a:ext cx="1371600" cy="1670195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6442361" y="2947160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CMLM</a:t>
            </a:r>
          </a:p>
        </p:txBody>
      </p:sp>
      <p:pic>
        <p:nvPicPr>
          <p:cNvPr id="14" name="Picture 2" descr="20081107-PB020037x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52381" y="3513595"/>
            <a:ext cx="12998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6552381" y="486607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ECMLM</a:t>
            </a:r>
          </a:p>
        </p:txBody>
      </p:sp>
      <p:pic>
        <p:nvPicPr>
          <p:cNvPr id="36" name="Picture 35" descr="Xiaolei Liu.jp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28" y="4707795"/>
            <a:ext cx="1359375" cy="1828800"/>
          </a:xfrm>
          <a:prstGeom prst="rect">
            <a:avLst/>
          </a:prstGeom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7747039" y="6086027"/>
            <a:ext cx="1678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FarmCPU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13339" y="-41699"/>
            <a:ext cx="9192556" cy="68932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6400" y="5050342"/>
            <a:ext cx="1371600" cy="1807658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9296401" y="6455765"/>
            <a:ext cx="1370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350859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1" grpId="0"/>
      <p:bldP spid="22" grpId="0"/>
      <p:bldP spid="27" grpId="0"/>
      <p:bldP spid="28" grpId="0"/>
      <p:bldP spid="29" grpId="0"/>
      <p:bldP spid="30" grpId="0"/>
      <p:bldP spid="32" grpId="0"/>
      <p:bldP spid="33" grpId="0"/>
      <p:bldP spid="31" grpId="0"/>
      <p:bldP spid="25" grpId="0"/>
      <p:bldP spid="20" grpId="0"/>
      <p:bldP spid="23" grpId="0"/>
      <p:bldP spid="24" grpId="0"/>
      <p:bldP spid="37" grpId="0"/>
      <p:bldP spid="39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92" y="1955815"/>
            <a:ext cx="3657600" cy="4261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07" y="889014"/>
            <a:ext cx="35052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23600"/>
            <a:ext cx="12192000" cy="6840303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1353493" y="5229716"/>
            <a:ext cx="2853995" cy="984867"/>
          </a:xfrm>
          <a:prstGeom prst="bentConnector3">
            <a:avLst>
              <a:gd name="adj1" fmla="val 6434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1397" y="58452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t, F, X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3207" y="4856141"/>
            <a:ext cx="70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GLM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7488" y="4103682"/>
            <a:ext cx="9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4207" y="322208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CMLM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18333" t="27344" r="25000" b="12500"/>
          <a:stretch>
            <a:fillRect/>
          </a:stretch>
        </p:blipFill>
        <p:spPr bwMode="auto">
          <a:xfrm>
            <a:off x="4213668" y="4564548"/>
            <a:ext cx="914400" cy="59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30555" t="33420" r="38889" b="24045"/>
          <a:stretch>
            <a:fillRect/>
          </a:stretch>
        </p:blipFill>
        <p:spPr bwMode="auto">
          <a:xfrm>
            <a:off x="5319981" y="3686240"/>
            <a:ext cx="914400" cy="7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37037" t="28862" r="41667" b="34679"/>
          <a:stretch>
            <a:fillRect/>
          </a:stretch>
        </p:blipFill>
        <p:spPr bwMode="auto">
          <a:xfrm>
            <a:off x="3293087" y="5333659"/>
            <a:ext cx="914400" cy="8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35118" y="6217572"/>
            <a:ext cx="194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or </a:t>
            </a:r>
          </a:p>
          <a:p>
            <a:r>
              <a:rPr lang="en-US" dirty="0"/>
              <a:t>equally correlated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6873" y="57062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3368396" y="4473015"/>
            <a:ext cx="1759672" cy="756701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8" idx="1"/>
          </p:cNvCxnSpPr>
          <p:nvPr/>
        </p:nvCxnSpPr>
        <p:spPr>
          <a:xfrm flipV="1">
            <a:off x="4291329" y="3613164"/>
            <a:ext cx="2009679" cy="859850"/>
          </a:xfrm>
          <a:prstGeom prst="bentConnector3">
            <a:avLst>
              <a:gd name="adj1" fmla="val 4731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5234208" y="27442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139" y="2813403"/>
            <a:ext cx="914400" cy="778013"/>
          </a:xfrm>
          <a:prstGeom prst="rect">
            <a:avLst/>
          </a:prstGeom>
        </p:spPr>
      </p:pic>
      <p:cxnSp>
        <p:nvCxnSpPr>
          <p:cNvPr id="42" name="Elbow Connector 41"/>
          <p:cNvCxnSpPr/>
          <p:nvPr/>
        </p:nvCxnSpPr>
        <p:spPr>
          <a:xfrm flipV="1">
            <a:off x="6363246" y="18740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363245" y="2313300"/>
            <a:ext cx="96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ECMLM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19674" t="66092" r="56108" b="20505"/>
          <a:stretch/>
        </p:blipFill>
        <p:spPr>
          <a:xfrm>
            <a:off x="7656123" y="1955814"/>
            <a:ext cx="914400" cy="832682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1135118" y="6214582"/>
            <a:ext cx="194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ular Callout 53"/>
          <p:cNvSpPr/>
          <p:nvPr/>
        </p:nvSpPr>
        <p:spPr>
          <a:xfrm>
            <a:off x="2178011" y="3620546"/>
            <a:ext cx="1676400" cy="838200"/>
          </a:xfrm>
          <a:prstGeom prst="wedgeRectCallout">
            <a:avLst>
              <a:gd name="adj1" fmla="val 33203"/>
              <a:gd name="adj2" fmla="val 798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Structure, </a:t>
            </a:r>
            <a:r>
              <a:rPr lang="en-US" dirty="0" err="1">
                <a:solidFill>
                  <a:schemeClr val="tx1"/>
                </a:solidFill>
              </a:rPr>
              <a:t>Eigenstrate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PLINK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2716143" y="2682632"/>
            <a:ext cx="2057400" cy="838200"/>
          </a:xfrm>
          <a:prstGeom prst="wedgeRectCallout">
            <a:avLst>
              <a:gd name="adj1" fmla="val 35021"/>
              <a:gd name="adj2" fmla="val 1093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EMMA, </a:t>
            </a:r>
            <a:r>
              <a:rPr lang="en-US" dirty="0" err="1">
                <a:solidFill>
                  <a:schemeClr val="tx1"/>
                </a:solidFill>
              </a:rPr>
              <a:t>EMMAx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GCAT, </a:t>
            </a:r>
            <a:r>
              <a:rPr lang="en-US" dirty="0" err="1">
                <a:solidFill>
                  <a:schemeClr val="tx1"/>
                </a:solidFill>
              </a:rPr>
              <a:t>GenABEL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ular Callout 55"/>
          <p:cNvSpPr/>
          <p:nvPr/>
        </p:nvSpPr>
        <p:spPr>
          <a:xfrm>
            <a:off x="5011092" y="2430639"/>
            <a:ext cx="1091795" cy="627314"/>
          </a:xfrm>
          <a:prstGeom prst="wedgeRectCallout">
            <a:avLst>
              <a:gd name="adj1" fmla="val 23800"/>
              <a:gd name="adj2" fmla="val 823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TASSEL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sp>
        <p:nvSpPr>
          <p:cNvPr id="60" name="Rectangular Callout 59"/>
          <p:cNvSpPr/>
          <p:nvPr/>
        </p:nvSpPr>
        <p:spPr>
          <a:xfrm>
            <a:off x="6008381" y="1742608"/>
            <a:ext cx="977516" cy="379988"/>
          </a:xfrm>
          <a:prstGeom prst="wedgeRectCallout">
            <a:avLst>
              <a:gd name="adj1" fmla="val 34967"/>
              <a:gd name="adj2" fmla="val 8392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532" y="1104121"/>
            <a:ext cx="914400" cy="6870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1293" y="335927"/>
            <a:ext cx="914400" cy="68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D201B-23AD-2B4F-93A1-A017DC03D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22" r="5007"/>
          <a:stretch/>
        </p:blipFill>
        <p:spPr>
          <a:xfrm>
            <a:off x="8687180" y="1056908"/>
            <a:ext cx="922626" cy="843938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3070F2E-935B-664A-AA49-1E1B10A857D4}"/>
              </a:ext>
            </a:extLst>
          </p:cNvPr>
          <p:cNvCxnSpPr/>
          <p:nvPr/>
        </p:nvCxnSpPr>
        <p:spPr>
          <a:xfrm flipV="1">
            <a:off x="7492284" y="1008139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Pat_icon_v3.png" descr="iPat_icon_v3.png">
            <a:extLst>
              <a:ext uri="{FF2B5EF4-FFF2-40B4-BE49-F238E27FC236}">
                <a16:creationId xmlns:a16="http://schemas.microsoft.com/office/drawing/2014/main" id="{2657409B-BEA3-B041-ACAB-7D0D1964E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869726" y="3856786"/>
            <a:ext cx="2218838" cy="221883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FD4826-CE30-0144-BAA7-34CB8CDF9E3C}"/>
              </a:ext>
            </a:extLst>
          </p:cNvPr>
          <p:cNvSpPr txBox="1"/>
          <p:nvPr/>
        </p:nvSpPr>
        <p:spPr>
          <a:xfrm>
            <a:off x="9869726" y="5972469"/>
            <a:ext cx="221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iPat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65DAD-8DF3-1A47-AB24-779D954B5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098" y="156580"/>
            <a:ext cx="3777116" cy="16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/>
      <p:bldP spid="15" grpId="0"/>
      <p:bldP spid="19" grpId="0"/>
      <p:bldP spid="9" grpId="0"/>
      <p:bldP spid="44" grpId="0"/>
      <p:bldP spid="54" grpId="0" animBg="1"/>
      <p:bldP spid="55" grpId="0" animBg="1"/>
      <p:bldP spid="56" grpId="0" animBg="1"/>
      <p:bldP spid="60" grpId="0" animBg="1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Import GAPIT/data and simulation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" y="1734801"/>
            <a:ext cx="102565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library(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compiler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 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#required for 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cmpfun</a:t>
            </a:r>
            <a:endParaRPr lang="en-US" dirty="0">
              <a:solidFill>
                <a:srgbClr val="3E3E3E"/>
              </a:solidFill>
              <a:latin typeface="Candara" charset="0"/>
            </a:endParaRPr>
          </a:p>
          <a:p>
            <a:r>
              <a:rPr lang="en-US" dirty="0">
                <a:solidFill>
                  <a:srgbClr val="060087"/>
                </a:solidFill>
                <a:latin typeface="Candara" charset="0"/>
              </a:rPr>
              <a:t>source(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www.zzlab.net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gapit_functions.txt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#Import demo data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file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/GAPIT/data/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mdp_numeric.txt"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head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B5760C"/>
                </a:solidFill>
                <a:latin typeface="Candara" charset="0"/>
              </a:rPr>
              <a:t>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read.table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file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"http://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zzlab.net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/GAPIT/data/</a:t>
            </a:r>
            <a:r>
              <a:rPr lang="en-US" dirty="0" err="1">
                <a:solidFill>
                  <a:srgbClr val="9E0003"/>
                </a:solidFill>
                <a:latin typeface="Candara" charset="0"/>
              </a:rPr>
              <a:t>mdp_SNP_information.txt"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head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B5760C"/>
                </a:solidFill>
                <a:latin typeface="Candara" charset="0"/>
              </a:rPr>
              <a:t>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endParaRPr lang="en-US" dirty="0">
              <a:solidFill>
                <a:srgbClr val="060087"/>
              </a:solidFill>
              <a:latin typeface="Candara" charset="0"/>
            </a:endParaRPr>
          </a:p>
          <a:p>
            <a:r>
              <a:rPr lang="en-US" dirty="0">
                <a:solidFill>
                  <a:srgbClr val="3E3E3E"/>
                </a:solidFill>
                <a:latin typeface="Candara" charset="0"/>
              </a:rPr>
              <a:t>#</a:t>
            </a:r>
            <a:r>
              <a:rPr lang="en-US" dirty="0" err="1">
                <a:solidFill>
                  <a:srgbClr val="3E3E3E"/>
                </a:solidFill>
                <a:latin typeface="Candara" charset="0"/>
              </a:rPr>
              <a:t>Simultate</a:t>
            </a:r>
            <a:r>
              <a:rPr lang="en-US" dirty="0">
                <a:solidFill>
                  <a:srgbClr val="3E3E3E"/>
                </a:solidFill>
                <a:latin typeface="Candara" charset="0"/>
              </a:rPr>
              <a:t> 10 QTN on the first half chromosomes</a:t>
            </a:r>
          </a:p>
          <a:p>
            <a:r>
              <a:rPr lang="pt-BR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-1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2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]&lt;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6</a:t>
            </a:r>
            <a:endParaRPr lang="pt-BR" dirty="0">
              <a:solidFill>
                <a:srgbClr val="060087"/>
              </a:solidFill>
              <a:latin typeface="Candara" charset="0"/>
            </a:endParaRP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 = 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X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pt-BR" dirty="0">
                <a:solidFill>
                  <a:srgbClr val="000000"/>
                </a:solidFill>
                <a:latin typeface="Candara" charset="0"/>
              </a:rPr>
              <a:t>taxa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pt-BR" dirty="0" err="1">
                <a:solidFill>
                  <a:srgbClr val="000000"/>
                </a:solidFill>
                <a:latin typeface="Candara" charset="0"/>
              </a:rPr>
              <a:t>myGD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[,</a:t>
            </a:r>
            <a:r>
              <a:rPr lang="pt-BR" dirty="0">
                <a:solidFill>
                  <a:srgbClr val="0B4213"/>
                </a:solidFill>
                <a:latin typeface="Candara" charset="0"/>
              </a:rPr>
              <a:t>1</a:t>
            </a:r>
            <a:r>
              <a:rPr lang="pt-BR" dirty="0">
                <a:solidFill>
                  <a:srgbClr val="060087"/>
                </a:solidFill>
                <a:latin typeface="Candara" charset="0"/>
              </a:rPr>
              <a:t>]</a:t>
            </a:r>
          </a:p>
          <a:p>
            <a:r>
              <a:rPr lang="is-IS" dirty="0">
                <a:solidFill>
                  <a:srgbClr val="060087"/>
                </a:solidFill>
                <a:latin typeface="Candara" charset="0"/>
              </a:rPr>
              <a:t>set.seed(</a:t>
            </a:r>
            <a:r>
              <a:rPr lang="is-IS" dirty="0">
                <a:solidFill>
                  <a:srgbClr val="0B4213"/>
                </a:solidFill>
                <a:latin typeface="Candara" charset="0"/>
              </a:rPr>
              <a:t>99164</a:t>
            </a:r>
            <a:r>
              <a:rPr lang="is-I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GD.candidate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cbind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taxa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X1to5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mySim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GAPIT.Phenotype.Simulation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GD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GD.candidate</a:t>
            </a:r>
            <a:r>
              <a:rPr lang="en-US" dirty="0" err="1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myGM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[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index1to5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,],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h2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.5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NQTN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0B4213"/>
                </a:solidFill>
                <a:latin typeface="Candara" charset="0"/>
              </a:rPr>
              <a:t>10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ndara" charset="0"/>
              </a:rPr>
              <a:t>effectunit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 =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.95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ndara" charset="0"/>
              </a:rPr>
              <a:t>QTNDist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=</a:t>
            </a:r>
            <a:r>
              <a:rPr lang="en-US" dirty="0">
                <a:solidFill>
                  <a:srgbClr val="9E0003"/>
                </a:solidFill>
                <a:latin typeface="Candara" charset="0"/>
              </a:rPr>
              <a:t>"normal"</a:t>
            </a:r>
            <a:r>
              <a:rPr lang="en-US" dirty="0">
                <a:solidFill>
                  <a:srgbClr val="060087"/>
                </a:solidFill>
                <a:latin typeface="Candara" charset="0"/>
              </a:rPr>
              <a:t>)</a:t>
            </a:r>
          </a:p>
          <a:p>
            <a:r>
              <a:rPr lang="en-US" dirty="0" err="1"/>
              <a:t>setwd</a:t>
            </a:r>
            <a:r>
              <a:rPr lang="en-US" dirty="0"/>
              <a:t>("~/Desktop/temp")</a:t>
            </a:r>
          </a:p>
        </p:txBody>
      </p:sp>
    </p:spTree>
    <p:extLst>
      <p:ext uri="{BB962C8B-B14F-4D97-AF65-F5344CB8AC3E}">
        <p14:creationId xmlns:p14="http://schemas.microsoft.com/office/powerpoint/2010/main" val="3561363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BLINK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6957122" y="706051"/>
            <a:ext cx="37108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00" dirty="0"/>
          </a:p>
          <a:p>
            <a:r>
              <a:rPr lang="en-US" sz="900" dirty="0" err="1"/>
              <a:t>myY</a:t>
            </a:r>
            <a:r>
              <a:rPr lang="en-US" sz="900" dirty="0"/>
              <a:t>=</a:t>
            </a:r>
            <a:r>
              <a:rPr lang="en-US" sz="900" dirty="0" err="1"/>
              <a:t>mySim$Y</a:t>
            </a:r>
            <a:endParaRPr lang="en-US" sz="900" dirty="0"/>
          </a:p>
          <a:p>
            <a:r>
              <a:rPr lang="en-US" sz="900" dirty="0" err="1"/>
              <a:t>colnames</a:t>
            </a:r>
            <a:r>
              <a:rPr lang="en-US" sz="900" dirty="0"/>
              <a:t>(</a:t>
            </a:r>
            <a:r>
              <a:rPr lang="en-US" sz="900" dirty="0" err="1"/>
              <a:t>myY</a:t>
            </a:r>
            <a:r>
              <a:rPr lang="en-US" sz="900" dirty="0"/>
              <a:t>)=c("taxa", "</a:t>
            </a:r>
            <a:r>
              <a:rPr lang="en-US" sz="900" dirty="0" err="1"/>
              <a:t>SimPheno</a:t>
            </a:r>
            <a:r>
              <a:rPr lang="en-US" sz="900" dirty="0"/>
              <a:t>")</a:t>
            </a:r>
          </a:p>
          <a:p>
            <a:r>
              <a:rPr lang="en-US" sz="900" dirty="0" err="1"/>
              <a:t>setwd</a:t>
            </a:r>
            <a:r>
              <a:rPr lang="en-US" sz="900" dirty="0"/>
              <a:t>("~/Desktop/temp")</a:t>
            </a:r>
          </a:p>
          <a:p>
            <a:r>
              <a:rPr lang="pt-BR" sz="900" dirty="0"/>
              <a:t>myGD1=</a:t>
            </a:r>
            <a:r>
              <a:rPr lang="pt-BR" sz="900" dirty="0" err="1"/>
              <a:t>t</a:t>
            </a:r>
            <a:r>
              <a:rPr lang="pt-BR" sz="900" dirty="0"/>
              <a:t>(</a:t>
            </a:r>
            <a:r>
              <a:rPr lang="pt-BR" sz="900" dirty="0" err="1"/>
              <a:t>myGD</a:t>
            </a:r>
            <a:r>
              <a:rPr lang="pt-BR" sz="900" dirty="0"/>
              <a:t>[,-1])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</a:t>
            </a:r>
            <a:r>
              <a:rPr lang="pt-BR" sz="900" dirty="0" err="1"/>
              <a:t>myY,file</a:t>
            </a:r>
            <a:r>
              <a:rPr lang="pt-BR" sz="900" dirty="0"/>
              <a:t>="myData.</a:t>
            </a:r>
            <a:r>
              <a:rPr lang="pt-BR" sz="900" dirty="0" err="1"/>
              <a:t>txt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T,sep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(myGD1,file="myData.</a:t>
            </a:r>
            <a:r>
              <a:rPr lang="pt-BR" sz="900" dirty="0" err="1"/>
              <a:t>dat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F,sep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 err="1"/>
              <a:t>write.table</a:t>
            </a:r>
            <a:r>
              <a:rPr lang="pt-BR" sz="900" dirty="0"/>
              <a:t>(</a:t>
            </a:r>
            <a:r>
              <a:rPr lang="pt-BR" sz="900" dirty="0" err="1"/>
              <a:t>myGM,file</a:t>
            </a:r>
            <a:r>
              <a:rPr lang="pt-BR" sz="900" dirty="0"/>
              <a:t>="myData.</a:t>
            </a:r>
            <a:r>
              <a:rPr lang="pt-BR" sz="900" dirty="0" err="1"/>
              <a:t>map</a:t>
            </a:r>
            <a:r>
              <a:rPr lang="pt-BR" sz="900" dirty="0"/>
              <a:t>",</a:t>
            </a:r>
            <a:r>
              <a:rPr lang="pt-BR" sz="900" dirty="0" err="1"/>
              <a:t>quote</a:t>
            </a:r>
            <a:r>
              <a:rPr lang="pt-BR" sz="900" dirty="0"/>
              <a:t>=</a:t>
            </a:r>
            <a:r>
              <a:rPr lang="pt-BR" sz="900" dirty="0" err="1"/>
              <a:t>F,row.name</a:t>
            </a:r>
            <a:r>
              <a:rPr lang="pt-BR" sz="900" dirty="0"/>
              <a:t>=</a:t>
            </a:r>
            <a:r>
              <a:rPr lang="pt-BR" sz="900" dirty="0" err="1"/>
              <a:t>F,col.name</a:t>
            </a:r>
            <a:r>
              <a:rPr lang="pt-BR" sz="900" dirty="0"/>
              <a:t>=</a:t>
            </a:r>
            <a:r>
              <a:rPr lang="pt-BR" sz="900" dirty="0" err="1"/>
              <a:t>T,sep</a:t>
            </a:r>
            <a:r>
              <a:rPr lang="pt-BR" sz="900" dirty="0"/>
              <a:t>="\</a:t>
            </a:r>
            <a:r>
              <a:rPr lang="pt-BR" sz="900" dirty="0" err="1"/>
              <a:t>t</a:t>
            </a:r>
            <a:r>
              <a:rPr lang="pt-BR" sz="900" dirty="0"/>
              <a:t>")</a:t>
            </a:r>
          </a:p>
          <a:p>
            <a:r>
              <a:rPr lang="pt-BR" sz="900" dirty="0"/>
              <a:t>#</a:t>
            </a:r>
            <a:r>
              <a:rPr lang="pt-BR" sz="900" dirty="0" err="1"/>
              <a:t>run</a:t>
            </a:r>
            <a:r>
              <a:rPr lang="pt-BR" sz="900" dirty="0"/>
              <a:t> </a:t>
            </a:r>
            <a:r>
              <a:rPr lang="pt-BR" sz="900" dirty="0" err="1"/>
              <a:t>blink</a:t>
            </a:r>
            <a:endParaRPr lang="pt-BR" sz="900" dirty="0"/>
          </a:p>
          <a:p>
            <a:r>
              <a:rPr lang="pt-BR" sz="900" dirty="0"/>
              <a:t>system("~/Desktop/</a:t>
            </a:r>
            <a:r>
              <a:rPr lang="pt-BR" sz="900" dirty="0" err="1"/>
              <a:t>temp</a:t>
            </a:r>
            <a:r>
              <a:rPr lang="pt-BR" sz="900" dirty="0"/>
              <a:t>/</a:t>
            </a:r>
            <a:r>
              <a:rPr lang="pt-BR" sz="900" dirty="0" err="1"/>
              <a:t>blink_mac</a:t>
            </a:r>
            <a:r>
              <a:rPr lang="pt-BR" sz="900" dirty="0"/>
              <a:t> --file </a:t>
            </a:r>
            <a:r>
              <a:rPr lang="pt-BR" sz="900" dirty="0" err="1"/>
              <a:t>myData</a:t>
            </a:r>
            <a:r>
              <a:rPr lang="pt-BR" sz="900" dirty="0"/>
              <a:t> --</a:t>
            </a:r>
            <a:r>
              <a:rPr lang="pt-BR" sz="900" dirty="0" err="1"/>
              <a:t>max_loop</a:t>
            </a:r>
            <a:r>
              <a:rPr lang="pt-BR" sz="900" dirty="0"/>
              <a:t> 10 --</a:t>
            </a:r>
            <a:r>
              <a:rPr lang="pt-BR" sz="900" dirty="0" err="1"/>
              <a:t>numeric</a:t>
            </a:r>
            <a:r>
              <a:rPr lang="pt-BR" sz="900" dirty="0"/>
              <a:t> --</a:t>
            </a:r>
            <a:r>
              <a:rPr lang="pt-BR" sz="900" dirty="0" err="1"/>
              <a:t>gwas</a:t>
            </a:r>
            <a:r>
              <a:rPr lang="pt-BR" sz="900" dirty="0"/>
              <a:t>")</a:t>
            </a:r>
          </a:p>
          <a:p>
            <a:r>
              <a:rPr lang="pt-BR" sz="900" dirty="0"/>
              <a:t>#</a:t>
            </a:r>
            <a:r>
              <a:rPr lang="pt-BR" sz="900" dirty="0" err="1"/>
              <a:t>Extract</a:t>
            </a:r>
            <a:r>
              <a:rPr lang="pt-BR" sz="900" dirty="0"/>
              <a:t> </a:t>
            </a:r>
            <a:r>
              <a:rPr lang="pt-BR" sz="900" dirty="0" err="1"/>
              <a:t>p</a:t>
            </a:r>
            <a:r>
              <a:rPr lang="pt-BR" sz="900" dirty="0"/>
              <a:t> </a:t>
            </a:r>
            <a:r>
              <a:rPr lang="pt-BR" sz="900" dirty="0" err="1"/>
              <a:t>values</a:t>
            </a:r>
            <a:endParaRPr lang="pt-BR" sz="900" dirty="0"/>
          </a:p>
          <a:p>
            <a:r>
              <a:rPr lang="pt-BR" sz="900" dirty="0" err="1"/>
              <a:t>result</a:t>
            </a:r>
            <a:r>
              <a:rPr lang="pt-BR" sz="900" dirty="0"/>
              <a:t>&lt;- </a:t>
            </a:r>
            <a:r>
              <a:rPr lang="pt-BR" sz="900" dirty="0" err="1"/>
              <a:t>read.table</a:t>
            </a:r>
            <a:r>
              <a:rPr lang="pt-BR" sz="900" dirty="0"/>
              <a:t>("</a:t>
            </a:r>
            <a:r>
              <a:rPr lang="pt-BR" sz="900" dirty="0" err="1"/>
              <a:t>SimPheno_GWAS_result.txt</a:t>
            </a:r>
            <a:r>
              <a:rPr lang="pt-BR" sz="900" dirty="0"/>
              <a:t>", </a:t>
            </a:r>
            <a:r>
              <a:rPr lang="pt-BR" sz="900" dirty="0" err="1"/>
              <a:t>head</a:t>
            </a:r>
            <a:r>
              <a:rPr lang="pt-BR" sz="900" dirty="0"/>
              <a:t> = TRUE)</a:t>
            </a:r>
          </a:p>
          <a:p>
            <a:r>
              <a:rPr lang="pt-BR" sz="900" dirty="0" err="1"/>
              <a:t>myP</a:t>
            </a:r>
            <a:r>
              <a:rPr lang="pt-BR" sz="900" dirty="0"/>
              <a:t>=</a:t>
            </a:r>
            <a:r>
              <a:rPr lang="pt-BR" sz="900" dirty="0" err="1"/>
              <a:t>as.numeric</a:t>
            </a:r>
            <a:r>
              <a:rPr lang="pt-BR" sz="900" dirty="0"/>
              <a:t>(</a:t>
            </a:r>
            <a:r>
              <a:rPr lang="pt-BR" sz="900" dirty="0" err="1"/>
              <a:t>result</a:t>
            </a:r>
            <a:r>
              <a:rPr lang="pt-BR" sz="900" dirty="0"/>
              <a:t>[,5])</a:t>
            </a:r>
          </a:p>
          <a:p>
            <a:r>
              <a:rPr lang="pt-BR" sz="900" dirty="0" err="1"/>
              <a:t>myGI.MP</a:t>
            </a:r>
            <a:r>
              <a:rPr lang="pt-BR" sz="900" dirty="0"/>
              <a:t>=</a:t>
            </a:r>
            <a:r>
              <a:rPr lang="pt-BR" sz="900" dirty="0" err="1"/>
              <a:t>cbind</a:t>
            </a:r>
            <a:r>
              <a:rPr lang="pt-BR" sz="900" dirty="0"/>
              <a:t>(</a:t>
            </a:r>
            <a:r>
              <a:rPr lang="pt-BR" sz="900" dirty="0" err="1"/>
              <a:t>myGM</a:t>
            </a:r>
            <a:r>
              <a:rPr lang="pt-BR" sz="900" dirty="0"/>
              <a:t>[,-1],</a:t>
            </a:r>
            <a:r>
              <a:rPr lang="pt-BR" sz="900" dirty="0" err="1"/>
              <a:t>myP</a:t>
            </a:r>
            <a:r>
              <a:rPr lang="pt-BR" sz="900" dirty="0"/>
              <a:t>)</a:t>
            </a:r>
          </a:p>
          <a:p>
            <a:r>
              <a:rPr lang="pt-BR" sz="900" dirty="0" err="1"/>
              <a:t>GAPIT.Manhattan</a:t>
            </a:r>
            <a:r>
              <a:rPr lang="pt-BR" sz="900" dirty="0"/>
              <a:t>(GI.MP=</a:t>
            </a:r>
            <a:r>
              <a:rPr lang="pt-BR" sz="900" dirty="0" err="1"/>
              <a:t>myGI.MP,seqQTN</a:t>
            </a:r>
            <a:r>
              <a:rPr lang="pt-BR" sz="900" dirty="0"/>
              <a:t>=</a:t>
            </a:r>
            <a:r>
              <a:rPr lang="pt-BR" sz="900" dirty="0" err="1"/>
              <a:t>mySim$QTN.position</a:t>
            </a:r>
            <a:r>
              <a:rPr lang="pt-BR" sz="900" dirty="0"/>
              <a:t>)</a:t>
            </a:r>
          </a:p>
          <a:p>
            <a:r>
              <a:rPr lang="pt-BR" sz="900" dirty="0"/>
              <a:t>GAPIT.QQ(</a:t>
            </a:r>
            <a:r>
              <a:rPr lang="pt-BR" sz="900" dirty="0" err="1"/>
              <a:t>myP</a:t>
            </a:r>
            <a:r>
              <a:rPr lang="pt-BR" sz="900" dirty="0"/>
              <a:t>)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7002"/>
            <a:ext cx="5486400" cy="2426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4114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9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5766858" cy="1080219"/>
          </a:xfrm>
        </p:spPr>
        <p:txBody>
          <a:bodyPr>
            <a:normAutofit/>
          </a:bodyPr>
          <a:lstStyle/>
          <a:p>
            <a:r>
              <a:rPr lang="en-US" dirty="0"/>
              <a:t>BLINK</a:t>
            </a:r>
          </a:p>
        </p:txBody>
      </p:sp>
      <p:sp>
        <p:nvSpPr>
          <p:cNvPr id="5" name="Rectangle 4"/>
          <p:cNvSpPr/>
          <p:nvPr/>
        </p:nvSpPr>
        <p:spPr>
          <a:xfrm>
            <a:off x="7418716" y="212166"/>
            <a:ext cx="47732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myGAPIT_MLM</a:t>
            </a:r>
            <a:r>
              <a:rPr lang="en-US" sz="1200" dirty="0"/>
              <a:t> &lt;- GAPIT(</a:t>
            </a:r>
          </a:p>
          <a:p>
            <a:r>
              <a:rPr lang="en-US" sz="1200" dirty="0"/>
              <a:t>Y=</a:t>
            </a:r>
            <a:r>
              <a:rPr lang="en-US" sz="1200" dirty="0" err="1"/>
              <a:t>mySim$Y</a:t>
            </a:r>
            <a:r>
              <a:rPr lang="en-US" sz="1200" dirty="0"/>
              <a:t>,</a:t>
            </a:r>
          </a:p>
          <a:p>
            <a:r>
              <a:rPr lang="en-US" sz="1200" dirty="0"/>
              <a:t>GD=</a:t>
            </a:r>
            <a:r>
              <a:rPr lang="en-US" sz="1200" dirty="0" err="1"/>
              <a:t>myGD</a:t>
            </a:r>
            <a:r>
              <a:rPr lang="en-US" sz="1200" dirty="0"/>
              <a:t>,#Genotype</a:t>
            </a:r>
          </a:p>
          <a:p>
            <a:r>
              <a:rPr lang="en-US" sz="1200" dirty="0"/>
              <a:t>GM=</a:t>
            </a:r>
            <a:r>
              <a:rPr lang="en-US" sz="1200" dirty="0" err="1"/>
              <a:t>myGM</a:t>
            </a:r>
            <a:r>
              <a:rPr lang="en-US" sz="1200" dirty="0"/>
              <a:t>,#Map information</a:t>
            </a:r>
          </a:p>
          <a:p>
            <a:r>
              <a:rPr lang="en-US" sz="1200" dirty="0" err="1"/>
              <a:t>PCA.total</a:t>
            </a:r>
            <a:r>
              <a:rPr lang="en-US" sz="1200" dirty="0"/>
              <a:t>=3,</a:t>
            </a:r>
          </a:p>
          <a:p>
            <a:r>
              <a:rPr lang="en-US" sz="1200" dirty="0" err="1"/>
              <a:t>QTN.position</a:t>
            </a:r>
            <a:r>
              <a:rPr lang="en-US" sz="1200" dirty="0"/>
              <a:t>=</a:t>
            </a:r>
            <a:r>
              <a:rPr lang="en-US" sz="1200" dirty="0" err="1"/>
              <a:t>mySim$QTN.position</a:t>
            </a:r>
            <a:r>
              <a:rPr lang="en-US" sz="1200" dirty="0"/>
              <a:t>,</a:t>
            </a:r>
          </a:p>
          <a:p>
            <a:r>
              <a:rPr lang="en-US" sz="1200" dirty="0"/>
              <a:t>model="Blink",# Can choose MLM CMLM GLM SUPER MLMM FarmCPU Blink</a:t>
            </a:r>
          </a:p>
          <a:p>
            <a:r>
              <a:rPr lang="en-US" sz="1200" dirty="0" err="1"/>
              <a:t>file.output</a:t>
            </a:r>
            <a:r>
              <a:rPr lang="en-US" sz="1200" dirty="0"/>
              <a:t>=T</a:t>
            </a:r>
          </a:p>
          <a:p>
            <a:r>
              <a:rPr lang="en-US" sz="12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17461-4BCA-3348-895D-4087B486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39534"/>
            <a:ext cx="7315200" cy="3235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454CA-3CB6-F343-8E5D-4C953A72D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277321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4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115695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D58CE-ABF2-734C-98A9-E3EACCB0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40"/>
            <a:ext cx="12154778" cy="613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1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iwu\Dropbox\Current\ZZLab\People\Jiabo Wang\cBLUP\SUPER_Idea\SUPER_Idea Revised gre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hiwu\Dropbox\Current\ZZLab\People\Jiabo Wang\cBLUP\SUPER_Idea\SUPER_Idea Revised yell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 approach</a:t>
            </a:r>
          </a:p>
        </p:txBody>
      </p:sp>
    </p:spTree>
    <p:extLst>
      <p:ext uri="{BB962C8B-B14F-4D97-AF65-F5344CB8AC3E}">
        <p14:creationId xmlns:p14="http://schemas.microsoft.com/office/powerpoint/2010/main" val="35008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11" y="0"/>
            <a:ext cx="7841379" cy="6858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151054" y="5954752"/>
            <a:ext cx="2096429" cy="754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clustered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52479" y="4722134"/>
            <a:ext cx="1527717" cy="1901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7464" y="3695069"/>
            <a:ext cx="153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Missing</a:t>
            </a:r>
          </a:p>
          <a:p>
            <a:pPr algn="ctr"/>
            <a:r>
              <a:rPr lang="en-US" dirty="0"/>
              <a:t>(bin too big)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5466898" y="3118074"/>
            <a:ext cx="312234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199268" y="3118074"/>
            <a:ext cx="267630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29455" y="1380121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False</a:t>
            </a:r>
          </a:p>
          <a:p>
            <a:pPr algn="ctr"/>
            <a:r>
              <a:rPr lang="en-US" dirty="0"/>
              <a:t>(bin too small)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6962080" y="806206"/>
            <a:ext cx="446049" cy="5739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6575503" y="873516"/>
            <a:ext cx="386576" cy="5066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0E11C39F-042E-6C45-B91A-2E8BE4DC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Challenges of bin method</a:t>
            </a:r>
          </a:p>
        </p:txBody>
      </p:sp>
    </p:spTree>
    <p:extLst>
      <p:ext uri="{BB962C8B-B14F-4D97-AF65-F5344CB8AC3E}">
        <p14:creationId xmlns:p14="http://schemas.microsoft.com/office/powerpoint/2010/main" val="3204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399909-0F34-7D43-9703-DE2E03FD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36"/>
          <a:stretch/>
        </p:blipFill>
        <p:spPr>
          <a:xfrm>
            <a:off x="5409513" y="5632824"/>
            <a:ext cx="3657047" cy="1225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3835" b="18082"/>
          <a:stretch/>
        </p:blipFill>
        <p:spPr>
          <a:xfrm>
            <a:off x="5392104" y="4446465"/>
            <a:ext cx="3657047" cy="124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0196"/>
          <a:stretch/>
        </p:blipFill>
        <p:spPr>
          <a:xfrm>
            <a:off x="5392104" y="-16807"/>
            <a:ext cx="3657047" cy="6723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9542" b="79129"/>
          <a:stretch/>
        </p:blipFill>
        <p:spPr>
          <a:xfrm>
            <a:off x="5392104" y="655545"/>
            <a:ext cx="3657047" cy="77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2636" b="51678"/>
          <a:stretch/>
        </p:blipFill>
        <p:spPr>
          <a:xfrm>
            <a:off x="5384218" y="2269195"/>
            <a:ext cx="3657047" cy="1075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0479" b="67320"/>
          <a:stretch/>
        </p:blipFill>
        <p:spPr>
          <a:xfrm>
            <a:off x="5392104" y="1432488"/>
            <a:ext cx="3657047" cy="83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44057" y="747290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marker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041264" y="932946"/>
            <a:ext cx="40279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44057" y="2299069"/>
            <a:ext cx="240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covariates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041264" y="2484725"/>
            <a:ext cx="40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02810" y="167572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i</a:t>
            </a:r>
            <a:r>
              <a:rPr lang="en-US" sz="1600" dirty="0"/>
              <a:t>: Testing marker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2810" y="916567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Q: Population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2810" y="1666615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K: Kinship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2810" y="2468346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S: Pseudo QTNs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7930" b="36844"/>
          <a:stretch/>
        </p:blipFill>
        <p:spPr>
          <a:xfrm>
            <a:off x="5409514" y="3344960"/>
            <a:ext cx="3657047" cy="1044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3D5B10-8C7E-A148-8531-F09FAAC0F76B}"/>
              </a:ext>
            </a:extLst>
          </p:cNvPr>
          <p:cNvSpPr/>
          <p:nvPr/>
        </p:nvSpPr>
        <p:spPr>
          <a:xfrm>
            <a:off x="5672030" y="5646574"/>
            <a:ext cx="687519" cy="149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EA339-030B-C74C-90DF-F141C94DA6AF}"/>
              </a:ext>
            </a:extLst>
          </p:cNvPr>
          <p:cNvSpPr/>
          <p:nvPr/>
        </p:nvSpPr>
        <p:spPr>
          <a:xfrm>
            <a:off x="5528311" y="5593086"/>
            <a:ext cx="668325" cy="2561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5034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  <p:bldP spid="4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e 27">
            <a:extLst>
              <a:ext uri="{FF2B5EF4-FFF2-40B4-BE49-F238E27FC236}">
                <a16:creationId xmlns:a16="http://schemas.microsoft.com/office/drawing/2014/main" id="{59799100-8B0A-3740-9D33-6365A3618848}"/>
              </a:ext>
            </a:extLst>
          </p:cNvPr>
          <p:cNvSpPr/>
          <p:nvPr/>
        </p:nvSpPr>
        <p:spPr>
          <a:xfrm>
            <a:off x="4032174" y="1248151"/>
            <a:ext cx="4572000" cy="4572000"/>
          </a:xfrm>
          <a:prstGeom prst="pie">
            <a:avLst>
              <a:gd name="adj1" fmla="val 20710768"/>
              <a:gd name="adj2" fmla="val 10972835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Pie 28">
            <a:extLst>
              <a:ext uri="{FF2B5EF4-FFF2-40B4-BE49-F238E27FC236}">
                <a16:creationId xmlns:a16="http://schemas.microsoft.com/office/drawing/2014/main" id="{3F256D87-48CD-EA4A-98CD-6CAFEA6DCA2A}"/>
              </a:ext>
            </a:extLst>
          </p:cNvPr>
          <p:cNvSpPr/>
          <p:nvPr/>
        </p:nvSpPr>
        <p:spPr>
          <a:xfrm>
            <a:off x="4003163" y="1085871"/>
            <a:ext cx="4572000" cy="4572000"/>
          </a:xfrm>
          <a:prstGeom prst="pie">
            <a:avLst>
              <a:gd name="adj1" fmla="val 17795510"/>
              <a:gd name="adj2" fmla="val 1440111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ie 29">
            <a:extLst>
              <a:ext uri="{FF2B5EF4-FFF2-40B4-BE49-F238E27FC236}">
                <a16:creationId xmlns:a16="http://schemas.microsoft.com/office/drawing/2014/main" id="{3127F4C6-C596-8D44-87A2-D5292FE0DBFD}"/>
              </a:ext>
            </a:extLst>
          </p:cNvPr>
          <p:cNvSpPr/>
          <p:nvPr/>
        </p:nvSpPr>
        <p:spPr>
          <a:xfrm>
            <a:off x="3992079" y="1074301"/>
            <a:ext cx="4572000" cy="4572000"/>
          </a:xfrm>
          <a:prstGeom prst="pie">
            <a:avLst>
              <a:gd name="adj1" fmla="val 10798918"/>
              <a:gd name="adj2" fmla="val 1439820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ie 30">
            <a:extLst>
              <a:ext uri="{FF2B5EF4-FFF2-40B4-BE49-F238E27FC236}">
                <a16:creationId xmlns:a16="http://schemas.microsoft.com/office/drawing/2014/main" id="{30DD99EB-9ACC-C14A-A72C-42CA5FBDF3D2}"/>
              </a:ext>
            </a:extLst>
          </p:cNvPr>
          <p:cNvSpPr/>
          <p:nvPr/>
        </p:nvSpPr>
        <p:spPr>
          <a:xfrm>
            <a:off x="4003163" y="1085295"/>
            <a:ext cx="4572000" cy="4572000"/>
          </a:xfrm>
          <a:prstGeom prst="pie">
            <a:avLst>
              <a:gd name="adj1" fmla="val 17806752"/>
              <a:gd name="adj2" fmla="val 215980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ie 31">
            <a:extLst>
              <a:ext uri="{FF2B5EF4-FFF2-40B4-BE49-F238E27FC236}">
                <a16:creationId xmlns:a16="http://schemas.microsoft.com/office/drawing/2014/main" id="{609F4C71-6149-604E-93FA-5D51BC3C1C02}"/>
              </a:ext>
            </a:extLst>
          </p:cNvPr>
          <p:cNvSpPr/>
          <p:nvPr/>
        </p:nvSpPr>
        <p:spPr>
          <a:xfrm>
            <a:off x="4006773" y="1085295"/>
            <a:ext cx="4572000" cy="4572000"/>
          </a:xfrm>
          <a:prstGeom prst="pie">
            <a:avLst>
              <a:gd name="adj1" fmla="val 3626423"/>
              <a:gd name="adj2" fmla="val 69945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9B44BB-63E9-D147-AD50-3CA4DDFA4406}"/>
              </a:ext>
            </a:extLst>
          </p:cNvPr>
          <p:cNvCxnSpPr/>
          <p:nvPr/>
        </p:nvCxnSpPr>
        <p:spPr>
          <a:xfrm flipH="1">
            <a:off x="5265691" y="1324354"/>
            <a:ext cx="2046942" cy="409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EC94BC-E497-634D-AED6-4BF7C85712FF}"/>
              </a:ext>
            </a:extLst>
          </p:cNvPr>
          <p:cNvCxnSpPr/>
          <p:nvPr/>
        </p:nvCxnSpPr>
        <p:spPr>
          <a:xfrm>
            <a:off x="5146161" y="1385053"/>
            <a:ext cx="2271059" cy="3974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870B81-EEDF-954F-A3DA-AE63AE623CAA}"/>
              </a:ext>
            </a:extLst>
          </p:cNvPr>
          <p:cNvCxnSpPr>
            <a:stCxn id="29" idx="2"/>
            <a:endCxn id="29" idx="0"/>
          </p:cNvCxnSpPr>
          <p:nvPr/>
        </p:nvCxnSpPr>
        <p:spPr>
          <a:xfrm>
            <a:off x="4003163" y="3371871"/>
            <a:ext cx="45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4D4712-8073-0840-8CAB-AB758B131234}"/>
              </a:ext>
            </a:extLst>
          </p:cNvPr>
          <p:cNvSpPr txBox="1"/>
          <p:nvPr/>
        </p:nvSpPr>
        <p:spPr>
          <a:xfrm>
            <a:off x="5893221" y="1578353"/>
            <a:ext cx="77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19039E-7C74-AD4C-BE17-714EF5B95038}"/>
              </a:ext>
            </a:extLst>
          </p:cNvPr>
          <p:cNvSpPr txBox="1"/>
          <p:nvPr/>
        </p:nvSpPr>
        <p:spPr>
          <a:xfrm>
            <a:off x="4109084" y="2527837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</a:t>
            </a:r>
            <a:r>
              <a:rPr lang="en-US" sz="2400" dirty="0"/>
              <a:t>+…+m</a:t>
            </a:r>
            <a:r>
              <a:rPr lang="en-US" sz="2400" baseline="-25000" dirty="0"/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2438B-5FEE-7E48-B0D4-E1AFFC62E059}"/>
              </a:ext>
            </a:extLst>
          </p:cNvPr>
          <p:cNvSpPr txBox="1"/>
          <p:nvPr/>
        </p:nvSpPr>
        <p:spPr>
          <a:xfrm>
            <a:off x="6747495" y="2527837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561635-DE7D-CD48-A60D-89F16B410D59}"/>
              </a:ext>
            </a:extLst>
          </p:cNvPr>
          <p:cNvSpPr txBox="1"/>
          <p:nvPr/>
        </p:nvSpPr>
        <p:spPr>
          <a:xfrm>
            <a:off x="6747495" y="3809791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 +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C6422-3D99-D149-A0F8-EBD004AC9DD2}"/>
              </a:ext>
            </a:extLst>
          </p:cNvPr>
          <p:cNvSpPr txBox="1"/>
          <p:nvPr/>
        </p:nvSpPr>
        <p:spPr>
          <a:xfrm>
            <a:off x="4219810" y="3809791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K+ m</a:t>
            </a:r>
            <a:r>
              <a:rPr lang="en-US" sz="2400" baseline="-25000" dirty="0"/>
              <a:t>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A6A652-DBAD-CB46-945E-63E815CDF442}"/>
              </a:ext>
            </a:extLst>
          </p:cNvPr>
          <p:cNvSpPr txBox="1"/>
          <p:nvPr/>
        </p:nvSpPr>
        <p:spPr>
          <a:xfrm>
            <a:off x="5444984" y="4740686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M</a:t>
            </a:r>
            <a:r>
              <a:rPr lang="en-US" sz="2400" dirty="0"/>
              <a:t> + m</a:t>
            </a:r>
            <a:r>
              <a:rPr lang="en-US" sz="2400" baseline="-25000" dirty="0"/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71FAAA-39AC-984A-A9AA-1B1F4ED12792}"/>
              </a:ext>
            </a:extLst>
          </p:cNvPr>
          <p:cNvSpPr txBox="1"/>
          <p:nvPr/>
        </p:nvSpPr>
        <p:spPr>
          <a:xfrm>
            <a:off x="5477856" y="648814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Known M</a:t>
            </a:r>
            <a:endParaRPr lang="en-US" sz="24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0C2C69-9B00-DB4F-9069-135BA3197E7D}"/>
              </a:ext>
            </a:extLst>
          </p:cNvPr>
          <p:cNvSpPr txBox="1"/>
          <p:nvPr/>
        </p:nvSpPr>
        <p:spPr>
          <a:xfrm>
            <a:off x="4708266" y="5820151"/>
            <a:ext cx="286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FarmCPU and BLINK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162701D7-C8BE-804B-BC31-D85CE280D8E4}"/>
              </a:ext>
            </a:extLst>
          </p:cNvPr>
          <p:cNvSpPr/>
          <p:nvPr/>
        </p:nvSpPr>
        <p:spPr>
          <a:xfrm>
            <a:off x="3194844" y="1063217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Curved Right Arrow 44">
            <a:extLst>
              <a:ext uri="{FF2B5EF4-FFF2-40B4-BE49-F238E27FC236}">
                <a16:creationId xmlns:a16="http://schemas.microsoft.com/office/drawing/2014/main" id="{C2C5A9D7-2D4A-F24C-A1A4-596855154411}"/>
              </a:ext>
            </a:extLst>
          </p:cNvPr>
          <p:cNvSpPr/>
          <p:nvPr/>
        </p:nvSpPr>
        <p:spPr>
          <a:xfrm flipH="1">
            <a:off x="7813476" y="1063217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57A6897F-E0C2-164B-87DD-8DD3133C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81" y="71626"/>
            <a:ext cx="7520650" cy="6834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GWAS methods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B90E76-49F3-4D47-868D-F7BC9623BAD6}"/>
              </a:ext>
            </a:extLst>
          </p:cNvPr>
          <p:cNvSpPr txBox="1"/>
          <p:nvPr/>
        </p:nvSpPr>
        <p:spPr>
          <a:xfrm>
            <a:off x="3238005" y="6329600"/>
            <a:ext cx="686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m: marker, M: Mutations, </a:t>
            </a:r>
            <a:r>
              <a:rPr lang="en-US" sz="2400" i="1" dirty="0"/>
              <a:t>M</a:t>
            </a:r>
            <a:r>
              <a:rPr lang="en-US" sz="2400" dirty="0"/>
              <a:t>: Estimated mutations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B5503E-1CEE-2C45-BDCA-F5E390F0851D}"/>
              </a:ext>
            </a:extLst>
          </p:cNvPr>
          <p:cNvSpPr txBox="1"/>
          <p:nvPr/>
        </p:nvSpPr>
        <p:spPr>
          <a:xfrm rot="3874016">
            <a:off x="8054105" y="2181609"/>
            <a:ext cx="96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test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7AA526-1728-4B48-B2DE-18B30D2218AB}"/>
              </a:ext>
            </a:extLst>
          </p:cNvPr>
          <p:cNvSpPr txBox="1"/>
          <p:nvPr/>
        </p:nvSpPr>
        <p:spPr>
          <a:xfrm rot="5400000">
            <a:off x="8686054" y="3171240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Fixed effect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F4ED49-0619-F54E-92C3-0DD9869AFEFD}"/>
              </a:ext>
            </a:extLst>
          </p:cNvPr>
          <p:cNvSpPr txBox="1"/>
          <p:nvPr/>
        </p:nvSpPr>
        <p:spPr>
          <a:xfrm rot="16200000">
            <a:off x="2086534" y="3222833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Random effect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57829F-8BEE-A049-88A6-000BDBA02C3E}"/>
              </a:ext>
            </a:extLst>
          </p:cNvPr>
          <p:cNvSpPr txBox="1"/>
          <p:nvPr/>
        </p:nvSpPr>
        <p:spPr>
          <a:xfrm rot="6728768">
            <a:off x="7962434" y="4190995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 method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1916DD-62D2-D142-8035-66383B7D5D08}"/>
              </a:ext>
            </a:extLst>
          </p:cNvPr>
          <p:cNvSpPr txBox="1"/>
          <p:nvPr/>
        </p:nvSpPr>
        <p:spPr>
          <a:xfrm rot="14238760">
            <a:off x="3341406" y="4462430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490DF-CF8F-3C4F-B18B-FD51056E0019}"/>
              </a:ext>
            </a:extLst>
          </p:cNvPr>
          <p:cNvSpPr txBox="1"/>
          <p:nvPr/>
        </p:nvSpPr>
        <p:spPr>
          <a:xfrm rot="17701861">
            <a:off x="3330767" y="2081561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</p:spTree>
    <p:extLst>
      <p:ext uri="{BB962C8B-B14F-4D97-AF65-F5344CB8AC3E}">
        <p14:creationId xmlns:p14="http://schemas.microsoft.com/office/powerpoint/2010/main" val="28779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3" grpId="0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e 53">
            <a:extLst>
              <a:ext uri="{FF2B5EF4-FFF2-40B4-BE49-F238E27FC236}">
                <a16:creationId xmlns:a16="http://schemas.microsoft.com/office/drawing/2014/main" id="{AE68A75E-40C0-3245-AD60-A02CE572BF36}"/>
              </a:ext>
            </a:extLst>
          </p:cNvPr>
          <p:cNvSpPr/>
          <p:nvPr/>
        </p:nvSpPr>
        <p:spPr>
          <a:xfrm>
            <a:off x="1893353" y="1033593"/>
            <a:ext cx="4572000" cy="4572000"/>
          </a:xfrm>
          <a:prstGeom prst="pie">
            <a:avLst>
              <a:gd name="adj1" fmla="val 14396875"/>
              <a:gd name="adj2" fmla="val 17808842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Pie 54">
            <a:extLst>
              <a:ext uri="{FF2B5EF4-FFF2-40B4-BE49-F238E27FC236}">
                <a16:creationId xmlns:a16="http://schemas.microsoft.com/office/drawing/2014/main" id="{D78BFF71-27E1-344F-9A17-CDC26DE5A809}"/>
              </a:ext>
            </a:extLst>
          </p:cNvPr>
          <p:cNvSpPr/>
          <p:nvPr/>
        </p:nvSpPr>
        <p:spPr>
          <a:xfrm>
            <a:off x="1919594" y="1208738"/>
            <a:ext cx="4572000" cy="4572000"/>
          </a:xfrm>
          <a:prstGeom prst="pie">
            <a:avLst>
              <a:gd name="adj1" fmla="val 20710768"/>
              <a:gd name="adj2" fmla="val 10972835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Pie 55">
            <a:extLst>
              <a:ext uri="{FF2B5EF4-FFF2-40B4-BE49-F238E27FC236}">
                <a16:creationId xmlns:a16="http://schemas.microsoft.com/office/drawing/2014/main" id="{9A923F60-3509-5947-A60B-E6950E3E7441}"/>
              </a:ext>
            </a:extLst>
          </p:cNvPr>
          <p:cNvSpPr/>
          <p:nvPr/>
        </p:nvSpPr>
        <p:spPr>
          <a:xfrm>
            <a:off x="1890583" y="1046458"/>
            <a:ext cx="4572000" cy="4572000"/>
          </a:xfrm>
          <a:prstGeom prst="pie">
            <a:avLst>
              <a:gd name="adj1" fmla="val 17795510"/>
              <a:gd name="adj2" fmla="val 1440111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Pie 56">
            <a:extLst>
              <a:ext uri="{FF2B5EF4-FFF2-40B4-BE49-F238E27FC236}">
                <a16:creationId xmlns:a16="http://schemas.microsoft.com/office/drawing/2014/main" id="{01B59D13-E220-7D4F-BEA4-98945943959A}"/>
              </a:ext>
            </a:extLst>
          </p:cNvPr>
          <p:cNvSpPr/>
          <p:nvPr/>
        </p:nvSpPr>
        <p:spPr>
          <a:xfrm>
            <a:off x="1879499" y="1034888"/>
            <a:ext cx="4572000" cy="4572000"/>
          </a:xfrm>
          <a:prstGeom prst="pie">
            <a:avLst>
              <a:gd name="adj1" fmla="val 10798918"/>
              <a:gd name="adj2" fmla="val 1439820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Pie 57">
            <a:extLst>
              <a:ext uri="{FF2B5EF4-FFF2-40B4-BE49-F238E27FC236}">
                <a16:creationId xmlns:a16="http://schemas.microsoft.com/office/drawing/2014/main" id="{C2BF312E-730E-3B40-9E6D-C378EFD02FAA}"/>
              </a:ext>
            </a:extLst>
          </p:cNvPr>
          <p:cNvSpPr/>
          <p:nvPr/>
        </p:nvSpPr>
        <p:spPr>
          <a:xfrm>
            <a:off x="1890583" y="1045882"/>
            <a:ext cx="4572000" cy="4572000"/>
          </a:xfrm>
          <a:prstGeom prst="pie">
            <a:avLst>
              <a:gd name="adj1" fmla="val 17806752"/>
              <a:gd name="adj2" fmla="val 215980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Pie 58">
            <a:extLst>
              <a:ext uri="{FF2B5EF4-FFF2-40B4-BE49-F238E27FC236}">
                <a16:creationId xmlns:a16="http://schemas.microsoft.com/office/drawing/2014/main" id="{CFE9CBBA-B3B7-E543-A832-B82CF71629B5}"/>
              </a:ext>
            </a:extLst>
          </p:cNvPr>
          <p:cNvSpPr/>
          <p:nvPr/>
        </p:nvSpPr>
        <p:spPr>
          <a:xfrm>
            <a:off x="1894193" y="1045882"/>
            <a:ext cx="4572000" cy="4572000"/>
          </a:xfrm>
          <a:prstGeom prst="pie">
            <a:avLst>
              <a:gd name="adj1" fmla="val 3626423"/>
              <a:gd name="adj2" fmla="val 69945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D3414F-7B8D-0C43-AAF6-527673E5376F}"/>
              </a:ext>
            </a:extLst>
          </p:cNvPr>
          <p:cNvCxnSpPr/>
          <p:nvPr/>
        </p:nvCxnSpPr>
        <p:spPr>
          <a:xfrm flipH="1">
            <a:off x="3153111" y="1284941"/>
            <a:ext cx="2046942" cy="409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8974DAF-777C-7F4D-8B68-DE56160E8D70}"/>
              </a:ext>
            </a:extLst>
          </p:cNvPr>
          <p:cNvCxnSpPr/>
          <p:nvPr/>
        </p:nvCxnSpPr>
        <p:spPr>
          <a:xfrm>
            <a:off x="3033581" y="1345640"/>
            <a:ext cx="2271059" cy="3974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E6A5596-64CA-B646-91AB-90271D4DF8C7}"/>
              </a:ext>
            </a:extLst>
          </p:cNvPr>
          <p:cNvCxnSpPr>
            <a:stCxn id="56" idx="2"/>
            <a:endCxn id="56" idx="0"/>
          </p:cNvCxnSpPr>
          <p:nvPr/>
        </p:nvCxnSpPr>
        <p:spPr>
          <a:xfrm>
            <a:off x="1890583" y="3332458"/>
            <a:ext cx="45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5FEC50-4B78-3B4B-A9D9-5AE2495BC307}"/>
              </a:ext>
            </a:extLst>
          </p:cNvPr>
          <p:cNvSpPr txBox="1"/>
          <p:nvPr/>
        </p:nvSpPr>
        <p:spPr>
          <a:xfrm>
            <a:off x="3558585" y="1462311"/>
            <a:ext cx="109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M </a:t>
            </a:r>
            <a:r>
              <a:rPr lang="en-US" sz="2400" dirty="0"/>
              <a:t>+ m</a:t>
            </a:r>
            <a:r>
              <a:rPr lang="en-US" sz="2400" baseline="-25000" dirty="0"/>
              <a:t>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37693A0-2FFC-E64D-B020-B3F89B5C8798}"/>
              </a:ext>
            </a:extLst>
          </p:cNvPr>
          <p:cNvSpPr txBox="1"/>
          <p:nvPr/>
        </p:nvSpPr>
        <p:spPr>
          <a:xfrm>
            <a:off x="1996504" y="2488424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</a:t>
            </a:r>
            <a:r>
              <a:rPr lang="en-US" sz="2400" dirty="0"/>
              <a:t>+…+m</a:t>
            </a:r>
            <a:r>
              <a:rPr lang="en-US" sz="2400" baseline="-25000" dirty="0"/>
              <a:t>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7FC3205-AEFD-1D48-BD76-683DB34DDB4E}"/>
              </a:ext>
            </a:extLst>
          </p:cNvPr>
          <p:cNvSpPr txBox="1"/>
          <p:nvPr/>
        </p:nvSpPr>
        <p:spPr>
          <a:xfrm>
            <a:off x="4634915" y="2488424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1256DC5-16EF-484C-A6F3-9C1A2CC4DD06}"/>
              </a:ext>
            </a:extLst>
          </p:cNvPr>
          <p:cNvSpPr txBox="1"/>
          <p:nvPr/>
        </p:nvSpPr>
        <p:spPr>
          <a:xfrm>
            <a:off x="4634915" y="3770378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 + m</a:t>
            </a:r>
            <a:r>
              <a:rPr lang="en-US" sz="2400" baseline="-25000" dirty="0"/>
              <a:t>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0EEBFEE-35A3-8349-9470-2EF9F87E3141}"/>
              </a:ext>
            </a:extLst>
          </p:cNvPr>
          <p:cNvSpPr txBox="1"/>
          <p:nvPr/>
        </p:nvSpPr>
        <p:spPr>
          <a:xfrm>
            <a:off x="2107230" y="3770378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K+ m</a:t>
            </a:r>
            <a:r>
              <a:rPr lang="en-US" sz="2400" baseline="-25000" dirty="0"/>
              <a:t>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BF8C4C-C2A8-A04A-AE5F-DEB234A93528}"/>
              </a:ext>
            </a:extLst>
          </p:cNvPr>
          <p:cNvSpPr txBox="1"/>
          <p:nvPr/>
        </p:nvSpPr>
        <p:spPr>
          <a:xfrm>
            <a:off x="3281652" y="4858616"/>
            <a:ext cx="189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Q </a:t>
            </a:r>
            <a:r>
              <a:rPr lang="en-US" sz="2400" dirty="0"/>
              <a:t>+ K + m</a:t>
            </a:r>
            <a:r>
              <a:rPr lang="en-US" sz="2400" baseline="-25000" dirty="0"/>
              <a:t>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06FF1F-176F-524C-B501-6245AE89CE81}"/>
              </a:ext>
            </a:extLst>
          </p:cNvPr>
          <p:cNvSpPr txBox="1"/>
          <p:nvPr/>
        </p:nvSpPr>
        <p:spPr>
          <a:xfrm>
            <a:off x="2595686" y="5780738"/>
            <a:ext cx="286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Q+K</a:t>
            </a:r>
          </a:p>
        </p:txBody>
      </p:sp>
      <p:sp>
        <p:nvSpPr>
          <p:cNvPr id="70" name="Curved Right Arrow 69">
            <a:extLst>
              <a:ext uri="{FF2B5EF4-FFF2-40B4-BE49-F238E27FC236}">
                <a16:creationId xmlns:a16="http://schemas.microsoft.com/office/drawing/2014/main" id="{684C3BC3-A1D3-7346-A655-AC4C74C1CC27}"/>
              </a:ext>
            </a:extLst>
          </p:cNvPr>
          <p:cNvSpPr/>
          <p:nvPr/>
        </p:nvSpPr>
        <p:spPr>
          <a:xfrm>
            <a:off x="1082264" y="1023804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Curved Right Arrow 70">
            <a:extLst>
              <a:ext uri="{FF2B5EF4-FFF2-40B4-BE49-F238E27FC236}">
                <a16:creationId xmlns:a16="http://schemas.microsoft.com/office/drawing/2014/main" id="{70BC90A0-C291-B342-9A47-EFB37834AEC4}"/>
              </a:ext>
            </a:extLst>
          </p:cNvPr>
          <p:cNvSpPr/>
          <p:nvPr/>
        </p:nvSpPr>
        <p:spPr>
          <a:xfrm flipH="1">
            <a:off x="5700896" y="1023804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2F608BCB-2E86-A34B-A2E0-5B965DFD0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2213"/>
            <a:ext cx="7520650" cy="6834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GWAS methods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D84FADA-4BC0-5543-B6B2-D9FCB86EB680}"/>
              </a:ext>
            </a:extLst>
          </p:cNvPr>
          <p:cNvSpPr txBox="1"/>
          <p:nvPr/>
        </p:nvSpPr>
        <p:spPr>
          <a:xfrm rot="3874016">
            <a:off x="5941525" y="2142196"/>
            <a:ext cx="96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test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FA9649-6998-B448-98F0-AF8908BA96DA}"/>
              </a:ext>
            </a:extLst>
          </p:cNvPr>
          <p:cNvSpPr txBox="1"/>
          <p:nvPr/>
        </p:nvSpPr>
        <p:spPr>
          <a:xfrm rot="5400000">
            <a:off x="6573474" y="3131827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Fixed effect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399327D-5DB6-D740-BC4C-CA314A073A29}"/>
              </a:ext>
            </a:extLst>
          </p:cNvPr>
          <p:cNvSpPr txBox="1"/>
          <p:nvPr/>
        </p:nvSpPr>
        <p:spPr>
          <a:xfrm rot="16200000">
            <a:off x="-26046" y="3183420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Random effect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FB61A26-F38C-F446-9B9D-F0E1CEFC3869}"/>
              </a:ext>
            </a:extLst>
          </p:cNvPr>
          <p:cNvSpPr txBox="1"/>
          <p:nvPr/>
        </p:nvSpPr>
        <p:spPr>
          <a:xfrm rot="6728768">
            <a:off x="5849854" y="4151582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 method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868D61-C580-2C49-92FC-DE7B18C770AF}"/>
              </a:ext>
            </a:extLst>
          </p:cNvPr>
          <p:cNvSpPr txBox="1"/>
          <p:nvPr/>
        </p:nvSpPr>
        <p:spPr>
          <a:xfrm rot="14238760">
            <a:off x="1228826" y="4423017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7384BD2-952D-C141-A2B2-78AFBC209AFA}"/>
              </a:ext>
            </a:extLst>
          </p:cNvPr>
          <p:cNvSpPr txBox="1"/>
          <p:nvPr/>
        </p:nvSpPr>
        <p:spPr>
          <a:xfrm rot="17701861">
            <a:off x="1218187" y="2042148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Bayes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6755EEF-A5AD-A944-9C24-EC692C018F32}"/>
              </a:ext>
            </a:extLst>
          </p:cNvPr>
          <p:cNvSpPr txBox="1"/>
          <p:nvPr/>
        </p:nvSpPr>
        <p:spPr>
          <a:xfrm>
            <a:off x="2680936" y="578224"/>
            <a:ext cx="286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FarmCPU and BLINK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5028881-6F3F-9540-9B0E-E7FC0F68C323}"/>
              </a:ext>
            </a:extLst>
          </p:cNvPr>
          <p:cNvSpPr txBox="1"/>
          <p:nvPr/>
        </p:nvSpPr>
        <p:spPr>
          <a:xfrm>
            <a:off x="1125425" y="6290187"/>
            <a:ext cx="686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m: marker, M: Mutations, </a:t>
            </a:r>
            <a:r>
              <a:rPr lang="en-US" sz="2400" i="1" dirty="0"/>
              <a:t>M</a:t>
            </a:r>
            <a:r>
              <a:rPr lang="en-US" sz="2400" dirty="0"/>
              <a:t>: Estimated mutations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CF981DD-80A2-ED4C-8B7A-C7A6345AAFA0}"/>
              </a:ext>
            </a:extLst>
          </p:cNvPr>
          <p:cNvSpPr/>
          <p:nvPr/>
        </p:nvSpPr>
        <p:spPr>
          <a:xfrm>
            <a:off x="3850022" y="3001461"/>
            <a:ext cx="653119" cy="660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8988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</TotalTime>
  <Words>1074</Words>
  <Application>Microsoft Macintosh PowerPoint</Application>
  <PresentationFormat>Widescreen</PresentationFormat>
  <Paragraphs>247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等线</vt:lpstr>
      <vt:lpstr>等线 Light</vt:lpstr>
      <vt:lpstr>ＭＳ Ｐゴシック</vt:lpstr>
      <vt:lpstr>Arial</vt:lpstr>
      <vt:lpstr>Calibri</vt:lpstr>
      <vt:lpstr>Calibri Light</vt:lpstr>
      <vt:lpstr>Cambria Math</vt:lpstr>
      <vt:lpstr>Candara</vt:lpstr>
      <vt:lpstr>Constantia</vt:lpstr>
      <vt:lpstr>Symbol</vt:lpstr>
      <vt:lpstr>Verdana</vt:lpstr>
      <vt:lpstr>Office Theme</vt:lpstr>
      <vt:lpstr>Statistical Genomics</vt:lpstr>
      <vt:lpstr>Outline</vt:lpstr>
      <vt:lpstr>PowerPoint Presentation</vt:lpstr>
      <vt:lpstr>PowerPoint Presentation</vt:lpstr>
      <vt:lpstr>Bin approach</vt:lpstr>
      <vt:lpstr>Challenges of bin method</vt:lpstr>
      <vt:lpstr>Model Development</vt:lpstr>
      <vt:lpstr>GWAS methods</vt:lpstr>
      <vt:lpstr>GWAS methods</vt:lpstr>
      <vt:lpstr>SUPER algorithm</vt:lpstr>
      <vt:lpstr>FarmCPU algorithm</vt:lpstr>
      <vt:lpstr>BLINK algorithm</vt:lpstr>
      <vt:lpstr>Remove SNPs in LD</vt:lpstr>
      <vt:lpstr>Bayesian information criterion</vt:lpstr>
      <vt:lpstr>Bayesian information criterion</vt:lpstr>
      <vt:lpstr>Simulation study with human data</vt:lpstr>
      <vt:lpstr>Same trend across species</vt:lpstr>
      <vt:lpstr>Area under curve</vt:lpstr>
      <vt:lpstr>Application in Maize</vt:lpstr>
      <vt:lpstr>Enrichment</vt:lpstr>
      <vt:lpstr>PowerPoint Presentation</vt:lpstr>
      <vt:lpstr>PowerPoint Presentation</vt:lpstr>
      <vt:lpstr>BLINK solves problems of millions of markers and individuals </vt:lpstr>
      <vt:lpstr>Format of phenotype data</vt:lpstr>
      <vt:lpstr>Numeric format</vt:lpstr>
      <vt:lpstr>Accept five formats of genotype data</vt:lpstr>
      <vt:lpstr>Transform of genotype data by BLINK</vt:lpstr>
      <vt:lpstr>Run BLINK from command line</vt:lpstr>
      <vt:lpstr>Output </vt:lpstr>
      <vt:lpstr>PowerPoint Presentation</vt:lpstr>
      <vt:lpstr>Import GAPIT/data and simulation</vt:lpstr>
      <vt:lpstr>BLINK</vt:lpstr>
      <vt:lpstr>BLINK</vt:lpstr>
      <vt:lpstr>Outline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108</cp:revision>
  <dcterms:created xsi:type="dcterms:W3CDTF">2020-01-18T23:14:17Z</dcterms:created>
  <dcterms:modified xsi:type="dcterms:W3CDTF">2020-07-23T04:16:33Z</dcterms:modified>
</cp:coreProperties>
</file>