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1"/>
  </p:notesMasterIdLst>
  <p:sldIdLst>
    <p:sldId id="307" r:id="rId2"/>
    <p:sldId id="372" r:id="rId3"/>
    <p:sldId id="387" r:id="rId4"/>
    <p:sldId id="395" r:id="rId5"/>
    <p:sldId id="394" r:id="rId6"/>
    <p:sldId id="396" r:id="rId7"/>
    <p:sldId id="397" r:id="rId8"/>
    <p:sldId id="417" r:id="rId9"/>
    <p:sldId id="398" r:id="rId10"/>
    <p:sldId id="399" r:id="rId11"/>
    <p:sldId id="400" r:id="rId12"/>
    <p:sldId id="401" r:id="rId13"/>
    <p:sldId id="402" r:id="rId14"/>
    <p:sldId id="403" r:id="rId15"/>
    <p:sldId id="414" r:id="rId16"/>
    <p:sldId id="413" r:id="rId17"/>
    <p:sldId id="384" r:id="rId18"/>
    <p:sldId id="410" r:id="rId19"/>
    <p:sldId id="356" r:id="rId20"/>
    <p:sldId id="366" r:id="rId21"/>
    <p:sldId id="389" r:id="rId22"/>
    <p:sldId id="390" r:id="rId23"/>
    <p:sldId id="386" r:id="rId24"/>
    <p:sldId id="404" r:id="rId25"/>
    <p:sldId id="368" r:id="rId26"/>
    <p:sldId id="406" r:id="rId27"/>
    <p:sldId id="407" r:id="rId28"/>
    <p:sldId id="416" r:id="rId29"/>
    <p:sldId id="4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6"/>
    <p:restoredTop sz="81536"/>
  </p:normalViewPr>
  <p:slideViewPr>
    <p:cSldViewPr snapToGrid="0" snapToObjects="1">
      <p:cViewPr varScale="1">
        <p:scale>
          <a:sx n="113" d="100"/>
          <a:sy n="113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ipl.arsusda.gov/curtvt/remluser.html" TargetMode="External"/><Relationship Id="rId13" Type="http://schemas.openxmlformats.org/officeDocument/2006/relationships/image" Target="../media/image28.tiff"/><Relationship Id="rId3" Type="http://schemas.openxmlformats.org/officeDocument/2006/relationships/hyperlink" Target="mailto:lkriese@ag.auburn.edu" TargetMode="External"/><Relationship Id="rId7" Type="http://schemas.openxmlformats.org/officeDocument/2006/relationships/hyperlink" Target="http://aipl.arsusda.gov/curtvt/sample.html" TargetMode="External"/><Relationship Id="rId12" Type="http://schemas.openxmlformats.org/officeDocument/2006/relationships/image" Target="../media/image27.tiff"/><Relationship Id="rId2" Type="http://schemas.openxmlformats.org/officeDocument/2006/relationships/hyperlink" Target="mailto:lvanvleck@unlnotes.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pl.arsusda.gov/curtvt/remlman.html" TargetMode="External"/><Relationship Id="rId11" Type="http://schemas.openxmlformats.org/officeDocument/2006/relationships/hyperlink" Target="ftp://aipl.arsusda.gov/pub/outgoing/mtdfreml/msf51fix.exe" TargetMode="External"/><Relationship Id="rId5" Type="http://schemas.openxmlformats.org/officeDocument/2006/relationships/hyperlink" Target="http://aipl.arsusda.gov/curtvt/programs.html" TargetMode="External"/><Relationship Id="rId10" Type="http://schemas.openxmlformats.org/officeDocument/2006/relationships/hyperlink" Target="ftp://aipl.arsusda.gov/pub/outgoing/mtdfreml/fpsfix95.exe" TargetMode="External"/><Relationship Id="rId4" Type="http://schemas.openxmlformats.org/officeDocument/2006/relationships/hyperlink" Target="mailto:curtvt@aipl.arsusda.gov" TargetMode="External"/><Relationship Id="rId9" Type="http://schemas.openxmlformats.org/officeDocument/2006/relationships/hyperlink" Target="ftp://aipl.arsusda.gov/pub/outgoing/mtdfreml/userinfo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24: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Validation by Dividing into training and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9705" y="1247924"/>
            <a:ext cx="6183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#Cross validation</a:t>
            </a:r>
          </a:p>
          <a:p>
            <a:r>
              <a:rPr lang="is-IS" dirty="0"/>
              <a:t>set.seed(99164)</a:t>
            </a:r>
          </a:p>
          <a:p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en-US" dirty="0" err="1">
                <a:solidFill>
                  <a:srgbClr val="FF0000"/>
                </a:solidFill>
              </a:rPr>
              <a:t>nrow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testing=sample(</a:t>
            </a:r>
            <a:r>
              <a:rPr lang="en-US" dirty="0" err="1">
                <a:solidFill>
                  <a:srgbClr val="FF0000"/>
                </a:solidFill>
              </a:rPr>
              <a:t>n,round</a:t>
            </a:r>
            <a:r>
              <a:rPr lang="en-US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dirty="0">
                <a:solidFill>
                  <a:srgbClr val="FF0000"/>
                </a:solidFill>
              </a:rPr>
              <a:t>training=-testing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91DCA1-141A-8D41-A723-C6967A3C62C7}"/>
              </a:ext>
            </a:extLst>
          </p:cNvPr>
          <p:cNvSpPr/>
          <p:nvPr/>
        </p:nvSpPr>
        <p:spPr>
          <a:xfrm>
            <a:off x="2619705" y="3670280"/>
            <a:ext cx="6183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#GWAS on training to find QTNs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myGM,CV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/>
              <a:t>memo="GWAS",</a:t>
            </a:r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Estimate QTN effects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4942" y="1413765"/>
            <a:ext cx="790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ntop</a:t>
            </a:r>
            <a:r>
              <a:rPr lang="en-US" dirty="0"/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*2</a:t>
            </a:r>
            <a:endParaRPr lang="en-US" dirty="0"/>
          </a:p>
          <a:p>
            <a:r>
              <a:rPr lang="en-US" dirty="0"/>
              <a:t>index=order(myGAPIT3$GWAS[,4])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3D107-AF51-464A-95C0-3243D2247A1D}"/>
              </a:ext>
            </a:extLst>
          </p:cNvPr>
          <p:cNvSpPr/>
          <p:nvPr/>
        </p:nvSpPr>
        <p:spPr>
          <a:xfrm>
            <a:off x="2143430" y="3828517"/>
            <a:ext cx="7905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#Estimate effect and prediction</a:t>
            </a:r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553E9468-20D7-064B-B25D-3E2C54CE9BE1}"/>
              </a:ext>
            </a:extLst>
          </p:cNvPr>
          <p:cNvSpPr/>
          <p:nvPr/>
        </p:nvSpPr>
        <p:spPr>
          <a:xfrm>
            <a:off x="4051738" y="2806262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89FD93B-77D4-9E4C-8A15-BBEB82AC2F34}"/>
              </a:ext>
            </a:extLst>
          </p:cNvPr>
          <p:cNvSpPr/>
          <p:nvPr/>
        </p:nvSpPr>
        <p:spPr>
          <a:xfrm>
            <a:off x="5477202" y="2806261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8521F7E-2603-F846-A7F4-C5CCDB2F747C}"/>
              </a:ext>
            </a:extLst>
          </p:cNvPr>
          <p:cNvSpPr/>
          <p:nvPr/>
        </p:nvSpPr>
        <p:spPr>
          <a:xfrm>
            <a:off x="6902666" y="2806261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QTN</a:t>
            </a:r>
          </a:p>
        </p:txBody>
      </p:sp>
    </p:spTree>
    <p:extLst>
      <p:ext uri="{BB962C8B-B14F-4D97-AF65-F5344CB8AC3E}">
        <p14:creationId xmlns:p14="http://schemas.microsoft.com/office/powerpoint/2010/main" val="36770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473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Model fit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017" y="2266518"/>
            <a:ext cx="7036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order=</a:t>
            </a:r>
            <a:r>
              <a:rPr lang="en-US" sz="2000" dirty="0">
                <a:solidFill>
                  <a:srgbClr val="FF0000"/>
                </a:solidFill>
              </a:rPr>
              <a:t>match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[,1],myGAPIT4$Pred[,1])</a:t>
            </a:r>
          </a:p>
          <a:p>
            <a:r>
              <a:rPr lang="en-US" sz="2000" dirty="0" err="1"/>
              <a:t>myPred</a:t>
            </a:r>
            <a:r>
              <a:rPr lang="en-US" sz="2000" dirty="0"/>
              <a:t>=myGAPIT4$Pred[order,]</a:t>
            </a:r>
          </a:p>
          <a:p>
            <a:endParaRPr lang="en-US" sz="2000" dirty="0"/>
          </a:p>
          <a:p>
            <a:r>
              <a:rPr lang="en-US" sz="2000" dirty="0"/>
              <a:t>ry2=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,2])^2</a:t>
            </a:r>
          </a:p>
          <a:p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training]</a:t>
            </a:r>
            <a:r>
              <a:rPr lang="en-US" sz="2000" dirty="0"/>
              <a:t>)^2</a:t>
            </a:r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=c(2,1), mar = c(3,4,1,1))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,2])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square=",ry2,sep=""), side = 3)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E779B-2FB8-104B-9A06-A0832E31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18" y="626364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239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Accuracy in testing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59FCF-33A6-6248-8420-BE8DB757A799}"/>
              </a:ext>
            </a:extLst>
          </p:cNvPr>
          <p:cNvSpPr/>
          <p:nvPr/>
        </p:nvSpPr>
        <p:spPr>
          <a:xfrm>
            <a:off x="468911" y="1757881"/>
            <a:ext cx="69605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order=</a:t>
            </a:r>
            <a:r>
              <a:rPr lang="en-US" sz="2000" dirty="0">
                <a:solidFill>
                  <a:srgbClr val="FF0000"/>
                </a:solidFill>
              </a:rPr>
              <a:t>match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[,1],myGAPIT4$Pred[,1])</a:t>
            </a:r>
          </a:p>
          <a:p>
            <a:r>
              <a:rPr lang="en-US" sz="2000" dirty="0" err="1"/>
              <a:t>myPred</a:t>
            </a:r>
            <a:r>
              <a:rPr lang="en-US" sz="2000" dirty="0"/>
              <a:t>=myGAPIT4$Pred[order,]</a:t>
            </a:r>
          </a:p>
          <a:p>
            <a:endParaRPr lang="en-US" sz="2000" dirty="0"/>
          </a:p>
          <a:p>
            <a:r>
              <a:rPr lang="en-US" sz="2000" dirty="0"/>
              <a:t>ry2=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,2])^2</a:t>
            </a:r>
          </a:p>
          <a:p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testing]</a:t>
            </a:r>
            <a:r>
              <a:rPr lang="en-US" sz="2000" dirty="0"/>
              <a:t>)^2</a:t>
            </a:r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=c(2,1), mar = c(3,4,1,1))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,2])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square=",ry2,sep=""), side = 3)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AF5760-4FBE-3D4A-A8AC-D2FF1D1A32E2}"/>
              </a:ext>
            </a:extLst>
          </p:cNvPr>
          <p:cNvSpPr txBox="1">
            <a:spLocks/>
          </p:cNvSpPr>
          <p:nvPr/>
        </p:nvSpPr>
        <p:spPr>
          <a:xfrm>
            <a:off x="1269276" y="5088923"/>
            <a:ext cx="4163961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Why so good?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74F0F3E-8CE3-AF44-AAAE-80271F7593A4}"/>
              </a:ext>
            </a:extLst>
          </p:cNvPr>
          <p:cNvSpPr txBox="1">
            <a:spLocks/>
          </p:cNvSpPr>
          <p:nvPr/>
        </p:nvSpPr>
        <p:spPr>
          <a:xfrm>
            <a:off x="4754406" y="5088923"/>
            <a:ext cx="4163961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Only 2 QTNs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1799C-A374-9044-B6D2-AFA36BA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454" y="398051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977" y="6146800"/>
            <a:ext cx="2318045" cy="648929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2 QTNs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594975" y="6229655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20 QTNs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0" y="0"/>
            <a:ext cx="9144000" cy="72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MAS works for Mendelian traits, not polygenic traits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CD2AC-ACEC-A147-A5EE-ACEC8EEA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12" y="722672"/>
            <a:ext cx="2871565" cy="54864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6E6CCAF-E013-7F43-8AEC-687EFBB45899}"/>
              </a:ext>
            </a:extLst>
          </p:cNvPr>
          <p:cNvSpPr txBox="1">
            <a:spLocks/>
          </p:cNvSpPr>
          <p:nvPr/>
        </p:nvSpPr>
        <p:spPr>
          <a:xfrm>
            <a:off x="3651413" y="6146799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10 QTNs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7DA64-6B44-9345-AEBE-5821E88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255"/>
            <a:ext cx="2922978" cy="548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CA692-28F5-F846-A609-F0957A447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04" y="743255"/>
            <a:ext cx="2939143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A497D-6847-7846-BB7F-919B2759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516" y="722672"/>
            <a:ext cx="2939143" cy="5486400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9FB28EC-91E4-AC4E-A519-3A7A224893F5}"/>
              </a:ext>
            </a:extLst>
          </p:cNvPr>
          <p:cNvSpPr txBox="1">
            <a:spLocks/>
          </p:cNvSpPr>
          <p:nvPr/>
        </p:nvSpPr>
        <p:spPr>
          <a:xfrm>
            <a:off x="9624885" y="6146798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50 QTNs</a:t>
            </a:r>
          </a:p>
        </p:txBody>
      </p:sp>
    </p:spTree>
    <p:extLst>
      <p:ext uri="{BB962C8B-B14F-4D97-AF65-F5344CB8AC3E}">
        <p14:creationId xmlns:p14="http://schemas.microsoft.com/office/powerpoint/2010/main" val="360914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2737389" y="2"/>
            <a:ext cx="7650458" cy="6857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D5BE34-93D2-1945-9A04-B581024E0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r="11537"/>
          <a:stretch/>
        </p:blipFill>
        <p:spPr>
          <a:xfrm>
            <a:off x="2384706" y="5483585"/>
            <a:ext cx="914400" cy="1157291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573491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3982" y="6412530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5714" t="16939" r="23827" b="23252"/>
          <a:stretch/>
        </p:blipFill>
        <p:spPr>
          <a:xfrm>
            <a:off x="5489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65539" y="51567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0266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966" y="97985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199"/>
          <a:stretch/>
        </p:blipFill>
        <p:spPr>
          <a:xfrm>
            <a:off x="1757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56" y="3185953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/>
          <a:srcRect l="841" t="1388" r="9259" b="4514"/>
          <a:stretch/>
        </p:blipFill>
        <p:spPr>
          <a:xfrm>
            <a:off x="8982624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579143" y="1861113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39669" y="3313950"/>
            <a:ext cx="235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Bayes A, B,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Cpi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4818044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488566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862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825635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1988" y="1653302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8578" y="4479860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97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86504" y="2438790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59151" y="415163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05241" y="3907574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93276" y="391877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57552" y="3929253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5390171" y="3496395"/>
            <a:ext cx="120997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732" y="252290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3751217" y="1382714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4030468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3299167" y="5662063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2406657" y="6366293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Z. Zhang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4810647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5346763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3329745" y="5029201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3329745" y="5514621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1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2792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2804938" y="1770472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5802" y="1752133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8384" y="3252372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35095" y="4082080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single crosses;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C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V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</a:p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2" y="5350969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r>
              <a:rPr lang="en-US" sz="3600" dirty="0">
                <a:solidFill>
                  <a:schemeClr val="accent2"/>
                </a:solidFill>
              </a:rPr>
              <a:t> reinvent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4753" y="4654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10" y="4431574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00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056" r="5188"/>
          <a:stretch/>
        </p:blipFill>
        <p:spPr>
          <a:xfrm>
            <a:off x="4671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2418" r="13826"/>
          <a:stretch/>
        </p:blipFill>
        <p:spPr>
          <a:xfrm>
            <a:off x="6590125" y="4431574"/>
            <a:ext cx="1348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891" y="179250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>
                <a:solidFill>
                  <a:prstClr val="black"/>
                </a:solidFill>
                <a:latin typeface="Times-Roman" charset="0"/>
              </a:rPr>
              <a:t>(MTDFREML)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Welcome 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2980" y="5444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2980" y="3920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375" y="2243960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MTDF-NRM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8775" y="2243960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MTDF-ARM</a:t>
            </a:r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6265480" y="3060941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5231476" y="3060941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6265480" y="4737341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1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7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82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Marker based kinship in MTDFREML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Zhang</a:t>
            </a:r>
            <a:r>
              <a:rPr lang="en-US" dirty="0"/>
              <a:t> et al., J. </a:t>
            </a:r>
            <a:r>
              <a:rPr lang="en-US" dirty="0" err="1"/>
              <a:t>Anim</a:t>
            </a:r>
            <a:r>
              <a:rPr lang="en-US" dirty="0"/>
              <a:t> Sci.,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4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4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BLUP and variance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6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Arbitrary </a:t>
            </a:r>
          </a:p>
          <a:p>
            <a:r>
              <a:rPr lang="en-US" b="1" dirty="0"/>
              <a:t>Relationship </a:t>
            </a:r>
          </a:p>
          <a:p>
            <a:r>
              <a:rPr lang="en-US" b="1" dirty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73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58" y="4647612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 by GAPIT</a:t>
            </a:r>
          </a:p>
          <a:p>
            <a:r>
              <a:rPr lang="en-US" dirty="0">
                <a:latin typeface="Constantia" charset="0"/>
              </a:rPr>
              <a:t>Method development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Prediction of individuals without phenotypes</a:t>
            </a:r>
          </a:p>
        </p:txBody>
      </p:sp>
    </p:spTree>
    <p:extLst>
      <p:ext uri="{BB962C8B-B14F-4D97-AF65-F5344CB8AC3E}">
        <p14:creationId xmlns:p14="http://schemas.microsoft.com/office/powerpoint/2010/main" val="20643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Mixed Linear Model (MLM)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26" r="26621"/>
          <a:stretch/>
        </p:blipFill>
        <p:spPr>
          <a:xfrm>
            <a:off x="2965450" y="2590800"/>
            <a:ext cx="5857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329" y="69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Z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2831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8198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7413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0363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198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2720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61242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19936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97652" y="200936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3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607" y="1630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Generic Z matrix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514453" y="1852798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897708" y="21895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5424" y="21985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21691" y="21895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14453" y="277924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9407" y="27462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451" y="27792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67988" y="274566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27368" y="57833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6403" y="573425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6477124" y="186200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u12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9684362" y="223173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0062078" y="278844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30659" y="278788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59074" y="577647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968121" y="6064226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30792" y="6064226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69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365" y="1935950"/>
            <a:ext cx="3834091" cy="2592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1" y="2647459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42365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8479221" cy="100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Pedigree + Marker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01" y="313303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45" y="3203117"/>
            <a:ext cx="9144000" cy="365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30F13-AB6C-064A-81B9-199DE0B9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05" y="1612325"/>
            <a:ext cx="5564084" cy="121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D136-5A32-C34F-B7E2-002E4710DCF8}"/>
              </a:ext>
            </a:extLst>
          </p:cNvPr>
          <p:cNvSpPr txBox="1"/>
          <p:nvPr/>
        </p:nvSpPr>
        <p:spPr>
          <a:xfrm>
            <a:off x="2815459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EA2F0-D8F9-E144-96BA-F0BDAC1498D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974225" y="2486109"/>
            <a:ext cx="69255" cy="446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0392D0-912B-B646-96FC-A581D56A34BF}"/>
              </a:ext>
            </a:extLst>
          </p:cNvPr>
          <p:cNvSpPr txBox="1"/>
          <p:nvPr/>
        </p:nvSpPr>
        <p:spPr>
          <a:xfrm>
            <a:off x="484367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 kinship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D5F1CF-EE4D-5648-800F-20BDD0F515D5}"/>
              </a:ext>
            </a:extLst>
          </p:cNvPr>
          <p:cNvCxnSpPr>
            <a:cxnSpLocks/>
          </p:cNvCxnSpPr>
          <p:nvPr/>
        </p:nvCxnSpPr>
        <p:spPr>
          <a:xfrm>
            <a:off x="7146564" y="2674694"/>
            <a:ext cx="95157" cy="257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E4E88-B9AD-EF4B-AAB8-B3F9626B0CBF}"/>
              </a:ext>
            </a:extLst>
          </p:cNvPr>
          <p:cNvSpPr txBox="1"/>
          <p:nvPr/>
        </p:nvSpPr>
        <p:spPr>
          <a:xfrm>
            <a:off x="674684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Arbitrary weight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55463-AB37-0E44-AFEB-102D1BED8E4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347607" y="1494484"/>
            <a:ext cx="122323" cy="3499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09ABD0-332C-044A-A923-6857D03F89F6}"/>
              </a:ext>
            </a:extLst>
          </p:cNvPr>
          <p:cNvSpPr txBox="1"/>
          <p:nvPr/>
        </p:nvSpPr>
        <p:spPr>
          <a:xfrm>
            <a:off x="4311164" y="1125152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 genotyped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CEF31-A49D-A044-805D-ED09765C2A73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5829" y="1648728"/>
            <a:ext cx="188624" cy="569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1675C-8FCF-234D-8FA3-ACE581551E25}"/>
              </a:ext>
            </a:extLst>
          </p:cNvPr>
          <p:cNvSpPr txBox="1"/>
          <p:nvPr/>
        </p:nvSpPr>
        <p:spPr>
          <a:xfrm>
            <a:off x="6475687" y="1002397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 of non genotyped</a:t>
            </a:r>
          </a:p>
        </p:txBody>
      </p:sp>
    </p:spTree>
    <p:extLst>
      <p:ext uri="{BB962C8B-B14F-4D97-AF65-F5344CB8AC3E}">
        <p14:creationId xmlns:p14="http://schemas.microsoft.com/office/powerpoint/2010/main" val="57724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Henderson's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89" y="2008981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5" y="4018757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5" y="5234782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703" y="180181"/>
            <a:ext cx="13397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by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357041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/>
              <a:t> 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6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96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031" y="1520456"/>
            <a:ext cx="6556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=c(2,2),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C269-D9C9-2F40-99B7-E34AF4079C9E}"/>
              </a:ext>
            </a:extLst>
          </p:cNvPr>
          <p:cNvSpPr txBox="1"/>
          <p:nvPr/>
        </p:nvSpPr>
        <p:spPr>
          <a:xfrm>
            <a:off x="7190406" y="1520456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phenotype</a:t>
            </a:r>
            <a:endParaRPr lang="en-US" sz="2000" baseline="-1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1D33-C139-C048-BC92-CCCB934ED02B}"/>
              </a:ext>
            </a:extLst>
          </p:cNvPr>
          <p:cNvSpPr txBox="1"/>
          <p:nvPr/>
        </p:nvSpPr>
        <p:spPr>
          <a:xfrm>
            <a:off x="9666419" y="1520456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True BV</a:t>
            </a:r>
            <a:endParaRPr lang="en-US" sz="2000" baseline="-1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8F44-D6B7-AB4E-8F5C-6BD824E07946}"/>
              </a:ext>
            </a:extLst>
          </p:cNvPr>
          <p:cNvSpPr txBox="1"/>
          <p:nvPr/>
        </p:nvSpPr>
        <p:spPr>
          <a:xfrm rot="16200000">
            <a:off x="11098671" y="2834804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phenotype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3ED2D-9FA8-B246-81EE-ACD5856D17BE}"/>
              </a:ext>
            </a:extLst>
          </p:cNvPr>
          <p:cNvSpPr txBox="1"/>
          <p:nvPr/>
        </p:nvSpPr>
        <p:spPr>
          <a:xfrm rot="16200000">
            <a:off x="11098671" y="5114168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BV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02B811-E648-974A-B81F-94AE71DB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76" y="2085470"/>
            <a:ext cx="4772530" cy="47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7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96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C269-D9C9-2F40-99B7-E34AF4079C9E}"/>
              </a:ext>
            </a:extLst>
          </p:cNvPr>
          <p:cNvSpPr txBox="1"/>
          <p:nvPr/>
        </p:nvSpPr>
        <p:spPr>
          <a:xfrm>
            <a:off x="7190405" y="1325563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phenotype</a:t>
            </a:r>
            <a:endParaRPr lang="en-US" sz="2000" baseline="-1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1D33-C139-C048-BC92-CCCB934ED02B}"/>
              </a:ext>
            </a:extLst>
          </p:cNvPr>
          <p:cNvSpPr txBox="1"/>
          <p:nvPr/>
        </p:nvSpPr>
        <p:spPr>
          <a:xfrm>
            <a:off x="9666418" y="1325563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True BV</a:t>
            </a:r>
            <a:endParaRPr lang="en-US" sz="2000" baseline="-1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8F44-D6B7-AB4E-8F5C-6BD824E07946}"/>
              </a:ext>
            </a:extLst>
          </p:cNvPr>
          <p:cNvSpPr txBox="1"/>
          <p:nvPr/>
        </p:nvSpPr>
        <p:spPr>
          <a:xfrm rot="16200000">
            <a:off x="11098670" y="2639911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phenotype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3ED2D-9FA8-B246-81EE-ACD5856D17BE}"/>
              </a:ext>
            </a:extLst>
          </p:cNvPr>
          <p:cNvSpPr txBox="1"/>
          <p:nvPr/>
        </p:nvSpPr>
        <p:spPr>
          <a:xfrm rot="16200000">
            <a:off x="11098670" y="4919275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BV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E2C1C-AC7F-6B41-B780-465408DD6A1A}"/>
              </a:ext>
            </a:extLst>
          </p:cNvPr>
          <p:cNvSpPr/>
          <p:nvPr/>
        </p:nvSpPr>
        <p:spPr>
          <a:xfrm>
            <a:off x="146080" y="1325563"/>
            <a:ext cx="64275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=c(2,2),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51DD8D-C7F4-C14C-9255-F4260381A8E9}"/>
              </a:ext>
            </a:extLst>
          </p:cNvPr>
          <p:cNvSpPr txBox="1">
            <a:spLocks/>
          </p:cNvSpPr>
          <p:nvPr/>
        </p:nvSpPr>
        <p:spPr>
          <a:xfrm>
            <a:off x="236374" y="6146799"/>
            <a:ext cx="6246946" cy="68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50QTNs: </a:t>
            </a:r>
            <a:r>
              <a:rPr lang="en-US" sz="4000" dirty="0" err="1">
                <a:solidFill>
                  <a:srgbClr val="FF0000"/>
                </a:solidFill>
              </a:rPr>
              <a:t>gBLUP</a:t>
            </a:r>
            <a:r>
              <a:rPr lang="en-US" sz="4000" dirty="0">
                <a:solidFill>
                  <a:srgbClr val="FF0000"/>
                </a:solidFill>
              </a:rPr>
              <a:t>=MAS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5FE21-8DA9-DF4E-B302-FFE3E69B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59" y="1819010"/>
            <a:ext cx="5448908" cy="50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The power of molecular breeding</a:t>
            </a:r>
          </a:p>
          <a:p>
            <a:r>
              <a:rPr lang="en-US" dirty="0">
                <a:latin typeface="Constantia" charset="0"/>
              </a:rPr>
              <a:t>Method development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Prediction of individuals without phenotypes</a:t>
            </a:r>
          </a:p>
        </p:txBody>
      </p:sp>
    </p:spTree>
    <p:extLst>
      <p:ext uri="{BB962C8B-B14F-4D97-AF65-F5344CB8AC3E}">
        <p14:creationId xmlns:p14="http://schemas.microsoft.com/office/powerpoint/2010/main" val="19429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GAPIT</a:t>
            </a:r>
          </a:p>
          <a:p>
            <a:r>
              <a:rPr lang="en-US" dirty="0"/>
              <a:t>Import data</a:t>
            </a:r>
          </a:p>
          <a:p>
            <a:r>
              <a:rPr lang="en-US" dirty="0"/>
              <a:t>Simulate phenotype</a:t>
            </a:r>
          </a:p>
          <a:p>
            <a:r>
              <a:rPr lang="en-US" dirty="0"/>
              <a:t>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by GAPIT</a:t>
            </a:r>
          </a:p>
        </p:txBody>
      </p:sp>
    </p:spTree>
    <p:extLst>
      <p:ext uri="{BB962C8B-B14F-4D97-AF65-F5344CB8AC3E}">
        <p14:creationId xmlns:p14="http://schemas.microsoft.com/office/powerpoint/2010/main" val="1856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47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Taxa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Block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4722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8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101" y="1325563"/>
            <a:ext cx="98362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50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is-I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[index1to5,],h2=.5,NQTN=</a:t>
            </a:r>
            <a:r>
              <a:rPr lang="en-US" dirty="0" err="1">
                <a:latin typeface="Candara" charset="0"/>
              </a:rPr>
              <a:t>nqtn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38701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834" y="15428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myGAPIT</a:t>
            </a:r>
            <a:r>
              <a:rPr lang="fi-FI" sz="2400" dirty="0"/>
              <a:t> &lt;- GAPIT(Y=</a:t>
            </a:r>
            <a:r>
              <a:rPr lang="fi-FI" sz="2400" dirty="0" err="1"/>
              <a:t>mySim$Y,GD</a:t>
            </a:r>
            <a:r>
              <a:rPr lang="fi-FI" sz="2400" dirty="0"/>
              <a:t>=</a:t>
            </a:r>
            <a:r>
              <a:rPr lang="fi-FI" sz="2400" dirty="0" err="1"/>
              <a:t>myGD,GM</a:t>
            </a:r>
            <a:r>
              <a:rPr lang="fi-FI" sz="2400" dirty="0"/>
              <a:t>=</a:t>
            </a:r>
            <a:r>
              <a:rPr lang="fi-FI" sz="2400" dirty="0" err="1"/>
              <a:t>myGM</a:t>
            </a:r>
            <a:r>
              <a:rPr lang="fi-FI" sz="2400" dirty="0"/>
              <a:t>, </a:t>
            </a:r>
            <a:r>
              <a:rPr lang="fi-FI" sz="2400" dirty="0" err="1">
                <a:solidFill>
                  <a:srgbClr val="FF0000"/>
                </a:solidFill>
              </a:rPr>
              <a:t>PCA.total</a:t>
            </a:r>
            <a:r>
              <a:rPr lang="fi-FI" sz="2400" dirty="0">
                <a:solidFill>
                  <a:srgbClr val="FF0000"/>
                </a:solidFill>
              </a:rPr>
              <a:t>=3</a:t>
            </a:r>
            <a:r>
              <a:rPr lang="fi-FI" sz="2400" dirty="0"/>
              <a:t>,</a:t>
            </a:r>
            <a:r>
              <a:rPr lang="fi-FI" sz="2400" dirty="0">
                <a:solidFill>
                  <a:srgbClr val="FF0000"/>
                </a:solidFill>
              </a:rPr>
              <a:t>CV=</a:t>
            </a:r>
            <a:r>
              <a:rPr lang="fi-FI" sz="2400" dirty="0" err="1">
                <a:solidFill>
                  <a:srgbClr val="FF0000"/>
                </a:solidFill>
              </a:rPr>
              <a:t>myCV</a:t>
            </a:r>
            <a:r>
              <a:rPr lang="fi-FI" sz="2400" dirty="0" err="1"/>
              <a:t>,model</a:t>
            </a:r>
            <a:r>
              <a:rPr lang="fi-FI" sz="2400" dirty="0"/>
              <a:t>="GLM",</a:t>
            </a:r>
            <a:r>
              <a:rPr lang="fi-FI" sz="2400" dirty="0" err="1"/>
              <a:t>QTN.position</a:t>
            </a:r>
            <a:r>
              <a:rPr lang="fi-FI" sz="2400" dirty="0"/>
              <a:t>=</a:t>
            </a:r>
            <a:r>
              <a:rPr lang="fi-FI" sz="2400" dirty="0" err="1"/>
              <a:t>mySim$QTN.position,memo</a:t>
            </a:r>
            <a:r>
              <a:rPr lang="fi-FI" sz="2400" dirty="0"/>
              <a:t>="GLM",)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1BEB9-BF58-5645-B3C2-E657C43C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4" y="2743200"/>
            <a:ext cx="93030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4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6254334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PC and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432" y="1252728"/>
            <a:ext cx="695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order=</a:t>
            </a:r>
            <a:r>
              <a:rPr lang="en-US" sz="2400" dirty="0">
                <a:solidFill>
                  <a:srgbClr val="FF0000"/>
                </a:solidFill>
              </a:rPr>
              <a:t>match</a:t>
            </a:r>
            <a:r>
              <a:rPr lang="en-US" sz="2400" dirty="0"/>
              <a:t>(</a:t>
            </a:r>
            <a:r>
              <a:rPr lang="en-US" sz="2400" dirty="0" err="1"/>
              <a:t>mySim$Y</a:t>
            </a:r>
            <a:r>
              <a:rPr lang="en-US" sz="2400" dirty="0"/>
              <a:t>[,1],</a:t>
            </a:r>
            <a:r>
              <a:rPr lang="en-US" sz="2400" dirty="0" err="1"/>
              <a:t>myGAPIT$Pred</a:t>
            </a:r>
            <a:r>
              <a:rPr lang="en-US" sz="2400" dirty="0"/>
              <a:t>[,1])</a:t>
            </a:r>
          </a:p>
          <a:p>
            <a:r>
              <a:rPr lang="en-US" sz="2400" dirty="0" err="1"/>
              <a:t>myPred</a:t>
            </a:r>
            <a:r>
              <a:rPr lang="en-US" sz="2400" dirty="0"/>
              <a:t>=</a:t>
            </a:r>
            <a:r>
              <a:rPr lang="en-US" sz="2400" dirty="0" err="1"/>
              <a:t>myGAPIT$Pred</a:t>
            </a:r>
            <a:r>
              <a:rPr lang="en-US" sz="2400" dirty="0"/>
              <a:t>[order,]</a:t>
            </a:r>
          </a:p>
          <a:p>
            <a:endParaRPr lang="en-US" sz="2400" dirty="0"/>
          </a:p>
          <a:p>
            <a:r>
              <a:rPr lang="en-US" sz="2400" dirty="0"/>
              <a:t>ry2=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mySim$Y</a:t>
            </a:r>
            <a:r>
              <a:rPr lang="en-US" sz="2400" dirty="0"/>
              <a:t>[,2])^2</a:t>
            </a:r>
          </a:p>
          <a:p>
            <a:r>
              <a:rPr lang="en-US" sz="2400" dirty="0"/>
              <a:t>ru2=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mySim$u</a:t>
            </a:r>
            <a:r>
              <a:rPr lang="en-US" sz="2400" dirty="0"/>
              <a:t>)^2</a:t>
            </a:r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=c(2,1), mar = c(3,4,1,1))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mySim$Y</a:t>
            </a:r>
            <a:r>
              <a:rPr lang="en-US" sz="2400" dirty="0"/>
              <a:t>[,2])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square=",ry2,sep=""), side = 3)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mySim$u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square=",ru2,sep=""), side =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927F1-1CA8-E047-962A-60A93552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70" y="443752"/>
            <a:ext cx="318722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9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6924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Choose top five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845" y="1252728"/>
            <a:ext cx="6291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ntop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*2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index=order(</a:t>
            </a:r>
            <a:r>
              <a:rPr lang="en-US" dirty="0" err="1">
                <a:solidFill>
                  <a:srgbClr val="FF0000"/>
                </a:solidFill>
              </a:rPr>
              <a:t>myGAPIT$GWAS</a:t>
            </a:r>
            <a:r>
              <a:rPr lang="en-US" dirty="0">
                <a:solidFill>
                  <a:srgbClr val="FF0000"/>
                </a:solidFill>
              </a:rPr>
              <a:t>[,4])</a:t>
            </a:r>
          </a:p>
          <a:p>
            <a:r>
              <a:rPr lang="en-US" dirty="0">
                <a:solidFill>
                  <a:srgbClr val="FF0000"/>
                </a:solidFill>
              </a:rPr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7147E-972F-5545-AD8E-74825218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5" y="3150058"/>
            <a:ext cx="11015230" cy="3085203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579CEF9C-F93C-DA46-A4D6-4069C7B2C05B}"/>
              </a:ext>
            </a:extLst>
          </p:cNvPr>
          <p:cNvSpPr/>
          <p:nvPr/>
        </p:nvSpPr>
        <p:spPr>
          <a:xfrm>
            <a:off x="2356757" y="4692659"/>
            <a:ext cx="651641" cy="4493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6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A1B8A-D734-EA44-9826-9A41F6B41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825247"/>
            <a:ext cx="7774658" cy="23677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0"/>
            <a:ext cx="777465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Estimate effects and prediction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2F4D2-6289-9249-A720-F3F7FCF591B0}"/>
              </a:ext>
            </a:extLst>
          </p:cNvPr>
          <p:cNvSpPr/>
          <p:nvPr/>
        </p:nvSpPr>
        <p:spPr>
          <a:xfrm>
            <a:off x="4287840" y="1583219"/>
            <a:ext cx="4405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order=</a:t>
            </a:r>
            <a:r>
              <a:rPr lang="en-US" sz="1400" dirty="0">
                <a:solidFill>
                  <a:srgbClr val="FF0000"/>
                </a:solidFill>
              </a:rPr>
              <a:t>match</a:t>
            </a:r>
            <a:r>
              <a:rPr lang="en-US" sz="1400" dirty="0"/>
              <a:t>(</a:t>
            </a:r>
            <a:r>
              <a:rPr lang="en-US" sz="1400" dirty="0" err="1"/>
              <a:t>mySim$Y</a:t>
            </a:r>
            <a:r>
              <a:rPr lang="en-US" sz="1400" dirty="0"/>
              <a:t>[,1],myGAPIT2$Pred[,1])</a:t>
            </a:r>
          </a:p>
          <a:p>
            <a:r>
              <a:rPr lang="en-US" sz="1400" dirty="0" err="1"/>
              <a:t>myPred</a:t>
            </a:r>
            <a:r>
              <a:rPr lang="en-US" sz="1400" dirty="0"/>
              <a:t>=myGAPIT2$Pred[order,]</a:t>
            </a:r>
          </a:p>
          <a:p>
            <a:endParaRPr lang="en-US" sz="1400" dirty="0"/>
          </a:p>
          <a:p>
            <a:r>
              <a:rPr lang="en-US" sz="1400" dirty="0"/>
              <a:t>ry2=</a:t>
            </a:r>
            <a:r>
              <a:rPr lang="en-US" sz="1400" dirty="0" err="1"/>
              <a:t>cor</a:t>
            </a:r>
            <a:r>
              <a:rPr lang="en-US" sz="1400" dirty="0"/>
              <a:t>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mySim$Y</a:t>
            </a:r>
            <a:r>
              <a:rPr lang="en-US" sz="1400" dirty="0"/>
              <a:t>[,2])^2</a:t>
            </a:r>
          </a:p>
          <a:p>
            <a:r>
              <a:rPr lang="en-US" sz="1400" dirty="0"/>
              <a:t>ru2=</a:t>
            </a:r>
            <a:r>
              <a:rPr lang="en-US" sz="1400" dirty="0" err="1"/>
              <a:t>cor</a:t>
            </a:r>
            <a:r>
              <a:rPr lang="en-US" sz="1400" dirty="0"/>
              <a:t>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mySim$u</a:t>
            </a:r>
            <a:r>
              <a:rPr lang="en-US" sz="1400" dirty="0"/>
              <a:t>)^2</a:t>
            </a:r>
          </a:p>
          <a:p>
            <a:r>
              <a:rPr lang="en-US" sz="1400" dirty="0"/>
              <a:t>par(</a:t>
            </a:r>
            <a:r>
              <a:rPr lang="en-US" sz="1400" dirty="0" err="1"/>
              <a:t>mfrow</a:t>
            </a:r>
            <a:r>
              <a:rPr lang="en-US" sz="1400" dirty="0"/>
              <a:t>=c(2,1), mar = c(3,4,1,1))</a:t>
            </a:r>
          </a:p>
          <a:p>
            <a:r>
              <a:rPr lang="en-US" sz="1400" dirty="0"/>
              <a:t>plot(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mySim$Y</a:t>
            </a:r>
            <a:r>
              <a:rPr lang="en-US" sz="1400" dirty="0"/>
              <a:t>[,2])</a:t>
            </a:r>
          </a:p>
          <a:p>
            <a:r>
              <a:rPr lang="en-US" sz="1400" dirty="0" err="1"/>
              <a:t>mtext</a:t>
            </a:r>
            <a:r>
              <a:rPr lang="en-US" sz="1400" dirty="0"/>
              <a:t>(paste("R square=",ry2,sep=""), side = 3)</a:t>
            </a:r>
          </a:p>
          <a:p>
            <a:r>
              <a:rPr lang="en-US" sz="1400" dirty="0"/>
              <a:t>plot(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mtext</a:t>
            </a:r>
            <a:r>
              <a:rPr lang="en-US" sz="1400" dirty="0"/>
              <a:t>(paste("R square=",ru2,sep=""), side = 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83C95-A4DE-2544-9D3D-5CE1B0903744}"/>
              </a:ext>
            </a:extLst>
          </p:cNvPr>
          <p:cNvSpPr/>
          <p:nvPr/>
        </p:nvSpPr>
        <p:spPr>
          <a:xfrm>
            <a:off x="322534" y="1706329"/>
            <a:ext cx="3868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mySim$Y,GD</a:t>
            </a:r>
            <a:r>
              <a:rPr lang="en-US" dirty="0"/>
              <a:t>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SNP.test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FALSE,</a:t>
            </a:r>
            <a:r>
              <a:rPr lang="en-US" dirty="0" err="1"/>
              <a:t>memo</a:t>
            </a:r>
            <a:r>
              <a:rPr lang="en-US" dirty="0"/>
              <a:t>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BB8BFD0-8490-C343-B73E-E795A0C48A07}"/>
              </a:ext>
            </a:extLst>
          </p:cNvPr>
          <p:cNvSpPr/>
          <p:nvPr/>
        </p:nvSpPr>
        <p:spPr>
          <a:xfrm>
            <a:off x="127000" y="5756176"/>
            <a:ext cx="6096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49C7B-848E-6148-A8A6-0A5AFB37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324" y="403412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1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2421</Words>
  <Application>Microsoft Macintosh PowerPoint</Application>
  <PresentationFormat>Widescreen</PresentationFormat>
  <Paragraphs>489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Constantia</vt:lpstr>
      <vt:lpstr>Symbol</vt:lpstr>
      <vt:lpstr>Times-Roman</vt:lpstr>
      <vt:lpstr>Office Theme</vt:lpstr>
      <vt:lpstr>Statistical Genomics</vt:lpstr>
      <vt:lpstr>Highlight</vt:lpstr>
      <vt:lpstr>MAS by GAPIT</vt:lpstr>
      <vt:lpstr>mdp_env.txt</vt:lpstr>
      <vt:lpstr>Import data and simulate phenotype</vt:lpstr>
      <vt:lpstr>GWAS</vt:lpstr>
      <vt:lpstr>Prediction with PC and ENV</vt:lpstr>
      <vt:lpstr>Choose top five SNPs</vt:lpstr>
      <vt:lpstr>Estimate effects and prediction</vt:lpstr>
      <vt:lpstr>Validation by Dividing into training and testing</vt:lpstr>
      <vt:lpstr>Estimate QTN effects in training</vt:lpstr>
      <vt:lpstr>Model fit in training</vt:lpstr>
      <vt:lpstr>Accuracy in testing</vt:lpstr>
      <vt:lpstr>2 QTNs</vt:lpstr>
      <vt:lpstr>PowerPoint Presentation</vt:lpstr>
      <vt:lpstr>gBLUP</vt:lpstr>
      <vt:lpstr>gBLUP reinvent</vt:lpstr>
      <vt:lpstr>PowerPoint Presentation</vt:lpstr>
      <vt:lpstr>Marker based kinship in MTDFREML</vt:lpstr>
      <vt:lpstr>Mixed Linear Model (MLM)</vt:lpstr>
      <vt:lpstr>Z matrix</vt:lpstr>
      <vt:lpstr>Generic Z matrix</vt:lpstr>
      <vt:lpstr>Efficient kinship algorithm</vt:lpstr>
      <vt:lpstr>Pedigree + Marker</vt:lpstr>
      <vt:lpstr>Henderson's formula</vt:lpstr>
      <vt:lpstr>gBLUP by GAPIT</vt:lpstr>
      <vt:lpstr>Training</vt:lpstr>
      <vt:lpstr>Testing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112</cp:revision>
  <dcterms:created xsi:type="dcterms:W3CDTF">2020-01-18T23:14:17Z</dcterms:created>
  <dcterms:modified xsi:type="dcterms:W3CDTF">2021-04-05T23:34:10Z</dcterms:modified>
</cp:coreProperties>
</file>