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6"/>
  </p:notesMasterIdLst>
  <p:sldIdLst>
    <p:sldId id="307" r:id="rId2"/>
    <p:sldId id="395" r:id="rId3"/>
    <p:sldId id="369" r:id="rId4"/>
    <p:sldId id="372" r:id="rId5"/>
    <p:sldId id="359" r:id="rId6"/>
    <p:sldId id="360" r:id="rId7"/>
    <p:sldId id="375" r:id="rId8"/>
    <p:sldId id="380" r:id="rId9"/>
    <p:sldId id="387" r:id="rId10"/>
    <p:sldId id="382" r:id="rId11"/>
    <p:sldId id="381" r:id="rId12"/>
    <p:sldId id="385" r:id="rId13"/>
    <p:sldId id="386" r:id="rId14"/>
    <p:sldId id="351" r:id="rId15"/>
    <p:sldId id="378" r:id="rId16"/>
    <p:sldId id="384" r:id="rId17"/>
    <p:sldId id="350" r:id="rId18"/>
    <p:sldId id="374" r:id="rId19"/>
    <p:sldId id="368" r:id="rId20"/>
    <p:sldId id="388" r:id="rId21"/>
    <p:sldId id="394" r:id="rId22"/>
    <p:sldId id="390" r:id="rId23"/>
    <p:sldId id="392" r:id="rId24"/>
    <p:sldId id="3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14"/>
    <p:restoredTop sz="81536"/>
  </p:normalViewPr>
  <p:slideViewPr>
    <p:cSldViewPr snapToGrid="0" snapToObjects="1">
      <p:cViewPr varScale="1">
        <p:scale>
          <a:sx n="162" d="100"/>
          <a:sy n="162" d="100"/>
        </p:scale>
        <p:origin x="1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145/321105.321114" TargetMode="External"/><Relationship Id="rId2" Type="http://schemas.openxmlformats.org/officeDocument/2006/relationships/hyperlink" Target="https://en.wikipedia.org/wiki/Digital_object_identifie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ran.r-project.org/src/contrib/rrBLUP_4.4.tar.gz" TargetMode="External"/><Relationship Id="rId13" Type="http://schemas.openxmlformats.org/officeDocument/2006/relationships/hyperlink" Target="https://cran.r-project.org/bin/macosx/contrib/3.1/rrBLUP_4.3.tgz" TargetMode="External"/><Relationship Id="rId3" Type="http://schemas.openxmlformats.org/officeDocument/2006/relationships/hyperlink" Target="http://potatobreeding.cals.wisc.edu/software" TargetMode="External"/><Relationship Id="rId7" Type="http://schemas.openxmlformats.org/officeDocument/2006/relationships/hyperlink" Target="https://cran.r-project.org/web/packages/rrBLUP/rrBLUP.pdf" TargetMode="External"/><Relationship Id="rId12" Type="http://schemas.openxmlformats.org/officeDocument/2006/relationships/hyperlink" Target="https://cran.r-project.org/bin/macosx/contrib/3.2/rrBLUP_4.4.tgz" TargetMode="External"/><Relationship Id="rId17" Type="http://schemas.openxmlformats.org/officeDocument/2006/relationships/hyperlink" Target="https://cran.r-project.org/web/packages/PopVar/index.html" TargetMode="External"/><Relationship Id="rId2" Type="http://schemas.openxmlformats.org/officeDocument/2006/relationships/hyperlink" Target="https://cran.r-project.org/web/licenses/GPL-3" TargetMode="External"/><Relationship Id="rId16" Type="http://schemas.openxmlformats.org/officeDocument/2006/relationships/hyperlink" Target="https://cran.r-project.org/web/packages/GeneticSubsetter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an.r-project.org/web/checks/check_results_rrBLUP.html" TargetMode="External"/><Relationship Id="rId11" Type="http://schemas.openxmlformats.org/officeDocument/2006/relationships/hyperlink" Target="https://cran.r-project.org/bin/windows/contrib/3.1/rrBLUP_4.4.zip" TargetMode="External"/><Relationship Id="rId5" Type="http://schemas.openxmlformats.org/officeDocument/2006/relationships/hyperlink" Target="https://cran.r-project.org/web/packages/rrBLUP/NEWS" TargetMode="External"/><Relationship Id="rId15" Type="http://schemas.openxmlformats.org/officeDocument/2006/relationships/hyperlink" Target="https://cran.r-project.org/src/contrib/Archive/rrBLUP" TargetMode="External"/><Relationship Id="rId10" Type="http://schemas.openxmlformats.org/officeDocument/2006/relationships/hyperlink" Target="https://cran.r-project.org/bin/windows/contrib/3.2/rrBLUP_4.4.zip" TargetMode="External"/><Relationship Id="rId4" Type="http://schemas.openxmlformats.org/officeDocument/2006/relationships/hyperlink" Target="https://cran.r-project.org/web/packages/rrBLUP/citation.html" TargetMode="External"/><Relationship Id="rId9" Type="http://schemas.openxmlformats.org/officeDocument/2006/relationships/hyperlink" Target="https://cran.r-project.org/bin/windows/contrib/3.3/rrBLUP_4.4.zip" TargetMode="External"/><Relationship Id="rId14" Type="http://schemas.openxmlformats.org/officeDocument/2006/relationships/hyperlink" Target="https://cran.r-project.org/bin/macosx/mavericks/contrib/3.2/rrBLUP_4.4.tgz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25</a:t>
            </a: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: Ridge Regression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329" y="2727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BLUP of individuals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1492345" y="2231951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4526" y="544310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4244" y="544310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35623" y="544310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3417" y="544309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7067" y="1352836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3200" y="1352837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5146" y="135283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61883" y="544310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17999" y="544310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4217" y="54430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11179" y="1817617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85146" y="178762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25198" y="17671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73286" y="177895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06897" y="17700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60074" y="6063745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 </a:t>
            </a:r>
            <a:r>
              <a:rPr lang="pt-BR" sz="2400" dirty="0" err="1">
                <a:latin typeface="Candara" charset="0"/>
              </a:rPr>
              <a:t>Zu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023209"/>
              </p:ext>
            </p:extLst>
          </p:nvPr>
        </p:nvGraphicFramePr>
        <p:xfrm>
          <a:off x="6897267" y="1352837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Ind1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Ind19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Ind20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u19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u20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8221828" y="544309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80522" y="168955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58238" y="16985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104505" y="168955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897267" y="2279281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82221" y="2246268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97265" y="2279281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350802" y="2245705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10182" y="5283368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79217" y="5234294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84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083" y="698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Switch individuals to SNPs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9"/>
          <a:stretch/>
        </p:blipFill>
        <p:spPr>
          <a:xfrm>
            <a:off x="1476580" y="2211665"/>
            <a:ext cx="393608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8761" y="542281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8479" y="542281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858" y="542281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1302" y="133255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7435" y="133255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69381" y="133255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46118" y="542281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57521" y="542281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03739" y="542281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95414" y="179733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69381" y="176733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09433" y="174688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91132" y="174972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44309" y="604345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 </a:t>
            </a:r>
            <a:r>
              <a:rPr lang="pt-BR" sz="2400" dirty="0" err="1">
                <a:latin typeface="Candara" charset="0"/>
              </a:rPr>
              <a:t>Ms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55629"/>
              </p:ext>
            </p:extLst>
          </p:nvPr>
        </p:nvGraphicFramePr>
        <p:xfrm>
          <a:off x="6881502" y="133255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SNPm-1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SNPm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S2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Sm-1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8206063" y="5422811"/>
                <a:ext cx="7554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400" dirty="0" err="1">
                    <a:latin typeface="Candara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endParaRPr lang="pt-BR" sz="2400" baseline="30000" dirty="0">
                  <a:latin typeface="Candara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063" y="5422811"/>
                <a:ext cx="755433" cy="461665"/>
              </a:xfrm>
              <a:prstGeom prst="rect">
                <a:avLst/>
              </a:prstGeom>
              <a:blipFill>
                <a:blip r:embed="rId3"/>
                <a:stretch>
                  <a:fillRect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6264757" y="166926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42473" y="167830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088740" y="166926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881502" y="2258995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66456" y="2225982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81500" y="2258995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335037" y="222541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94417" y="5263082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63452" y="5214008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757521" y="175867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8459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198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BLUP on individuals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981198" y="1143000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</a:t>
            </a:r>
            <a:r>
              <a:rPr lang="en-US" sz="3600" dirty="0" err="1"/>
              <a:t>Xb</a:t>
            </a:r>
            <a:r>
              <a:rPr lang="en-US" sz="3600" dirty="0"/>
              <a:t> + </a:t>
            </a:r>
            <a:r>
              <a:rPr lang="en-US" sz="3600" dirty="0" err="1"/>
              <a:t>Zu</a:t>
            </a:r>
            <a:r>
              <a:rPr lang="en-US" sz="3600" dirty="0"/>
              <a:t> + 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81199" y="3033559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𝑍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3033559"/>
                <a:ext cx="5081451" cy="1117550"/>
              </a:xfrm>
              <a:prstGeom prst="rect">
                <a:avLst/>
              </a:prstGeom>
              <a:blipFill>
                <a:blip r:embed="rId2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981200" y="4555696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555696"/>
                <a:ext cx="6453052" cy="1453668"/>
              </a:xfrm>
              <a:prstGeom prst="rect">
                <a:avLst/>
              </a:prstGeom>
              <a:blipFill>
                <a:blip r:embed="rId3"/>
                <a:stretch>
                  <a:fillRect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981200" y="2193917"/>
                <a:ext cx="5081451" cy="43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/>
                  <a:t>u</a:t>
                </a:r>
                <a:r>
                  <a:rPr lang="pt-BR" sz="2800" dirty="0" err="1"/>
                  <a:t>~N</a:t>
                </a:r>
                <a:r>
                  <a:rPr lang="pt-BR" sz="2800" dirty="0"/>
                  <a:t>(0, 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charset="0"/>
                      </a:rPr>
                      <m:t>),</m:t>
                    </m:r>
                    <m:r>
                      <m:rPr>
                        <m:nor/>
                      </m:rPr>
                      <a:rPr lang="en-US" sz="2800">
                        <a:latin typeface="Cambria Math" charset="0"/>
                      </a:rPr>
                      <m:t>e</m:t>
                    </m:r>
                    <m:r>
                      <m:rPr>
                        <m:nor/>
                      </m:rPr>
                      <a:rPr lang="pt-BR" sz="2800" dirty="0"/>
                      <m:t>~</m:t>
                    </m:r>
                    <m:r>
                      <m:rPr>
                        <m:nor/>
                      </m:rPr>
                      <a:rPr lang="pt-BR" sz="2800" dirty="0"/>
                      <m:t>N</m:t>
                    </m:r>
                    <m:r>
                      <m:rPr>
                        <m:nor/>
                      </m:rPr>
                      <a:rPr lang="pt-BR" sz="2800" dirty="0"/>
                      <m:t>(0,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m:rPr>
                        <m:nor/>
                      </m:rPr>
                      <a:rPr lang="en-US" sz="2800" dirty="0"/>
                      <m:t>I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charset="0"/>
                      </a:rPr>
                      <m:t>), 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193917"/>
                <a:ext cx="5081451" cy="435056"/>
              </a:xfrm>
              <a:prstGeom prst="rect">
                <a:avLst/>
              </a:prstGeom>
              <a:blipFill>
                <a:blip r:embed="rId4"/>
                <a:stretch>
                  <a:fillRect l="-4500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1799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198" y="9194"/>
            <a:ext cx="8229600" cy="12599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BLUP on markers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(Z to M, and u to s)</a:t>
            </a:r>
            <a:endParaRPr lang="en-US" sz="2800" b="1" dirty="0">
              <a:solidFill>
                <a:schemeClr val="accent1"/>
              </a:solidFill>
              <a:latin typeface="Calibri" charset="0"/>
            </a:endParaRP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981198" y="1269124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</a:t>
            </a:r>
            <a:r>
              <a:rPr lang="en-US" sz="3600" dirty="0" err="1"/>
              <a:t>Xb</a:t>
            </a:r>
            <a:r>
              <a:rPr lang="en-US" sz="3600" dirty="0"/>
              <a:t> + </a:t>
            </a:r>
            <a:r>
              <a:rPr lang="en-US" sz="3600" dirty="0" err="1"/>
              <a:t>Ms</a:t>
            </a:r>
            <a:r>
              <a:rPr lang="en-US" sz="3600" dirty="0"/>
              <a:t> + 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81199" y="3159683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𝑀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3159683"/>
                <a:ext cx="5081451" cy="1117550"/>
              </a:xfrm>
              <a:prstGeom prst="rect">
                <a:avLst/>
              </a:prstGeom>
              <a:blipFill>
                <a:blip r:embed="rId2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981200" y="4681820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𝑀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𝑀𝑋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𝑀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81820"/>
                <a:ext cx="6453052" cy="1453668"/>
              </a:xfrm>
              <a:prstGeom prst="rect">
                <a:avLst/>
              </a:prstGeom>
              <a:blipFill>
                <a:blip r:embed="rId3"/>
                <a:stretch>
                  <a:fillRect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981200" y="2320041"/>
                <a:ext cx="5081451" cy="43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/>
                  <a:t>s~N(0, 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</a:rPr>
                          <m:t>a</m:t>
                        </m:r>
                      </m:sub>
                      <m:sup>
                        <m:r>
                          <a:rPr lang="en-US" sz="2800" i="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0">
                        <a:latin typeface="Cambria Math" charset="0"/>
                      </a:rPr>
                      <m:t>),</m:t>
                    </m:r>
                    <m:r>
                      <m:rPr>
                        <m:nor/>
                      </m:rPr>
                      <a:rPr lang="en-US" sz="2800">
                        <a:latin typeface="Cambria Math" charset="0"/>
                      </a:rPr>
                      <m:t>e</m:t>
                    </m:r>
                    <m:r>
                      <m:rPr>
                        <m:nor/>
                      </m:rPr>
                      <a:rPr lang="pt-BR" sz="2800" dirty="0"/>
                      <m:t>~</m:t>
                    </m:r>
                    <m:r>
                      <m:rPr>
                        <m:nor/>
                      </m:rPr>
                      <a:rPr lang="pt-BR" sz="2800" dirty="0"/>
                      <m:t>N</m:t>
                    </m:r>
                    <m:r>
                      <m:rPr>
                        <m:nor/>
                      </m:rPr>
                      <a:rPr lang="pt-BR" sz="2800" dirty="0"/>
                      <m:t>(0,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m:rPr>
                        <m:nor/>
                      </m:rPr>
                      <a:rPr lang="en-US" sz="2800" dirty="0"/>
                      <m:t>I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</a:rPr>
                          <m:t>e</m:t>
                        </m:r>
                      </m:sub>
                      <m:sup>
                        <m:r>
                          <a:rPr lang="en-US" sz="2800" i="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0">
                        <a:latin typeface="Cambria Math" charset="0"/>
                      </a:rPr>
                      <m:t>), </m:t>
                    </m:r>
                    <m:r>
                      <m:rPr>
                        <m:sty m:val="p"/>
                      </m:rPr>
                      <a:rPr lang="en-US" sz="280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A</m:t>
                    </m:r>
                    <m:r>
                      <a:rPr lang="en-US" sz="280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I</m:t>
                    </m:r>
                    <m:r>
                      <a:rPr lang="en-US" sz="2800" i="0">
                        <a:latin typeface="Cambria Math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20041"/>
                <a:ext cx="5081451" cy="435056"/>
              </a:xfrm>
              <a:prstGeom prst="rect">
                <a:avLst/>
              </a:prstGeom>
              <a:blipFill>
                <a:blip r:embed="rId4"/>
                <a:stretch>
                  <a:fillRect l="-4500" t="-25714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6392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2" y="1325562"/>
            <a:ext cx="11343290" cy="5343251"/>
          </a:xfrm>
        </p:spPr>
        <p:txBody>
          <a:bodyPr>
            <a:noAutofit/>
          </a:bodyPr>
          <a:lstStyle/>
          <a:p>
            <a:r>
              <a:rPr lang="en-US" sz="3200" dirty="0"/>
              <a:t>Independently invented in many contexts </a:t>
            </a:r>
          </a:p>
          <a:p>
            <a:r>
              <a:rPr lang="en-US" sz="3200" dirty="0"/>
              <a:t>Different names: e.g. </a:t>
            </a:r>
            <a:r>
              <a:rPr lang="en-US" sz="3200" dirty="0" err="1"/>
              <a:t>Tikhonov</a:t>
            </a:r>
            <a:r>
              <a:rPr lang="en-US" sz="3200" dirty="0"/>
              <a:t> regularization (1963), Phillips–</a:t>
            </a:r>
            <a:r>
              <a:rPr lang="en-US" sz="3200" dirty="0" err="1"/>
              <a:t>Twomey</a:t>
            </a:r>
            <a:r>
              <a:rPr lang="en-US" sz="3200" dirty="0"/>
              <a:t> method, and constrained linear inversion</a:t>
            </a:r>
          </a:p>
          <a:p>
            <a:pPr lvl="1">
              <a:buFont typeface="Wingdings" charset="2"/>
              <a:buChar char="Ø"/>
            </a:pPr>
            <a:r>
              <a:rPr lang="en-US" sz="3200" dirty="0" err="1"/>
              <a:t>Tikhonov</a:t>
            </a:r>
            <a:r>
              <a:rPr lang="en-US" sz="3200" dirty="0"/>
              <a:t>, A. N. (1963). "</a:t>
            </a:r>
            <a:r>
              <a:rPr lang="en-US" sz="3200" dirty="0" err="1"/>
              <a:t>О</a:t>
            </a:r>
            <a:r>
              <a:rPr lang="en-US" sz="3200" dirty="0"/>
              <a:t> </a:t>
            </a:r>
            <a:r>
              <a:rPr lang="en-US" sz="3200" dirty="0" err="1"/>
              <a:t>решении</a:t>
            </a:r>
            <a:r>
              <a:rPr lang="en-US" sz="3200" dirty="0"/>
              <a:t> </a:t>
            </a:r>
            <a:r>
              <a:rPr lang="en-US" sz="3200" dirty="0" err="1"/>
              <a:t>некорректно</a:t>
            </a:r>
            <a:r>
              <a:rPr lang="en-US" sz="3200" dirty="0"/>
              <a:t> </a:t>
            </a:r>
            <a:r>
              <a:rPr lang="en-US" sz="3200" dirty="0" err="1"/>
              <a:t>поставленных</a:t>
            </a:r>
            <a:r>
              <a:rPr lang="en-US" sz="3200" dirty="0"/>
              <a:t> </a:t>
            </a:r>
            <a:r>
              <a:rPr lang="en-US" sz="3200" dirty="0" err="1"/>
              <a:t>задач</a:t>
            </a:r>
            <a:r>
              <a:rPr lang="en-US" sz="3200" dirty="0"/>
              <a:t> </a:t>
            </a:r>
            <a:r>
              <a:rPr lang="en-US" sz="3200" dirty="0" err="1"/>
              <a:t>и</a:t>
            </a:r>
            <a:r>
              <a:rPr lang="en-US" sz="3200" dirty="0"/>
              <a:t> </a:t>
            </a:r>
            <a:r>
              <a:rPr lang="en-US" sz="3200" dirty="0" err="1"/>
              <a:t>методе</a:t>
            </a:r>
            <a:r>
              <a:rPr lang="en-US" sz="3200" dirty="0"/>
              <a:t> </a:t>
            </a:r>
            <a:r>
              <a:rPr lang="en-US" sz="3200" dirty="0" err="1"/>
              <a:t>регуляризации</a:t>
            </a:r>
            <a:r>
              <a:rPr lang="en-US" sz="3200" dirty="0"/>
              <a:t>". </a:t>
            </a:r>
            <a:r>
              <a:rPr lang="en-US" sz="3200" i="1" dirty="0" err="1"/>
              <a:t>Doklady</a:t>
            </a:r>
            <a:r>
              <a:rPr lang="en-US" sz="3200" i="1" dirty="0"/>
              <a:t> </a:t>
            </a:r>
            <a:r>
              <a:rPr lang="en-US" sz="3200" i="1" dirty="0" err="1"/>
              <a:t>Akademii</a:t>
            </a:r>
            <a:r>
              <a:rPr lang="en-US" sz="3200" i="1" dirty="0"/>
              <a:t> </a:t>
            </a:r>
            <a:r>
              <a:rPr lang="en-US" sz="3200" i="1" dirty="0" err="1"/>
              <a:t>Nauk</a:t>
            </a:r>
            <a:r>
              <a:rPr lang="en-US" sz="3200" i="1" dirty="0"/>
              <a:t> SSSR</a:t>
            </a:r>
            <a:r>
              <a:rPr lang="en-US" sz="3200" dirty="0"/>
              <a:t> </a:t>
            </a:r>
            <a:r>
              <a:rPr lang="en-US" sz="3200" b="1" dirty="0"/>
              <a:t>151</a:t>
            </a:r>
            <a:r>
              <a:rPr lang="en-US" sz="3200" dirty="0"/>
              <a:t>: 501–504.. Translated in "Solution of incorrectly formulated problems and the </a:t>
            </a:r>
            <a:r>
              <a:rPr lang="en-US" sz="3200" dirty="0">
                <a:solidFill>
                  <a:srgbClr val="FF0000"/>
                </a:solidFill>
              </a:rPr>
              <a:t>regularization</a:t>
            </a:r>
            <a:r>
              <a:rPr lang="en-US" sz="3200" dirty="0"/>
              <a:t> method". </a:t>
            </a:r>
            <a:r>
              <a:rPr lang="en-US" sz="3200" i="1" dirty="0"/>
              <a:t>Soviet Mathematics</a:t>
            </a:r>
            <a:r>
              <a:rPr lang="en-US" sz="3200" dirty="0"/>
              <a:t> </a:t>
            </a:r>
            <a:r>
              <a:rPr lang="en-US" sz="3200" b="1" dirty="0"/>
              <a:t>4</a:t>
            </a:r>
            <a:r>
              <a:rPr lang="en-US" sz="3200" dirty="0"/>
              <a:t>: 1035–1038.</a:t>
            </a:r>
          </a:p>
          <a:p>
            <a:pPr lvl="1">
              <a:buFont typeface="Wingdings" charset="2"/>
              <a:buChar char="Ø"/>
            </a:pPr>
            <a:r>
              <a:rPr lang="en-US" sz="3200" dirty="0"/>
              <a:t>Phillips, D. L. (1962). "A Technique for the Numerical Solution of Certain Integral Equations of the First Kind". </a:t>
            </a:r>
            <a:r>
              <a:rPr lang="en-US" sz="3200" i="1" dirty="0"/>
              <a:t>Journal of the ACM</a:t>
            </a:r>
            <a:r>
              <a:rPr lang="en-US" sz="3200" dirty="0"/>
              <a:t> </a:t>
            </a:r>
            <a:r>
              <a:rPr lang="en-US" sz="3200" b="1" dirty="0"/>
              <a:t>9</a:t>
            </a:r>
            <a:r>
              <a:rPr lang="en-US" sz="3200" dirty="0"/>
              <a:t>: 84. </a:t>
            </a:r>
            <a:r>
              <a:rPr lang="en-US" sz="3200" dirty="0">
                <a:hlinkClick r:id="rId2"/>
              </a:rPr>
              <a:t>doi:</a:t>
            </a:r>
            <a:r>
              <a:rPr lang="en-US" sz="3200" dirty="0">
                <a:hlinkClick r:id="rId3"/>
              </a:rPr>
              <a:t>10.1145/321105.321114.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973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Ridge Regression</a:t>
            </a:r>
          </a:p>
        </p:txBody>
      </p:sp>
    </p:spTree>
    <p:extLst>
      <p:ext uri="{BB962C8B-B14F-4D97-AF65-F5344CB8AC3E}">
        <p14:creationId xmlns:p14="http://schemas.microsoft.com/office/powerpoint/2010/main" val="2754610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983" y="-219672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rrBLUP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vs.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0700" y="3618271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s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s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s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3917" y="6081643"/>
            <a:ext cx="15328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   ~N(0,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50000" y="4478557"/>
            <a:ext cx="847066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83200" y="4478557"/>
            <a:ext cx="10668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60800" y="4478557"/>
            <a:ext cx="24892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00716" y="2144643"/>
            <a:ext cx="288256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</a:rPr>
              <a:t>s~N</a:t>
            </a:r>
            <a:r>
              <a:rPr lang="en-US" sz="3200" dirty="0">
                <a:solidFill>
                  <a:srgbClr val="0000FF"/>
                </a:solidFill>
              </a:rPr>
              <a:t>(0, I σ</a:t>
            </a:r>
            <a:r>
              <a:rPr lang="en-US" sz="3200" baseline="-25000" dirty="0">
                <a:solidFill>
                  <a:srgbClr val="0000FF"/>
                </a:solidFill>
              </a:rPr>
              <a:t>r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6" name="Straight Arrow Connector 15"/>
          <p:cNvCxnSpPr>
            <a:endCxn id="15" idx="2"/>
          </p:cNvCxnSpPr>
          <p:nvPr/>
        </p:nvCxnSpPr>
        <p:spPr>
          <a:xfrm flipV="1">
            <a:off x="4239118" y="2601843"/>
            <a:ext cx="16028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2"/>
          </p:cNvCxnSpPr>
          <p:nvPr/>
        </p:nvCxnSpPr>
        <p:spPr>
          <a:xfrm flipV="1">
            <a:off x="5496418" y="2601843"/>
            <a:ext cx="3455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2"/>
          </p:cNvCxnSpPr>
          <p:nvPr/>
        </p:nvCxnSpPr>
        <p:spPr>
          <a:xfrm flipH="1" flipV="1">
            <a:off x="5842000" y="2601843"/>
            <a:ext cx="1927720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68700" y="4364258"/>
            <a:ext cx="4635500" cy="1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3" idx="0"/>
          </p:cNvCxnSpPr>
          <p:nvPr/>
        </p:nvCxnSpPr>
        <p:spPr>
          <a:xfrm flipH="1">
            <a:off x="4802518" y="4478558"/>
            <a:ext cx="1039483" cy="165223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448834" y="6130788"/>
            <a:ext cx="7073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23634" y="6130788"/>
            <a:ext cx="65273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50000" y="6081643"/>
            <a:ext cx="10502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σ</a:t>
            </a:r>
            <a:r>
              <a:rPr lang="en-US" sz="3200" baseline="-25000" dirty="0">
                <a:solidFill>
                  <a:srgbClr val="FF0000"/>
                </a:solidFill>
              </a:rPr>
              <a:t>a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5108" y="2144643"/>
            <a:ext cx="170987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rrBLUP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1200" y="6077796"/>
            <a:ext cx="161199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gBLUP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33" grpId="0"/>
      <p:bldP spid="35" grpId="0"/>
      <p:bldP spid="36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908" y="1952442"/>
            <a:ext cx="8229600" cy="1299642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accent2"/>
                </a:solidFill>
              </a:rPr>
              <a:t>u=</a:t>
            </a:r>
            <a:r>
              <a:rPr lang="en-US" sz="9600" dirty="0" err="1">
                <a:solidFill>
                  <a:schemeClr val="accent2"/>
                </a:solidFill>
              </a:rPr>
              <a:t>Ms</a:t>
            </a:r>
            <a:endParaRPr lang="en-US" sz="9600" baseline="30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2028908" y="3456564"/>
                <a:ext cx="8229600" cy="8530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sz="5600">
                    <a:solidFill>
                      <a:schemeClr val="accent2"/>
                    </a:solidFill>
                  </a:rPr>
                  <a:t>if </a:t>
                </a:r>
                <a:r>
                  <a:rPr lang="en-US" sz="5600" dirty="0">
                    <a:solidFill>
                      <a:schemeClr val="accent2"/>
                    </a:solidFill>
                  </a:rPr>
                  <a:t>A=MM</a:t>
                </a:r>
                <a14:m>
                  <m:oMath xmlns:m="http://schemas.openxmlformats.org/officeDocument/2006/math">
                    <m:r>
                      <a:rPr lang="en-US" sz="5600" i="1">
                        <a:solidFill>
                          <a:schemeClr val="accent2"/>
                        </a:solidFill>
                        <a:latin typeface="Cambria Math" charset="0"/>
                      </a:rPr>
                      <m:t>′</m:t>
                    </m:r>
                  </m:oMath>
                </a14:m>
                <a:endParaRPr lang="en-US" sz="56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908" y="3456564"/>
                <a:ext cx="8229600" cy="853044"/>
              </a:xfrm>
              <a:prstGeom prst="rect">
                <a:avLst/>
              </a:prstGeom>
              <a:blipFill>
                <a:blip r:embed="rId2"/>
                <a:stretch>
                  <a:fillRect t="-2205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605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rrBlupMethod6</a:t>
            </a:r>
          </a:p>
          <a:p>
            <a:r>
              <a:rPr lang="en-US" dirty="0"/>
              <a:t>ridge</a:t>
            </a:r>
          </a:p>
          <a:p>
            <a:r>
              <a:rPr lang="en-US" dirty="0" err="1"/>
              <a:t>Lm.ridge</a:t>
            </a:r>
            <a:r>
              <a:rPr lang="en-US" dirty="0"/>
              <a:t> (from MASS): library(MASS)</a:t>
            </a:r>
          </a:p>
          <a:p>
            <a:r>
              <a:rPr lang="en-US" dirty="0" err="1"/>
              <a:t>rrBLUP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 packages for ridge regression</a:t>
            </a:r>
          </a:p>
        </p:txBody>
      </p:sp>
    </p:spTree>
    <p:extLst>
      <p:ext uri="{BB962C8B-B14F-4D97-AF65-F5344CB8AC3E}">
        <p14:creationId xmlns:p14="http://schemas.microsoft.com/office/powerpoint/2010/main" val="1771787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7726863" y="1642188"/>
            <a:ext cx="390020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Ridge Regression + BLUP</a:t>
            </a:r>
          </a:p>
          <a:p>
            <a:r>
              <a:rPr lang="en-US" sz="2400" dirty="0"/>
              <a:t>EMMA to estimate variance components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4850" y="0"/>
            <a:ext cx="8865929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rrBLUP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R package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B01707-7B29-A243-BBC4-A58BD596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51" y="689688"/>
            <a:ext cx="1270000" cy="1905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17F597-780B-9949-8E37-1FCEB1285704}"/>
              </a:ext>
            </a:extLst>
          </p:cNvPr>
          <p:cNvSpPr/>
          <p:nvPr/>
        </p:nvSpPr>
        <p:spPr>
          <a:xfrm>
            <a:off x="434850" y="2634313"/>
            <a:ext cx="1270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Jeffrey </a:t>
            </a:r>
            <a:r>
              <a:rPr lang="en-US" sz="1200" dirty="0" err="1"/>
              <a:t>Endelman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900219-4722-1C44-BBC9-A4018F9C9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93" y="3220242"/>
            <a:ext cx="7402370" cy="33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7A456-5724-FD4A-843F-CA3B2454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94" y="1407150"/>
            <a:ext cx="7267513" cy="5205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71"/>
          <a:stretch/>
        </p:blipFill>
        <p:spPr>
          <a:xfrm>
            <a:off x="2146738" y="302402"/>
            <a:ext cx="9144000" cy="110474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612508" y="2176664"/>
            <a:ext cx="500284" cy="33523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5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 (MAS&gt;BLUP&gt;RR)</a:t>
            </a:r>
          </a:p>
          <a:p>
            <a:r>
              <a:rPr lang="en-US" dirty="0">
                <a:latin typeface="Constantia" charset="0"/>
              </a:rPr>
              <a:t>Ridge Regression</a:t>
            </a:r>
          </a:p>
          <a:p>
            <a:r>
              <a:rPr lang="en-US" dirty="0" err="1">
                <a:latin typeface="Constantia" charset="0"/>
              </a:rPr>
              <a:t>rrBLUP</a:t>
            </a:r>
            <a:r>
              <a:rPr lang="en-US" dirty="0">
                <a:latin typeface="Constantia" charset="0"/>
              </a:rPr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422673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1848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rrBLUP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on CRAN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4503" y="1325563"/>
            <a:ext cx="87702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535353"/>
                </a:solidFill>
                <a:latin typeface="Courier-Bold" charset="0"/>
              </a:rPr>
              <a:t>rrBLUP</a:t>
            </a:r>
            <a:r>
              <a:rPr lang="en-US" sz="1200" b="1" dirty="0">
                <a:solidFill>
                  <a:srgbClr val="535353"/>
                </a:solidFill>
                <a:latin typeface="Courier-Bold" charset="0"/>
              </a:rPr>
              <a:t>: Ridge Regression and Other Kernels for Genomic Selection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Software for genomic prediction with the RR-BLUP mixed model. One application is to estimate marker effects by ridge regression; alternatively, BLUPs can be calculated based on an additive relationship matrix or a Gaussian kernel.</a:t>
            </a:r>
          </a:p>
          <a:p>
            <a:r>
              <a:rPr lang="de-DE" sz="1200" dirty="0">
                <a:solidFill>
                  <a:prstClr val="black"/>
                </a:solidFill>
                <a:latin typeface="Times-Roman" charset="0"/>
              </a:rPr>
              <a:t>Version:	4.4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Depends:	R (≥ 2.14)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Suggests:	parallel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Published:	2015-10-28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Author:	Jeffrey 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Endelman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Maintainer:	Jeffrey 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Endelman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 &lt;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endelman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 at 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wisc.edu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&gt;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License: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2"/>
              </a:rPr>
              <a:t>GPL-3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2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URL: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3"/>
              </a:rPr>
              <a:t>http://potatobreeding.cals.wisc.edu/software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3"/>
              </a:rPr>
              <a:t>	</a:t>
            </a:r>
          </a:p>
          <a:p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NeedsCompilation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:	no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Citation: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4"/>
              </a:rPr>
              <a:t>rrBLUP citation info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4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Materials: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5"/>
              </a:rPr>
              <a:t>NEWS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5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CRAN checks: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6"/>
              </a:rPr>
              <a:t>rrBLUP results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6"/>
              </a:rPr>
              <a:t>	</a:t>
            </a:r>
          </a:p>
          <a:p>
            <a:r>
              <a:rPr lang="en-US" sz="1200" b="1" dirty="0">
                <a:solidFill>
                  <a:srgbClr val="535353"/>
                </a:solidFill>
                <a:latin typeface="Courier-Bold" charset="0"/>
              </a:rPr>
              <a:t>Downloads: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Reference manual: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7"/>
              </a:rPr>
              <a:t>rrBLUP.pdf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7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Package source: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8"/>
              </a:rPr>
              <a:t>rrBLUP_4.4.tar.gz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8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Windows binaries:	r-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devel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9"/>
              </a:rPr>
              <a:t>rrBLUP_4.4.zip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9"/>
              </a:rPr>
              <a:t>, r-release: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0"/>
              </a:rPr>
              <a:t>rrBLUP_4.4.zip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0"/>
              </a:rPr>
              <a:t>, r-oldrel: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1"/>
              </a:rPr>
              <a:t>rrBLUP_4.4.zip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1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OS X Snow Leopard binaries:	r-release: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2"/>
              </a:rPr>
              <a:t>rrBLUP_4.4.tgz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2"/>
              </a:rPr>
              <a:t>, r-oldrel: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3"/>
              </a:rPr>
              <a:t>rrBLUP_4.3.tgz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3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OS X Mavericks binaries:	r-release: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4"/>
              </a:rPr>
              <a:t>rrBLUP_4.4.tgz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4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Old sources: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5"/>
              </a:rPr>
              <a:t>rrBLUP archive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5"/>
              </a:rPr>
              <a:t>	</a:t>
            </a:r>
          </a:p>
          <a:p>
            <a:r>
              <a:rPr lang="en-US" sz="1200" b="1" dirty="0">
                <a:solidFill>
                  <a:srgbClr val="535353"/>
                </a:solidFill>
                <a:latin typeface="Courier-Bold" charset="0"/>
              </a:rPr>
              <a:t>Reverse dependencies: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Reverse depends: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6"/>
              </a:rPr>
              <a:t>GeneticSubsetter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6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Reverse imports: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7"/>
              </a:rPr>
              <a:t>PopVar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248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Import data and simulate phenotype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8995" y="1325563"/>
            <a:ext cx="983621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mdp_numeric.txt",head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mdp_SNP_information.txt",head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mdp_env.txt",head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[,-1]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index1to5=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[,2]&lt;6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X1to5 =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[,index1to5]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taxa=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[,1]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set.seed(99164)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cbind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(taxa,X1to5)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GAPIT.Phenotype.Simulation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(GD=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GD.candidate,GM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[index1to5,],h2=.5,NQTN=</a:t>
            </a:r>
            <a:r>
              <a:rPr lang="en-US" sz="3200" dirty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=.95,QTNDist="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normal",CV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myCV,cveff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=c(.01,.01))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setwd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("~/Desktop/temp")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5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08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Ridge Regression vs.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621" y="1716033"/>
            <a:ext cx="47747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pt-BR" dirty="0"/>
          </a:p>
          <a:p>
            <a:r>
              <a:rPr lang="pt-BR" dirty="0"/>
              <a:t>#prepare data</a:t>
            </a:r>
          </a:p>
          <a:p>
            <a:r>
              <a:rPr lang="pt-BR" dirty="0" err="1"/>
              <a:t>y</a:t>
            </a:r>
            <a:r>
              <a:rPr lang="pt-BR" dirty="0"/>
              <a:t> &lt;- </a:t>
            </a:r>
            <a:r>
              <a:rPr lang="pt-BR" dirty="0" err="1"/>
              <a:t>mySim$Y</a:t>
            </a:r>
            <a:r>
              <a:rPr lang="pt-BR" dirty="0"/>
              <a:t>[,2]</a:t>
            </a:r>
          </a:p>
          <a:p>
            <a:r>
              <a:rPr lang="pt-BR" dirty="0"/>
              <a:t>M=</a:t>
            </a:r>
            <a:r>
              <a:rPr lang="pt-BR" dirty="0" err="1"/>
              <a:t>as.matrix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#</a:t>
            </a:r>
            <a:r>
              <a:rPr lang="pt-BR" dirty="0" err="1"/>
              <a:t>Ridge</a:t>
            </a:r>
            <a:r>
              <a:rPr lang="pt-BR" dirty="0"/>
              <a:t> </a:t>
            </a:r>
            <a:r>
              <a:rPr lang="pt-BR" dirty="0" err="1"/>
              <a:t>Regression</a:t>
            </a:r>
            <a:endParaRPr lang="pt-BR" dirty="0"/>
          </a:p>
          <a:p>
            <a:r>
              <a:rPr lang="pt-BR" dirty="0"/>
              <a:t>ans1 &lt;- </a:t>
            </a:r>
            <a:r>
              <a:rPr lang="pt-BR" dirty="0" err="1"/>
              <a:t>mixed.solve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=</a:t>
            </a:r>
            <a:r>
              <a:rPr lang="pt-BR" dirty="0" err="1"/>
              <a:t>y,Z</a:t>
            </a:r>
            <a:r>
              <a:rPr lang="pt-BR" dirty="0"/>
              <a:t>=M)</a:t>
            </a:r>
          </a:p>
          <a:p>
            <a:endParaRPr lang="pt-BR" dirty="0"/>
          </a:p>
          <a:p>
            <a:r>
              <a:rPr lang="pt-BR" dirty="0"/>
              <a:t>#</a:t>
            </a:r>
            <a:r>
              <a:rPr lang="pt-BR" dirty="0" err="1"/>
              <a:t>gBLUP</a:t>
            </a:r>
            <a:endParaRPr lang="pt-BR" dirty="0"/>
          </a:p>
          <a:p>
            <a:r>
              <a:rPr lang="pt-BR" dirty="0" err="1"/>
              <a:t>K</a:t>
            </a:r>
            <a:r>
              <a:rPr lang="pt-BR" dirty="0"/>
              <a:t> &lt;- </a:t>
            </a:r>
            <a:r>
              <a:rPr lang="pt-BR" dirty="0" err="1"/>
              <a:t>tcrossprod</a:t>
            </a:r>
            <a:r>
              <a:rPr lang="pt-BR" dirty="0"/>
              <a:t>(M) #</a:t>
            </a:r>
            <a:r>
              <a:rPr lang="pt-BR" dirty="0" err="1"/>
              <a:t>K</a:t>
            </a:r>
            <a:r>
              <a:rPr lang="pt-BR" dirty="0"/>
              <a:t> = MM'</a:t>
            </a:r>
          </a:p>
          <a:p>
            <a:r>
              <a:rPr lang="pt-BR" dirty="0"/>
              <a:t>ans2 &lt;- </a:t>
            </a:r>
            <a:r>
              <a:rPr lang="pt-BR" dirty="0" err="1"/>
              <a:t>mixed.solve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=</a:t>
            </a:r>
            <a:r>
              <a:rPr lang="pt-BR" dirty="0" err="1"/>
              <a:t>y,K</a:t>
            </a:r>
            <a:r>
              <a:rPr lang="pt-BR" dirty="0"/>
              <a:t>=</a:t>
            </a:r>
            <a:r>
              <a:rPr lang="pt-BR" dirty="0" err="1"/>
              <a:t>K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en-US" dirty="0"/>
              <a:t>#Compare GEBV</a:t>
            </a:r>
          </a:p>
          <a:p>
            <a:r>
              <a:rPr lang="en-US" dirty="0"/>
              <a:t>plot(M%*%ans1$u, ans2$u)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01" y="3944995"/>
            <a:ext cx="6024282" cy="2572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240" y="913246"/>
            <a:ext cx="2468443" cy="26851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56727" y="4756766"/>
            <a:ext cx="717176" cy="353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02940" y="6164232"/>
            <a:ext cx="717176" cy="353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5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083" y="44528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rrBLUP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vs GAPIT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442" y="1657432"/>
            <a:ext cx="57715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model="</a:t>
            </a:r>
            <a:r>
              <a:rPr lang="en-US" dirty="0" err="1"/>
              <a:t>gBLUP</a:t>
            </a:r>
            <a:r>
              <a:rPr lang="en-US" dirty="0"/>
              <a:t>",</a:t>
            </a:r>
          </a:p>
          <a:p>
            <a:r>
              <a:rPr lang="en-US" dirty="0" err="1"/>
              <a:t>file.output</a:t>
            </a:r>
            <a:r>
              <a:rPr lang="en-US" dirty="0"/>
              <a:t>=F)</a:t>
            </a:r>
          </a:p>
          <a:p>
            <a:endParaRPr lang="en-US" dirty="0"/>
          </a:p>
          <a:p>
            <a:r>
              <a:rPr lang="en-US" dirty="0" err="1"/>
              <a:t>order.raw</a:t>
            </a:r>
            <a:r>
              <a:rPr lang="en-US" dirty="0"/>
              <a:t>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taxa,myGAPIT$Pred</a:t>
            </a:r>
            <a:r>
              <a:rPr lang="en-US" dirty="0"/>
              <a:t>[,1])</a:t>
            </a:r>
          </a:p>
          <a:p>
            <a:r>
              <a:rPr lang="en-US" dirty="0"/>
              <a:t>plot(ans2$u, </a:t>
            </a:r>
            <a:r>
              <a:rPr lang="en-US" dirty="0" err="1"/>
              <a:t>myGAPIT$Pred</a:t>
            </a:r>
            <a:r>
              <a:rPr lang="en-US" dirty="0"/>
              <a:t>[order.raw,5])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3" y="1191683"/>
            <a:ext cx="4051300" cy="4406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5442" y="4793658"/>
            <a:ext cx="3594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first=c("</a:t>
            </a:r>
            <a:r>
              <a:rPr lang="en-US" dirty="0" err="1"/>
              <a:t>c","a","b","d</a:t>
            </a:r>
            <a:r>
              <a:rPr lang="en-US" dirty="0"/>
              <a:t>")</a:t>
            </a:r>
          </a:p>
          <a:p>
            <a:endParaRPr lang="en-US" dirty="0"/>
          </a:p>
          <a:p>
            <a:r>
              <a:rPr lang="en-US" dirty="0"/>
              <a:t>second=c("</a:t>
            </a:r>
            <a:r>
              <a:rPr lang="en-US" dirty="0" err="1"/>
              <a:t>a","d","c","e","f</a:t>
            </a:r>
            <a:r>
              <a:rPr lang="en-US" dirty="0"/>
              <a:t>")</a:t>
            </a:r>
          </a:p>
          <a:p>
            <a:r>
              <a:rPr lang="en-US" dirty="0"/>
              <a:t>match(</a:t>
            </a:r>
            <a:r>
              <a:rPr lang="en-US" dirty="0" err="1"/>
              <a:t>first,second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[1]  3  1 NA  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6383" y="5078660"/>
            <a:ext cx="887506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113325" y="5630114"/>
            <a:ext cx="1479176" cy="6139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52913" y="5078660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274690" y="5630114"/>
            <a:ext cx="510989" cy="6139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42879" y="5078660"/>
            <a:ext cx="349622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785679" y="5630114"/>
            <a:ext cx="376517" cy="5898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 (MAS&gt;BLUP&gt;RR)</a:t>
            </a:r>
          </a:p>
          <a:p>
            <a:r>
              <a:rPr lang="en-US" dirty="0">
                <a:latin typeface="Constantia" charset="0"/>
              </a:rPr>
              <a:t>Ridge Regression</a:t>
            </a:r>
          </a:p>
          <a:p>
            <a:r>
              <a:rPr lang="en-US" dirty="0" err="1">
                <a:latin typeface="Constantia" charset="0"/>
              </a:rPr>
              <a:t>rrBLUP</a:t>
            </a:r>
            <a:r>
              <a:rPr lang="en-US" dirty="0">
                <a:latin typeface="Constantia" charset="0"/>
              </a:rPr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14108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6" y="117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Development of genomic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9266" y="15161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MAS</a:t>
            </a:r>
            <a:endParaRPr lang="en-US" sz="2800" baseline="-12000" dirty="0"/>
          </a:p>
        </p:txBody>
      </p:sp>
      <p:sp>
        <p:nvSpPr>
          <p:cNvPr id="5" name="TextBox 4"/>
          <p:cNvSpPr txBox="1"/>
          <p:nvPr/>
        </p:nvSpPr>
        <p:spPr>
          <a:xfrm>
            <a:off x="5159266" y="2245626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Over-fit</a:t>
            </a:r>
            <a:endParaRPr lang="en-US" sz="2800" baseline="-12000" dirty="0"/>
          </a:p>
        </p:txBody>
      </p:sp>
      <p:sp>
        <p:nvSpPr>
          <p:cNvPr id="6" name="TextBox 5"/>
          <p:cNvSpPr txBox="1"/>
          <p:nvPr/>
        </p:nvSpPr>
        <p:spPr>
          <a:xfrm>
            <a:off x="5159265" y="2975134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CV</a:t>
            </a:r>
            <a:endParaRPr lang="en-US" sz="2800" baseline="-12000" dirty="0"/>
          </a:p>
        </p:txBody>
      </p:sp>
      <p:sp>
        <p:nvSpPr>
          <p:cNvPr id="7" name="TextBox 6"/>
          <p:cNvSpPr txBox="1"/>
          <p:nvPr/>
        </p:nvSpPr>
        <p:spPr>
          <a:xfrm>
            <a:off x="7675177" y="1593062"/>
            <a:ext cx="274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works for a few genes</a:t>
            </a:r>
            <a:endParaRPr lang="en-US" baseline="-12000" dirty="0"/>
          </a:p>
        </p:txBody>
      </p:sp>
      <p:sp>
        <p:nvSpPr>
          <p:cNvPr id="8" name="TextBox 7"/>
          <p:cNvSpPr txBox="1"/>
          <p:nvPr/>
        </p:nvSpPr>
        <p:spPr>
          <a:xfrm>
            <a:off x="5159264" y="3704642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Inaccurate</a:t>
            </a:r>
            <a:endParaRPr lang="en-US" sz="2800" baseline="-12000" dirty="0"/>
          </a:p>
        </p:txBody>
      </p:sp>
      <p:sp>
        <p:nvSpPr>
          <p:cNvPr id="9" name="TextBox 8"/>
          <p:cNvSpPr txBox="1"/>
          <p:nvPr/>
        </p:nvSpPr>
        <p:spPr>
          <a:xfrm>
            <a:off x="7675177" y="3643087"/>
            <a:ext cx="274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Does not works </a:t>
            </a:r>
            <a:r>
              <a:rPr lang="en-US"/>
              <a:t>for polygenes</a:t>
            </a:r>
            <a:endParaRPr lang="en-US" baseline="-1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68408" y="4434150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Whole genome</a:t>
            </a:r>
            <a:endParaRPr lang="en-US" sz="2800" baseline="-1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75176" y="4315080"/>
            <a:ext cx="274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Concept in 1990s implement in 2000s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3767" y="5163658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RR</a:t>
            </a:r>
            <a:r>
              <a:rPr lang="en-US" sz="2800" dirty="0"/>
              <a:t> and Bayes</a:t>
            </a:r>
            <a:endParaRPr lang="en-US" sz="2800" baseline="-1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66890" y="5200234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gBLUP</a:t>
            </a:r>
            <a:endParaRPr lang="en-US" sz="2800" baseline="-1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22570" y="6118882"/>
            <a:ext cx="11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=RR</a:t>
            </a:r>
            <a:endParaRPr lang="en-US" sz="2800" baseline="-1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5842" y="6099266"/>
            <a:ext cx="309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Pedigree+Marker</a:t>
            </a:r>
            <a:endParaRPr lang="en-US" sz="2800" baseline="-1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2070" y="6099266"/>
            <a:ext cx="224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cBLUP</a:t>
            </a:r>
            <a:r>
              <a:rPr lang="en-US" sz="2800" dirty="0"/>
              <a:t>/</a:t>
            </a:r>
            <a:r>
              <a:rPr lang="en-US" sz="2800" dirty="0" err="1"/>
              <a:t>sBLUP</a:t>
            </a:r>
            <a:endParaRPr lang="en-US" sz="2800" baseline="-12000" dirty="0"/>
          </a:p>
        </p:txBody>
      </p:sp>
      <p:cxnSp>
        <p:nvCxnSpPr>
          <p:cNvPr id="17" name="Straight Arrow Connector 16"/>
          <p:cNvCxnSpPr>
            <a:stCxn id="4" idx="2"/>
            <a:endCxn id="5" idx="0"/>
          </p:cNvCxnSpPr>
          <p:nvPr/>
        </p:nvCxnSpPr>
        <p:spPr>
          <a:xfrm>
            <a:off x="6096000" y="2039338"/>
            <a:ext cx="0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6" idx="0"/>
          </p:cNvCxnSpPr>
          <p:nvPr/>
        </p:nvCxnSpPr>
        <p:spPr>
          <a:xfrm flipH="1">
            <a:off x="6096000" y="2768846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095997" y="3516642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095996" y="4227862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079124" y="4957370"/>
            <a:ext cx="228600" cy="31980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42871" y="4936661"/>
            <a:ext cx="228477" cy="3009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519606" y="5740122"/>
            <a:ext cx="849096" cy="40830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  <a:endCxn id="15" idx="0"/>
          </p:cNvCxnSpPr>
          <p:nvPr/>
        </p:nvCxnSpPr>
        <p:spPr>
          <a:xfrm>
            <a:off x="7094479" y="5723454"/>
            <a:ext cx="0" cy="37581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916917" y="5686878"/>
            <a:ext cx="788276" cy="43200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1"/>
            <a:endCxn id="4" idx="3"/>
          </p:cNvCxnSpPr>
          <p:nvPr/>
        </p:nvCxnSpPr>
        <p:spPr>
          <a:xfrm flipH="1">
            <a:off x="7032734" y="1777728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768" y="3966251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7353954" y="4695760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5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"/>
            <a:ext cx="7772400" cy="121394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Concept development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60484" y="1474953"/>
            <a:ext cx="8718331" cy="4547474"/>
          </a:xfrm>
        </p:spPr>
        <p:txBody>
          <a:bodyPr>
            <a:normAutofit/>
          </a:bodyPr>
          <a:lstStyle/>
          <a:p>
            <a:r>
              <a:rPr lang="en-US" sz="2800" dirty="0"/>
              <a:t>Over fitting</a:t>
            </a:r>
          </a:p>
          <a:p>
            <a:r>
              <a:rPr lang="en-US" sz="2800" dirty="0"/>
              <a:t>Governed by less parameters</a:t>
            </a:r>
          </a:p>
          <a:p>
            <a:r>
              <a:rPr lang="en-US" sz="2800" dirty="0"/>
              <a:t>Free fixed effects into random effects</a:t>
            </a:r>
          </a:p>
          <a:p>
            <a:r>
              <a:rPr lang="en-US" sz="2800" dirty="0"/>
              <a:t>Only regulate their distribution </a:t>
            </a:r>
          </a:p>
          <a:p>
            <a:r>
              <a:rPr lang="en-US" sz="2800" dirty="0"/>
              <a:t>Random effects = total genetic effects of individuals</a:t>
            </a:r>
          </a:p>
          <a:p>
            <a:r>
              <a:rPr lang="en-US" sz="2800" dirty="0"/>
              <a:t>Random effects = effects of markers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16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interest, nothing behind, e.g. a fertilizer</a:t>
            </a:r>
          </a:p>
          <a:p>
            <a:r>
              <a:rPr lang="en-US" dirty="0"/>
              <a:t>Limited levels, e.g. M and F only for sex</a:t>
            </a:r>
          </a:p>
          <a:p>
            <a:r>
              <a:rPr lang="en-US" dirty="0"/>
              <a:t>Access to any specific level</a:t>
            </a:r>
          </a:p>
          <a:p>
            <a:r>
              <a:rPr lang="en-US" dirty="0"/>
              <a:t>No distribution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Fixed effect</a:t>
            </a:r>
          </a:p>
        </p:txBody>
      </p:sp>
    </p:spTree>
    <p:extLst>
      <p:ext uri="{BB962C8B-B14F-4D97-AF65-F5344CB8AC3E}">
        <p14:creationId xmlns:p14="http://schemas.microsoft.com/office/powerpoint/2010/main" val="5464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behind, e.g. average and variance</a:t>
            </a:r>
          </a:p>
          <a:p>
            <a:r>
              <a:rPr lang="en-US" dirty="0"/>
              <a:t>Many levels, e.g. individuals genetic effects</a:t>
            </a:r>
          </a:p>
          <a:p>
            <a:r>
              <a:rPr lang="en-US" dirty="0"/>
              <a:t>Distribution</a:t>
            </a:r>
          </a:p>
          <a:p>
            <a:r>
              <a:rPr lang="en-US" dirty="0"/>
              <a:t>No control to access a specific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Random effect</a:t>
            </a:r>
          </a:p>
        </p:txBody>
      </p:sp>
    </p:spTree>
    <p:extLst>
      <p:ext uri="{BB962C8B-B14F-4D97-AF65-F5344CB8AC3E}">
        <p14:creationId xmlns:p14="http://schemas.microsoft.com/office/powerpoint/2010/main" val="15182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527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Pioneers of implementation</a:t>
            </a:r>
          </a:p>
        </p:txBody>
      </p:sp>
      <p:pic>
        <p:nvPicPr>
          <p:cNvPr id="4" name="Picture 3" descr="Screen Shot 2015-07-02 at 2.2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0624"/>
            <a:ext cx="9144000" cy="2581221"/>
          </a:xfrm>
          <a:prstGeom prst="rect">
            <a:avLst/>
          </a:prstGeom>
        </p:spPr>
      </p:pic>
      <p:pic>
        <p:nvPicPr>
          <p:cNvPr id="6" name="Picture 5" descr="Theo_Meuwiss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66" y="4640099"/>
            <a:ext cx="1371600" cy="1828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41" t="1388" r="9259" b="4514"/>
          <a:stretch/>
        </p:blipFill>
        <p:spPr>
          <a:xfrm>
            <a:off x="7678245" y="4640099"/>
            <a:ext cx="1444145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324" y="4640099"/>
            <a:ext cx="1463040" cy="18288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29056" y="1100441"/>
            <a:ext cx="319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RR and Bayes</a:t>
            </a:r>
            <a:endParaRPr lang="en-US" sz="2800" baseline="-12000" dirty="0"/>
          </a:p>
        </p:txBody>
      </p:sp>
    </p:spTree>
    <p:extLst>
      <p:ext uri="{BB962C8B-B14F-4D97-AF65-F5344CB8AC3E}">
        <p14:creationId xmlns:p14="http://schemas.microsoft.com/office/powerpoint/2010/main" val="2738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8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Fixed effect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1531759" y="2542726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3940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3658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5037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7872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6481" y="1663611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2614" y="1663612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4560" y="166361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01297" y="575387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36350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50593" y="2128392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24560" y="209839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64612" y="207794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46311" y="208078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99488" y="6374520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936681" y="1663612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0143919" y="200033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936681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521635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36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390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49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418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666179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40326" y="572816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862327" y="572548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x6</a:t>
            </a:r>
          </a:p>
        </p:txBody>
      </p:sp>
    </p:spTree>
    <p:extLst>
      <p:ext uri="{BB962C8B-B14F-4D97-AF65-F5344CB8AC3E}">
        <p14:creationId xmlns:p14="http://schemas.microsoft.com/office/powerpoint/2010/main" val="408407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1848" y="1077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Fixed effect model over-fitting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1531759" y="2542726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3940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3658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5037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7872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6481" y="1663611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2614" y="1663612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4560" y="166361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01297" y="575387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36350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50593" y="2128392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24560" y="209839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64612" y="207794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46311" y="208078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99488" y="6374520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936681" y="1663612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0143919" y="200033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936681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521635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36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390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49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418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666179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40326" y="572816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x9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862327" y="572548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x10</a:t>
            </a:r>
          </a:p>
        </p:txBody>
      </p:sp>
    </p:spTree>
    <p:extLst>
      <p:ext uri="{BB962C8B-B14F-4D97-AF65-F5344CB8AC3E}">
        <p14:creationId xmlns:p14="http://schemas.microsoft.com/office/powerpoint/2010/main" val="1252453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1371</Words>
  <Application>Microsoft Macintosh PowerPoint</Application>
  <PresentationFormat>Widescreen</PresentationFormat>
  <Paragraphs>357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Cambria Math</vt:lpstr>
      <vt:lpstr>Candara</vt:lpstr>
      <vt:lpstr>Constantia</vt:lpstr>
      <vt:lpstr>Courier-Bold</vt:lpstr>
      <vt:lpstr>Symbol</vt:lpstr>
      <vt:lpstr>Times-Roman</vt:lpstr>
      <vt:lpstr>Verdana</vt:lpstr>
      <vt:lpstr>Wingdings</vt:lpstr>
      <vt:lpstr>Office Theme</vt:lpstr>
      <vt:lpstr>Statistical Genomics</vt:lpstr>
      <vt:lpstr>Outline</vt:lpstr>
      <vt:lpstr>Development of genomic Selection</vt:lpstr>
      <vt:lpstr>Concept development</vt:lpstr>
      <vt:lpstr>Fixed effect</vt:lpstr>
      <vt:lpstr>Random effect</vt:lpstr>
      <vt:lpstr>Pioneers of implementation</vt:lpstr>
      <vt:lpstr>Fixed effect model</vt:lpstr>
      <vt:lpstr>Fixed effect model over-fitting</vt:lpstr>
      <vt:lpstr>BLUP of individuals</vt:lpstr>
      <vt:lpstr>Switch individuals to SNPs</vt:lpstr>
      <vt:lpstr>BLUP on individuals</vt:lpstr>
      <vt:lpstr>BLUP on markers (Z to M, and u to s)</vt:lpstr>
      <vt:lpstr>Ridge Regression</vt:lpstr>
      <vt:lpstr>rrBLUP vs. gBLUP</vt:lpstr>
      <vt:lpstr>u=Ms</vt:lpstr>
      <vt:lpstr>R packages for ridge regression</vt:lpstr>
      <vt:lpstr>rrBLUP R package</vt:lpstr>
      <vt:lpstr>PowerPoint Presentation</vt:lpstr>
      <vt:lpstr>rrBLUP on CRAN</vt:lpstr>
      <vt:lpstr>Import data and simulate phenotype</vt:lpstr>
      <vt:lpstr>Ridge Regression vs. gBLUP</vt:lpstr>
      <vt:lpstr>rrBLUP vs GAPIT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78</cp:revision>
  <dcterms:created xsi:type="dcterms:W3CDTF">2020-01-18T23:14:17Z</dcterms:created>
  <dcterms:modified xsi:type="dcterms:W3CDTF">2020-04-13T21:35:36Z</dcterms:modified>
</cp:coreProperties>
</file>