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307" r:id="rId2"/>
    <p:sldId id="336" r:id="rId3"/>
    <p:sldId id="382" r:id="rId4"/>
    <p:sldId id="390" r:id="rId5"/>
    <p:sldId id="365" r:id="rId6"/>
    <p:sldId id="371" r:id="rId7"/>
    <p:sldId id="373" r:id="rId8"/>
    <p:sldId id="375" r:id="rId9"/>
    <p:sldId id="374" r:id="rId10"/>
    <p:sldId id="391" r:id="rId11"/>
    <p:sldId id="376" r:id="rId12"/>
    <p:sldId id="385" r:id="rId13"/>
    <p:sldId id="372" r:id="rId14"/>
    <p:sldId id="395" r:id="rId15"/>
    <p:sldId id="400" r:id="rId16"/>
    <p:sldId id="410" r:id="rId17"/>
    <p:sldId id="412" r:id="rId18"/>
    <p:sldId id="411" r:id="rId19"/>
    <p:sldId id="398" r:id="rId20"/>
    <p:sldId id="399" r:id="rId21"/>
    <p:sldId id="419" r:id="rId22"/>
    <p:sldId id="421" r:id="rId23"/>
    <p:sldId id="4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4"/>
    <p:restoredTop sz="81536"/>
  </p:normalViewPr>
  <p:slideViewPr>
    <p:cSldViewPr snapToGrid="0" snapToObjects="1">
      <p:cViewPr varScale="1">
        <p:scale>
          <a:sx n="162" d="100"/>
          <a:sy n="162" d="100"/>
        </p:scale>
        <p:origin x="2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26: Bayesian theory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209" y="74450"/>
            <a:ext cx="389913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P(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Boy|Pants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24023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 + P(Pants | Girl) P(Girl)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9156" y="2751830"/>
            <a:ext cx="41042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60%*100% + 40%*50%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089" y="2189124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</a:t>
            </a:r>
            <a:r>
              <a:rPr lang="en-US" sz="3200"/>
              <a:t>%*100%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452" y="2481512"/>
            <a:ext cx="2028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     75%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148291" y="2773900"/>
            <a:ext cx="384102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361133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18933" y="4196111"/>
            <a:ext cx="7755331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6504" y="6061768"/>
            <a:ext cx="2692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8230" y="5405259"/>
            <a:ext cx="41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204036" y="6017647"/>
            <a:ext cx="320040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theorem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1" y="357873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P(</a:t>
            </a:r>
            <a:r>
              <a:rPr lang="en-US" sz="3600" dirty="0" err="1"/>
              <a:t>Boy|Pants</a:t>
            </a:r>
            <a:r>
              <a:rPr lang="en-US" sz="3600" dirty="0"/>
              <a:t>)P(Pants)=P(</a:t>
            </a:r>
            <a:r>
              <a:rPr lang="en-US" sz="3600" dirty="0" err="1"/>
              <a:t>Pants|Boy</a:t>
            </a:r>
            <a:r>
              <a:rPr lang="en-US" sz="3600" dirty="0"/>
              <a:t>)P(Boy)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1004" y="5192417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129641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3625762" y="4225068"/>
            <a:ext cx="1358" cy="9673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73680" y="2611388"/>
            <a:ext cx="0" cy="10289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3117071"/>
            <a:ext cx="114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7BA05-9EAE-0343-AA7D-6D9A657AB245}"/>
              </a:ext>
            </a:extLst>
          </p:cNvPr>
          <p:cNvSpPr txBox="1"/>
          <p:nvPr/>
        </p:nvSpPr>
        <p:spPr>
          <a:xfrm>
            <a:off x="3867715" y="4339408"/>
            <a:ext cx="255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13542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81"/>
            <a:ext cx="8229600" cy="9732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transformation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8577" y="3013204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073" y="4266626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9036" y="1941217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1000" y="1941217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97166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 err="1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Distribution of parameters (prior)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8577" y="2266591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0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Posterior distribution of 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y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26167" y="2440379"/>
            <a:ext cx="1255707" cy="572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38577" y="2525991"/>
            <a:ext cx="1242568" cy="5754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45572" y="5013239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90321" y="4824665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992287" y="4822360"/>
            <a:ext cx="1182414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583494" y="4903998"/>
            <a:ext cx="325542" cy="30098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5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for hard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public school containing 60% males and 40% females. What is the probability to draw four males?   -- </a:t>
            </a:r>
            <a:r>
              <a:rPr lang="en-US" sz="3200" dirty="0">
                <a:solidFill>
                  <a:schemeClr val="accent2"/>
                </a:solidFill>
              </a:rPr>
              <a:t>Probability (0.6^</a:t>
            </a:r>
            <a:r>
              <a:rPr lang="en-US" sz="3200" baseline="30000" dirty="0">
                <a:solidFill>
                  <a:schemeClr val="accent2"/>
                </a:solidFill>
              </a:rPr>
              <a:t>4</a:t>
            </a:r>
            <a:r>
              <a:rPr lang="en-US" sz="3200" dirty="0">
                <a:solidFill>
                  <a:schemeClr val="accent2"/>
                </a:solidFill>
              </a:rPr>
              <a:t>=12.96%)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4434684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males were draw from a </a:t>
            </a:r>
            <a:r>
              <a:rPr lang="en-US" sz="3200" dirty="0">
                <a:solidFill>
                  <a:srgbClr val="FF0000"/>
                </a:solidFill>
              </a:rPr>
              <a:t>public</a:t>
            </a:r>
            <a:r>
              <a:rPr lang="en-US" sz="3200" dirty="0"/>
              <a:t> school. What are the male proportion?   -- </a:t>
            </a:r>
            <a:r>
              <a:rPr lang="en-US" sz="3200" dirty="0">
                <a:solidFill>
                  <a:schemeClr val="accent2"/>
                </a:solidFill>
              </a:rPr>
              <a:t>Inverse  probability (?)</a:t>
            </a:r>
          </a:p>
        </p:txBody>
      </p:sp>
    </p:spTree>
    <p:extLst>
      <p:ext uri="{BB962C8B-B14F-4D97-AF65-F5344CB8AC3E}">
        <p14:creationId xmlns:p14="http://schemas.microsoft.com/office/powerpoint/2010/main" val="22715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831" y="56974"/>
            <a:ext cx="8229600" cy="8808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Prior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22" t="19922" r="11556" b="29766"/>
          <a:stretch/>
        </p:blipFill>
        <p:spPr>
          <a:xfrm>
            <a:off x="5366360" y="1524381"/>
            <a:ext cx="1557472" cy="15654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42504" y="155377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23958" y="3062532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>
            <a:off x="3772711" y="1568944"/>
            <a:ext cx="1596002" cy="15108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939254" y="3515116"/>
            <a:ext cx="1859395" cy="181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51037" y="4169262"/>
            <a:ext cx="123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U</a:t>
            </a:r>
            <a:r>
              <a:rPr lang="en-US" sz="2000"/>
              <a:t>nsure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471508" y="3462938"/>
            <a:ext cx="2024184" cy="1921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447488" y="4249271"/>
            <a:ext cx="134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Reject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218314" y="3481749"/>
            <a:ext cx="20980" cy="1903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439805" y="3481749"/>
            <a:ext cx="1042572" cy="18405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75232" y="3398280"/>
            <a:ext cx="1019909" cy="1986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184749" y="2088235"/>
            <a:ext cx="134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100% male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98648" y="994734"/>
            <a:ext cx="267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Gender distribution</a:t>
            </a:r>
            <a:endParaRPr lang="en-US" sz="2000" baseline="30000" dirty="0"/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 flipH="1">
            <a:off x="6800209" y="1582355"/>
            <a:ext cx="1600200" cy="151083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0117681" y="158339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8517481" y="3078574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598113" y="2077122"/>
            <a:ext cx="134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100% female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92829" y="3664287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unlikely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3632921" y="3729524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Likely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71438" y="3592023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Safe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6928" y="5332686"/>
            <a:ext cx="849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males were draw from a </a:t>
            </a:r>
            <a:r>
              <a:rPr lang="en-US" sz="3200" dirty="0">
                <a:solidFill>
                  <a:srgbClr val="FF0000"/>
                </a:solidFill>
              </a:rPr>
              <a:t>public</a:t>
            </a:r>
            <a:r>
              <a:rPr lang="en-US" sz="3200" dirty="0"/>
              <a:t> school. What is the male proportion?   -- </a:t>
            </a:r>
            <a:r>
              <a:rPr lang="en-US" sz="3200" dirty="0">
                <a:solidFill>
                  <a:schemeClr val="accent2"/>
                </a:solidFill>
              </a:rPr>
              <a:t>Inverse  probability (?)</a:t>
            </a:r>
          </a:p>
        </p:txBody>
      </p:sp>
    </p:spTree>
    <p:extLst>
      <p:ext uri="{BB962C8B-B14F-4D97-AF65-F5344CB8AC3E}">
        <p14:creationId xmlns:p14="http://schemas.microsoft.com/office/powerpoint/2010/main" val="7955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  <p:bldP spid="26" grpId="0"/>
      <p:bldP spid="28" grpId="0"/>
      <p:bldP spid="30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18318"/>
            <a:ext cx="3048000" cy="125272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/>
                </a:solidFill>
              </a:rPr>
              <a:t>P(</a:t>
            </a:r>
            <a:r>
              <a:rPr lang="en-US" sz="6600" dirty="0" err="1">
                <a:solidFill>
                  <a:schemeClr val="accent2"/>
                </a:solidFill>
              </a:rPr>
              <a:t>G|y</a:t>
            </a:r>
            <a:r>
              <a:rPr lang="en-US" sz="66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0156" y="3790336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Probability of unknown given data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(hard to solve)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8156" y="3790335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Probability of observed given unknown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(easy to solve)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6156" y="3790334"/>
            <a:ext cx="2941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Prior knowledge of unknown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(freedom)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5510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090588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141004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4155440" y="1301598"/>
                <a:ext cx="3464560" cy="1252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6600">
                        <a:solidFill>
                          <a:schemeClr val="accent2"/>
                        </a:solidFill>
                        <a:latin typeface="Cambria Math" charset="0"/>
                      </a:rPr>
                      <m:t>∝ </m:t>
                    </m:r>
                  </m:oMath>
                </a14:m>
                <a:r>
                  <a:rPr lang="en-US" sz="6600" dirty="0">
                    <a:solidFill>
                      <a:schemeClr val="accent2"/>
                    </a:solidFill>
                  </a:rPr>
                  <a:t>P(</a:t>
                </a:r>
                <a:r>
                  <a:rPr lang="en-US" sz="6600" dirty="0" err="1">
                    <a:solidFill>
                      <a:schemeClr val="accent2"/>
                    </a:solidFill>
                  </a:rPr>
                  <a:t>y|G</a:t>
                </a:r>
                <a:r>
                  <a:rPr lang="en-US" sz="66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40" y="1301598"/>
                <a:ext cx="3464560" cy="1252728"/>
              </a:xfrm>
              <a:prstGeom prst="rect">
                <a:avLst/>
              </a:prstGeom>
              <a:blipFill>
                <a:blip r:embed="rId2"/>
                <a:stretch>
                  <a:fillRect t="-9000" r="-7299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7888716" y="1301598"/>
            <a:ext cx="226568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2"/>
                </a:solidFill>
              </a:rPr>
              <a:t>P(G)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96831" y="56974"/>
            <a:ext cx="8229600" cy="880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Transform hard problem to easy one </a:t>
            </a:r>
          </a:p>
        </p:txBody>
      </p:sp>
    </p:spTree>
    <p:extLst>
      <p:ext uri="{BB962C8B-B14F-4D97-AF65-F5344CB8AC3E}">
        <p14:creationId xmlns:p14="http://schemas.microsoft.com/office/powerpoint/2010/main" val="10996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965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P(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y|G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579161"/>
            <a:ext cx="649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.01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4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dbinom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"Data="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7667"/>
          <a:stretch/>
        </p:blipFill>
        <p:spPr>
          <a:xfrm>
            <a:off x="2594923" y="411480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70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Probability of having 4 males given male proportion</a:t>
            </a:r>
          </a:p>
        </p:txBody>
      </p:sp>
    </p:spTree>
    <p:extLst>
      <p:ext uri="{BB962C8B-B14F-4D97-AF65-F5344CB8AC3E}">
        <p14:creationId xmlns:p14="http://schemas.microsoft.com/office/powerpoint/2010/main" val="62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594"/>
            <a:ext cx="8229600" cy="8528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P(G)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3518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9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FF0000"/>
                </a:solidFill>
                <a:latin typeface="Candara" charset="0"/>
              </a:rPr>
              <a:t>dnorm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"Prior="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855" b="34256"/>
          <a:stretch/>
        </p:blipFill>
        <p:spPr>
          <a:xfrm>
            <a:off x="2412043" y="3982720"/>
            <a:ext cx="7002154" cy="287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85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Probability of male proportion (Prior)</a:t>
            </a:r>
          </a:p>
        </p:txBody>
      </p:sp>
    </p:spTree>
    <p:extLst>
      <p:ext uri="{BB962C8B-B14F-4D97-AF65-F5344CB8AC3E}">
        <p14:creationId xmlns:p14="http://schemas.microsoft.com/office/powerpoint/2010/main" val="24738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0"/>
                <a:ext cx="8229600" cy="1252728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(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accent1"/>
                        </a:solidFill>
                        <a:latin typeface="+mn-lt"/>
                      </a:rPr>
                      <m:t>G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|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accent1"/>
                        </a:solidFill>
                        <a:latin typeface="+mn-lt"/>
                      </a:rPr>
                      <m:t>y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)</m:t>
                    </m:r>
                    <m: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+mn-lt"/>
                  </a:rPr>
                  <a:t>P(</a:t>
                </a:r>
                <a:r>
                  <a:rPr lang="en-US" b="1" dirty="0" err="1">
                    <a:solidFill>
                      <a:schemeClr val="accent1"/>
                    </a:solidFill>
                    <a:latin typeface="+mn-lt"/>
                  </a:rPr>
                  <a:t>y|G</a:t>
                </a:r>
                <a:r>
                  <a:rPr lang="en-US" b="1" dirty="0">
                    <a:solidFill>
                      <a:schemeClr val="accent1"/>
                    </a:solidFill>
                    <a:latin typeface="+mn-lt"/>
                  </a:rPr>
                  <a:t>) P(G)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0"/>
                <a:ext cx="8229600" cy="1252728"/>
              </a:xfrm>
              <a:blipFill>
                <a:blip r:embed="rId2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81200" y="19106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pyp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"Optimum="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6174" b="1494"/>
          <a:stretch/>
        </p:blipFill>
        <p:spPr>
          <a:xfrm>
            <a:off x="2339966" y="363728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700" y="1214889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Probability of male proportion given  4 males drawn</a:t>
            </a:r>
          </a:p>
        </p:txBody>
      </p:sp>
    </p:spTree>
    <p:extLst>
      <p:ext uri="{BB962C8B-B14F-4D97-AF65-F5344CB8AC3E}">
        <p14:creationId xmlns:p14="http://schemas.microsoft.com/office/powerpoint/2010/main" val="33623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282"/>
            <a:ext cx="10515600" cy="85395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Depend what you believe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886"/>
            <a:ext cx="4140200" cy="55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1290994"/>
            <a:ext cx="4140200" cy="5482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100" y="8466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6500" y="868776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More Male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04A6AD-ACC1-0748-8BB0-FCE5636E97AE}"/>
              </a:ext>
            </a:extLst>
          </p:cNvPr>
          <p:cNvCxnSpPr>
            <a:cxnSpLocks/>
          </p:cNvCxnSpPr>
          <p:nvPr/>
        </p:nvCxnSpPr>
        <p:spPr>
          <a:xfrm>
            <a:off x="6045200" y="3534656"/>
            <a:ext cx="508000" cy="26329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AA9941-E0FE-1644-8E24-6D65402CCCFC}"/>
              </a:ext>
            </a:extLst>
          </p:cNvPr>
          <p:cNvCxnSpPr>
            <a:cxnSpLocks/>
          </p:cNvCxnSpPr>
          <p:nvPr/>
        </p:nvCxnSpPr>
        <p:spPr>
          <a:xfrm flipH="1">
            <a:off x="2587054" y="3377377"/>
            <a:ext cx="486346" cy="223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5F58-9127-AB4C-94F4-D6362D8C8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00" y="2936629"/>
            <a:ext cx="3937000" cy="1963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B42ADA-CF68-0E40-A3BE-C41CCC14C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4900293"/>
            <a:ext cx="3937000" cy="1873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5A6856-19F1-E64D-A988-E5BE27189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667"/>
          <a:stretch/>
        </p:blipFill>
        <p:spPr>
          <a:xfrm>
            <a:off x="8204200" y="1295628"/>
            <a:ext cx="3962400" cy="1752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FA8B8E-214E-874C-A964-B58BF8D23F8A}"/>
              </a:ext>
            </a:extLst>
          </p:cNvPr>
          <p:cNvSpPr txBox="1"/>
          <p:nvPr/>
        </p:nvSpPr>
        <p:spPr>
          <a:xfrm>
            <a:off x="9055100" y="8466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Much more male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4210C7-FE6B-594A-A7A3-E1B4231364CA}"/>
              </a:ext>
            </a:extLst>
          </p:cNvPr>
          <p:cNvCxnSpPr>
            <a:cxnSpLocks/>
          </p:cNvCxnSpPr>
          <p:nvPr/>
        </p:nvCxnSpPr>
        <p:spPr>
          <a:xfrm>
            <a:off x="10579100" y="3623734"/>
            <a:ext cx="558800" cy="26329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</a:p>
          <a:p>
            <a:r>
              <a:rPr lang="en-US" dirty="0">
                <a:latin typeface="Constantia" charset="0"/>
              </a:rPr>
              <a:t>Bayesian theorem</a:t>
            </a:r>
          </a:p>
          <a:p>
            <a:r>
              <a:rPr lang="en-US" dirty="0">
                <a:latin typeface="Constantia" charset="0"/>
              </a:rPr>
              <a:t>Bayesian transformation</a:t>
            </a:r>
          </a:p>
          <a:p>
            <a:r>
              <a:rPr lang="en-US" dirty="0">
                <a:latin typeface="Constantia" charset="0"/>
              </a:rPr>
              <a:t>Bayesian likelihood</a:t>
            </a:r>
          </a:p>
          <a:p>
            <a:r>
              <a:rPr lang="en-US" dirty="0">
                <a:latin typeface="Constantia" charset="0"/>
              </a:rPr>
              <a:t>Bayesian alphabet for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6717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8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Ten are all males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1841500"/>
            <a:ext cx="2882900" cy="501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0" y="1841500"/>
            <a:ext cx="2882900" cy="501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40" y="1841500"/>
            <a:ext cx="2882900" cy="501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71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9270" y="13161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More Male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754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Much more male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2371" y="5698730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vs. 57%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108960" y="2275840"/>
            <a:ext cx="812800" cy="5384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844CD-06EA-4A4E-BC3B-B5C25FE7A38D}"/>
              </a:ext>
            </a:extLst>
          </p:cNvPr>
          <p:cNvSpPr txBox="1"/>
          <p:nvPr/>
        </p:nvSpPr>
        <p:spPr>
          <a:xfrm>
            <a:off x="5589270" y="5698730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vs. 75%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1E4F6-01C7-5540-8623-52B99B3233B9}"/>
              </a:ext>
            </a:extLst>
          </p:cNvPr>
          <p:cNvSpPr txBox="1"/>
          <p:nvPr/>
        </p:nvSpPr>
        <p:spPr>
          <a:xfrm>
            <a:off x="8833802" y="5698729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vs. 94%</a:t>
            </a:r>
          </a:p>
        </p:txBody>
      </p:sp>
    </p:spTree>
    <p:extLst>
      <p:ext uri="{BB962C8B-B14F-4D97-AF65-F5344CB8AC3E}">
        <p14:creationId xmlns:p14="http://schemas.microsoft.com/office/powerpoint/2010/main" val="22241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81"/>
            <a:ext cx="8229600" cy="9732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transformation (likelihood)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8577" y="3013204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073" y="4266626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9036" y="1941217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1000" y="1941217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97166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 err="1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Distribution of parameters (prior)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P(</a:t>
            </a:r>
            <a:r>
              <a:rPr lang="en-US" sz="32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8577" y="2266591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0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Posterior distribution of 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y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26167" y="2440379"/>
            <a:ext cx="1255707" cy="572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38577" y="2525991"/>
            <a:ext cx="1242568" cy="5754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45572" y="5013239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90321" y="4824665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992287" y="4822360"/>
            <a:ext cx="1182414" cy="2305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583494" y="4920649"/>
            <a:ext cx="325542" cy="3009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094"/>
            <a:ext cx="8229600" cy="10109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More realistic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2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243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816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54901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834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6364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4091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24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24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54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81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D0CCEBD-B5AC-5946-9467-C01200E33281}"/>
              </a:ext>
            </a:extLst>
          </p:cNvPr>
          <p:cNvSpPr/>
          <p:nvPr/>
        </p:nvSpPr>
        <p:spPr>
          <a:xfrm>
            <a:off x="3484179" y="2758966"/>
            <a:ext cx="4564118" cy="7015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593530-0E03-E341-BD77-DC906E6813BD}"/>
              </a:ext>
            </a:extLst>
          </p:cNvPr>
          <p:cNvSpPr/>
          <p:nvPr/>
        </p:nvSpPr>
        <p:spPr>
          <a:xfrm>
            <a:off x="1761527" y="1029482"/>
            <a:ext cx="8125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Out of control and overfitting?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8933" y="1112962"/>
            <a:ext cx="49784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Believe: Prior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9475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</a:p>
          <a:p>
            <a:r>
              <a:rPr lang="en-US" dirty="0">
                <a:latin typeface="Constantia" charset="0"/>
              </a:rPr>
              <a:t>Bayesian theorem</a:t>
            </a:r>
          </a:p>
          <a:p>
            <a:r>
              <a:rPr lang="en-US" dirty="0">
                <a:latin typeface="Constantia" charset="0"/>
              </a:rPr>
              <a:t>Bayesian transformation</a:t>
            </a:r>
          </a:p>
          <a:p>
            <a:r>
              <a:rPr lang="en-US" dirty="0">
                <a:latin typeface="Constantia" charset="0"/>
              </a:rPr>
              <a:t>Bayesian likelihood</a:t>
            </a:r>
          </a:p>
          <a:p>
            <a:r>
              <a:rPr lang="en-US" dirty="0">
                <a:latin typeface="Constantia" charset="0"/>
              </a:rPr>
              <a:t>Bayesian alphabet for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11020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All SNPs have same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8583" y="3253146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1800" y="5716518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  ~N(0,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57883" y="4113432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91083" y="4113432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8683" y="4113432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08599" y="1779518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 err="1">
                <a:solidFill>
                  <a:srgbClr val="0000FF"/>
                </a:solidFill>
              </a:rPr>
              <a:t>~N</a:t>
            </a:r>
            <a:r>
              <a:rPr lang="en-US" sz="3200" dirty="0">
                <a:solidFill>
                  <a:srgbClr val="0000FF"/>
                </a:solidFill>
              </a:rPr>
              <a:t>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4247001" y="2236718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5504301" y="2236718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5849883" y="2236718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6583" y="3999133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4810401" y="4113433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56717" y="5765663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31517" y="5765663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57883" y="5716518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85551" y="1779518"/>
            <a:ext cx="25639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Ridge Regression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9083" y="5712671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2876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977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831" y="56974"/>
            <a:ext cx="8229600" cy="8808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Selection of priors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465431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0091" y="6040915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Distributions of </a:t>
            </a:r>
            <a:r>
              <a:rPr lang="en-US" sz="3200" dirty="0" err="1"/>
              <a:t>g</a:t>
            </a:r>
            <a:r>
              <a:rPr lang="en-US" sz="3200" baseline="-25000" dirty="0" err="1"/>
              <a:t>i</a:t>
            </a:r>
            <a:r>
              <a:rPr lang="en-US" sz="3200" dirty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09479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33591" y="4564960"/>
            <a:ext cx="107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LSE</a:t>
            </a:r>
          </a:p>
          <a:p>
            <a:pPr algn="ctr"/>
            <a:r>
              <a:rPr lang="en-US" sz="2000" dirty="0"/>
              <a:t>solve LL solely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752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213247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75502" y="1505651"/>
            <a:ext cx="2147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Identical normal</a:t>
            </a:r>
            <a:endParaRPr lang="en-US" sz="2000" baseline="30000" dirty="0"/>
          </a:p>
        </p:txBody>
      </p:sp>
      <p:sp>
        <p:nvSpPr>
          <p:cNvPr id="43" name="Rectangle 42"/>
          <p:cNvSpPr/>
          <p:nvPr/>
        </p:nvSpPr>
        <p:spPr>
          <a:xfrm>
            <a:off x="7153967" y="4564960"/>
            <a:ext cx="1380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RR</a:t>
            </a:r>
          </a:p>
          <a:p>
            <a:pPr algn="ctr"/>
            <a:r>
              <a:rPr lang="en-US" sz="2000" dirty="0"/>
              <a:t>solve REML by EMMA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8479" t="19921" r="11556" b="16486"/>
          <a:stretch/>
        </p:blipFill>
        <p:spPr>
          <a:xfrm>
            <a:off x="7440246" y="1877216"/>
            <a:ext cx="1817870" cy="23040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7472708" y="2905916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60108" y="2959100"/>
            <a:ext cx="261592" cy="7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54106" y="277443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σ</a:t>
            </a:r>
            <a:r>
              <a:rPr lang="en-US" baseline="-25000" dirty="0">
                <a:solidFill>
                  <a:srgbClr val="0000FF"/>
                </a:solidFill>
              </a:rPr>
              <a:t>g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D07BC6-BAA3-F641-A46F-0FA9A9CE18B5}"/>
              </a:ext>
            </a:extLst>
          </p:cNvPr>
          <p:cNvCxnSpPr/>
          <p:nvPr/>
        </p:nvCxnSpPr>
        <p:spPr>
          <a:xfrm rot="5400000" flipH="1" flipV="1">
            <a:off x="4702775" y="2831873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B527CC-9702-1A45-AE02-3B6E60250653}"/>
              </a:ext>
            </a:extLst>
          </p:cNvPr>
          <p:cNvCxnSpPr/>
          <p:nvPr/>
        </p:nvCxnSpPr>
        <p:spPr>
          <a:xfrm rot="5400000" flipH="1" flipV="1">
            <a:off x="4804375" y="2833077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722D-DEB0-D14E-8254-3A615F908DA2}"/>
              </a:ext>
            </a:extLst>
          </p:cNvPr>
          <p:cNvCxnSpPr/>
          <p:nvPr/>
        </p:nvCxnSpPr>
        <p:spPr>
          <a:xfrm flipH="1" flipV="1">
            <a:off x="5291921" y="3633177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7CA91-A820-8F44-A44D-7B7694063BAF}"/>
              </a:ext>
            </a:extLst>
          </p:cNvPr>
          <p:cNvSpPr/>
          <p:nvPr/>
        </p:nvSpPr>
        <p:spPr>
          <a:xfrm>
            <a:off x="5039737" y="1484696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33395A-B5FE-A247-A7F8-AF944B185559}"/>
              </a:ext>
            </a:extLst>
          </p:cNvPr>
          <p:cNvCxnSpPr>
            <a:cxnSpLocks/>
          </p:cNvCxnSpPr>
          <p:nvPr/>
        </p:nvCxnSpPr>
        <p:spPr>
          <a:xfrm>
            <a:off x="4848775" y="3631973"/>
            <a:ext cx="381923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8C6166-F498-7248-BEB5-2F3714AAAE0B}"/>
              </a:ext>
            </a:extLst>
          </p:cNvPr>
          <p:cNvSpPr/>
          <p:nvPr/>
        </p:nvSpPr>
        <p:spPr>
          <a:xfrm>
            <a:off x="3963714" y="364494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DDB781-70E2-D641-BBBB-4A10A8843085}"/>
              </a:ext>
            </a:extLst>
          </p:cNvPr>
          <p:cNvSpPr/>
          <p:nvPr/>
        </p:nvSpPr>
        <p:spPr>
          <a:xfrm>
            <a:off x="5743300" y="3649394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32931A-6DC7-DB41-87A0-CE38416D5B4B}"/>
              </a:ext>
            </a:extLst>
          </p:cNvPr>
          <p:cNvSpPr/>
          <p:nvPr/>
        </p:nvSpPr>
        <p:spPr>
          <a:xfrm>
            <a:off x="9200768" y="2624229"/>
            <a:ext cx="138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Problems of RR?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6EC2B1-0F71-C140-97C9-5252EBEEAB57}"/>
              </a:ext>
            </a:extLst>
          </p:cNvPr>
          <p:cNvSpPr/>
          <p:nvPr/>
        </p:nvSpPr>
        <p:spPr>
          <a:xfrm>
            <a:off x="2257341" y="1043451"/>
            <a:ext cx="4742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Out of control and overfitting!</a:t>
            </a:r>
          </a:p>
        </p:txBody>
      </p:sp>
    </p:spTree>
    <p:extLst>
      <p:ext uri="{BB962C8B-B14F-4D97-AF65-F5344CB8AC3E}">
        <p14:creationId xmlns:p14="http://schemas.microsoft.com/office/powerpoint/2010/main" val="7825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4.44444E-6 L 0.01055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0.00069 L 2.5E-6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2.96296E-6 L 0.04844 0.000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0.0007 L 0.0375 0.000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  <p:bldP spid="12" grpId="0"/>
      <p:bldP spid="30" grpId="0"/>
      <p:bldP spid="10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094"/>
            <a:ext cx="8229600" cy="10109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More realistic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2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243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816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54901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834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6364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4091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24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1527" y="1169256"/>
            <a:ext cx="812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Out of control and overfitting?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24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54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81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AF49DB8-53E8-A643-A9C3-49C42F347A1E}"/>
              </a:ext>
            </a:extLst>
          </p:cNvPr>
          <p:cNvSpPr/>
          <p:nvPr/>
        </p:nvSpPr>
        <p:spPr>
          <a:xfrm>
            <a:off x="3484179" y="2758966"/>
            <a:ext cx="4564118" cy="7015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Need help from Thomas Bayes</a:t>
            </a:r>
          </a:p>
        </p:txBody>
      </p:sp>
      <p:pic>
        <p:nvPicPr>
          <p:cNvPr id="3" name="Picture 2" descr="225px-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11" y="1825150"/>
            <a:ext cx="3961284" cy="4242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2206" y="6068125"/>
            <a:ext cx="746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"An Essay towards solving a Problem in the Doctrine of Chances" which was read to the Royal Society in 1763 after Bayes' death by Richard Price</a:t>
            </a:r>
          </a:p>
        </p:txBody>
      </p:sp>
    </p:spTree>
    <p:extLst>
      <p:ext uri="{BB962C8B-B14F-4D97-AF65-F5344CB8AC3E}">
        <p14:creationId xmlns:p14="http://schemas.microsoft.com/office/powerpoint/2010/main" val="302080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1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An example from middle school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by 60% boys and 40% girls. All boy wear pants. Half girls wear pants and half wear skirt.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1634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What is the probability to meet a student with pants?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301289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 = 60%*100% + 40%*50% = 80%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7086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 = 60%*100% + 40%*50% = 80%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933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P(Boy)*P(Pants | Boy) + P(Girl)*P(Pants | Girl)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7071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by 60% boys and 40% girls. All boy wear pants. Half girls wear pants and half wear skirt.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2554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Meet a student with pants. What is the probability the student is a boy?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2062" y="5941882"/>
            <a:ext cx="404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60%*100% + 40%*50%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834" y="5400937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7161" y="5632365"/>
            <a:ext cx="188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 75%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29140" y="5941882"/>
            <a:ext cx="407231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4531" y="4523707"/>
            <a:ext cx="3732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P(Boy | Pants)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984</Words>
  <Application>Microsoft Macintosh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Candara</vt:lpstr>
      <vt:lpstr>Constantia</vt:lpstr>
      <vt:lpstr>Corbel</vt:lpstr>
      <vt:lpstr>Symbol</vt:lpstr>
      <vt:lpstr>Office Theme</vt:lpstr>
      <vt:lpstr>Statistical Genomics</vt:lpstr>
      <vt:lpstr>Outline</vt:lpstr>
      <vt:lpstr>All SNPs have same distribution</vt:lpstr>
      <vt:lpstr>Selection of priors</vt:lpstr>
      <vt:lpstr>More realistic</vt:lpstr>
      <vt:lpstr>Need help from Thomas Bayes</vt:lpstr>
      <vt:lpstr>An example from middle school</vt:lpstr>
      <vt:lpstr>Probability</vt:lpstr>
      <vt:lpstr>Inverse question</vt:lpstr>
      <vt:lpstr>P(Boy|Pants)</vt:lpstr>
      <vt:lpstr>Bayesian theorem</vt:lpstr>
      <vt:lpstr>Bayesian transformation</vt:lpstr>
      <vt:lpstr>Bayesian for hard problem</vt:lpstr>
      <vt:lpstr>Prior knowledge</vt:lpstr>
      <vt:lpstr>P(G|y)</vt:lpstr>
      <vt:lpstr>P(y|G)</vt:lpstr>
      <vt:lpstr>P(G)</vt:lpstr>
      <vt:lpstr>"P(G|y)"∝ P(y|G) P(G)</vt:lpstr>
      <vt:lpstr>Depend what you believe</vt:lpstr>
      <vt:lpstr>Ten are all males</vt:lpstr>
      <vt:lpstr>Bayesian transformation (likelihood)</vt:lpstr>
      <vt:lpstr>More realistic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82</cp:revision>
  <dcterms:created xsi:type="dcterms:W3CDTF">2020-01-18T23:14:17Z</dcterms:created>
  <dcterms:modified xsi:type="dcterms:W3CDTF">2020-04-24T19:45:34Z</dcterms:modified>
</cp:coreProperties>
</file>