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7"/>
  </p:notesMasterIdLst>
  <p:sldIdLst>
    <p:sldId id="307" r:id="rId2"/>
    <p:sldId id="481" r:id="rId3"/>
    <p:sldId id="463" r:id="rId4"/>
    <p:sldId id="485" r:id="rId5"/>
    <p:sldId id="458" r:id="rId6"/>
    <p:sldId id="459" r:id="rId7"/>
    <p:sldId id="460" r:id="rId8"/>
    <p:sldId id="486" r:id="rId9"/>
    <p:sldId id="465" r:id="rId10"/>
    <p:sldId id="487" r:id="rId11"/>
    <p:sldId id="488" r:id="rId12"/>
    <p:sldId id="489" r:id="rId13"/>
    <p:sldId id="466" r:id="rId14"/>
    <p:sldId id="484" r:id="rId15"/>
    <p:sldId id="4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01"/>
    <p:restoredTop sz="81536"/>
  </p:normalViewPr>
  <p:slideViewPr>
    <p:cSldViewPr snapToGrid="0" snapToObjects="1">
      <p:cViewPr>
        <p:scale>
          <a:sx n="107" d="100"/>
          <a:sy n="107" d="100"/>
        </p:scale>
        <p:origin x="63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3/12/23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Lecture 00: GWAS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5666" y="350986"/>
            <a:ext cx="5766858" cy="10802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MLMM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628" y="350986"/>
            <a:ext cx="3710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  model="MLMM")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BFAFB-52C8-9CC4-57E1-D0BF08DD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7" y="3200400"/>
            <a:ext cx="11449878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AD6F5-6281-DEA6-04E1-633CBCCCA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7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5666" y="350986"/>
            <a:ext cx="5766858" cy="108021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FarmCPU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628" y="350986"/>
            <a:ext cx="3710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  model="</a:t>
            </a:r>
            <a:r>
              <a:rPr lang="en-US" sz="1600" dirty="0" err="1"/>
              <a:t>FarmCPU</a:t>
            </a:r>
            <a:r>
              <a:rPr lang="en-US" sz="1600" dirty="0"/>
              <a:t>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22356D-0758-52D6-E3CA-A9A3925A1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CEA5F2-0A33-7B56-D224-F4D2FD80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1" y="3200400"/>
            <a:ext cx="114498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0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54004" y="102012"/>
            <a:ext cx="5766858" cy="10802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BLINK (R in GAPIT)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628" y="1182231"/>
            <a:ext cx="65111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myGAPIT</a:t>
            </a:r>
            <a:r>
              <a:rPr lang="en-US" sz="2000" dirty="0"/>
              <a:t>=GAPIT(</a:t>
            </a:r>
          </a:p>
          <a:p>
            <a:r>
              <a:rPr lang="en-US" sz="2000" dirty="0"/>
              <a:t>  Y=</a:t>
            </a:r>
            <a:r>
              <a:rPr lang="en-US" sz="2000" dirty="0" err="1"/>
              <a:t>mySim$Y</a:t>
            </a:r>
            <a:r>
              <a:rPr lang="en-US" sz="2000" dirty="0"/>
              <a:t>,</a:t>
            </a:r>
          </a:p>
          <a:p>
            <a:r>
              <a:rPr lang="en-US" sz="2000" dirty="0"/>
              <a:t>  GD=</a:t>
            </a:r>
            <a:r>
              <a:rPr lang="en-US" sz="2000" dirty="0" err="1"/>
              <a:t>myGD</a:t>
            </a:r>
            <a:r>
              <a:rPr lang="en-US" sz="2000" dirty="0"/>
              <a:t>,</a:t>
            </a:r>
          </a:p>
          <a:p>
            <a:r>
              <a:rPr lang="en-US" sz="2000" dirty="0"/>
              <a:t>  GM=</a:t>
            </a:r>
            <a:r>
              <a:rPr lang="en-US" sz="2000" dirty="0" err="1"/>
              <a:t>myGM</a:t>
            </a:r>
            <a:r>
              <a:rPr lang="en-US" sz="2000" dirty="0"/>
              <a:t>,</a:t>
            </a:r>
          </a:p>
          <a:p>
            <a:r>
              <a:rPr lang="en-US" sz="2000" dirty="0"/>
              <a:t>  </a:t>
            </a:r>
            <a:r>
              <a:rPr lang="en-US" sz="2000" dirty="0" err="1"/>
              <a:t>QTN.position</a:t>
            </a:r>
            <a:r>
              <a:rPr lang="en-US" sz="2000" dirty="0"/>
              <a:t>=</a:t>
            </a:r>
            <a:r>
              <a:rPr lang="en-US" sz="2000" dirty="0" err="1"/>
              <a:t>mySim$QTN.position</a:t>
            </a:r>
            <a:r>
              <a:rPr lang="en-US" sz="2000" dirty="0"/>
              <a:t>,</a:t>
            </a:r>
          </a:p>
          <a:p>
            <a:r>
              <a:rPr lang="en-US" sz="2000" dirty="0"/>
              <a:t>  </a:t>
            </a:r>
            <a:r>
              <a:rPr lang="en-US" sz="2000" dirty="0" err="1"/>
              <a:t>PCA.total</a:t>
            </a:r>
            <a:r>
              <a:rPr lang="en-US" sz="2000" dirty="0"/>
              <a:t>=3,</a:t>
            </a:r>
          </a:p>
          <a:p>
            <a:r>
              <a:rPr lang="en-US" sz="2000" dirty="0"/>
              <a:t>  model="BLINK")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F63A4-8A74-5C21-EF9E-DE332E31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4" y="3200400"/>
            <a:ext cx="11449878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2A978-2B19-CDA9-4AF0-55011BAB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9694" y="878438"/>
            <a:ext cx="57668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myY</a:t>
            </a:r>
            <a:r>
              <a:rPr lang="en-US" sz="1200" dirty="0"/>
              <a:t>=</a:t>
            </a:r>
            <a:r>
              <a:rPr lang="en-US" sz="1200" dirty="0" err="1"/>
              <a:t>mySim$Y</a:t>
            </a:r>
            <a:endParaRPr lang="en-US" sz="1200" dirty="0"/>
          </a:p>
          <a:p>
            <a:r>
              <a:rPr lang="en-US" sz="1200" dirty="0" err="1"/>
              <a:t>colnames</a:t>
            </a:r>
            <a:r>
              <a:rPr lang="en-US" sz="1200" dirty="0"/>
              <a:t>(</a:t>
            </a:r>
            <a:r>
              <a:rPr lang="en-US" sz="1200" dirty="0" err="1"/>
              <a:t>myY</a:t>
            </a:r>
            <a:r>
              <a:rPr lang="en-US" sz="1200" dirty="0"/>
              <a:t>)=c("taxa", "</a:t>
            </a:r>
            <a:r>
              <a:rPr lang="en-US" sz="1200" dirty="0" err="1"/>
              <a:t>SimPheno</a:t>
            </a:r>
            <a:r>
              <a:rPr lang="en-US" sz="1200" dirty="0"/>
              <a:t>")</a:t>
            </a:r>
          </a:p>
          <a:p>
            <a:r>
              <a:rPr lang="pt-BR" sz="1200" dirty="0"/>
              <a:t>myGD1=</a:t>
            </a:r>
            <a:r>
              <a:rPr lang="pt-BR" sz="1200" dirty="0" err="1"/>
              <a:t>t</a:t>
            </a:r>
            <a:r>
              <a:rPr lang="pt-BR" sz="1200" dirty="0"/>
              <a:t>(</a:t>
            </a:r>
            <a:r>
              <a:rPr lang="pt-BR" sz="1200" dirty="0" err="1"/>
              <a:t>myGD</a:t>
            </a:r>
            <a:r>
              <a:rPr lang="pt-BR" sz="1200" dirty="0"/>
              <a:t>[,-1])</a:t>
            </a:r>
          </a:p>
          <a:p>
            <a:r>
              <a:rPr lang="pt-BR" sz="1200" dirty="0" err="1"/>
              <a:t>write.table</a:t>
            </a:r>
            <a:r>
              <a:rPr lang="pt-BR" sz="1200" dirty="0"/>
              <a:t>(</a:t>
            </a:r>
            <a:r>
              <a:rPr lang="pt-BR" sz="1200" dirty="0" err="1"/>
              <a:t>myY,file</a:t>
            </a:r>
            <a:r>
              <a:rPr lang="pt-BR" sz="1200" dirty="0"/>
              <a:t>="myData.</a:t>
            </a:r>
            <a:r>
              <a:rPr lang="pt-BR" sz="1200" dirty="0" err="1"/>
              <a:t>txt</a:t>
            </a:r>
            <a:r>
              <a:rPr lang="pt-BR" sz="1200" dirty="0"/>
              <a:t>",</a:t>
            </a:r>
            <a:r>
              <a:rPr lang="pt-BR" sz="1200" dirty="0" err="1"/>
              <a:t>quote</a:t>
            </a:r>
            <a:r>
              <a:rPr lang="pt-BR" sz="1200" dirty="0"/>
              <a:t>=</a:t>
            </a:r>
            <a:r>
              <a:rPr lang="pt-BR" sz="1200" dirty="0" err="1"/>
              <a:t>F,row.name</a:t>
            </a:r>
            <a:r>
              <a:rPr lang="pt-BR" sz="1200" dirty="0"/>
              <a:t>=</a:t>
            </a:r>
            <a:r>
              <a:rPr lang="pt-BR" sz="1200" dirty="0" err="1"/>
              <a:t>F,col.name</a:t>
            </a:r>
            <a:r>
              <a:rPr lang="pt-BR" sz="1200" dirty="0"/>
              <a:t>=</a:t>
            </a:r>
            <a:r>
              <a:rPr lang="pt-BR" sz="1200" dirty="0" err="1"/>
              <a:t>T,sep</a:t>
            </a:r>
            <a:r>
              <a:rPr lang="pt-BR" sz="1200" dirty="0"/>
              <a:t>="\</a:t>
            </a:r>
            <a:r>
              <a:rPr lang="pt-BR" sz="1200" dirty="0" err="1"/>
              <a:t>t</a:t>
            </a:r>
            <a:r>
              <a:rPr lang="pt-BR" sz="1200" dirty="0"/>
              <a:t>")</a:t>
            </a:r>
          </a:p>
          <a:p>
            <a:r>
              <a:rPr lang="pt-BR" sz="1200" dirty="0" err="1"/>
              <a:t>write.table</a:t>
            </a:r>
            <a:r>
              <a:rPr lang="pt-BR" sz="1200" dirty="0"/>
              <a:t>(myGD1,file="myData.</a:t>
            </a:r>
            <a:r>
              <a:rPr lang="pt-BR" sz="1200" dirty="0" err="1"/>
              <a:t>dat</a:t>
            </a:r>
            <a:r>
              <a:rPr lang="pt-BR" sz="1200" dirty="0"/>
              <a:t>",</a:t>
            </a:r>
            <a:r>
              <a:rPr lang="pt-BR" sz="1200" dirty="0" err="1"/>
              <a:t>quote</a:t>
            </a:r>
            <a:r>
              <a:rPr lang="pt-BR" sz="1200" dirty="0"/>
              <a:t>=</a:t>
            </a:r>
            <a:r>
              <a:rPr lang="pt-BR" sz="1200" dirty="0" err="1"/>
              <a:t>F,row.name</a:t>
            </a:r>
            <a:r>
              <a:rPr lang="pt-BR" sz="1200" dirty="0"/>
              <a:t>=</a:t>
            </a:r>
            <a:r>
              <a:rPr lang="pt-BR" sz="1200" dirty="0" err="1"/>
              <a:t>F,col.name</a:t>
            </a:r>
            <a:r>
              <a:rPr lang="pt-BR" sz="1200" dirty="0"/>
              <a:t>=</a:t>
            </a:r>
            <a:r>
              <a:rPr lang="pt-BR" sz="1200" dirty="0" err="1"/>
              <a:t>F,sep</a:t>
            </a:r>
            <a:r>
              <a:rPr lang="pt-BR" sz="1200" dirty="0"/>
              <a:t>="\</a:t>
            </a:r>
            <a:r>
              <a:rPr lang="pt-BR" sz="1200" dirty="0" err="1"/>
              <a:t>t</a:t>
            </a:r>
            <a:r>
              <a:rPr lang="pt-BR" sz="1200" dirty="0"/>
              <a:t>")</a:t>
            </a:r>
          </a:p>
          <a:p>
            <a:r>
              <a:rPr lang="pt-BR" sz="1200" dirty="0" err="1"/>
              <a:t>write.table</a:t>
            </a:r>
            <a:r>
              <a:rPr lang="pt-BR" sz="1200" dirty="0"/>
              <a:t>(</a:t>
            </a:r>
            <a:r>
              <a:rPr lang="pt-BR" sz="1200" dirty="0" err="1"/>
              <a:t>myGM,file</a:t>
            </a:r>
            <a:r>
              <a:rPr lang="pt-BR" sz="1200" dirty="0"/>
              <a:t>="myData.</a:t>
            </a:r>
            <a:r>
              <a:rPr lang="pt-BR" sz="1200" dirty="0" err="1"/>
              <a:t>map</a:t>
            </a:r>
            <a:r>
              <a:rPr lang="pt-BR" sz="1200" dirty="0"/>
              <a:t>",</a:t>
            </a:r>
            <a:r>
              <a:rPr lang="pt-BR" sz="1200" dirty="0" err="1"/>
              <a:t>quote</a:t>
            </a:r>
            <a:r>
              <a:rPr lang="pt-BR" sz="1200" dirty="0"/>
              <a:t>=</a:t>
            </a:r>
            <a:r>
              <a:rPr lang="pt-BR" sz="1200" dirty="0" err="1"/>
              <a:t>F,row.name</a:t>
            </a:r>
            <a:r>
              <a:rPr lang="pt-BR" sz="1200" dirty="0"/>
              <a:t>=</a:t>
            </a:r>
            <a:r>
              <a:rPr lang="pt-BR" sz="1200" dirty="0" err="1"/>
              <a:t>F,col.name</a:t>
            </a:r>
            <a:r>
              <a:rPr lang="pt-BR" sz="1200" dirty="0"/>
              <a:t>=</a:t>
            </a:r>
            <a:r>
              <a:rPr lang="pt-BR" sz="1200" dirty="0" err="1"/>
              <a:t>T,sep</a:t>
            </a:r>
            <a:r>
              <a:rPr lang="pt-BR" sz="1200" dirty="0"/>
              <a:t>="\</a:t>
            </a:r>
            <a:r>
              <a:rPr lang="pt-BR" sz="1200" dirty="0" err="1"/>
              <a:t>t</a:t>
            </a:r>
            <a:r>
              <a:rPr lang="pt-BR" sz="1200" dirty="0"/>
              <a:t>")</a:t>
            </a:r>
          </a:p>
          <a:p>
            <a:r>
              <a:rPr lang="pt-BR" sz="1200" dirty="0"/>
              <a:t>#</a:t>
            </a:r>
            <a:r>
              <a:rPr lang="pt-BR" sz="1200" dirty="0" err="1"/>
              <a:t>run</a:t>
            </a:r>
            <a:r>
              <a:rPr lang="pt-BR" sz="1200" dirty="0"/>
              <a:t> </a:t>
            </a:r>
            <a:r>
              <a:rPr lang="pt-BR" sz="1200" dirty="0" err="1"/>
              <a:t>blink</a:t>
            </a:r>
            <a:endParaRPr lang="pt-BR" sz="1200" dirty="0"/>
          </a:p>
          <a:p>
            <a:r>
              <a:rPr lang="pt-BR" sz="1200" dirty="0"/>
              <a:t>system("~/Desktop/</a:t>
            </a:r>
            <a:r>
              <a:rPr lang="pt-BR" sz="1200" dirty="0" err="1"/>
              <a:t>temp</a:t>
            </a:r>
            <a:r>
              <a:rPr lang="pt-BR" sz="1200" dirty="0"/>
              <a:t>/</a:t>
            </a:r>
            <a:r>
              <a:rPr lang="pt-BR" sz="1200" dirty="0" err="1"/>
              <a:t>blink</a:t>
            </a:r>
            <a:r>
              <a:rPr lang="pt-BR" sz="1200" dirty="0"/>
              <a:t> --file </a:t>
            </a:r>
            <a:r>
              <a:rPr lang="pt-BR" sz="1200" dirty="0" err="1"/>
              <a:t>myData</a:t>
            </a:r>
            <a:r>
              <a:rPr lang="pt-BR" sz="1200" dirty="0"/>
              <a:t> --</a:t>
            </a:r>
            <a:r>
              <a:rPr lang="pt-BR" sz="1200" dirty="0" err="1"/>
              <a:t>max_loop</a:t>
            </a:r>
            <a:r>
              <a:rPr lang="pt-BR" sz="1200" dirty="0"/>
              <a:t> 10 --</a:t>
            </a:r>
            <a:r>
              <a:rPr lang="pt-BR" sz="1200" dirty="0" err="1"/>
              <a:t>numeric</a:t>
            </a:r>
            <a:r>
              <a:rPr lang="pt-BR" sz="1200" dirty="0"/>
              <a:t> --</a:t>
            </a:r>
            <a:r>
              <a:rPr lang="pt-BR" sz="1200" dirty="0" err="1"/>
              <a:t>gwas</a:t>
            </a:r>
            <a:r>
              <a:rPr lang="pt-BR" sz="1200" dirty="0"/>
              <a:t>")</a:t>
            </a:r>
          </a:p>
          <a:p>
            <a:r>
              <a:rPr lang="pt-BR" sz="1200" dirty="0"/>
              <a:t>#</a:t>
            </a:r>
            <a:r>
              <a:rPr lang="pt-BR" sz="1200" dirty="0" err="1"/>
              <a:t>Extract</a:t>
            </a:r>
            <a:r>
              <a:rPr lang="pt-BR" sz="1200" dirty="0"/>
              <a:t> </a:t>
            </a:r>
            <a:r>
              <a:rPr lang="pt-BR" sz="1200" dirty="0" err="1"/>
              <a:t>p</a:t>
            </a:r>
            <a:r>
              <a:rPr lang="pt-BR" sz="1200" dirty="0"/>
              <a:t> </a:t>
            </a:r>
            <a:r>
              <a:rPr lang="pt-BR" sz="1200" dirty="0" err="1"/>
              <a:t>values</a:t>
            </a:r>
            <a:endParaRPr lang="pt-BR" sz="1200" dirty="0"/>
          </a:p>
          <a:p>
            <a:r>
              <a:rPr lang="pt-BR" sz="1200" dirty="0" err="1"/>
              <a:t>result</a:t>
            </a:r>
            <a:r>
              <a:rPr lang="pt-BR" sz="1200" dirty="0"/>
              <a:t>&lt;- </a:t>
            </a:r>
            <a:r>
              <a:rPr lang="pt-BR" sz="1200" dirty="0" err="1"/>
              <a:t>read.table</a:t>
            </a:r>
            <a:r>
              <a:rPr lang="pt-BR" sz="1200" dirty="0"/>
              <a:t>("</a:t>
            </a:r>
            <a:r>
              <a:rPr lang="pt-BR" sz="1200" dirty="0" err="1"/>
              <a:t>SimPheno_GWAS_result.txt</a:t>
            </a:r>
            <a:r>
              <a:rPr lang="pt-BR" sz="1200" dirty="0"/>
              <a:t>", </a:t>
            </a:r>
            <a:r>
              <a:rPr lang="pt-BR" sz="1200" dirty="0" err="1"/>
              <a:t>head</a:t>
            </a:r>
            <a:r>
              <a:rPr lang="pt-BR" sz="1200" dirty="0"/>
              <a:t> = TRUE)</a:t>
            </a:r>
          </a:p>
          <a:p>
            <a:r>
              <a:rPr lang="pt-BR" sz="1200" dirty="0" err="1"/>
              <a:t>myP</a:t>
            </a:r>
            <a:r>
              <a:rPr lang="pt-BR" sz="1200" dirty="0"/>
              <a:t>=</a:t>
            </a:r>
            <a:r>
              <a:rPr lang="pt-BR" sz="1200" dirty="0" err="1"/>
              <a:t>as.numeric</a:t>
            </a:r>
            <a:r>
              <a:rPr lang="pt-BR" sz="1200" dirty="0"/>
              <a:t>(</a:t>
            </a:r>
            <a:r>
              <a:rPr lang="pt-BR" sz="1200" dirty="0" err="1"/>
              <a:t>result</a:t>
            </a:r>
            <a:r>
              <a:rPr lang="pt-BR" sz="1200" dirty="0"/>
              <a:t>[,5])</a:t>
            </a:r>
          </a:p>
          <a:p>
            <a:r>
              <a:rPr lang="pt-BR" sz="1200" dirty="0" err="1"/>
              <a:t>myGI.MP</a:t>
            </a:r>
            <a:r>
              <a:rPr lang="pt-BR" sz="1200" dirty="0"/>
              <a:t>=</a:t>
            </a:r>
            <a:r>
              <a:rPr lang="pt-BR" sz="1200" dirty="0" err="1"/>
              <a:t>cbind</a:t>
            </a:r>
            <a:r>
              <a:rPr lang="pt-BR" sz="1200" dirty="0"/>
              <a:t>(</a:t>
            </a:r>
            <a:r>
              <a:rPr lang="pt-BR" sz="1200" dirty="0" err="1"/>
              <a:t>myGM</a:t>
            </a:r>
            <a:r>
              <a:rPr lang="pt-BR" sz="1200" dirty="0"/>
              <a:t>[,-1],</a:t>
            </a:r>
            <a:r>
              <a:rPr lang="pt-BR" sz="1200" dirty="0" err="1"/>
              <a:t>myP</a:t>
            </a:r>
            <a:r>
              <a:rPr lang="pt-BR" sz="1200" dirty="0"/>
              <a:t>)</a:t>
            </a:r>
          </a:p>
          <a:p>
            <a:r>
              <a:rPr lang="pt-BR" sz="1200" dirty="0" err="1"/>
              <a:t>GAPIT.Manhattan</a:t>
            </a:r>
            <a:r>
              <a:rPr lang="pt-BR" sz="1200" dirty="0"/>
              <a:t>(GI.MP=</a:t>
            </a:r>
            <a:r>
              <a:rPr lang="pt-BR" sz="1200" dirty="0" err="1"/>
              <a:t>myGI.MP,seqQTN</a:t>
            </a:r>
            <a:r>
              <a:rPr lang="pt-BR" sz="1200" dirty="0"/>
              <a:t>=</a:t>
            </a:r>
            <a:r>
              <a:rPr lang="pt-BR" sz="1200" dirty="0" err="1"/>
              <a:t>mySim$QTN.position</a:t>
            </a:r>
            <a:r>
              <a:rPr lang="pt-BR" sz="1200" dirty="0"/>
              <a:t>)</a:t>
            </a:r>
          </a:p>
          <a:p>
            <a:r>
              <a:rPr lang="pt-BR" sz="1200" dirty="0"/>
              <a:t>GAPIT.QQ(</a:t>
            </a:r>
            <a:r>
              <a:rPr lang="pt-BR" sz="1200" dirty="0" err="1"/>
              <a:t>myP</a:t>
            </a:r>
            <a:r>
              <a:rPr lang="pt-BR" sz="1200" dirty="0"/>
              <a:t>)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7382B-D48C-E75C-4209-A32B93156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0D211-53A9-6FAF-5BC8-93BD2A41D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1" y="3200400"/>
            <a:ext cx="11449878" cy="3657600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66F0E9CD-CEA8-869D-0C54-AF61F980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571" y="-20128"/>
            <a:ext cx="5766858" cy="10802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BLINK (C version along)</a:t>
            </a:r>
          </a:p>
        </p:txBody>
      </p:sp>
    </p:spTree>
    <p:extLst>
      <p:ext uri="{BB962C8B-B14F-4D97-AF65-F5344CB8AC3E}">
        <p14:creationId xmlns:p14="http://schemas.microsoft.com/office/powerpoint/2010/main" val="123002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507B9B-FF00-3E47-BF3F-B02700B6D365}"/>
              </a:ext>
            </a:extLst>
          </p:cNvPr>
          <p:cNvSpPr/>
          <p:nvPr/>
        </p:nvSpPr>
        <p:spPr>
          <a:xfrm>
            <a:off x="570886" y="1143000"/>
            <a:ext cx="4405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myGAPIT</a:t>
            </a:r>
            <a:r>
              <a:rPr lang="en-US" sz="2000" dirty="0"/>
              <a:t> &lt;- GAPIT(</a:t>
            </a:r>
          </a:p>
          <a:p>
            <a:r>
              <a:rPr lang="en-US" sz="2000" dirty="0"/>
              <a:t>Y=</a:t>
            </a:r>
            <a:r>
              <a:rPr lang="en-US" sz="2000" dirty="0" err="1"/>
              <a:t>mySim$Y</a:t>
            </a:r>
            <a:r>
              <a:rPr lang="en-US" sz="2000" dirty="0"/>
              <a:t>,</a:t>
            </a:r>
          </a:p>
          <a:p>
            <a:r>
              <a:rPr lang="en-US" sz="2000" dirty="0"/>
              <a:t>GD=</a:t>
            </a:r>
            <a:r>
              <a:rPr lang="en-US" sz="2000" dirty="0" err="1"/>
              <a:t>myGD</a:t>
            </a:r>
            <a:r>
              <a:rPr lang="en-US" sz="2000" dirty="0"/>
              <a:t>,#Genotype</a:t>
            </a:r>
          </a:p>
          <a:p>
            <a:r>
              <a:rPr lang="en-US" sz="2000" dirty="0"/>
              <a:t>GM=</a:t>
            </a:r>
            <a:r>
              <a:rPr lang="en-US" sz="2000" dirty="0" err="1"/>
              <a:t>myGM</a:t>
            </a:r>
            <a:r>
              <a:rPr lang="en-US" sz="2000" dirty="0"/>
              <a:t>,#Map information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PCA.total</a:t>
            </a:r>
            <a:r>
              <a:rPr lang="en-US" sz="2000" dirty="0">
                <a:solidFill>
                  <a:srgbClr val="FF0000"/>
                </a:solidFill>
              </a:rPr>
              <a:t>=</a:t>
            </a:r>
            <a:r>
              <a:rPr lang="en-US" altLang="zh-CN" sz="2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</a:p>
          <a:p>
            <a:r>
              <a:rPr lang="en-US" sz="2000" dirty="0" err="1"/>
              <a:t>QTN.position</a:t>
            </a:r>
            <a:r>
              <a:rPr lang="en-US" sz="2000" dirty="0"/>
              <a:t>=</a:t>
            </a:r>
            <a:r>
              <a:rPr lang="en-US" sz="2000" dirty="0" err="1"/>
              <a:t>mySim$QTN.position</a:t>
            </a:r>
            <a:r>
              <a:rPr lang="en-US" sz="2000" dirty="0"/>
              <a:t>,</a:t>
            </a:r>
          </a:p>
          <a:p>
            <a:r>
              <a:rPr lang="en-US" sz="2000" dirty="0"/>
              <a:t>model="BLINKC")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CD6B6-6685-2404-218C-887EAB1D8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3200400"/>
            <a:ext cx="11449878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485B0-2E6D-CD3A-B829-50A613BC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0F0C8C5-9092-801C-EBC8-909D2177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571" y="263063"/>
            <a:ext cx="5766858" cy="10802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BLINK (C in GAPIT)</a:t>
            </a:r>
          </a:p>
        </p:txBody>
      </p:sp>
    </p:spTree>
    <p:extLst>
      <p:ext uri="{BB962C8B-B14F-4D97-AF65-F5344CB8AC3E}">
        <p14:creationId xmlns:p14="http://schemas.microsoft.com/office/powerpoint/2010/main" val="2243838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14" y="462461"/>
            <a:ext cx="7279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myGAPIT_MLM</a:t>
            </a:r>
            <a:r>
              <a:rPr lang="en-US" sz="1600" dirty="0"/>
              <a:t> &lt;- GAPIT(</a:t>
            </a:r>
          </a:p>
          <a:p>
            <a:r>
              <a:rPr lang="en-US" sz="1600" dirty="0"/>
              <a:t>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GM=</a:t>
            </a:r>
            <a:r>
              <a:rPr lang="en-US" sz="1600" dirty="0" err="1"/>
              <a:t>myGM</a:t>
            </a:r>
            <a:r>
              <a:rPr lang="en-US" sz="1600" dirty="0"/>
              <a:t>,#Map information</a:t>
            </a:r>
          </a:p>
          <a:p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model=c("GLM", "MLM", "CMLM", "SUPER", "MLMM", "FarmCPU", "BLINK"))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4B29A-31DE-AA2B-42A6-3DB42C463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343"/>
            <a:ext cx="8534400" cy="453389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6C7BB4E2-1B3C-0CAC-3C36-34371793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571" y="0"/>
            <a:ext cx="5766858" cy="10802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Multiple modes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719FD-38CD-9060-F0E5-C69443751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7CCA4E-62BE-DBD1-DA49-994CD4A45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895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Summary of GWAS methods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707B14-22E6-4444-ADBF-D0167F4F2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195606"/>
              </p:ext>
            </p:extLst>
          </p:nvPr>
        </p:nvGraphicFramePr>
        <p:xfrm>
          <a:off x="90308" y="1238954"/>
          <a:ext cx="11842046" cy="5242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918">
                  <a:extLst>
                    <a:ext uri="{9D8B030D-6E8A-4147-A177-3AD203B41FA5}">
                      <a16:colId xmlns:a16="http://schemas.microsoft.com/office/drawing/2014/main" val="2693314841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3034132517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689713303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2967125976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1781222058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1359122239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1338928255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2766637881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3681755955"/>
                    </a:ext>
                  </a:extLst>
                </a:gridCol>
                <a:gridCol w="1093792">
                  <a:extLst>
                    <a:ext uri="{9D8B030D-6E8A-4147-A177-3AD203B41FA5}">
                      <a16:colId xmlns:a16="http://schemas.microsoft.com/office/drawing/2014/main" val="4162715150"/>
                    </a:ext>
                  </a:extLst>
                </a:gridCol>
              </a:tblGrid>
              <a:tr h="491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Property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CMLM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ECMLM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MLMM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FarmCPU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BLINK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5025301"/>
                  </a:ext>
                </a:extLst>
              </a:tr>
              <a:tr h="49199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Multiple maker loci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9977484"/>
                  </a:ext>
                </a:extLst>
              </a:tr>
              <a:tr h="49199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Fixed effect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095832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Random effect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2859816"/>
                  </a:ext>
                </a:extLst>
              </a:tr>
              <a:tr h="49199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Trait specific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6981349"/>
                  </a:ext>
                </a:extLst>
              </a:tr>
              <a:tr h="49199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K optimization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2129838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Testing marker specific 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106625"/>
                  </a:ext>
                </a:extLst>
              </a:tr>
              <a:tr h="49199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Iteration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5294378"/>
                  </a:ext>
                </a:extLst>
              </a:tr>
              <a:tr h="5953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Converge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% of </a:t>
                      </a:r>
                      <a:r>
                        <a:rPr lang="en-US" b="1" dirty="0" err="1"/>
                        <a:t>Va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Marker cofactors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Marker cofactors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013848"/>
                  </a:ext>
                </a:extLst>
              </a:tr>
              <a:tr h="49199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Optimization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-2LL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-2LL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-2LL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-2LL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6519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136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Demonstration</a:t>
            </a:r>
          </a:p>
        </p:txBody>
      </p:sp>
      <p:pic>
        <p:nvPicPr>
          <p:cNvPr id="45058" name="Picture 4" descr="tassel dem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438400"/>
            <a:ext cx="3162300" cy="2647950"/>
          </a:xfrm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343401" y="1982788"/>
            <a:ext cx="3656013" cy="3656012"/>
            <a:chOff x="1776" y="1249"/>
            <a:chExt cx="2303" cy="2303"/>
          </a:xfrm>
        </p:grpSpPr>
        <p:sp>
          <p:nvSpPr>
            <p:cNvPr id="45060" name="Oval 6"/>
            <p:cNvSpPr>
              <a:spLocks noChangeArrowheads="1"/>
            </p:cNvSpPr>
            <p:nvPr/>
          </p:nvSpPr>
          <p:spPr bwMode="auto">
            <a:xfrm>
              <a:off x="1776" y="1249"/>
              <a:ext cx="2303" cy="2303"/>
            </a:xfrm>
            <a:prstGeom prst="ellips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1" name="Oval 7"/>
            <p:cNvSpPr>
              <a:spLocks noChangeArrowheads="1"/>
            </p:cNvSpPr>
            <p:nvPr/>
          </p:nvSpPr>
          <p:spPr bwMode="auto">
            <a:xfrm>
              <a:off x="2112" y="1536"/>
              <a:ext cx="1727" cy="1727"/>
            </a:xfrm>
            <a:prstGeom prst="ellips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2" name="Oval 8"/>
            <p:cNvSpPr>
              <a:spLocks noChangeArrowheads="1"/>
            </p:cNvSpPr>
            <p:nvPr/>
          </p:nvSpPr>
          <p:spPr bwMode="auto">
            <a:xfrm>
              <a:off x="2400" y="1824"/>
              <a:ext cx="1152" cy="1152"/>
            </a:xfrm>
            <a:prstGeom prst="ellips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3" name="Oval 9"/>
            <p:cNvSpPr>
              <a:spLocks noChangeArrowheads="1"/>
            </p:cNvSpPr>
            <p:nvPr/>
          </p:nvSpPr>
          <p:spPr bwMode="auto">
            <a:xfrm>
              <a:off x="2688" y="2112"/>
              <a:ext cx="576" cy="576"/>
            </a:xfrm>
            <a:prstGeom prst="ellips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D9311A-BE31-6C4F-8F17-352C8EB558C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048001" cy="4507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onstantia" charset="0"/>
              </a:rPr>
              <a:t>t-Test</a:t>
            </a:r>
          </a:p>
          <a:p>
            <a:r>
              <a:rPr lang="en-US">
                <a:latin typeface="Constantia" charset="0"/>
              </a:rPr>
              <a:t>GLM</a:t>
            </a:r>
          </a:p>
          <a:p>
            <a:r>
              <a:rPr lang="en-US">
                <a:latin typeface="Constantia" charset="0"/>
              </a:rPr>
              <a:t>MLM</a:t>
            </a:r>
          </a:p>
          <a:p>
            <a:r>
              <a:rPr lang="en-US">
                <a:latin typeface="Constantia" charset="0"/>
              </a:rPr>
              <a:t>CMLM</a:t>
            </a:r>
          </a:p>
          <a:p>
            <a:r>
              <a:rPr lang="en-US">
                <a:latin typeface="Constantia" charset="0"/>
              </a:rPr>
              <a:t>SUPER</a:t>
            </a:r>
          </a:p>
          <a:p>
            <a:r>
              <a:rPr lang="en-US">
                <a:latin typeface="Constantia" charset="0"/>
              </a:rPr>
              <a:t>MLMM</a:t>
            </a:r>
          </a:p>
          <a:p>
            <a:r>
              <a:rPr lang="en-US">
                <a:latin typeface="Constantia" charset="0"/>
              </a:rPr>
              <a:t>FarmCPU</a:t>
            </a:r>
          </a:p>
          <a:p>
            <a:r>
              <a:rPr lang="en-US">
                <a:latin typeface="Constantia" charset="0"/>
              </a:rPr>
              <a:t>BLINK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Import GAPIT/data and simulation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413" y="1098194"/>
            <a:ext cx="114705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source("http://</a:t>
            </a:r>
            <a:r>
              <a:rPr lang="en-US" sz="2400" dirty="0" err="1"/>
              <a:t>zzlab.net</a:t>
            </a:r>
            <a:r>
              <a:rPr lang="en-US" sz="2400" dirty="0"/>
              <a:t>/GAPIT/</a:t>
            </a:r>
            <a:r>
              <a:rPr lang="en-US" sz="2400" dirty="0" err="1"/>
              <a:t>gapit_functions.txt</a:t>
            </a:r>
            <a:r>
              <a:rPr lang="en-US" sz="2400" dirty="0"/>
              <a:t>") </a:t>
            </a:r>
          </a:p>
          <a:p>
            <a:r>
              <a:rPr lang="en-US" sz="2400" dirty="0" err="1"/>
              <a:t>myGD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mdp_numeric.txt",head</a:t>
            </a:r>
            <a:r>
              <a:rPr lang="en-US" sz="2400" dirty="0"/>
              <a:t>=T) </a:t>
            </a:r>
          </a:p>
          <a:p>
            <a:r>
              <a:rPr lang="en-US" sz="2400" dirty="0" err="1"/>
              <a:t>myGM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mdp_SNP_information.txt",head</a:t>
            </a:r>
            <a:r>
              <a:rPr lang="en-US" sz="2400" dirty="0"/>
              <a:t>=T)</a:t>
            </a:r>
          </a:p>
          <a:p>
            <a:r>
              <a:rPr lang="en-US" sz="2400" dirty="0"/>
              <a:t>index1to5=</a:t>
            </a:r>
            <a:r>
              <a:rPr lang="en-US" sz="2400" dirty="0" err="1"/>
              <a:t>myGM</a:t>
            </a:r>
            <a:r>
              <a:rPr lang="en-US" sz="2400" dirty="0"/>
              <a:t>[,2]&lt;6 </a:t>
            </a:r>
          </a:p>
          <a:p>
            <a:endParaRPr lang="pt-BR" sz="24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charset="0"/>
              </a:rPr>
              <a:t>setwd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charset="0"/>
              </a:rPr>
              <a:t>("~/Desktop/temp")</a:t>
            </a:r>
            <a:endParaRPr lang="pt-BR" sz="2400" dirty="0">
              <a:solidFill>
                <a:srgbClr val="060087"/>
              </a:solidFill>
              <a:latin typeface="Candara" charset="0"/>
            </a:endParaRPr>
          </a:p>
          <a:p>
            <a:r>
              <a:rPr lang="is-IS" sz="2400" dirty="0">
                <a:solidFill>
                  <a:srgbClr val="060087"/>
                </a:solidFill>
                <a:latin typeface="Candara" charset="0"/>
              </a:rPr>
              <a:t>set.seed(</a:t>
            </a:r>
            <a:r>
              <a:rPr lang="is-IS" sz="2400" dirty="0">
                <a:solidFill>
                  <a:srgbClr val="0B4213"/>
                </a:solidFill>
                <a:latin typeface="Candara" charset="0"/>
              </a:rPr>
              <a:t>99164</a:t>
            </a:r>
            <a:r>
              <a:rPr lang="is-IS" sz="24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2400" dirty="0" err="1"/>
              <a:t>mySim</a:t>
            </a:r>
            <a:r>
              <a:rPr lang="en-US" sz="2400" dirty="0"/>
              <a:t>=</a:t>
            </a:r>
            <a:r>
              <a:rPr lang="en-US" sz="2400" dirty="0" err="1"/>
              <a:t>GAPIT.Phenotype.Simulation</a:t>
            </a:r>
            <a:r>
              <a:rPr lang="en-US" sz="2400" dirty="0"/>
              <a:t>(GD=</a:t>
            </a:r>
            <a:r>
              <a:rPr lang="en-US" sz="2400" dirty="0" err="1"/>
              <a:t>myGD</a:t>
            </a:r>
            <a:r>
              <a:rPr lang="en-US" sz="2400" dirty="0"/>
              <a:t>[,c(TRUE,index1to5)],</a:t>
            </a:r>
          </a:p>
          <a:p>
            <a:r>
              <a:rPr lang="en-US" sz="2400" dirty="0"/>
              <a:t>GM=</a:t>
            </a:r>
            <a:r>
              <a:rPr lang="en-US" sz="2400" dirty="0" err="1"/>
              <a:t>myGM</a:t>
            </a:r>
            <a:r>
              <a:rPr lang="en-US" sz="2400" dirty="0"/>
              <a:t>[index1to5,],</a:t>
            </a:r>
          </a:p>
          <a:p>
            <a:r>
              <a:rPr lang="en-US" sz="2400" dirty="0"/>
              <a:t>h2=.7,</a:t>
            </a:r>
          </a:p>
          <a:p>
            <a:r>
              <a:rPr lang="en-US" sz="2400" dirty="0"/>
              <a:t>NQTN=40, </a:t>
            </a:r>
          </a:p>
          <a:p>
            <a:r>
              <a:rPr lang="en-US" sz="2400" dirty="0" err="1"/>
              <a:t>effectunit</a:t>
            </a:r>
            <a:r>
              <a:rPr lang="en-US" sz="2400" dirty="0"/>
              <a:t> =.95,</a:t>
            </a:r>
          </a:p>
          <a:p>
            <a:r>
              <a:rPr lang="en-US" sz="2400" dirty="0" err="1"/>
              <a:t>QTNDist</a:t>
            </a:r>
            <a:r>
              <a:rPr lang="en-US" sz="2400" dirty="0"/>
              <a:t>="normal")</a:t>
            </a:r>
          </a:p>
        </p:txBody>
      </p:sp>
    </p:spTree>
    <p:extLst>
      <p:ext uri="{BB962C8B-B14F-4D97-AF65-F5344CB8AC3E}">
        <p14:creationId xmlns:p14="http://schemas.microsoft.com/office/powerpoint/2010/main" val="95694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36738" y="0"/>
            <a:ext cx="5766858" cy="10802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 test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44" y="231919"/>
            <a:ext cx="33609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=0,</a:t>
            </a:r>
          </a:p>
          <a:p>
            <a:r>
              <a:rPr lang="en-US" sz="1600" dirty="0"/>
              <a:t>model="GLM", </a:t>
            </a:r>
          </a:p>
          <a:p>
            <a:r>
              <a:rPr lang="en-US" sz="1600" dirty="0"/>
              <a:t>memo="</a:t>
            </a:r>
            <a:r>
              <a:rPr lang="en-US" sz="1600" dirty="0" err="1"/>
              <a:t>tTest</a:t>
            </a:r>
            <a:r>
              <a:rPr lang="en-US" sz="1600" dirty="0"/>
              <a:t>")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99F2A-C222-ED98-DAAB-ADF62578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2824330"/>
            <a:ext cx="11449878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A72FA-6393-0287-CED9-947096C22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534" y="-2286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7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5067" y="165942"/>
            <a:ext cx="5766858" cy="10802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GLM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122" y="30475"/>
            <a:ext cx="3710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model="GLM")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D8998-A9D0-7AB7-ACB7-7F4BF3F55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3200400"/>
            <a:ext cx="11449878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9C90A-11D1-8666-A952-8EB42D463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764" y="30475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27603" y="255522"/>
            <a:ext cx="5766858" cy="10802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MLM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5386" y="0"/>
            <a:ext cx="3710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model="MLM")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322E1-3257-B9D8-B621-040DE4CB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83" y="3200400"/>
            <a:ext cx="11449878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8F4BC8-7708-0E97-1146-994380E9E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-1291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12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69756" y="367831"/>
            <a:ext cx="5766858" cy="10802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CMLM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5386" y="0"/>
            <a:ext cx="3710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model="CMLM")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F90BC-3BE3-CE23-B7DC-F2E14FCB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17" y="3213319"/>
            <a:ext cx="11449878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CC5C0-D18F-9493-2E7A-765F4C272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3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45666" y="350986"/>
            <a:ext cx="5766858" cy="10802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SUPER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628" y="350986"/>
            <a:ext cx="3710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  Y=</a:t>
            </a:r>
            <a:r>
              <a:rPr lang="en-US" sz="1600" dirty="0" err="1"/>
              <a:t>mySim$Y</a:t>
            </a:r>
            <a:r>
              <a:rPr lang="en-US" sz="1600" dirty="0"/>
              <a:t>,</a:t>
            </a:r>
          </a:p>
          <a:p>
            <a:r>
              <a:rPr lang="en-US" sz="1600" dirty="0"/>
              <a:t>  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  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/>
              <a:t>  </a:t>
            </a:r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/>
              <a:t>model="SUPER")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1CBCF-868D-AC1C-54B1-7DF2E5AC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635F3-948E-D57F-0173-F6E81300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2" y="3200400"/>
            <a:ext cx="114498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3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</TotalTime>
  <Words>980</Words>
  <Application>Microsoft Macintosh PowerPoint</Application>
  <PresentationFormat>Widescreen</PresentationFormat>
  <Paragraphs>224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Candara</vt:lpstr>
      <vt:lpstr>Constantia</vt:lpstr>
      <vt:lpstr>Symbol</vt:lpstr>
      <vt:lpstr>Office Theme</vt:lpstr>
      <vt:lpstr>Statistical Genomics</vt:lpstr>
      <vt:lpstr>Summary of GWAS methods</vt:lpstr>
      <vt:lpstr>Demonstration</vt:lpstr>
      <vt:lpstr>Import GAPIT/data and simulation</vt:lpstr>
      <vt:lpstr>t test</vt:lpstr>
      <vt:lpstr>GLM</vt:lpstr>
      <vt:lpstr>MLM</vt:lpstr>
      <vt:lpstr>CMLM</vt:lpstr>
      <vt:lpstr>SUPER</vt:lpstr>
      <vt:lpstr>MLMM</vt:lpstr>
      <vt:lpstr>FarmCPU</vt:lpstr>
      <vt:lpstr>BLINK (R in GAPIT)</vt:lpstr>
      <vt:lpstr>BLINK (C version along)</vt:lpstr>
      <vt:lpstr>BLINK (C in GAPIT)</vt:lpstr>
      <vt:lpstr>Multiple modes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144</cp:revision>
  <dcterms:created xsi:type="dcterms:W3CDTF">2020-01-18T23:14:17Z</dcterms:created>
  <dcterms:modified xsi:type="dcterms:W3CDTF">2023-03-13T07:26:21Z</dcterms:modified>
</cp:coreProperties>
</file>