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9"/>
  </p:notesMasterIdLst>
  <p:sldIdLst>
    <p:sldId id="307" r:id="rId2"/>
    <p:sldId id="282" r:id="rId3"/>
    <p:sldId id="260" r:id="rId4"/>
    <p:sldId id="413" r:id="rId5"/>
    <p:sldId id="341" r:id="rId6"/>
    <p:sldId id="261" r:id="rId7"/>
    <p:sldId id="405" r:id="rId8"/>
    <p:sldId id="258" r:id="rId9"/>
    <p:sldId id="298" r:id="rId10"/>
    <p:sldId id="335" r:id="rId11"/>
    <p:sldId id="412" r:id="rId12"/>
    <p:sldId id="406" r:id="rId13"/>
    <p:sldId id="310" r:id="rId14"/>
    <p:sldId id="327" r:id="rId15"/>
    <p:sldId id="410" r:id="rId16"/>
    <p:sldId id="299" r:id="rId17"/>
    <p:sldId id="273" r:id="rId18"/>
    <p:sldId id="525" r:id="rId19"/>
    <p:sldId id="316" r:id="rId20"/>
    <p:sldId id="317" r:id="rId21"/>
    <p:sldId id="330" r:id="rId22"/>
    <p:sldId id="331" r:id="rId23"/>
    <p:sldId id="332" r:id="rId24"/>
    <p:sldId id="333" r:id="rId25"/>
    <p:sldId id="326" r:id="rId26"/>
    <p:sldId id="404" r:id="rId27"/>
    <p:sldId id="29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08"/>
    <p:restoredTop sz="94065"/>
  </p:normalViewPr>
  <p:slideViewPr>
    <p:cSldViewPr snapToGrid="0" snapToObjects="1">
      <p:cViewPr>
        <p:scale>
          <a:sx n="48" d="100"/>
          <a:sy n="48" d="100"/>
        </p:scale>
        <p:origin x="2280" y="107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02881-2D3C-384C-B2E5-5A6FFE92557B}" type="datetimeFigureOut">
              <a:rPr lang="en-US" smtClean="0"/>
              <a:t>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5E7E5-1986-184D-9714-100ED52F2D8C}" type="slidenum">
              <a:rPr lang="en-US" smtClean="0"/>
              <a:t>‹#›</a:t>
            </a:fld>
            <a:endParaRPr lang="en-US"/>
          </a:p>
        </p:txBody>
      </p:sp>
    </p:spTree>
    <p:extLst>
      <p:ext uri="{BB962C8B-B14F-4D97-AF65-F5344CB8AC3E}">
        <p14:creationId xmlns:p14="http://schemas.microsoft.com/office/powerpoint/2010/main" val="210741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effectLst/>
                <a:latin typeface="+mn-lt"/>
                <a:ea typeface="+mn-ea"/>
                <a:cs typeface="+mn-cs"/>
              </a:rPr>
              <a:t>Figure 6.The cost time of computing genomic prediction in three</a:t>
            </a:r>
            <a:r>
              <a:rPr lang="en-US" altLang="zh-CN" sz="1200" b="1" kern="1200" baseline="0" dirty="0">
                <a:solidFill>
                  <a:schemeClr val="tx1"/>
                </a:solidFill>
                <a:effectLst/>
                <a:latin typeface="+mn-lt"/>
                <a:ea typeface="+mn-ea"/>
                <a:cs typeface="+mn-cs"/>
              </a:rPr>
              <a:t> method</a:t>
            </a:r>
            <a:r>
              <a:rPr lang="en-US" altLang="zh-CN" sz="1200" b="1"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Bayesion method (green) cost most time than other methods, and gBLUP (blue) is the least. The cost time of scBLUP (orange) computing genomic prediction depend on the number of individuals of population (compression) and the number</a:t>
            </a:r>
            <a:r>
              <a:rPr lang="en-US" altLang="zh-CN" sz="1200" kern="1200" baseline="0" dirty="0">
                <a:solidFill>
                  <a:schemeClr val="tx1"/>
                </a:solidFill>
                <a:effectLst/>
                <a:latin typeface="+mn-lt"/>
                <a:ea typeface="+mn-ea"/>
                <a:cs typeface="+mn-cs"/>
              </a:rPr>
              <a:t> of markers (SUPER)</a:t>
            </a:r>
            <a:r>
              <a:rPr lang="en-US" altLang="zh-CN" sz="1200" kern="1200" dirty="0">
                <a:solidFill>
                  <a:schemeClr val="tx1"/>
                </a:solidFill>
                <a:effectLst/>
                <a:latin typeface="+mn-lt"/>
                <a:ea typeface="+mn-ea"/>
                <a:cs typeface="+mn-cs"/>
              </a:rPr>
              <a:t>. The computing time is calculated by CPU computing time.</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89B226F-8E5F-4D41-9BB2-18245FD05AF8}" type="slidenum">
              <a:rPr lang="en-US" smtClean="0"/>
              <a:t>26</a:t>
            </a:fld>
            <a:endParaRPr lang="en-US" dirty="0"/>
          </a:p>
        </p:txBody>
      </p:sp>
    </p:spTree>
    <p:extLst>
      <p:ext uri="{BB962C8B-B14F-4D97-AF65-F5344CB8AC3E}">
        <p14:creationId xmlns:p14="http://schemas.microsoft.com/office/powerpoint/2010/main" val="82597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72512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1330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07447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5852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42D15F-A8BE-E54B-9202-76E9C8AC610C}" type="datetimeFigureOut">
              <a:rPr lang="en-US" smtClean="0"/>
              <a:t>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3282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2D15F-A8BE-E54B-9202-76E9C8AC610C}" type="datetimeFigureOut">
              <a:rPr lang="en-US" smtClean="0"/>
              <a:t>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63033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42D15F-A8BE-E54B-9202-76E9C8AC610C}" type="datetimeFigureOut">
              <a:rPr lang="en-US" smtClean="0"/>
              <a:t>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89869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42D15F-A8BE-E54B-9202-76E9C8AC610C}" type="datetimeFigureOut">
              <a:rPr lang="en-US" smtClean="0"/>
              <a:t>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44970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2D15F-A8BE-E54B-9202-76E9C8AC610C}" type="datetimeFigureOut">
              <a:rPr lang="en-US" smtClean="0"/>
              <a:t>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91270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41307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4569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2D15F-A8BE-E54B-9202-76E9C8AC610C}" type="datetimeFigureOut">
              <a:rPr lang="en-US" smtClean="0"/>
              <a:t>1/9/23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3DB2E-DE22-DF44-A0EC-916AAC02DA7C}" type="slidenum">
              <a:rPr lang="en-US" smtClean="0"/>
              <a:t>‹#›</a:t>
            </a:fld>
            <a:endParaRPr lang="en-US"/>
          </a:p>
        </p:txBody>
      </p:sp>
    </p:spTree>
    <p:extLst>
      <p:ext uri="{BB962C8B-B14F-4D97-AF65-F5344CB8AC3E}">
        <p14:creationId xmlns:p14="http://schemas.microsoft.com/office/powerpoint/2010/main" val="39191180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hyperlink" Target="http://link.springer.com/book/10.1007%2F978-1-62703-447-0"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zzlab.net/"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egistrar.wsu.edu/grades-and-gpa"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pic>
        <p:nvPicPr>
          <p:cNvPr id="11" name="Picture 10" descr="SG_GS.jpg"/>
          <p:cNvPicPr>
            <a:picLocks/>
          </p:cNvPicPr>
          <p:nvPr/>
        </p:nvPicPr>
        <p:blipFill rotWithShape="1">
          <a:blip r:embed="rId3">
            <a:extLst>
              <a:ext uri="{28A0092B-C50C-407E-A947-70E740481C1C}">
                <a14:useLocalDpi xmlns:a14="http://schemas.microsoft.com/office/drawing/2010/main" val="0"/>
              </a:ext>
            </a:extLst>
          </a:blip>
          <a:srcRect b="19113"/>
          <a:stretch/>
        </p:blipFill>
        <p:spPr>
          <a:xfrm>
            <a:off x="0" y="-1"/>
            <a:ext cx="12192000" cy="6858001"/>
          </a:xfrm>
          <a:prstGeom prst="rect">
            <a:avLst/>
          </a:prstGeom>
        </p:spPr>
      </p:pic>
      <p:pic>
        <p:nvPicPr>
          <p:cNvPr id="10" name="Picture 9" descr="SG_GWAS.jpg"/>
          <p:cNvPicPr>
            <a:picLocks/>
          </p:cNvPicPr>
          <p:nvPr/>
        </p:nvPicPr>
        <p:blipFill rotWithShape="1">
          <a:blip r:embed="rId4">
            <a:extLst>
              <a:ext uri="{28A0092B-C50C-407E-A947-70E740481C1C}">
                <a14:useLocalDpi xmlns:a14="http://schemas.microsoft.com/office/drawing/2010/main" val="0"/>
              </a:ext>
            </a:extLst>
          </a:blip>
          <a:srcRect b="15360"/>
          <a:stretch/>
        </p:blipFill>
        <p:spPr>
          <a:xfrm>
            <a:off x="0" y="0"/>
            <a:ext cx="12192000" cy="6858000"/>
          </a:xfrm>
          <a:prstGeom prst="rect">
            <a:avLst/>
          </a:prstGeom>
        </p:spPr>
      </p:pic>
      <p:sp>
        <p:nvSpPr>
          <p:cNvPr id="3" name="Title 2"/>
          <p:cNvSpPr>
            <a:spLocks noGrp="1"/>
          </p:cNvSpPr>
          <p:nvPr>
            <p:ph type="title"/>
          </p:nvPr>
        </p:nvSpPr>
        <p:spPr>
          <a:xfrm>
            <a:off x="1667057" y="1527472"/>
            <a:ext cx="8857883" cy="1072859"/>
          </a:xfrm>
          <a:effectLst>
            <a:outerShdw blurRad="50800" dist="38100" dir="2700000" algn="tl" rotWithShape="0">
              <a:prstClr val="black">
                <a:alpha val="40000"/>
              </a:prstClr>
            </a:outerShdw>
          </a:effectLst>
        </p:spPr>
        <p:txBody>
          <a:bodyPr>
            <a:normAutofit/>
          </a:bodyPr>
          <a:lstStyle/>
          <a:p>
            <a:pPr algn="ctr"/>
            <a:r>
              <a:rPr lang="en-US" sz="6000" b="1" dirty="0">
                <a:solidFill>
                  <a:schemeClr val="accent5"/>
                </a:solidFill>
              </a:rPr>
              <a:t>Statistical Genomics</a:t>
            </a:r>
          </a:p>
        </p:txBody>
      </p:sp>
      <p:pic>
        <p:nvPicPr>
          <p:cNvPr id="4" name="Picture 7" descr="Washington_State_Cougar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79241" y="4313899"/>
            <a:ext cx="1433513"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ubtitle 2"/>
          <p:cNvSpPr txBox="1">
            <a:spLocks/>
          </p:cNvSpPr>
          <p:nvPr/>
        </p:nvSpPr>
        <p:spPr>
          <a:xfrm>
            <a:off x="2895598" y="3109316"/>
            <a:ext cx="6400800" cy="120458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a:t>Zhiwu Zhang</a:t>
            </a:r>
          </a:p>
          <a:p>
            <a:pPr marL="0" indent="0" algn="ctr">
              <a:buNone/>
            </a:pPr>
            <a:r>
              <a:rPr lang="en-US" sz="2800" dirty="0"/>
              <a:t>Washington State University</a:t>
            </a:r>
          </a:p>
        </p:txBody>
      </p:sp>
      <p:sp>
        <p:nvSpPr>
          <p:cNvPr id="2" name="Rectangle 1">
            <a:extLst>
              <a:ext uri="{FF2B5EF4-FFF2-40B4-BE49-F238E27FC236}">
                <a16:creationId xmlns:a16="http://schemas.microsoft.com/office/drawing/2014/main" id="{E7C9DC9D-2EA0-DE42-8C5F-02D6DF1302AC}"/>
              </a:ext>
            </a:extLst>
          </p:cNvPr>
          <p:cNvSpPr/>
          <p:nvPr/>
        </p:nvSpPr>
        <p:spPr>
          <a:xfrm>
            <a:off x="3229051" y="1018487"/>
            <a:ext cx="5733892" cy="523220"/>
          </a:xfrm>
          <a:prstGeom prst="rect">
            <a:avLst/>
          </a:prstGeom>
        </p:spPr>
        <p:txBody>
          <a:bodyPr wrap="square">
            <a:spAutoFit/>
          </a:bodyPr>
          <a:lstStyle/>
          <a:p>
            <a:pPr algn="ctr"/>
            <a:r>
              <a:rPr lang="en-US" sz="2800" dirty="0">
                <a:solidFill>
                  <a:schemeClr val="tx1">
                    <a:lumMod val="65000"/>
                    <a:lumOff val="35000"/>
                  </a:schemeClr>
                </a:solidFill>
              </a:rPr>
              <a:t>GWAS and GS</a:t>
            </a:r>
          </a:p>
        </p:txBody>
      </p:sp>
    </p:spTree>
    <p:extLst>
      <p:ext uri="{BB962C8B-B14F-4D97-AF65-F5344CB8AC3E}">
        <p14:creationId xmlns:p14="http://schemas.microsoft.com/office/powerpoint/2010/main" val="60005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Multiple choice: A, B, C and D (choose one only)</a:t>
            </a:r>
          </a:p>
          <a:p>
            <a:r>
              <a:rPr lang="en-US" sz="3200" dirty="0"/>
              <a:t>Question</a:t>
            </a:r>
          </a:p>
          <a:p>
            <a:pPr lvl="1">
              <a:buFont typeface="Wingdings" charset="2"/>
              <a:buChar char="v"/>
            </a:pPr>
            <a:r>
              <a:rPr lang="en-US" sz="3200" dirty="0"/>
              <a:t>Middle term: 25</a:t>
            </a:r>
          </a:p>
          <a:p>
            <a:pPr lvl="1">
              <a:buFont typeface="Wingdings" charset="2"/>
              <a:buChar char="v"/>
            </a:pPr>
            <a:r>
              <a:rPr lang="en-US" sz="3200" dirty="0"/>
              <a:t>Final: 50 (Accumulative)</a:t>
            </a:r>
          </a:p>
          <a:p>
            <a:r>
              <a:rPr lang="en-US" sz="3200" dirty="0"/>
              <a:t>Examples: https://</a:t>
            </a:r>
            <a:r>
              <a:rPr lang="en-US" sz="3200" dirty="0" err="1"/>
              <a:t>zzlab.net</a:t>
            </a:r>
            <a:r>
              <a:rPr lang="en-US" sz="3200" dirty="0"/>
              <a:t>/</a:t>
            </a:r>
            <a:r>
              <a:rPr lang="en-US" sz="3200" dirty="0" err="1"/>
              <a:t>StaGen</a:t>
            </a:r>
            <a:r>
              <a:rPr lang="en-US" sz="3200" dirty="0"/>
              <a:t>/2021/Quizzes</a:t>
            </a:r>
          </a:p>
        </p:txBody>
      </p:sp>
      <p:sp>
        <p:nvSpPr>
          <p:cNvPr id="3" name="Title 2"/>
          <p:cNvSpPr>
            <a:spLocks noGrp="1"/>
          </p:cNvSpPr>
          <p:nvPr>
            <p:ph type="title"/>
          </p:nvPr>
        </p:nvSpPr>
        <p:spPr/>
        <p:txBody>
          <a:bodyPr/>
          <a:lstStyle/>
          <a:p>
            <a:pPr algn="ctr"/>
            <a:r>
              <a:rPr lang="en-US" b="1" dirty="0">
                <a:solidFill>
                  <a:schemeClr val="accent1"/>
                </a:solidFill>
                <a:latin typeface="+mn-lt"/>
              </a:rPr>
              <a:t>Exams</a:t>
            </a:r>
          </a:p>
        </p:txBody>
      </p:sp>
    </p:spTree>
    <p:extLst>
      <p:ext uri="{BB962C8B-B14F-4D97-AF65-F5344CB8AC3E}">
        <p14:creationId xmlns:p14="http://schemas.microsoft.com/office/powerpoint/2010/main" val="951725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1285080" y="3033571"/>
            <a:ext cx="4414837" cy="854075"/>
          </a:xfrm>
        </p:spPr>
        <p:txBody>
          <a:bodyPr/>
          <a:lstStyle/>
          <a:p>
            <a:pPr algn="ctr"/>
            <a:r>
              <a:rPr lang="en-US" b="1" dirty="0">
                <a:solidFill>
                  <a:schemeClr val="accent1"/>
                </a:solidFill>
                <a:latin typeface="+mn-lt"/>
              </a:rPr>
              <a:t>Lecture structure</a:t>
            </a:r>
          </a:p>
        </p:txBody>
      </p:sp>
      <p:pic>
        <p:nvPicPr>
          <p:cNvPr id="9" name="Picture 8">
            <a:extLst>
              <a:ext uri="{FF2B5EF4-FFF2-40B4-BE49-F238E27FC236}">
                <a16:creationId xmlns:a16="http://schemas.microsoft.com/office/drawing/2014/main" id="{74BE11A4-7EC1-2D49-B7D9-693B2E68C50B}"/>
              </a:ext>
            </a:extLst>
          </p:cNvPr>
          <p:cNvPicPr>
            <a:picLocks noChangeAspect="1"/>
          </p:cNvPicPr>
          <p:nvPr/>
        </p:nvPicPr>
        <p:blipFill>
          <a:blip r:embed="rId2"/>
          <a:stretch>
            <a:fillRect/>
          </a:stretch>
        </p:blipFill>
        <p:spPr>
          <a:xfrm>
            <a:off x="9613900" y="2225838"/>
            <a:ext cx="2286000" cy="2252217"/>
          </a:xfrm>
          <a:prstGeom prst="rect">
            <a:avLst/>
          </a:prstGeom>
        </p:spPr>
      </p:pic>
      <p:pic>
        <p:nvPicPr>
          <p:cNvPr id="11" name="Picture 10">
            <a:extLst>
              <a:ext uri="{FF2B5EF4-FFF2-40B4-BE49-F238E27FC236}">
                <a16:creationId xmlns:a16="http://schemas.microsoft.com/office/drawing/2014/main" id="{10658CB6-9E39-684C-8064-8F1A230AE21C}"/>
              </a:ext>
            </a:extLst>
          </p:cNvPr>
          <p:cNvPicPr>
            <a:picLocks noChangeAspect="1"/>
          </p:cNvPicPr>
          <p:nvPr/>
        </p:nvPicPr>
        <p:blipFill>
          <a:blip r:embed="rId3"/>
          <a:stretch>
            <a:fillRect/>
          </a:stretch>
        </p:blipFill>
        <p:spPr>
          <a:xfrm>
            <a:off x="9613900" y="4478055"/>
            <a:ext cx="2286000" cy="2379945"/>
          </a:xfrm>
          <a:prstGeom prst="rect">
            <a:avLst/>
          </a:prstGeom>
        </p:spPr>
      </p:pic>
      <p:pic>
        <p:nvPicPr>
          <p:cNvPr id="12" name="Picture 11">
            <a:extLst>
              <a:ext uri="{FF2B5EF4-FFF2-40B4-BE49-F238E27FC236}">
                <a16:creationId xmlns:a16="http://schemas.microsoft.com/office/drawing/2014/main" id="{80456352-CA0D-FB44-8872-93B8671CAA29}"/>
              </a:ext>
            </a:extLst>
          </p:cNvPr>
          <p:cNvPicPr>
            <a:picLocks noChangeAspect="1"/>
          </p:cNvPicPr>
          <p:nvPr/>
        </p:nvPicPr>
        <p:blipFill>
          <a:blip r:embed="rId4"/>
          <a:stretch>
            <a:fillRect/>
          </a:stretch>
        </p:blipFill>
        <p:spPr>
          <a:xfrm>
            <a:off x="9613900" y="462362"/>
            <a:ext cx="2286000" cy="1518438"/>
          </a:xfrm>
          <a:prstGeom prst="rect">
            <a:avLst/>
          </a:prstGeom>
        </p:spPr>
      </p:pic>
      <p:sp>
        <p:nvSpPr>
          <p:cNvPr id="13" name="Rectangle 12">
            <a:extLst>
              <a:ext uri="{FF2B5EF4-FFF2-40B4-BE49-F238E27FC236}">
                <a16:creationId xmlns:a16="http://schemas.microsoft.com/office/drawing/2014/main" id="{D966DCE5-40E1-8947-8E77-0E39D003F5A9}"/>
              </a:ext>
            </a:extLst>
          </p:cNvPr>
          <p:cNvSpPr/>
          <p:nvPr/>
        </p:nvSpPr>
        <p:spPr>
          <a:xfrm>
            <a:off x="9049322" y="2323246"/>
            <a:ext cx="196278" cy="25281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7F70E7-F567-2942-A397-8B2F8EB620A6}"/>
              </a:ext>
            </a:extLst>
          </p:cNvPr>
          <p:cNvSpPr/>
          <p:nvPr/>
        </p:nvSpPr>
        <p:spPr>
          <a:xfrm>
            <a:off x="9049322" y="4851400"/>
            <a:ext cx="196278" cy="2006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F52FA39-CFCC-EC4F-B760-11145DB8799C}"/>
              </a:ext>
            </a:extLst>
          </p:cNvPr>
          <p:cNvSpPr/>
          <p:nvPr/>
        </p:nvSpPr>
        <p:spPr>
          <a:xfrm>
            <a:off x="9049322" y="316646"/>
            <a:ext cx="196278" cy="20066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5429F8E-DA62-963F-2BDF-A423E087D050}"/>
              </a:ext>
            </a:extLst>
          </p:cNvPr>
          <p:cNvPicPr>
            <a:picLocks noChangeAspect="1"/>
          </p:cNvPicPr>
          <p:nvPr/>
        </p:nvPicPr>
        <p:blipFill>
          <a:blip r:embed="rId5"/>
          <a:stretch>
            <a:fillRect/>
          </a:stretch>
        </p:blipFill>
        <p:spPr>
          <a:xfrm>
            <a:off x="2227549" y="266558"/>
            <a:ext cx="5943600" cy="6388100"/>
          </a:xfrm>
          <a:prstGeom prst="rect">
            <a:avLst/>
          </a:prstGeom>
        </p:spPr>
      </p:pic>
    </p:spTree>
    <p:extLst>
      <p:ext uri="{BB962C8B-B14F-4D97-AF65-F5344CB8AC3E}">
        <p14:creationId xmlns:p14="http://schemas.microsoft.com/office/powerpoint/2010/main" val="375928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12" y="2380"/>
            <a:ext cx="9251278" cy="854075"/>
          </a:xfrm>
        </p:spPr>
        <p:txBody>
          <a:bodyPr/>
          <a:lstStyle/>
          <a:p>
            <a:pPr algn="ctr"/>
            <a:r>
              <a:rPr lang="en-US" b="1" dirty="0">
                <a:solidFill>
                  <a:schemeClr val="accent1"/>
                </a:solidFill>
                <a:latin typeface="+mn-lt"/>
              </a:rPr>
              <a:t>Lab structure</a:t>
            </a:r>
          </a:p>
        </p:txBody>
      </p:sp>
      <p:pic>
        <p:nvPicPr>
          <p:cNvPr id="9" name="Picture 8">
            <a:extLst>
              <a:ext uri="{FF2B5EF4-FFF2-40B4-BE49-F238E27FC236}">
                <a16:creationId xmlns:a16="http://schemas.microsoft.com/office/drawing/2014/main" id="{74BE11A4-7EC1-2D49-B7D9-693B2E68C50B}"/>
              </a:ext>
            </a:extLst>
          </p:cNvPr>
          <p:cNvPicPr>
            <a:picLocks noChangeAspect="1"/>
          </p:cNvPicPr>
          <p:nvPr/>
        </p:nvPicPr>
        <p:blipFill>
          <a:blip r:embed="rId2"/>
          <a:stretch>
            <a:fillRect/>
          </a:stretch>
        </p:blipFill>
        <p:spPr>
          <a:xfrm>
            <a:off x="9613900" y="1860712"/>
            <a:ext cx="2286000" cy="2252217"/>
          </a:xfrm>
          <a:prstGeom prst="rect">
            <a:avLst/>
          </a:prstGeom>
        </p:spPr>
      </p:pic>
      <p:pic>
        <p:nvPicPr>
          <p:cNvPr id="11" name="Picture 10">
            <a:extLst>
              <a:ext uri="{FF2B5EF4-FFF2-40B4-BE49-F238E27FC236}">
                <a16:creationId xmlns:a16="http://schemas.microsoft.com/office/drawing/2014/main" id="{10658CB6-9E39-684C-8064-8F1A230AE21C}"/>
              </a:ext>
            </a:extLst>
          </p:cNvPr>
          <p:cNvPicPr>
            <a:picLocks noChangeAspect="1"/>
          </p:cNvPicPr>
          <p:nvPr/>
        </p:nvPicPr>
        <p:blipFill>
          <a:blip r:embed="rId3"/>
          <a:stretch>
            <a:fillRect/>
          </a:stretch>
        </p:blipFill>
        <p:spPr>
          <a:xfrm>
            <a:off x="9613900" y="4112929"/>
            <a:ext cx="2286000" cy="2379945"/>
          </a:xfrm>
          <a:prstGeom prst="rect">
            <a:avLst/>
          </a:prstGeom>
        </p:spPr>
      </p:pic>
      <p:pic>
        <p:nvPicPr>
          <p:cNvPr id="12" name="Picture 11">
            <a:extLst>
              <a:ext uri="{FF2B5EF4-FFF2-40B4-BE49-F238E27FC236}">
                <a16:creationId xmlns:a16="http://schemas.microsoft.com/office/drawing/2014/main" id="{80456352-CA0D-FB44-8872-93B8671CAA29}"/>
              </a:ext>
            </a:extLst>
          </p:cNvPr>
          <p:cNvPicPr>
            <a:picLocks noChangeAspect="1"/>
          </p:cNvPicPr>
          <p:nvPr/>
        </p:nvPicPr>
        <p:blipFill>
          <a:blip r:embed="rId4"/>
          <a:stretch>
            <a:fillRect/>
          </a:stretch>
        </p:blipFill>
        <p:spPr>
          <a:xfrm>
            <a:off x="9613900" y="97236"/>
            <a:ext cx="2286000" cy="1518438"/>
          </a:xfrm>
          <a:prstGeom prst="rect">
            <a:avLst/>
          </a:prstGeom>
        </p:spPr>
      </p:pic>
      <p:sp>
        <p:nvSpPr>
          <p:cNvPr id="13" name="Rectangle 12">
            <a:extLst>
              <a:ext uri="{FF2B5EF4-FFF2-40B4-BE49-F238E27FC236}">
                <a16:creationId xmlns:a16="http://schemas.microsoft.com/office/drawing/2014/main" id="{D966DCE5-40E1-8947-8E77-0E39D003F5A9}"/>
              </a:ext>
            </a:extLst>
          </p:cNvPr>
          <p:cNvSpPr/>
          <p:nvPr/>
        </p:nvSpPr>
        <p:spPr>
          <a:xfrm>
            <a:off x="9049322" y="2268346"/>
            <a:ext cx="196278" cy="1743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7F70E7-F567-2942-A397-8B2F8EB620A6}"/>
              </a:ext>
            </a:extLst>
          </p:cNvPr>
          <p:cNvSpPr/>
          <p:nvPr/>
        </p:nvSpPr>
        <p:spPr>
          <a:xfrm>
            <a:off x="9049322" y="4011802"/>
            <a:ext cx="196278" cy="1036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F52FA39-CFCC-EC4F-B760-11145DB8799C}"/>
              </a:ext>
            </a:extLst>
          </p:cNvPr>
          <p:cNvSpPr/>
          <p:nvPr/>
        </p:nvSpPr>
        <p:spPr>
          <a:xfrm>
            <a:off x="9049322" y="1183258"/>
            <a:ext cx="196278" cy="108508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615F44E-6AD2-C242-A361-979CF1880B86}"/>
              </a:ext>
            </a:extLst>
          </p:cNvPr>
          <p:cNvSpPr txBox="1"/>
          <p:nvPr/>
        </p:nvSpPr>
        <p:spPr>
          <a:xfrm>
            <a:off x="178916" y="5302901"/>
            <a:ext cx="9066684" cy="1384995"/>
          </a:xfrm>
          <a:prstGeom prst="rect">
            <a:avLst/>
          </a:prstGeom>
          <a:noFill/>
        </p:spPr>
        <p:txBody>
          <a:bodyPr wrap="square" rtlCol="0">
            <a:spAutoFit/>
          </a:bodyPr>
          <a:lstStyle/>
          <a:p>
            <a:r>
              <a:rPr lang="en-US" sz="2800" dirty="0"/>
              <a:t>3:10-4:00 Assignment to interpret R code in lecture</a:t>
            </a:r>
          </a:p>
          <a:p>
            <a:r>
              <a:rPr lang="en-US" sz="2800" dirty="0"/>
              <a:t>4:10-5:00 Homework (Design, coding skills, and debug)</a:t>
            </a:r>
          </a:p>
          <a:p>
            <a:r>
              <a:rPr lang="en-US" sz="2800" dirty="0"/>
              <a:t>5:10-5:40 General questions and discussion </a:t>
            </a:r>
          </a:p>
        </p:txBody>
      </p:sp>
      <p:pic>
        <p:nvPicPr>
          <p:cNvPr id="2" name="Picture 1">
            <a:extLst>
              <a:ext uri="{FF2B5EF4-FFF2-40B4-BE49-F238E27FC236}">
                <a16:creationId xmlns:a16="http://schemas.microsoft.com/office/drawing/2014/main" id="{8BE6B6D1-3813-F77B-2CCB-5C995C3A16A4}"/>
              </a:ext>
            </a:extLst>
          </p:cNvPr>
          <p:cNvPicPr>
            <a:picLocks noChangeAspect="1"/>
          </p:cNvPicPr>
          <p:nvPr/>
        </p:nvPicPr>
        <p:blipFill>
          <a:blip r:embed="rId5"/>
          <a:stretch>
            <a:fillRect/>
          </a:stretch>
        </p:blipFill>
        <p:spPr>
          <a:xfrm>
            <a:off x="1258330" y="1320728"/>
            <a:ext cx="5943600" cy="3517900"/>
          </a:xfrm>
          <a:prstGeom prst="rect">
            <a:avLst/>
          </a:prstGeom>
        </p:spPr>
      </p:pic>
    </p:spTree>
    <p:extLst>
      <p:ext uri="{BB962C8B-B14F-4D97-AF65-F5344CB8AC3E}">
        <p14:creationId xmlns:p14="http://schemas.microsoft.com/office/powerpoint/2010/main" val="258465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8-25 at 2.33.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781" y="1170113"/>
            <a:ext cx="3346805" cy="4709852"/>
          </a:xfrm>
          <a:prstGeom prst="rect">
            <a:avLst/>
          </a:prstGeom>
        </p:spPr>
      </p:pic>
      <p:sp>
        <p:nvSpPr>
          <p:cNvPr id="2" name="Content Placeholder 1"/>
          <p:cNvSpPr>
            <a:spLocks noGrp="1"/>
          </p:cNvSpPr>
          <p:nvPr>
            <p:ph idx="1"/>
          </p:nvPr>
        </p:nvSpPr>
        <p:spPr>
          <a:xfrm>
            <a:off x="1244858" y="6129755"/>
            <a:ext cx="10078962" cy="684121"/>
          </a:xfrm>
        </p:spPr>
        <p:txBody>
          <a:bodyPr>
            <a:normAutofit/>
          </a:bodyPr>
          <a:lstStyle/>
          <a:p>
            <a:pPr marL="0" indent="0" algn="ctr">
              <a:buNone/>
            </a:pPr>
            <a:r>
              <a:rPr lang="en-US" dirty="0">
                <a:hlinkClick r:id="rId3"/>
              </a:rPr>
              <a:t>http://link.springer.com/book/10.1007%2F978-1-62703-447-0</a:t>
            </a:r>
            <a:endParaRPr lang="en-US" dirty="0"/>
          </a:p>
        </p:txBody>
      </p:sp>
      <p:sp>
        <p:nvSpPr>
          <p:cNvPr id="3" name="Title 2"/>
          <p:cNvSpPr>
            <a:spLocks noGrp="1"/>
          </p:cNvSpPr>
          <p:nvPr>
            <p:ph type="title"/>
          </p:nvPr>
        </p:nvSpPr>
        <p:spPr>
          <a:xfrm>
            <a:off x="808220" y="30900"/>
            <a:ext cx="10515600" cy="1325563"/>
          </a:xfrm>
        </p:spPr>
        <p:txBody>
          <a:bodyPr/>
          <a:lstStyle/>
          <a:p>
            <a:pPr algn="ctr"/>
            <a:r>
              <a:rPr lang="en-US" b="1" dirty="0">
                <a:solidFill>
                  <a:schemeClr val="accent2"/>
                </a:solidFill>
                <a:latin typeface="+mn-lt"/>
              </a:rPr>
              <a:t>Text book</a:t>
            </a:r>
          </a:p>
        </p:txBody>
      </p:sp>
      <p:pic>
        <p:nvPicPr>
          <p:cNvPr id="5" name="Picture 4" descr="Screen Shot 2015-08-25 at 2.35.4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6595" y="1356463"/>
            <a:ext cx="5237556" cy="4131850"/>
          </a:xfrm>
          <a:prstGeom prst="rect">
            <a:avLst/>
          </a:prstGeom>
        </p:spPr>
      </p:pic>
    </p:spTree>
    <p:extLst>
      <p:ext uri="{BB962C8B-B14F-4D97-AF65-F5344CB8AC3E}">
        <p14:creationId xmlns:p14="http://schemas.microsoft.com/office/powerpoint/2010/main" val="4270083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1"/>
            <a:ext cx="9144000" cy="6685933"/>
          </a:xfrm>
          <a:prstGeom prst="rect">
            <a:avLst/>
          </a:prstGeom>
        </p:spPr>
        <p:txBody>
          <a:bodyPr wrap="square">
            <a:spAutoFit/>
          </a:bodyPr>
          <a:lstStyle/>
          <a:p>
            <a:r>
              <a:rPr lang="en-US" sz="1250" b="1" dirty="0">
                <a:latin typeface="Times New Roman" charset="0"/>
                <a:ea typeface="Calibri" charset="0"/>
                <a:cs typeface="Times New Roman" charset="0"/>
              </a:rPr>
              <a:t>Reference</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	Lynch, M. &amp; Walsh, B. </a:t>
            </a:r>
            <a:r>
              <a:rPr lang="en-US" sz="1250" i="1" dirty="0">
                <a:latin typeface="Times New Roman" charset="0"/>
                <a:ea typeface="Calibri" charset="0"/>
                <a:cs typeface="Times New Roman" charset="0"/>
              </a:rPr>
              <a:t>Genetics and analysis of quantitative traits</a:t>
            </a:r>
            <a:r>
              <a:rPr lang="en-US" sz="1250" dirty="0">
                <a:latin typeface="Times New Roman" charset="0"/>
                <a:ea typeface="Calibri" charset="0"/>
                <a:cs typeface="Times New Roman" charset="0"/>
              </a:rPr>
              <a:t>. </a:t>
            </a:r>
            <a:r>
              <a:rPr lang="en-US" sz="1250" i="1" dirty="0">
                <a:latin typeface="Times New Roman" charset="0"/>
                <a:ea typeface="Calibri" charset="0"/>
                <a:cs typeface="Times New Roman" charset="0"/>
              </a:rPr>
              <a:t>Genetics and analysis of quantitative traits.</a:t>
            </a:r>
            <a:r>
              <a:rPr lang="en-US" sz="1250" dirty="0">
                <a:latin typeface="Times New Roman" charset="0"/>
                <a:ea typeface="Calibri" charset="0"/>
                <a:cs typeface="Times New Roman" charset="0"/>
              </a:rPr>
              <a:t> (1998).</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2.	</a:t>
            </a:r>
            <a:r>
              <a:rPr lang="en-US" sz="1250" dirty="0" err="1">
                <a:latin typeface="Times New Roman" charset="0"/>
                <a:ea typeface="Calibri" charset="0"/>
                <a:cs typeface="Times New Roman" charset="0"/>
              </a:rPr>
              <a:t>Elshire</a:t>
            </a:r>
            <a:r>
              <a:rPr lang="en-US" sz="1250" dirty="0">
                <a:latin typeface="Times New Roman" charset="0"/>
                <a:ea typeface="Calibri" charset="0"/>
                <a:cs typeface="Times New Roman" charset="0"/>
              </a:rPr>
              <a:t>, R. J. </a:t>
            </a:r>
            <a:r>
              <a:rPr lang="en-US" sz="1250" i="1" dirty="0">
                <a:latin typeface="Times New Roman" charset="0"/>
                <a:ea typeface="Calibri" charset="0"/>
                <a:cs typeface="Times New Roman" charset="0"/>
              </a:rPr>
              <a:t>et al.</a:t>
            </a:r>
            <a:r>
              <a:rPr lang="en-US" sz="1250" dirty="0">
                <a:latin typeface="Times New Roman" charset="0"/>
                <a:ea typeface="Calibri" charset="0"/>
                <a:cs typeface="Times New Roman" charset="0"/>
              </a:rPr>
              <a:t> A robust, simple genotyping-by-sequencing (GBS) approach for high diversity species. </a:t>
            </a:r>
            <a:r>
              <a:rPr lang="en-US" sz="1250" i="1" dirty="0" err="1">
                <a:latin typeface="Times New Roman" charset="0"/>
                <a:ea typeface="Calibri" charset="0"/>
                <a:cs typeface="Times New Roman" charset="0"/>
              </a:rPr>
              <a:t>PLoS</a:t>
            </a:r>
            <a:r>
              <a:rPr lang="en-US" sz="1250" i="1" dirty="0">
                <a:latin typeface="Times New Roman" charset="0"/>
                <a:ea typeface="Calibri" charset="0"/>
                <a:cs typeface="Times New Roman" charset="0"/>
              </a:rPr>
              <a:t> One</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6,</a:t>
            </a:r>
            <a:r>
              <a:rPr lang="en-US" sz="1250" dirty="0">
                <a:latin typeface="Times New Roman" charset="0"/>
                <a:ea typeface="Calibri" charset="0"/>
                <a:cs typeface="Times New Roman" charset="0"/>
              </a:rPr>
              <a:t> e19379 (2011).</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3.	</a:t>
            </a:r>
            <a:r>
              <a:rPr lang="en-US" sz="1250" dirty="0" err="1">
                <a:latin typeface="Times New Roman" charset="0"/>
                <a:ea typeface="Calibri" charset="0"/>
                <a:cs typeface="Times New Roman" charset="0"/>
              </a:rPr>
              <a:t>Marchini</a:t>
            </a:r>
            <a:r>
              <a:rPr lang="en-US" sz="1250" dirty="0">
                <a:latin typeface="Times New Roman" charset="0"/>
                <a:ea typeface="Calibri" charset="0"/>
                <a:cs typeface="Times New Roman" charset="0"/>
              </a:rPr>
              <a:t>, J. &amp; Howie, B. Genotype imputation for genome-wide association studies. </a:t>
            </a:r>
            <a:r>
              <a:rPr lang="en-US" sz="1250" i="1" dirty="0">
                <a:latin typeface="Times New Roman" charset="0"/>
                <a:ea typeface="Calibri" charset="0"/>
                <a:cs typeface="Times New Roman" charset="0"/>
              </a:rPr>
              <a:t>Nat Rev Genet</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11,</a:t>
            </a:r>
            <a:r>
              <a:rPr lang="en-US" sz="1250" dirty="0">
                <a:latin typeface="Times New Roman" charset="0"/>
                <a:ea typeface="Calibri" charset="0"/>
                <a:cs typeface="Times New Roman" charset="0"/>
              </a:rPr>
              <a:t> 499–511 (2010).</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4.	</a:t>
            </a:r>
            <a:r>
              <a:rPr lang="en-US" sz="1250" dirty="0" err="1">
                <a:latin typeface="Times New Roman" charset="0"/>
                <a:ea typeface="Calibri" charset="0"/>
                <a:cs typeface="Times New Roman" charset="0"/>
              </a:rPr>
              <a:t>VanRaden</a:t>
            </a:r>
            <a:r>
              <a:rPr lang="en-US" sz="1250" dirty="0">
                <a:latin typeface="Times New Roman" charset="0"/>
                <a:ea typeface="Calibri" charset="0"/>
                <a:cs typeface="Times New Roman" charset="0"/>
              </a:rPr>
              <a:t>, P. M. Efficient methods to compute genomic predictions. </a:t>
            </a:r>
            <a:r>
              <a:rPr lang="en-US" sz="1250" i="1" dirty="0">
                <a:latin typeface="Times New Roman" charset="0"/>
                <a:ea typeface="Calibri" charset="0"/>
                <a:cs typeface="Times New Roman" charset="0"/>
              </a:rPr>
              <a:t>J Dairy </a:t>
            </a:r>
            <a:r>
              <a:rPr lang="en-US" sz="1250" i="1" dirty="0" err="1">
                <a:latin typeface="Times New Roman" charset="0"/>
                <a:ea typeface="Calibri" charset="0"/>
                <a:cs typeface="Times New Roman" charset="0"/>
              </a:rPr>
              <a:t>Sci</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91,</a:t>
            </a:r>
            <a:r>
              <a:rPr lang="en-US" sz="1250" dirty="0">
                <a:latin typeface="Times New Roman" charset="0"/>
                <a:ea typeface="Calibri" charset="0"/>
                <a:cs typeface="Times New Roman" charset="0"/>
              </a:rPr>
              <a:t> 4414–4423 (2008).</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5.	Yu, J. </a:t>
            </a:r>
            <a:r>
              <a:rPr lang="en-US" sz="1250" i="1" dirty="0">
                <a:latin typeface="Times New Roman" charset="0"/>
                <a:ea typeface="Calibri" charset="0"/>
                <a:cs typeface="Times New Roman" charset="0"/>
              </a:rPr>
              <a:t>et al.</a:t>
            </a:r>
            <a:r>
              <a:rPr lang="en-US" sz="1250" dirty="0">
                <a:latin typeface="Times New Roman" charset="0"/>
                <a:ea typeface="Calibri" charset="0"/>
                <a:cs typeface="Times New Roman" charset="0"/>
              </a:rPr>
              <a:t> A unified mixed-model method for association mapping that accounts for multiple levels of relatedness. </a:t>
            </a:r>
            <a:r>
              <a:rPr lang="en-US" sz="1250" i="1" dirty="0">
                <a:latin typeface="Times New Roman" charset="0"/>
                <a:ea typeface="Calibri" charset="0"/>
                <a:cs typeface="Times New Roman" charset="0"/>
              </a:rPr>
              <a:t>Nat. Genet.</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38,</a:t>
            </a:r>
            <a:r>
              <a:rPr lang="en-US" sz="1250" dirty="0">
                <a:latin typeface="Times New Roman" charset="0"/>
                <a:ea typeface="Calibri" charset="0"/>
                <a:cs typeface="Times New Roman" charset="0"/>
              </a:rPr>
              <a:t> 203–208 (2006).</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6.	Zhang, Z. </a:t>
            </a:r>
            <a:r>
              <a:rPr lang="en-US" sz="1250" i="1" dirty="0">
                <a:latin typeface="Times New Roman" charset="0"/>
                <a:ea typeface="Calibri" charset="0"/>
                <a:cs typeface="Times New Roman" charset="0"/>
              </a:rPr>
              <a:t>et al.</a:t>
            </a:r>
            <a:r>
              <a:rPr lang="en-US" sz="1250" dirty="0">
                <a:latin typeface="Times New Roman" charset="0"/>
                <a:ea typeface="Calibri" charset="0"/>
                <a:cs typeface="Times New Roman" charset="0"/>
              </a:rPr>
              <a:t> Mixed linear model approach adapted for genome-wide association studies. </a:t>
            </a:r>
            <a:r>
              <a:rPr lang="en-US" sz="1250" i="1" dirty="0">
                <a:latin typeface="Times New Roman" charset="0"/>
                <a:ea typeface="Calibri" charset="0"/>
                <a:cs typeface="Times New Roman" charset="0"/>
              </a:rPr>
              <a:t>Nat Genet</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42,</a:t>
            </a:r>
            <a:r>
              <a:rPr lang="en-US" sz="1250" dirty="0">
                <a:latin typeface="Times New Roman" charset="0"/>
                <a:ea typeface="Calibri" charset="0"/>
                <a:cs typeface="Times New Roman" charset="0"/>
              </a:rPr>
              <a:t> 355–360 (2010).</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7.	Kang, H. M. </a:t>
            </a:r>
            <a:r>
              <a:rPr lang="en-US" sz="1250" i="1" dirty="0">
                <a:latin typeface="Times New Roman" charset="0"/>
                <a:ea typeface="Calibri" charset="0"/>
                <a:cs typeface="Times New Roman" charset="0"/>
              </a:rPr>
              <a:t>et al.</a:t>
            </a:r>
            <a:r>
              <a:rPr lang="en-US" sz="1250" dirty="0">
                <a:latin typeface="Times New Roman" charset="0"/>
                <a:ea typeface="Calibri" charset="0"/>
                <a:cs typeface="Times New Roman" charset="0"/>
              </a:rPr>
              <a:t> Efficient control of population structure in model organism association mapping. </a:t>
            </a:r>
            <a:r>
              <a:rPr lang="en-US" sz="1250" i="1" dirty="0">
                <a:latin typeface="Times New Roman" charset="0"/>
                <a:ea typeface="Calibri" charset="0"/>
                <a:cs typeface="Times New Roman" charset="0"/>
              </a:rPr>
              <a:t>Genetics</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178,</a:t>
            </a:r>
            <a:r>
              <a:rPr lang="en-US" sz="1250" dirty="0">
                <a:latin typeface="Times New Roman" charset="0"/>
                <a:ea typeface="Calibri" charset="0"/>
                <a:cs typeface="Times New Roman" charset="0"/>
              </a:rPr>
              <a:t> 1709–1723 (2008).</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8.	Kang, H. M. </a:t>
            </a:r>
            <a:r>
              <a:rPr lang="en-US" sz="1250" i="1" dirty="0">
                <a:latin typeface="Times New Roman" charset="0"/>
                <a:ea typeface="Calibri" charset="0"/>
                <a:cs typeface="Times New Roman" charset="0"/>
              </a:rPr>
              <a:t>et al.</a:t>
            </a:r>
            <a:r>
              <a:rPr lang="en-US" sz="1250" dirty="0">
                <a:latin typeface="Times New Roman" charset="0"/>
                <a:ea typeface="Calibri" charset="0"/>
                <a:cs typeface="Times New Roman" charset="0"/>
              </a:rPr>
              <a:t> Variance component model to account for sample structure in genome-wide association studies. </a:t>
            </a:r>
            <a:r>
              <a:rPr lang="en-US" sz="1250" i="1" dirty="0">
                <a:latin typeface="Times New Roman" charset="0"/>
                <a:ea typeface="Calibri" charset="0"/>
                <a:cs typeface="Times New Roman" charset="0"/>
              </a:rPr>
              <a:t>Nat Genet</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42,</a:t>
            </a:r>
            <a:r>
              <a:rPr lang="en-US" sz="1250" dirty="0">
                <a:latin typeface="Times New Roman" charset="0"/>
                <a:ea typeface="Calibri" charset="0"/>
                <a:cs typeface="Times New Roman" charset="0"/>
              </a:rPr>
              <a:t> 348–354 (2010).</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9.	Wang, Q., Tian, F., Pan, Y., Buckler, E. S. &amp; Zhang, Z. A SUPER Powerful Method for Genome Wide Association Study. </a:t>
            </a:r>
            <a:r>
              <a:rPr lang="en-US" sz="1250" i="1" dirty="0" err="1">
                <a:latin typeface="Times New Roman" charset="0"/>
                <a:ea typeface="Calibri" charset="0"/>
                <a:cs typeface="Times New Roman" charset="0"/>
              </a:rPr>
              <a:t>PLoS</a:t>
            </a:r>
            <a:r>
              <a:rPr lang="en-US" sz="1250" i="1" dirty="0">
                <a:latin typeface="Times New Roman" charset="0"/>
                <a:ea typeface="Calibri" charset="0"/>
                <a:cs typeface="Times New Roman" charset="0"/>
              </a:rPr>
              <a:t> One</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9,</a:t>
            </a:r>
            <a:r>
              <a:rPr lang="en-US" sz="1250" dirty="0">
                <a:latin typeface="Times New Roman" charset="0"/>
                <a:ea typeface="Calibri" charset="0"/>
                <a:cs typeface="Times New Roman" charset="0"/>
              </a:rPr>
              <a:t> e107684 (2014).</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10.	Lippert, C. </a:t>
            </a:r>
            <a:r>
              <a:rPr lang="en-US" sz="1250" i="1" dirty="0">
                <a:latin typeface="Times New Roman" charset="0"/>
                <a:ea typeface="Calibri" charset="0"/>
                <a:cs typeface="Times New Roman" charset="0"/>
              </a:rPr>
              <a:t>et al.</a:t>
            </a:r>
            <a:r>
              <a:rPr lang="en-US" sz="1250" dirty="0">
                <a:latin typeface="Times New Roman" charset="0"/>
                <a:ea typeface="Calibri" charset="0"/>
                <a:cs typeface="Times New Roman" charset="0"/>
              </a:rPr>
              <a:t> </a:t>
            </a:r>
            <a:r>
              <a:rPr lang="en-US" sz="1250" dirty="0" err="1">
                <a:latin typeface="Times New Roman" charset="0"/>
                <a:ea typeface="Calibri" charset="0"/>
                <a:cs typeface="Times New Roman" charset="0"/>
              </a:rPr>
              <a:t>FaST</a:t>
            </a:r>
            <a:r>
              <a:rPr lang="en-US" sz="1250" dirty="0">
                <a:latin typeface="Times New Roman" charset="0"/>
                <a:ea typeface="Calibri" charset="0"/>
                <a:cs typeface="Times New Roman" charset="0"/>
              </a:rPr>
              <a:t> linear mixed models for genome-wide association studies. </a:t>
            </a:r>
            <a:r>
              <a:rPr lang="en-US" sz="1250" i="1" dirty="0">
                <a:latin typeface="Times New Roman" charset="0"/>
                <a:ea typeface="Calibri" charset="0"/>
                <a:cs typeface="Times New Roman" charset="0"/>
              </a:rPr>
              <a:t>Nature Methods</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8,</a:t>
            </a:r>
            <a:r>
              <a:rPr lang="en-US" sz="1250" dirty="0">
                <a:latin typeface="Times New Roman" charset="0"/>
                <a:ea typeface="Calibri" charset="0"/>
                <a:cs typeface="Times New Roman" charset="0"/>
              </a:rPr>
              <a:t> 833–835 (2011).</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11.	Segura, V. </a:t>
            </a:r>
            <a:r>
              <a:rPr lang="en-US" sz="1250" i="1" dirty="0">
                <a:latin typeface="Times New Roman" charset="0"/>
                <a:ea typeface="Calibri" charset="0"/>
                <a:cs typeface="Times New Roman" charset="0"/>
              </a:rPr>
              <a:t>et al.</a:t>
            </a:r>
            <a:r>
              <a:rPr lang="en-US" sz="1250" dirty="0">
                <a:latin typeface="Times New Roman" charset="0"/>
                <a:ea typeface="Calibri" charset="0"/>
                <a:cs typeface="Times New Roman" charset="0"/>
              </a:rPr>
              <a:t> An efficient multi-locus mixed-model approach for genome-wide association studies in structured populations. </a:t>
            </a:r>
            <a:r>
              <a:rPr lang="en-US" sz="1250" i="1" dirty="0">
                <a:latin typeface="Times New Roman" charset="0"/>
                <a:ea typeface="Calibri" charset="0"/>
                <a:cs typeface="Times New Roman" charset="0"/>
              </a:rPr>
              <a:t>Nature Genetics</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44,</a:t>
            </a:r>
            <a:r>
              <a:rPr lang="en-US" sz="1250" dirty="0">
                <a:latin typeface="Times New Roman" charset="0"/>
                <a:ea typeface="Calibri" charset="0"/>
                <a:cs typeface="Times New Roman" charset="0"/>
              </a:rPr>
              <a:t> 825–830 (2012).</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12.	Liu, X., Huang, M., Fan, B., Buckler, E. S. &amp; Zhang, Z. Iterative Usage of Fixed and Random Effect Models for Powerful and Efficient Genome-Wide Association Studies. </a:t>
            </a:r>
            <a:r>
              <a:rPr lang="en-US" sz="1250" i="1" dirty="0" err="1">
                <a:latin typeface="Times New Roman" charset="0"/>
                <a:ea typeface="Calibri" charset="0"/>
                <a:cs typeface="Times New Roman" charset="0"/>
              </a:rPr>
              <a:t>PLoS</a:t>
            </a:r>
            <a:r>
              <a:rPr lang="en-US" sz="1250" i="1" dirty="0">
                <a:latin typeface="Times New Roman" charset="0"/>
                <a:ea typeface="Calibri" charset="0"/>
                <a:cs typeface="Times New Roman" charset="0"/>
              </a:rPr>
              <a:t> Genet.</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12,</a:t>
            </a:r>
            <a:r>
              <a:rPr lang="en-US" sz="1250" dirty="0">
                <a:latin typeface="Times New Roman" charset="0"/>
                <a:ea typeface="Calibri" charset="0"/>
                <a:cs typeface="Times New Roman" charset="0"/>
              </a:rPr>
              <a:t> e1005767 (2016).</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13.	Zhou, Y., Isabel Vales, M., Wang, A. &amp; Zhang, Z. Systematic bias of correlation coefficient may explain negative accuracy of genomic prediction. </a:t>
            </a:r>
            <a:r>
              <a:rPr lang="en-US" sz="1250" i="1" dirty="0">
                <a:latin typeface="Times New Roman" charset="0"/>
                <a:ea typeface="Calibri" charset="0"/>
                <a:cs typeface="Times New Roman" charset="0"/>
              </a:rPr>
              <a:t>Briefings </a:t>
            </a:r>
            <a:r>
              <a:rPr lang="en-US" sz="1250" i="1" dirty="0" err="1">
                <a:latin typeface="Times New Roman" charset="0"/>
                <a:ea typeface="Calibri" charset="0"/>
                <a:cs typeface="Times New Roman" charset="0"/>
              </a:rPr>
              <a:t>Bioinforma</a:t>
            </a:r>
            <a:r>
              <a:rPr lang="en-US" sz="1250" i="1" dirty="0">
                <a:latin typeface="Times New Roman" charset="0"/>
                <a:ea typeface="Calibri" charset="0"/>
                <a:cs typeface="Times New Roman" charset="0"/>
              </a:rPr>
              <a:t>. </a:t>
            </a:r>
            <a:r>
              <a:rPr lang="en-US" sz="1250" dirty="0">
                <a:latin typeface="Times New Roman" charset="0"/>
                <a:ea typeface="Calibri" charset="0"/>
                <a:cs typeface="Times New Roman" charset="0"/>
              </a:rPr>
              <a:t> (2016).</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14.	Zhang, Z., </a:t>
            </a:r>
            <a:r>
              <a:rPr lang="en-US" sz="1250" dirty="0" err="1">
                <a:latin typeface="Times New Roman" charset="0"/>
                <a:ea typeface="Calibri" charset="0"/>
                <a:cs typeface="Times New Roman" charset="0"/>
              </a:rPr>
              <a:t>Todhunter</a:t>
            </a:r>
            <a:r>
              <a:rPr lang="en-US" sz="1250" dirty="0">
                <a:latin typeface="Times New Roman" charset="0"/>
                <a:ea typeface="Calibri" charset="0"/>
                <a:cs typeface="Times New Roman" charset="0"/>
              </a:rPr>
              <a:t>, R. J., Buckler, E. S. &amp; Van </a:t>
            </a:r>
            <a:r>
              <a:rPr lang="en-US" sz="1250" dirty="0" err="1">
                <a:latin typeface="Times New Roman" charset="0"/>
                <a:ea typeface="Calibri" charset="0"/>
                <a:cs typeface="Times New Roman" charset="0"/>
              </a:rPr>
              <a:t>Vleck</a:t>
            </a:r>
            <a:r>
              <a:rPr lang="en-US" sz="1250" dirty="0">
                <a:latin typeface="Times New Roman" charset="0"/>
                <a:ea typeface="Calibri" charset="0"/>
                <a:cs typeface="Times New Roman" charset="0"/>
              </a:rPr>
              <a:t>, L. D. Technical note: Use of marker-based relationships with multiple-trait derivative-free restricted maximal likelihood. </a:t>
            </a:r>
            <a:r>
              <a:rPr lang="en-US" sz="1250" i="1" dirty="0">
                <a:latin typeface="Times New Roman" charset="0"/>
                <a:ea typeface="Calibri" charset="0"/>
                <a:cs typeface="Times New Roman" charset="0"/>
              </a:rPr>
              <a:t>J. Anim. Sci.</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85,</a:t>
            </a:r>
            <a:r>
              <a:rPr lang="en-US" sz="1250" dirty="0">
                <a:latin typeface="Times New Roman" charset="0"/>
                <a:ea typeface="Calibri" charset="0"/>
                <a:cs typeface="Times New Roman" charset="0"/>
              </a:rPr>
              <a:t> 881–885 (2007).</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15.	Bernardo, R. Prediction of maize single-cross performance using RFLPs and information from related hybrids. </a:t>
            </a:r>
            <a:r>
              <a:rPr lang="en-US" sz="1250" i="1" dirty="0">
                <a:latin typeface="Times New Roman" charset="0"/>
                <a:ea typeface="Calibri" charset="0"/>
                <a:cs typeface="Times New Roman" charset="0"/>
              </a:rPr>
              <a:t>Crop Sci.</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34,</a:t>
            </a:r>
            <a:r>
              <a:rPr lang="en-US" sz="1250" dirty="0">
                <a:latin typeface="Times New Roman" charset="0"/>
                <a:ea typeface="Calibri" charset="0"/>
                <a:cs typeface="Times New Roman" charset="0"/>
              </a:rPr>
              <a:t> 20–25 (1994).</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16.	</a:t>
            </a:r>
            <a:r>
              <a:rPr lang="en-US" sz="1250" dirty="0" err="1">
                <a:latin typeface="Times New Roman" charset="0"/>
                <a:ea typeface="Calibri" charset="0"/>
                <a:cs typeface="Times New Roman" charset="0"/>
              </a:rPr>
              <a:t>Endelman</a:t>
            </a:r>
            <a:r>
              <a:rPr lang="en-US" sz="1250" dirty="0">
                <a:latin typeface="Times New Roman" charset="0"/>
                <a:ea typeface="Calibri" charset="0"/>
                <a:cs typeface="Times New Roman" charset="0"/>
              </a:rPr>
              <a:t>, J. Ridge regression and other kernels for genomic selection in the R package </a:t>
            </a:r>
            <a:r>
              <a:rPr lang="en-US" sz="1250" dirty="0" err="1">
                <a:latin typeface="Times New Roman" charset="0"/>
                <a:ea typeface="Calibri" charset="0"/>
                <a:cs typeface="Times New Roman" charset="0"/>
              </a:rPr>
              <a:t>rrBLUP</a:t>
            </a:r>
            <a:r>
              <a:rPr lang="en-US" sz="1250" dirty="0">
                <a:latin typeface="Times New Roman" charset="0"/>
                <a:ea typeface="Calibri" charset="0"/>
                <a:cs typeface="Times New Roman" charset="0"/>
              </a:rPr>
              <a:t>. </a:t>
            </a:r>
            <a:r>
              <a:rPr lang="en-US" sz="1250" i="1" dirty="0">
                <a:latin typeface="Times New Roman" charset="0"/>
                <a:ea typeface="Calibri" charset="0"/>
                <a:cs typeface="Times New Roman" charset="0"/>
              </a:rPr>
              <a:t>Plant Genome</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4,</a:t>
            </a:r>
            <a:r>
              <a:rPr lang="en-US" sz="1250" dirty="0">
                <a:latin typeface="Times New Roman" charset="0"/>
                <a:ea typeface="Calibri" charset="0"/>
                <a:cs typeface="Times New Roman" charset="0"/>
              </a:rPr>
              <a:t> 250–255 (2011).</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17.	</a:t>
            </a:r>
            <a:r>
              <a:rPr lang="en-US" sz="1250" dirty="0" err="1">
                <a:latin typeface="Times New Roman" charset="0"/>
                <a:ea typeface="Calibri" charset="0"/>
                <a:cs typeface="Times New Roman" charset="0"/>
              </a:rPr>
              <a:t>Meuwissen</a:t>
            </a:r>
            <a:r>
              <a:rPr lang="en-US" sz="1250" dirty="0">
                <a:latin typeface="Times New Roman" charset="0"/>
                <a:ea typeface="Calibri" charset="0"/>
                <a:cs typeface="Times New Roman" charset="0"/>
              </a:rPr>
              <a:t>, T. H., Hayes, B. J. &amp; Goddard, M. E. Prediction of total genetic value using genome-wide dense marker maps. </a:t>
            </a:r>
            <a:r>
              <a:rPr lang="en-US" sz="1250" i="1" dirty="0">
                <a:latin typeface="Times New Roman" charset="0"/>
                <a:ea typeface="Calibri" charset="0"/>
                <a:cs typeface="Times New Roman" charset="0"/>
              </a:rPr>
              <a:t>Genetics</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157,</a:t>
            </a:r>
            <a:r>
              <a:rPr lang="en-US" sz="1250" dirty="0">
                <a:latin typeface="Times New Roman" charset="0"/>
                <a:ea typeface="Calibri" charset="0"/>
                <a:cs typeface="Times New Roman" charset="0"/>
              </a:rPr>
              <a:t> 1819–1829 (2001).</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18.	Pérez, P., de </a:t>
            </a:r>
            <a:r>
              <a:rPr lang="en-US" sz="1250" dirty="0" err="1">
                <a:latin typeface="Times New Roman" charset="0"/>
                <a:ea typeface="Calibri" charset="0"/>
                <a:cs typeface="Times New Roman" charset="0"/>
              </a:rPr>
              <a:t>los</a:t>
            </a:r>
            <a:r>
              <a:rPr lang="en-US" sz="1250" dirty="0">
                <a:latin typeface="Times New Roman" charset="0"/>
                <a:ea typeface="Calibri" charset="0"/>
                <a:cs typeface="Times New Roman" charset="0"/>
              </a:rPr>
              <a:t> Campos, G., </a:t>
            </a:r>
            <a:r>
              <a:rPr lang="en-US" sz="1250" dirty="0" err="1">
                <a:latin typeface="Times New Roman" charset="0"/>
                <a:ea typeface="Calibri" charset="0"/>
                <a:cs typeface="Times New Roman" charset="0"/>
              </a:rPr>
              <a:t>Crossa</a:t>
            </a:r>
            <a:r>
              <a:rPr lang="en-US" sz="1250" dirty="0">
                <a:latin typeface="Times New Roman" charset="0"/>
                <a:ea typeface="Calibri" charset="0"/>
                <a:cs typeface="Times New Roman" charset="0"/>
              </a:rPr>
              <a:t>, J. &amp; </a:t>
            </a:r>
            <a:r>
              <a:rPr lang="en-US" sz="1250" dirty="0" err="1">
                <a:latin typeface="Times New Roman" charset="0"/>
                <a:ea typeface="Calibri" charset="0"/>
                <a:cs typeface="Times New Roman" charset="0"/>
              </a:rPr>
              <a:t>Gianola</a:t>
            </a:r>
            <a:r>
              <a:rPr lang="en-US" sz="1250" dirty="0">
                <a:latin typeface="Times New Roman" charset="0"/>
                <a:ea typeface="Calibri" charset="0"/>
                <a:cs typeface="Times New Roman" charset="0"/>
              </a:rPr>
              <a:t>, D. Genomic-Enabled Prediction Based on Molecular Markers and Pedigree Using the Bayesian Linear Regression Package in R. </a:t>
            </a:r>
            <a:r>
              <a:rPr lang="en-US" sz="1250" i="1" dirty="0">
                <a:latin typeface="Times New Roman" charset="0"/>
                <a:ea typeface="Calibri" charset="0"/>
                <a:cs typeface="Times New Roman" charset="0"/>
              </a:rPr>
              <a:t>Plant Genome J.</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3,</a:t>
            </a:r>
            <a:r>
              <a:rPr lang="en-US" sz="1250" dirty="0">
                <a:latin typeface="Times New Roman" charset="0"/>
                <a:ea typeface="Calibri" charset="0"/>
                <a:cs typeface="Times New Roman" charset="0"/>
              </a:rPr>
              <a:t> 106 (2010).</a:t>
            </a:r>
            <a:endParaRPr lang="en-US" sz="1250" dirty="0">
              <a:latin typeface="Calibri" charset="0"/>
              <a:ea typeface="Calibri" charset="0"/>
              <a:cs typeface="Times New Roman" charset="0"/>
            </a:endParaRPr>
          </a:p>
        </p:txBody>
      </p:sp>
    </p:spTree>
    <p:extLst>
      <p:ext uri="{BB962C8B-B14F-4D97-AF65-F5344CB8AC3E}">
        <p14:creationId xmlns:p14="http://schemas.microsoft.com/office/powerpoint/2010/main" val="3330556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5408F-5C46-7647-B4E5-3EB137F037DB}"/>
              </a:ext>
            </a:extLst>
          </p:cNvPr>
          <p:cNvPicPr>
            <a:picLocks noChangeAspect="1"/>
          </p:cNvPicPr>
          <p:nvPr/>
        </p:nvPicPr>
        <p:blipFill rotWithShape="1">
          <a:blip r:embed="rId2"/>
          <a:srcRect l="11986" t="2857" b="2619"/>
          <a:stretch/>
        </p:blipFill>
        <p:spPr>
          <a:xfrm>
            <a:off x="0" y="1"/>
            <a:ext cx="10729642" cy="6858000"/>
          </a:xfrm>
          <a:prstGeom prst="rect">
            <a:avLst/>
          </a:prstGeom>
        </p:spPr>
      </p:pic>
      <p:pic>
        <p:nvPicPr>
          <p:cNvPr id="13" name="Picture 12">
            <a:extLst>
              <a:ext uri="{FF2B5EF4-FFF2-40B4-BE49-F238E27FC236}">
                <a16:creationId xmlns:a16="http://schemas.microsoft.com/office/drawing/2014/main" id="{4F21FA39-F1FA-4D46-946C-8F2FA1B9CE72}"/>
              </a:ext>
            </a:extLst>
          </p:cNvPr>
          <p:cNvPicPr>
            <a:picLocks noChangeAspect="1"/>
          </p:cNvPicPr>
          <p:nvPr/>
        </p:nvPicPr>
        <p:blipFill rotWithShape="1">
          <a:blip r:embed="rId3"/>
          <a:srcRect r="50922"/>
          <a:stretch/>
        </p:blipFill>
        <p:spPr>
          <a:xfrm>
            <a:off x="11031571" y="2538902"/>
            <a:ext cx="1159329" cy="2895600"/>
          </a:xfrm>
          <a:prstGeom prst="rect">
            <a:avLst/>
          </a:prstGeom>
        </p:spPr>
      </p:pic>
      <p:pic>
        <p:nvPicPr>
          <p:cNvPr id="15" name="Picture 14">
            <a:extLst>
              <a:ext uri="{FF2B5EF4-FFF2-40B4-BE49-F238E27FC236}">
                <a16:creationId xmlns:a16="http://schemas.microsoft.com/office/drawing/2014/main" id="{64B20D3D-5E86-B14B-A81E-4D52B8D0C61C}"/>
              </a:ext>
            </a:extLst>
          </p:cNvPr>
          <p:cNvPicPr>
            <a:picLocks noChangeAspect="1"/>
          </p:cNvPicPr>
          <p:nvPr/>
        </p:nvPicPr>
        <p:blipFill>
          <a:blip r:embed="rId4"/>
          <a:stretch>
            <a:fillRect/>
          </a:stretch>
        </p:blipFill>
        <p:spPr>
          <a:xfrm>
            <a:off x="9510948" y="2538902"/>
            <a:ext cx="1465243" cy="2895600"/>
          </a:xfrm>
          <a:prstGeom prst="rect">
            <a:avLst/>
          </a:prstGeom>
        </p:spPr>
      </p:pic>
      <p:pic>
        <p:nvPicPr>
          <p:cNvPr id="17" name="Picture 16">
            <a:extLst>
              <a:ext uri="{FF2B5EF4-FFF2-40B4-BE49-F238E27FC236}">
                <a16:creationId xmlns:a16="http://schemas.microsoft.com/office/drawing/2014/main" id="{F983AE98-5D0D-C74D-87C5-61E28A5BCDE3}"/>
              </a:ext>
            </a:extLst>
          </p:cNvPr>
          <p:cNvPicPr>
            <a:picLocks noChangeAspect="1"/>
          </p:cNvPicPr>
          <p:nvPr/>
        </p:nvPicPr>
        <p:blipFill>
          <a:blip r:embed="rId5"/>
          <a:stretch>
            <a:fillRect/>
          </a:stretch>
        </p:blipFill>
        <p:spPr>
          <a:xfrm>
            <a:off x="9510948" y="5458800"/>
            <a:ext cx="2679952" cy="1407300"/>
          </a:xfrm>
          <a:prstGeom prst="rect">
            <a:avLst/>
          </a:prstGeom>
        </p:spPr>
      </p:pic>
      <p:sp>
        <p:nvSpPr>
          <p:cNvPr id="18" name="TextBox 17">
            <a:extLst>
              <a:ext uri="{FF2B5EF4-FFF2-40B4-BE49-F238E27FC236}">
                <a16:creationId xmlns:a16="http://schemas.microsoft.com/office/drawing/2014/main" id="{1467C4D9-BBB1-C147-B102-DD6ECA967731}"/>
              </a:ext>
            </a:extLst>
          </p:cNvPr>
          <p:cNvSpPr txBox="1"/>
          <p:nvPr/>
        </p:nvSpPr>
        <p:spPr>
          <a:xfrm>
            <a:off x="1276438" y="1095212"/>
            <a:ext cx="8373748" cy="523220"/>
          </a:xfrm>
          <a:prstGeom prst="rect">
            <a:avLst/>
          </a:prstGeom>
          <a:noFill/>
        </p:spPr>
        <p:txBody>
          <a:bodyPr wrap="square" rtlCol="0">
            <a:spAutoFit/>
          </a:bodyPr>
          <a:lstStyle/>
          <a:p>
            <a:pPr algn="ctr"/>
            <a:r>
              <a:rPr lang="en-US" sz="2800" dirty="0">
                <a:solidFill>
                  <a:srgbClr val="FF0000"/>
                </a:solidFill>
              </a:rPr>
              <a:t>Learn from others and do by yourself!</a:t>
            </a:r>
          </a:p>
        </p:txBody>
      </p:sp>
      <p:pic>
        <p:nvPicPr>
          <p:cNvPr id="3" name="Picture 2">
            <a:extLst>
              <a:ext uri="{FF2B5EF4-FFF2-40B4-BE49-F238E27FC236}">
                <a16:creationId xmlns:a16="http://schemas.microsoft.com/office/drawing/2014/main" id="{F928A626-D710-AC4D-848F-EF816CE3D4D4}"/>
              </a:ext>
            </a:extLst>
          </p:cNvPr>
          <p:cNvPicPr>
            <a:picLocks noChangeAspect="1"/>
          </p:cNvPicPr>
          <p:nvPr/>
        </p:nvPicPr>
        <p:blipFill>
          <a:blip r:embed="rId6"/>
          <a:stretch>
            <a:fillRect/>
          </a:stretch>
        </p:blipFill>
        <p:spPr>
          <a:xfrm>
            <a:off x="9510948" y="-8099"/>
            <a:ext cx="2681052" cy="2518447"/>
          </a:xfrm>
          <a:prstGeom prst="rect">
            <a:avLst/>
          </a:prstGeom>
        </p:spPr>
      </p:pic>
      <p:sp>
        <p:nvSpPr>
          <p:cNvPr id="19" name="Rectangle 18">
            <a:extLst>
              <a:ext uri="{FF2B5EF4-FFF2-40B4-BE49-F238E27FC236}">
                <a16:creationId xmlns:a16="http://schemas.microsoft.com/office/drawing/2014/main" id="{EC79173C-4ADB-B544-9005-9257C26B1D8C}"/>
              </a:ext>
            </a:extLst>
          </p:cNvPr>
          <p:cNvSpPr/>
          <p:nvPr/>
        </p:nvSpPr>
        <p:spPr>
          <a:xfrm>
            <a:off x="6613222" y="174742"/>
            <a:ext cx="2826463" cy="584775"/>
          </a:xfrm>
          <a:prstGeom prst="rect">
            <a:avLst/>
          </a:prstGeom>
        </p:spPr>
        <p:txBody>
          <a:bodyPr wrap="square">
            <a:spAutoFit/>
          </a:bodyPr>
          <a:lstStyle/>
          <a:p>
            <a:r>
              <a:rPr lang="en-US" sz="3200" dirty="0">
                <a:hlinkClick r:id="rId7"/>
              </a:rPr>
              <a:t>http://zzlab.net</a:t>
            </a:r>
            <a:endParaRPr lang="en-US" sz="3200" dirty="0"/>
          </a:p>
        </p:txBody>
      </p:sp>
    </p:spTree>
    <p:extLst>
      <p:ext uri="{BB962C8B-B14F-4D97-AF65-F5344CB8AC3E}">
        <p14:creationId xmlns:p14="http://schemas.microsoft.com/office/powerpoint/2010/main" val="327937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zhiwu\Dropbox\Current\job2010\Washington\Interview\nih-cost-geno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524000" y="6488668"/>
            <a:ext cx="9144000" cy="369332"/>
          </a:xfrm>
          <a:prstGeom prst="rect">
            <a:avLst/>
          </a:prstGeom>
        </p:spPr>
        <p:txBody>
          <a:bodyPr wrap="square">
            <a:spAutoFit/>
          </a:bodyPr>
          <a:lstStyle/>
          <a:p>
            <a:pPr algn="ctr"/>
            <a:r>
              <a:rPr lang="en-US" dirty="0"/>
              <a:t>http://luckyrobot.com/wp-content/uploads/2013/04/nih-cost-genome.jpg</a:t>
            </a:r>
          </a:p>
        </p:txBody>
      </p:sp>
      <p:sp>
        <p:nvSpPr>
          <p:cNvPr id="3" name="Up Arrow 2"/>
          <p:cNvSpPr/>
          <p:nvPr/>
        </p:nvSpPr>
        <p:spPr>
          <a:xfrm>
            <a:off x="2480338" y="1677751"/>
            <a:ext cx="2351650" cy="254014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Human </a:t>
            </a:r>
          </a:p>
          <a:p>
            <a:pPr algn="ctr"/>
            <a:r>
              <a:rPr lang="en-US" dirty="0"/>
              <a:t>genome</a:t>
            </a:r>
          </a:p>
        </p:txBody>
      </p:sp>
      <p:sp>
        <p:nvSpPr>
          <p:cNvPr id="6" name="Up Arrow 5"/>
          <p:cNvSpPr/>
          <p:nvPr/>
        </p:nvSpPr>
        <p:spPr>
          <a:xfrm>
            <a:off x="4831988" y="2947823"/>
            <a:ext cx="2810680" cy="2540145"/>
          </a:xfrm>
          <a:prstGeom prst="upArrow">
            <a:avLst/>
          </a:prstGeom>
          <a:gradFill>
            <a:gsLst>
              <a:gs pos="0">
                <a:srgbClr val="FF66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r>
              <a:rPr lang="en-US" baseline="30000" dirty="0"/>
              <a:t>nd</a:t>
            </a:r>
            <a:endParaRPr lang="en-US" dirty="0"/>
          </a:p>
          <a:p>
            <a:pPr algn="ctr"/>
            <a:r>
              <a:rPr lang="en-US" dirty="0"/>
              <a:t>Generation Sequencing</a:t>
            </a:r>
          </a:p>
        </p:txBody>
      </p:sp>
    </p:spTree>
    <p:extLst>
      <p:ext uri="{BB962C8B-B14F-4D97-AF65-F5344CB8AC3E}">
        <p14:creationId xmlns:p14="http://schemas.microsoft.com/office/powerpoint/2010/main" val="91732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675" y="838201"/>
            <a:ext cx="7486650" cy="542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858780" y="-1"/>
            <a:ext cx="8229600" cy="838201"/>
          </a:xfrm>
        </p:spPr>
        <p:txBody>
          <a:bodyPr>
            <a:normAutofit/>
          </a:bodyPr>
          <a:lstStyle/>
          <a:p>
            <a:pPr algn="ctr"/>
            <a:r>
              <a:rPr lang="en-US" b="1" dirty="0">
                <a:solidFill>
                  <a:schemeClr val="accent1"/>
                </a:solidFill>
                <a:latin typeface="+mn-lt"/>
              </a:rPr>
              <a:t>More Research on GWAS and GS</a:t>
            </a:r>
          </a:p>
        </p:txBody>
      </p:sp>
      <p:sp>
        <p:nvSpPr>
          <p:cNvPr id="3" name="TextBox 2"/>
          <p:cNvSpPr txBox="1"/>
          <p:nvPr/>
        </p:nvSpPr>
        <p:spPr>
          <a:xfrm>
            <a:off x="7924800" y="6324834"/>
            <a:ext cx="2362200" cy="369332"/>
          </a:xfrm>
          <a:prstGeom prst="rect">
            <a:avLst/>
          </a:prstGeom>
          <a:solidFill>
            <a:schemeClr val="bg1"/>
          </a:solidFill>
        </p:spPr>
        <p:txBody>
          <a:bodyPr wrap="square" rtlCol="0">
            <a:spAutoFit/>
          </a:bodyPr>
          <a:lstStyle/>
          <a:p>
            <a:r>
              <a:rPr lang="en-US" dirty="0"/>
              <a:t>By May 31, 2013</a:t>
            </a:r>
          </a:p>
        </p:txBody>
      </p:sp>
    </p:spTree>
    <p:extLst>
      <p:ext uri="{BB962C8B-B14F-4D97-AF65-F5344CB8AC3E}">
        <p14:creationId xmlns:p14="http://schemas.microsoft.com/office/powerpoint/2010/main" val="176253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F7BB4472-8C85-2819-F960-5B3EB8BC4C8D}"/>
              </a:ext>
            </a:extLst>
          </p:cNvPr>
          <p:cNvPicPr>
            <a:picLocks noChangeAspect="1"/>
          </p:cNvPicPr>
          <p:nvPr/>
        </p:nvPicPr>
        <p:blipFill rotWithShape="1">
          <a:blip r:embed="rId2"/>
          <a:srcRect l="1" r="-595"/>
          <a:stretch/>
        </p:blipFill>
        <p:spPr>
          <a:xfrm>
            <a:off x="0" y="0"/>
            <a:ext cx="12264522" cy="6858000"/>
          </a:xfrm>
          <a:prstGeom prst="rect">
            <a:avLst/>
          </a:prstGeom>
        </p:spPr>
      </p:pic>
    </p:spTree>
    <p:extLst>
      <p:ext uri="{BB962C8B-B14F-4D97-AF65-F5344CB8AC3E}">
        <p14:creationId xmlns:p14="http://schemas.microsoft.com/office/powerpoint/2010/main" val="192915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4234" y="1783808"/>
            <a:ext cx="8763883" cy="3795811"/>
          </a:xfrm>
        </p:spPr>
        <p:txBody>
          <a:bodyPr>
            <a:noAutofit/>
          </a:bodyPr>
          <a:lstStyle/>
          <a:p>
            <a:r>
              <a:rPr lang="en-US" sz="3200" dirty="0"/>
              <a:t>Computing difficulties: millions of markers, individuals, and traits</a:t>
            </a:r>
          </a:p>
          <a:p>
            <a:r>
              <a:rPr lang="en-US" sz="3200" dirty="0"/>
              <a:t>False positives, ex: “Amgen scientists tried to replicate </a:t>
            </a:r>
            <a:r>
              <a:rPr lang="en-US" sz="3200" dirty="0">
                <a:solidFill>
                  <a:srgbClr val="FF0000"/>
                </a:solidFill>
              </a:rPr>
              <a:t>53</a:t>
            </a:r>
            <a:r>
              <a:rPr lang="en-US" sz="3200" dirty="0"/>
              <a:t> high-profile cancer research findings, but could only replicate </a:t>
            </a:r>
            <a:r>
              <a:rPr lang="en-US" sz="3200" dirty="0">
                <a:solidFill>
                  <a:srgbClr val="FF0000"/>
                </a:solidFill>
              </a:rPr>
              <a:t>6</a:t>
            </a:r>
            <a:r>
              <a:rPr lang="en-US" sz="3200" dirty="0"/>
              <a:t>”, Nature, 2012, 483: 531</a:t>
            </a:r>
          </a:p>
          <a:p>
            <a:r>
              <a:rPr lang="en-US" sz="3200" dirty="0"/>
              <a:t>False negatives</a:t>
            </a:r>
          </a:p>
        </p:txBody>
      </p:sp>
      <p:sp>
        <p:nvSpPr>
          <p:cNvPr id="3" name="Title 2"/>
          <p:cNvSpPr>
            <a:spLocks noGrp="1"/>
          </p:cNvSpPr>
          <p:nvPr>
            <p:ph type="title"/>
          </p:nvPr>
        </p:nvSpPr>
        <p:spPr>
          <a:xfrm>
            <a:off x="808220" y="89919"/>
            <a:ext cx="10515600" cy="1325563"/>
          </a:xfrm>
        </p:spPr>
        <p:txBody>
          <a:bodyPr/>
          <a:lstStyle/>
          <a:p>
            <a:pPr algn="ctr"/>
            <a:r>
              <a:rPr lang="en-US" b="1" dirty="0">
                <a:solidFill>
                  <a:schemeClr val="accent1"/>
                </a:solidFill>
                <a:latin typeface="+mn-lt"/>
              </a:rPr>
              <a:t>Problems in GWAS</a:t>
            </a:r>
          </a:p>
        </p:txBody>
      </p:sp>
      <p:pic>
        <p:nvPicPr>
          <p:cNvPr id="5" name="Picture 4" descr="Screen Shot 2015-11-17 at 3.14.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2983" y="5579619"/>
            <a:ext cx="7315200" cy="1121009"/>
          </a:xfrm>
          <a:prstGeom prst="rect">
            <a:avLst/>
          </a:prstGeom>
        </p:spPr>
      </p:pic>
      <p:pic>
        <p:nvPicPr>
          <p:cNvPr id="6" name="Picture 5" descr="Screen Shot 2015-11-17 at 3.21.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2983" y="5530676"/>
            <a:ext cx="7315200" cy="1327325"/>
          </a:xfrm>
          <a:prstGeom prst="rect">
            <a:avLst/>
          </a:prstGeom>
        </p:spPr>
      </p:pic>
    </p:spTree>
    <p:extLst>
      <p:ext uri="{BB962C8B-B14F-4D97-AF65-F5344CB8AC3E}">
        <p14:creationId xmlns:p14="http://schemas.microsoft.com/office/powerpoint/2010/main" val="169902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Self introduction</a:t>
            </a:r>
          </a:p>
          <a:p>
            <a:r>
              <a:rPr lang="en-US" sz="3200" dirty="0"/>
              <a:t>Syllabus</a:t>
            </a:r>
          </a:p>
          <a:p>
            <a:r>
              <a:rPr lang="en-US" sz="3200" dirty="0"/>
              <a:t>Course structure</a:t>
            </a:r>
          </a:p>
          <a:p>
            <a:r>
              <a:rPr lang="en-US" sz="3200" dirty="0"/>
              <a:t>Why this course</a:t>
            </a:r>
          </a:p>
          <a:p>
            <a:endParaRPr lang="en-US" sz="3200" dirty="0"/>
          </a:p>
        </p:txBody>
      </p:sp>
      <p:sp>
        <p:nvSpPr>
          <p:cNvPr id="3" name="Title 2"/>
          <p:cNvSpPr>
            <a:spLocks noGrp="1"/>
          </p:cNvSpPr>
          <p:nvPr>
            <p:ph type="title"/>
          </p:nvPr>
        </p:nvSpPr>
        <p:spPr/>
        <p:txBody>
          <a:bodyPr/>
          <a:lstStyle/>
          <a:p>
            <a:pPr algn="ctr"/>
            <a:r>
              <a:rPr lang="en-US" b="1" dirty="0">
                <a:solidFill>
                  <a:schemeClr val="accent1"/>
                </a:solidFill>
                <a:latin typeface="+mn-lt"/>
              </a:rPr>
              <a:t>Outline</a:t>
            </a:r>
          </a:p>
        </p:txBody>
      </p:sp>
    </p:spTree>
    <p:extLst>
      <p:ext uri="{BB962C8B-B14F-4D97-AF65-F5344CB8AC3E}">
        <p14:creationId xmlns:p14="http://schemas.microsoft.com/office/powerpoint/2010/main" val="3857990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 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1801" y="0"/>
            <a:ext cx="6858000" cy="6858000"/>
          </a:xfrm>
          <a:prstGeom prst="rect">
            <a:avLst/>
          </a:prstGeom>
        </p:spPr>
      </p:pic>
      <p:sp>
        <p:nvSpPr>
          <p:cNvPr id="3" name="Title 4"/>
          <p:cNvSpPr>
            <a:spLocks noGrp="1"/>
          </p:cNvSpPr>
          <p:nvPr>
            <p:ph type="title"/>
          </p:nvPr>
        </p:nvSpPr>
        <p:spPr>
          <a:xfrm rot="16200000">
            <a:off x="-1278636" y="2802636"/>
            <a:ext cx="6858000" cy="1252728"/>
          </a:xfrm>
        </p:spPr>
        <p:txBody>
          <a:bodyPr>
            <a:normAutofit/>
          </a:bodyPr>
          <a:lstStyle/>
          <a:p>
            <a:r>
              <a:rPr lang="en-US" sz="3600" dirty="0">
                <a:solidFill>
                  <a:srgbClr val="4584D3"/>
                </a:solidFill>
              </a:rPr>
              <a:t>Associations on flowering time</a:t>
            </a:r>
          </a:p>
        </p:txBody>
      </p:sp>
    </p:spTree>
    <p:extLst>
      <p:ext uri="{BB962C8B-B14F-4D97-AF65-F5344CB8AC3E}">
        <p14:creationId xmlns:p14="http://schemas.microsoft.com/office/powerpoint/2010/main" val="1017245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368" b="1"/>
          <a:stretch/>
        </p:blipFill>
        <p:spPr>
          <a:xfrm>
            <a:off x="1524000" y="1"/>
            <a:ext cx="9144000" cy="4612577"/>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2914" b="4181"/>
          <a:stretch/>
        </p:blipFill>
        <p:spPr>
          <a:xfrm>
            <a:off x="1524000" y="3900488"/>
            <a:ext cx="9144000" cy="2957512"/>
          </a:xfrm>
          <a:prstGeom prst="rect">
            <a:avLst/>
          </a:prstGeom>
        </p:spPr>
      </p:pic>
      <p:sp>
        <p:nvSpPr>
          <p:cNvPr id="7" name="Title 2"/>
          <p:cNvSpPr>
            <a:spLocks noGrp="1"/>
          </p:cNvSpPr>
          <p:nvPr>
            <p:ph type="title"/>
          </p:nvPr>
        </p:nvSpPr>
        <p:spPr>
          <a:xfrm>
            <a:off x="1524000" y="0"/>
            <a:ext cx="9144000" cy="614364"/>
          </a:xfrm>
          <a:effectLst>
            <a:outerShdw blurRad="50800" dist="38100" dir="2700000" algn="tl" rotWithShape="0">
              <a:prstClr val="black">
                <a:alpha val="40000"/>
              </a:prstClr>
            </a:outerShdw>
          </a:effectLst>
        </p:spPr>
        <p:txBody>
          <a:bodyPr>
            <a:normAutofit fontScale="90000"/>
          </a:bodyPr>
          <a:lstStyle/>
          <a:p>
            <a:r>
              <a:rPr lang="en-US" dirty="0"/>
              <a:t>The Precision Medicine Imitative (2015)</a:t>
            </a:r>
          </a:p>
        </p:txBody>
      </p:sp>
      <p:sp>
        <p:nvSpPr>
          <p:cNvPr id="6" name="Title 2"/>
          <p:cNvSpPr txBox="1">
            <a:spLocks/>
          </p:cNvSpPr>
          <p:nvPr/>
        </p:nvSpPr>
        <p:spPr>
          <a:xfrm>
            <a:off x="1524000" y="4940300"/>
            <a:ext cx="9144000" cy="614364"/>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250 Million dollars investment in 2016</a:t>
            </a:r>
          </a:p>
        </p:txBody>
      </p:sp>
    </p:spTree>
    <p:extLst>
      <p:ext uri="{BB962C8B-B14F-4D97-AF65-F5344CB8AC3E}">
        <p14:creationId xmlns:p14="http://schemas.microsoft.com/office/powerpoint/2010/main" val="3402281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normAutofit/>
          </a:bodyPr>
          <a:lstStyle/>
          <a:p>
            <a:r>
              <a:rPr lang="en-US" b="1" dirty="0">
                <a:solidFill>
                  <a:schemeClr val="accent1"/>
                </a:solidFill>
                <a:latin typeface="+mn-lt"/>
              </a:rPr>
              <a:t>Dosage variation among individuals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050" y="2565400"/>
            <a:ext cx="5803900" cy="4000500"/>
          </a:xfrm>
          <a:prstGeom prst="rect">
            <a:avLst/>
          </a:prstGeom>
        </p:spPr>
      </p:pic>
    </p:spTree>
    <p:extLst>
      <p:ext uri="{BB962C8B-B14F-4D97-AF65-F5344CB8AC3E}">
        <p14:creationId xmlns:p14="http://schemas.microsoft.com/office/powerpoint/2010/main" val="580117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1" y="0"/>
            <a:ext cx="8229600" cy="1143000"/>
          </a:xfrm>
        </p:spPr>
        <p:txBody>
          <a:bodyPr>
            <a:normAutofit/>
          </a:bodyPr>
          <a:lstStyle/>
          <a:p>
            <a:pPr algn="ctr"/>
            <a:r>
              <a:rPr lang="en-US" b="1" dirty="0">
                <a:solidFill>
                  <a:schemeClr val="accent1"/>
                </a:solidFill>
                <a:latin typeface="+mn-lt"/>
              </a:rPr>
              <a:t>Preventive medical treatment</a:t>
            </a:r>
          </a:p>
        </p:txBody>
      </p:sp>
      <p:pic>
        <p:nvPicPr>
          <p:cNvPr id="4" name="Content Placeholder 3" descr="20081211235110.jpg"/>
          <p:cNvPicPr>
            <a:picLocks noGrp="1" noChangeAspect="1"/>
          </p:cNvPicPr>
          <p:nvPr>
            <p:ph idx="1"/>
          </p:nvPr>
        </p:nvPicPr>
        <p:blipFill>
          <a:blip r:embed="rId2" cstate="print"/>
          <a:stretch>
            <a:fillRect/>
          </a:stretch>
        </p:blipFill>
        <p:spPr>
          <a:xfrm>
            <a:off x="2057401" y="2209801"/>
            <a:ext cx="2213673" cy="2234477"/>
          </a:xfrm>
        </p:spPr>
      </p:pic>
      <p:pic>
        <p:nvPicPr>
          <p:cNvPr id="7" name="Picture 6" descr="1365.jpg"/>
          <p:cNvPicPr>
            <a:picLocks noChangeAspect="1"/>
          </p:cNvPicPr>
          <p:nvPr/>
        </p:nvPicPr>
        <p:blipFill>
          <a:blip r:embed="rId3" cstate="print"/>
          <a:stretch>
            <a:fillRect/>
          </a:stretch>
        </p:blipFill>
        <p:spPr>
          <a:xfrm>
            <a:off x="7239000" y="2362200"/>
            <a:ext cx="2796309" cy="2133600"/>
          </a:xfrm>
          <a:prstGeom prst="rect">
            <a:avLst/>
          </a:prstGeom>
        </p:spPr>
      </p:pic>
      <p:pic>
        <p:nvPicPr>
          <p:cNvPr id="8" name="Picture 7" descr="T1o3RFXiVMXXbWeKIW_022959_jpg_310x310.jpg"/>
          <p:cNvPicPr>
            <a:picLocks noChangeAspect="1"/>
          </p:cNvPicPr>
          <p:nvPr/>
        </p:nvPicPr>
        <p:blipFill>
          <a:blip r:embed="rId4" cstate="print"/>
          <a:stretch>
            <a:fillRect/>
          </a:stretch>
        </p:blipFill>
        <p:spPr>
          <a:xfrm>
            <a:off x="4572000" y="2133600"/>
            <a:ext cx="2293620" cy="2362200"/>
          </a:xfrm>
          <a:prstGeom prst="rect">
            <a:avLst/>
          </a:prstGeom>
        </p:spPr>
      </p:pic>
    </p:spTree>
    <p:extLst>
      <p:ext uri="{BB962C8B-B14F-4D97-AF65-F5344CB8AC3E}">
        <p14:creationId xmlns:p14="http://schemas.microsoft.com/office/powerpoint/2010/main" val="1897784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llumina Canine SNP20 BeadChip.gif"/>
          <p:cNvPicPr>
            <a:picLocks noChangeAspect="1"/>
          </p:cNvPicPr>
          <p:nvPr/>
        </p:nvPicPr>
        <p:blipFill>
          <a:blip r:embed="rId2" cstate="print"/>
          <a:srcRect l="23601" r="27229"/>
          <a:stretch>
            <a:fillRect/>
          </a:stretch>
        </p:blipFill>
        <p:spPr bwMode="auto">
          <a:xfrm>
            <a:off x="8335964" y="1219200"/>
            <a:ext cx="2332037" cy="5410200"/>
          </a:xfrm>
          <a:prstGeom prst="rect">
            <a:avLst/>
          </a:prstGeom>
          <a:noFill/>
          <a:ln w="9525">
            <a:noFill/>
            <a:miter lim="800000"/>
            <a:headEnd/>
            <a:tailEnd/>
          </a:ln>
        </p:spPr>
      </p:pic>
      <p:sp>
        <p:nvSpPr>
          <p:cNvPr id="16387" name="Title 1"/>
          <p:cNvSpPr>
            <a:spLocks noGrp="1"/>
          </p:cNvSpPr>
          <p:nvPr>
            <p:ph type="title"/>
          </p:nvPr>
        </p:nvSpPr>
        <p:spPr>
          <a:xfrm>
            <a:off x="2057400" y="0"/>
            <a:ext cx="8229600" cy="1143000"/>
          </a:xfrm>
        </p:spPr>
        <p:txBody>
          <a:bodyPr/>
          <a:lstStyle/>
          <a:p>
            <a:pPr algn="ctr"/>
            <a:r>
              <a:rPr lang="en-US" sz="4000" b="1" dirty="0">
                <a:solidFill>
                  <a:schemeClr val="accent1"/>
                </a:solidFill>
                <a:latin typeface="+mn-lt"/>
              </a:rPr>
              <a:t>Canine Hip Dysplasia is predictive</a:t>
            </a:r>
          </a:p>
        </p:txBody>
      </p:sp>
      <p:pic>
        <p:nvPicPr>
          <p:cNvPr id="5" name="Picture 68" descr="Figure2.tif"/>
          <p:cNvPicPr>
            <a:picLocks noChangeAspect="1"/>
          </p:cNvPicPr>
          <p:nvPr/>
        </p:nvPicPr>
        <p:blipFill>
          <a:blip r:embed="rId3" cstate="print"/>
          <a:srcRect l="17848" t="3912" r="18681" b="10007"/>
          <a:stretch>
            <a:fillRect/>
          </a:stretch>
        </p:blipFill>
        <p:spPr bwMode="auto">
          <a:xfrm>
            <a:off x="2057400" y="1524000"/>
            <a:ext cx="5562600" cy="4837878"/>
          </a:xfrm>
          <a:prstGeom prst="rect">
            <a:avLst/>
          </a:prstGeom>
          <a:noFill/>
          <a:ln w="9525">
            <a:noFill/>
            <a:miter lim="800000"/>
            <a:headEnd/>
            <a:tailEnd/>
          </a:ln>
        </p:spPr>
      </p:pic>
    </p:spTree>
    <p:extLst>
      <p:ext uri="{BB962C8B-B14F-4D97-AF65-F5344CB8AC3E}">
        <p14:creationId xmlns:p14="http://schemas.microsoft.com/office/powerpoint/2010/main" val="3942508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92300" y="0"/>
            <a:ext cx="8229600" cy="1252728"/>
          </a:xfrm>
        </p:spPr>
        <p:txBody>
          <a:bodyPr/>
          <a:lstStyle/>
          <a:p>
            <a:pPr algn="ctr"/>
            <a:r>
              <a:rPr lang="en-US" b="1" dirty="0">
                <a:solidFill>
                  <a:schemeClr val="accent1"/>
                </a:solidFill>
                <a:latin typeface="+mn-lt"/>
              </a:rPr>
              <a:t>Genomic prediction</a:t>
            </a:r>
          </a:p>
        </p:txBody>
      </p:sp>
      <p:pic>
        <p:nvPicPr>
          <p:cNvPr id="4" name="Picture 3"/>
          <p:cNvPicPr/>
          <p:nvPr/>
        </p:nvPicPr>
        <p:blipFill>
          <a:blip r:embed="rId2"/>
          <a:srcRect/>
          <a:stretch>
            <a:fillRect/>
          </a:stretch>
        </p:blipFill>
        <p:spPr bwMode="auto">
          <a:xfrm>
            <a:off x="2222500" y="1464056"/>
            <a:ext cx="7747000" cy="5266944"/>
          </a:xfrm>
          <a:prstGeom prst="rect">
            <a:avLst/>
          </a:prstGeom>
          <a:noFill/>
          <a:ln w="9525">
            <a:noFill/>
            <a:miter lim="800000"/>
            <a:headEnd/>
            <a:tailEnd/>
          </a:ln>
          <a:effectLst/>
        </p:spPr>
      </p:pic>
    </p:spTree>
    <p:extLst>
      <p:ext uri="{BB962C8B-B14F-4D97-AF65-F5344CB8AC3E}">
        <p14:creationId xmlns:p14="http://schemas.microsoft.com/office/powerpoint/2010/main" val="3766699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4"/>
          <p:cNvSpPr txBox="1">
            <a:spLocks/>
          </p:cNvSpPr>
          <p:nvPr/>
        </p:nvSpPr>
        <p:spPr>
          <a:xfrm>
            <a:off x="3531978" y="0"/>
            <a:ext cx="6020782" cy="569680"/>
          </a:xfrm>
          <a:prstGeom prst="rect">
            <a:avLst/>
          </a:prstGeom>
        </p:spPr>
        <p:txBody>
          <a:bodyPr vert="horz" lIns="91440" tIns="45720" rIns="91440" bIns="45720" rtlCol="0" anchor="b">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chemeClr val="accent1"/>
                </a:solidFill>
                <a:latin typeface="+mn-lt"/>
              </a:rPr>
              <a:t>Domains</a:t>
            </a:r>
          </a:p>
        </p:txBody>
      </p:sp>
      <p:pic>
        <p:nvPicPr>
          <p:cNvPr id="5" name="Picture 4" descr="../../../../../../../../Desktop/P">
            <a:extLst>
              <a:ext uri="{FF2B5EF4-FFF2-40B4-BE49-F238E27FC236}">
                <a16:creationId xmlns:a16="http://schemas.microsoft.com/office/drawing/2014/main" id="{57F9C52F-3A82-DC40-9068-806794F2824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93193" y="737870"/>
            <a:ext cx="5943600" cy="6120130"/>
          </a:xfrm>
          <a:prstGeom prst="rect">
            <a:avLst/>
          </a:prstGeom>
          <a:noFill/>
          <a:ln>
            <a:noFill/>
          </a:ln>
        </p:spPr>
      </p:pic>
    </p:spTree>
    <p:extLst>
      <p:ext uri="{BB962C8B-B14F-4D97-AF65-F5344CB8AC3E}">
        <p14:creationId xmlns:p14="http://schemas.microsoft.com/office/powerpoint/2010/main" val="3565352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9951" y="0"/>
            <a:ext cx="10515600" cy="1325563"/>
          </a:xfrm>
        </p:spPr>
        <p:txBody>
          <a:bodyPr/>
          <a:lstStyle/>
          <a:p>
            <a:pPr algn="ctr"/>
            <a:r>
              <a:rPr lang="en-US" b="1" dirty="0">
                <a:solidFill>
                  <a:schemeClr val="accent1"/>
                </a:solidFill>
                <a:latin typeface="+mn-lt"/>
              </a:rPr>
              <a:t>Highlight</a:t>
            </a:r>
          </a:p>
        </p:txBody>
      </p:sp>
      <p:sp>
        <p:nvSpPr>
          <p:cNvPr id="6" name="Content Placeholder 1">
            <a:extLst>
              <a:ext uri="{FF2B5EF4-FFF2-40B4-BE49-F238E27FC236}">
                <a16:creationId xmlns:a16="http://schemas.microsoft.com/office/drawing/2014/main" id="{AA62DBE7-1874-6341-8185-D516EA6B1934}"/>
              </a:ext>
            </a:extLst>
          </p:cNvPr>
          <p:cNvSpPr>
            <a:spLocks noGrp="1"/>
          </p:cNvSpPr>
          <p:nvPr>
            <p:ph idx="1"/>
          </p:nvPr>
        </p:nvSpPr>
        <p:spPr>
          <a:xfrm>
            <a:off x="838200" y="1825625"/>
            <a:ext cx="10515600" cy="4351338"/>
          </a:xfrm>
        </p:spPr>
        <p:txBody>
          <a:bodyPr>
            <a:normAutofit/>
          </a:bodyPr>
          <a:lstStyle/>
          <a:p>
            <a:r>
              <a:rPr lang="en-US" sz="3200" dirty="0"/>
              <a:t>Syllabus</a:t>
            </a:r>
          </a:p>
          <a:p>
            <a:r>
              <a:rPr lang="en-US" sz="3200" dirty="0"/>
              <a:t>Course structure</a:t>
            </a:r>
          </a:p>
          <a:p>
            <a:r>
              <a:rPr lang="en-US" sz="3200" dirty="0"/>
              <a:t>Why this course</a:t>
            </a:r>
          </a:p>
          <a:p>
            <a:endParaRPr lang="en-US" sz="3200" dirty="0"/>
          </a:p>
        </p:txBody>
      </p:sp>
    </p:spTree>
    <p:extLst>
      <p:ext uri="{BB962C8B-B14F-4D97-AF65-F5344CB8AC3E}">
        <p14:creationId xmlns:p14="http://schemas.microsoft.com/office/powerpoint/2010/main" val="2010896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Knowledgeable (deep understanding)</a:t>
            </a:r>
          </a:p>
          <a:p>
            <a:r>
              <a:rPr lang="en-US" dirty="0"/>
              <a:t>Useful: (tools, analytical, research, jobs)</a:t>
            </a:r>
          </a:p>
          <a:p>
            <a:r>
              <a:rPr lang="en-US" dirty="0"/>
              <a:t>Reasoning and critical thinking</a:t>
            </a:r>
          </a:p>
          <a:p>
            <a:r>
              <a:rPr lang="en-US" dirty="0"/>
              <a:t>Fun: motivation through re-inventing or invention</a:t>
            </a:r>
          </a:p>
        </p:txBody>
      </p:sp>
      <p:sp>
        <p:nvSpPr>
          <p:cNvPr id="3" name="Title 2"/>
          <p:cNvSpPr>
            <a:spLocks noGrp="1"/>
          </p:cNvSpPr>
          <p:nvPr>
            <p:ph type="title"/>
          </p:nvPr>
        </p:nvSpPr>
        <p:spPr/>
        <p:txBody>
          <a:bodyPr/>
          <a:lstStyle/>
          <a:p>
            <a:pPr algn="ctr"/>
            <a:r>
              <a:rPr lang="en-US" b="1" dirty="0">
                <a:solidFill>
                  <a:schemeClr val="accent1"/>
                </a:solidFill>
                <a:latin typeface="+mn-lt"/>
              </a:rPr>
              <a:t>Objectives</a:t>
            </a:r>
          </a:p>
        </p:txBody>
      </p:sp>
    </p:spTree>
    <p:extLst>
      <p:ext uri="{BB962C8B-B14F-4D97-AF65-F5344CB8AC3E}">
        <p14:creationId xmlns:p14="http://schemas.microsoft.com/office/powerpoint/2010/main" val="331230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Statistics</a:t>
            </a:r>
          </a:p>
          <a:p>
            <a:pPr lvl="1">
              <a:buFont typeface="Wingdings" pitchFamily="2" charset="2"/>
              <a:buChar char="ü"/>
            </a:pPr>
            <a:r>
              <a:rPr lang="en-US" dirty="0"/>
              <a:t>Statistical inference</a:t>
            </a:r>
          </a:p>
          <a:p>
            <a:pPr lvl="1">
              <a:buFont typeface="Wingdings" pitchFamily="2" charset="2"/>
              <a:buChar char="ü"/>
            </a:pPr>
            <a:r>
              <a:rPr lang="en-US" dirty="0"/>
              <a:t>General linear model</a:t>
            </a:r>
          </a:p>
          <a:p>
            <a:pPr lvl="1">
              <a:buFont typeface="Wingdings" pitchFamily="2" charset="2"/>
              <a:buChar char="ü"/>
            </a:pPr>
            <a:r>
              <a:rPr lang="en-US" dirty="0"/>
              <a:t>Random effect model</a:t>
            </a:r>
          </a:p>
          <a:p>
            <a:pPr lvl="1">
              <a:buFont typeface="Wingdings" pitchFamily="2" charset="2"/>
              <a:buChar char="ü"/>
            </a:pPr>
            <a:r>
              <a:rPr lang="en-US"/>
              <a:t>Bayesian theory</a:t>
            </a:r>
            <a:endParaRPr lang="en-US" dirty="0"/>
          </a:p>
          <a:p>
            <a:r>
              <a:rPr lang="en-US" dirty="0"/>
              <a:t>Genetics: Introduction level or beyond</a:t>
            </a:r>
          </a:p>
          <a:p>
            <a:r>
              <a:rPr lang="en-US" dirty="0"/>
              <a:t>Computer programming: R</a:t>
            </a:r>
          </a:p>
        </p:txBody>
      </p:sp>
      <p:sp>
        <p:nvSpPr>
          <p:cNvPr id="3" name="Title 2"/>
          <p:cNvSpPr>
            <a:spLocks noGrp="1"/>
          </p:cNvSpPr>
          <p:nvPr>
            <p:ph type="title"/>
          </p:nvPr>
        </p:nvSpPr>
        <p:spPr/>
        <p:txBody>
          <a:bodyPr/>
          <a:lstStyle/>
          <a:p>
            <a:pPr algn="ctr"/>
            <a:r>
              <a:rPr lang="en-US" b="1" dirty="0">
                <a:solidFill>
                  <a:schemeClr val="accent1"/>
                </a:solidFill>
                <a:latin typeface="+mn-lt"/>
              </a:rPr>
              <a:t>Prerequisites</a:t>
            </a:r>
          </a:p>
        </p:txBody>
      </p:sp>
    </p:spTree>
    <p:extLst>
      <p:ext uri="{BB962C8B-B14F-4D97-AF65-F5344CB8AC3E}">
        <p14:creationId xmlns:p14="http://schemas.microsoft.com/office/powerpoint/2010/main" val="114652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M&amp;F (3:10-4:00): Lectures</a:t>
            </a:r>
          </a:p>
          <a:p>
            <a:r>
              <a:rPr lang="en-US" sz="3200" dirty="0"/>
              <a:t>W (3:10-5:40): Lab (R code in lectures and HW)</a:t>
            </a:r>
          </a:p>
        </p:txBody>
      </p:sp>
      <p:sp>
        <p:nvSpPr>
          <p:cNvPr id="3" name="Title 2"/>
          <p:cNvSpPr>
            <a:spLocks noGrp="1"/>
          </p:cNvSpPr>
          <p:nvPr>
            <p:ph type="title"/>
          </p:nvPr>
        </p:nvSpPr>
        <p:spPr/>
        <p:txBody>
          <a:bodyPr/>
          <a:lstStyle/>
          <a:p>
            <a:pPr algn="ctr"/>
            <a:r>
              <a:rPr lang="en-US" b="1" dirty="0">
                <a:solidFill>
                  <a:schemeClr val="accent1"/>
                </a:solidFill>
                <a:latin typeface="+mn-lt"/>
              </a:rPr>
              <a:t>Lectures and Labs</a:t>
            </a:r>
          </a:p>
        </p:txBody>
      </p:sp>
    </p:spTree>
    <p:extLst>
      <p:ext uri="{BB962C8B-B14F-4D97-AF65-F5344CB8AC3E}">
        <p14:creationId xmlns:p14="http://schemas.microsoft.com/office/powerpoint/2010/main" val="1799190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43025" y="1989667"/>
            <a:ext cx="2334683" cy="3450696"/>
          </a:xfrm>
        </p:spPr>
        <p:txBody>
          <a:bodyPr/>
          <a:lstStyle/>
          <a:p>
            <a:pPr marL="274320" lvl="1"/>
            <a:r>
              <a:rPr lang="en-US" dirty="0"/>
              <a:t>Letter</a:t>
            </a:r>
          </a:p>
          <a:p>
            <a:r>
              <a:rPr lang="en-US" dirty="0"/>
              <a:t>S/U</a:t>
            </a:r>
          </a:p>
          <a:p>
            <a:endParaRPr lang="en-US" dirty="0"/>
          </a:p>
        </p:txBody>
      </p:sp>
      <p:sp>
        <p:nvSpPr>
          <p:cNvPr id="3" name="Title 2"/>
          <p:cNvSpPr>
            <a:spLocks noGrp="1"/>
          </p:cNvSpPr>
          <p:nvPr>
            <p:ph type="title"/>
          </p:nvPr>
        </p:nvSpPr>
        <p:spPr/>
        <p:txBody>
          <a:bodyPr/>
          <a:lstStyle/>
          <a:p>
            <a:pPr algn="ctr"/>
            <a:r>
              <a:rPr lang="en-US" b="1" dirty="0">
                <a:solidFill>
                  <a:schemeClr val="accent1"/>
                </a:solidFill>
                <a:latin typeface="+mn-lt"/>
              </a:rPr>
              <a:t>Grade options</a:t>
            </a:r>
          </a:p>
        </p:txBody>
      </p:sp>
      <p:graphicFrame>
        <p:nvGraphicFramePr>
          <p:cNvPr id="4" name="Content Placeholder 3"/>
          <p:cNvGraphicFramePr>
            <a:graphicFrameLocks/>
          </p:cNvGraphicFramePr>
          <p:nvPr>
            <p:extLst>
              <p:ext uri="{D42A27DB-BD31-4B8C-83A1-F6EECF244321}">
                <p14:modId xmlns:p14="http://schemas.microsoft.com/office/powerpoint/2010/main" val="2205409860"/>
              </p:ext>
            </p:extLst>
          </p:nvPr>
        </p:nvGraphicFramePr>
        <p:xfrm>
          <a:off x="4877707" y="1989667"/>
          <a:ext cx="2730500" cy="3898896"/>
        </p:xfrm>
        <a:graphic>
          <a:graphicData uri="http://schemas.openxmlformats.org/drawingml/2006/table">
            <a:tbl>
              <a:tblPr/>
              <a:tblGrid>
                <a:gridCol w="1720214">
                  <a:extLst>
                    <a:ext uri="{9D8B030D-6E8A-4147-A177-3AD203B41FA5}">
                      <a16:colId xmlns:a16="http://schemas.microsoft.com/office/drawing/2014/main" val="20000"/>
                    </a:ext>
                  </a:extLst>
                </a:gridCol>
                <a:gridCol w="1010286">
                  <a:extLst>
                    <a:ext uri="{9D8B030D-6E8A-4147-A177-3AD203B41FA5}">
                      <a16:colId xmlns:a16="http://schemas.microsoft.com/office/drawing/2014/main" val="20001"/>
                    </a:ext>
                  </a:extLst>
                </a:gridCol>
              </a:tblGrid>
              <a:tr h="324908">
                <a:tc>
                  <a:txBody>
                    <a:bodyPr/>
                    <a:lstStyle/>
                    <a:p>
                      <a:pPr algn="ctr" fontAlgn="b"/>
                      <a:r>
                        <a:rPr lang="en-US" sz="2000" b="0" i="0" u="none" strike="noStrike" dirty="0">
                          <a:solidFill>
                            <a:srgbClr val="000000"/>
                          </a:solidFill>
                          <a:effectLst/>
                          <a:latin typeface="Calibri"/>
                        </a:rPr>
                        <a:t>Percentage</a:t>
                      </a:r>
                    </a:p>
                  </a:txBody>
                  <a:tcPr marL="12700" marR="12700" marT="12700"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a:rPr>
                        <a:t>Letter</a:t>
                      </a:r>
                    </a:p>
                  </a:txBody>
                  <a:tcPr marL="12700" marR="12700" marT="12700" marB="0" anchor="b">
                    <a:lnL>
                      <a:noFill/>
                    </a:lnL>
                    <a:lnR>
                      <a:noFill/>
                    </a:lnR>
                    <a:lnT>
                      <a:noFill/>
                    </a:lnT>
                    <a:lnB>
                      <a:noFill/>
                    </a:lnB>
                  </a:tcPr>
                </a:tc>
                <a:extLst>
                  <a:ext uri="{0D108BD9-81ED-4DB2-BD59-A6C34878D82A}">
                    <a16:rowId xmlns:a16="http://schemas.microsoft.com/office/drawing/2014/main" val="10000"/>
                  </a:ext>
                </a:extLst>
              </a:tr>
              <a:tr h="324908">
                <a:tc>
                  <a:txBody>
                    <a:bodyPr/>
                    <a:lstStyle/>
                    <a:p>
                      <a:pPr algn="ctr" fontAlgn="b"/>
                      <a:r>
                        <a:rPr lang="en-US" sz="2000" b="0" i="0" u="none" strike="noStrike">
                          <a:solidFill>
                            <a:srgbClr val="000000"/>
                          </a:solidFill>
                          <a:effectLst/>
                          <a:latin typeface="Calibri"/>
                        </a:rPr>
                        <a:t>93%-100%</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A</a:t>
                      </a:r>
                    </a:p>
                  </a:txBody>
                  <a:tcPr marL="12700" marR="12700" marT="12700" marB="0" anchor="b">
                    <a:lnL>
                      <a:noFill/>
                    </a:lnL>
                    <a:lnR>
                      <a:noFill/>
                    </a:lnR>
                    <a:lnT>
                      <a:noFill/>
                    </a:lnT>
                    <a:lnB>
                      <a:noFill/>
                    </a:lnB>
                  </a:tcPr>
                </a:tc>
                <a:extLst>
                  <a:ext uri="{0D108BD9-81ED-4DB2-BD59-A6C34878D82A}">
                    <a16:rowId xmlns:a16="http://schemas.microsoft.com/office/drawing/2014/main" val="10001"/>
                  </a:ext>
                </a:extLst>
              </a:tr>
              <a:tr h="324908">
                <a:tc>
                  <a:txBody>
                    <a:bodyPr/>
                    <a:lstStyle/>
                    <a:p>
                      <a:pPr algn="ctr" fontAlgn="b"/>
                      <a:r>
                        <a:rPr lang="en-US" sz="2000" b="0" i="0" u="none" strike="noStrike" dirty="0">
                          <a:solidFill>
                            <a:srgbClr val="000000"/>
                          </a:solidFill>
                          <a:effectLst/>
                          <a:latin typeface="Calibri"/>
                        </a:rPr>
                        <a:t>90%-93%</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A-</a:t>
                      </a: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324908">
                <a:tc>
                  <a:txBody>
                    <a:bodyPr/>
                    <a:lstStyle/>
                    <a:p>
                      <a:pPr algn="ctr" fontAlgn="b"/>
                      <a:r>
                        <a:rPr lang="en-US" sz="2000" b="0" i="0" u="none" strike="noStrike" dirty="0">
                          <a:solidFill>
                            <a:srgbClr val="000000"/>
                          </a:solidFill>
                          <a:effectLst/>
                          <a:latin typeface="Calibri"/>
                        </a:rPr>
                        <a:t>87%-90%</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B+</a:t>
                      </a: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324908">
                <a:tc>
                  <a:txBody>
                    <a:bodyPr/>
                    <a:lstStyle/>
                    <a:p>
                      <a:pPr algn="ctr" fontAlgn="b"/>
                      <a:r>
                        <a:rPr lang="en-US" sz="2000" b="0" i="0" u="none" strike="noStrike" dirty="0">
                          <a:solidFill>
                            <a:srgbClr val="000000"/>
                          </a:solidFill>
                          <a:effectLst/>
                          <a:latin typeface="Calibri"/>
                        </a:rPr>
                        <a:t>83%-87%</a:t>
                      </a:r>
                    </a:p>
                  </a:txBody>
                  <a:tcPr marL="12700" marR="12700" marT="12700"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a:rPr>
                        <a:t>B</a:t>
                      </a: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r h="324908">
                <a:tc>
                  <a:txBody>
                    <a:bodyPr/>
                    <a:lstStyle/>
                    <a:p>
                      <a:pPr algn="ctr" fontAlgn="b"/>
                      <a:r>
                        <a:rPr lang="en-US" sz="2000" b="0" i="0" u="none" strike="noStrike">
                          <a:solidFill>
                            <a:srgbClr val="000000"/>
                          </a:solidFill>
                          <a:effectLst/>
                          <a:latin typeface="Calibri"/>
                        </a:rPr>
                        <a:t>80%-83%</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B-</a:t>
                      </a:r>
                    </a:p>
                  </a:txBody>
                  <a:tcPr marL="12700" marR="12700" marT="12700" marB="0" anchor="b">
                    <a:lnL>
                      <a:noFill/>
                    </a:lnL>
                    <a:lnR>
                      <a:noFill/>
                    </a:lnR>
                    <a:lnT>
                      <a:noFill/>
                    </a:lnT>
                    <a:lnB>
                      <a:noFill/>
                    </a:lnB>
                  </a:tcPr>
                </a:tc>
                <a:extLst>
                  <a:ext uri="{0D108BD9-81ED-4DB2-BD59-A6C34878D82A}">
                    <a16:rowId xmlns:a16="http://schemas.microsoft.com/office/drawing/2014/main" val="10005"/>
                  </a:ext>
                </a:extLst>
              </a:tr>
              <a:tr h="324908">
                <a:tc>
                  <a:txBody>
                    <a:bodyPr/>
                    <a:lstStyle/>
                    <a:p>
                      <a:pPr algn="ctr" fontAlgn="b"/>
                      <a:r>
                        <a:rPr lang="en-US" sz="2000" b="0" i="0" u="none" strike="noStrike" dirty="0">
                          <a:solidFill>
                            <a:srgbClr val="000000"/>
                          </a:solidFill>
                          <a:effectLst/>
                          <a:latin typeface="Calibri"/>
                        </a:rPr>
                        <a:t>77%-80%</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C+</a:t>
                      </a:r>
                    </a:p>
                  </a:txBody>
                  <a:tcPr marL="12700" marR="12700" marT="12700" marB="0" anchor="b">
                    <a:lnL>
                      <a:noFill/>
                    </a:lnL>
                    <a:lnR>
                      <a:noFill/>
                    </a:lnR>
                    <a:lnT>
                      <a:noFill/>
                    </a:lnT>
                    <a:lnB>
                      <a:noFill/>
                    </a:lnB>
                  </a:tcPr>
                </a:tc>
                <a:extLst>
                  <a:ext uri="{0D108BD9-81ED-4DB2-BD59-A6C34878D82A}">
                    <a16:rowId xmlns:a16="http://schemas.microsoft.com/office/drawing/2014/main" val="10006"/>
                  </a:ext>
                </a:extLst>
              </a:tr>
              <a:tr h="324908">
                <a:tc>
                  <a:txBody>
                    <a:bodyPr/>
                    <a:lstStyle/>
                    <a:p>
                      <a:pPr algn="ctr" fontAlgn="b"/>
                      <a:r>
                        <a:rPr lang="en-US" sz="2000" b="0" i="0" u="none" strike="noStrike" dirty="0">
                          <a:solidFill>
                            <a:srgbClr val="000000"/>
                          </a:solidFill>
                          <a:effectLst/>
                          <a:latin typeface="Calibri"/>
                        </a:rPr>
                        <a:t>73%-77%</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C</a:t>
                      </a:r>
                    </a:p>
                  </a:txBody>
                  <a:tcPr marL="12700" marR="12700" marT="12700" marB="0" anchor="b">
                    <a:lnL>
                      <a:noFill/>
                    </a:lnL>
                    <a:lnR>
                      <a:noFill/>
                    </a:lnR>
                    <a:lnT>
                      <a:noFill/>
                    </a:lnT>
                    <a:lnB>
                      <a:noFill/>
                    </a:lnB>
                  </a:tcPr>
                </a:tc>
                <a:extLst>
                  <a:ext uri="{0D108BD9-81ED-4DB2-BD59-A6C34878D82A}">
                    <a16:rowId xmlns:a16="http://schemas.microsoft.com/office/drawing/2014/main" val="10007"/>
                  </a:ext>
                </a:extLst>
              </a:tr>
              <a:tr h="324908">
                <a:tc>
                  <a:txBody>
                    <a:bodyPr/>
                    <a:lstStyle/>
                    <a:p>
                      <a:pPr algn="ctr" fontAlgn="b"/>
                      <a:r>
                        <a:rPr lang="en-US" sz="2000" b="0" i="0" u="none" strike="noStrike" dirty="0">
                          <a:solidFill>
                            <a:srgbClr val="000000"/>
                          </a:solidFill>
                          <a:effectLst/>
                          <a:latin typeface="Calibri"/>
                        </a:rPr>
                        <a:t>70%-73%</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C-</a:t>
                      </a:r>
                    </a:p>
                  </a:txBody>
                  <a:tcPr marL="12700" marR="12700" marT="12700" marB="0" anchor="b">
                    <a:lnL>
                      <a:noFill/>
                    </a:lnL>
                    <a:lnR>
                      <a:noFill/>
                    </a:lnR>
                    <a:lnT>
                      <a:noFill/>
                    </a:lnT>
                    <a:lnB>
                      <a:noFill/>
                    </a:lnB>
                  </a:tcPr>
                </a:tc>
                <a:extLst>
                  <a:ext uri="{0D108BD9-81ED-4DB2-BD59-A6C34878D82A}">
                    <a16:rowId xmlns:a16="http://schemas.microsoft.com/office/drawing/2014/main" val="10008"/>
                  </a:ext>
                </a:extLst>
              </a:tr>
              <a:tr h="324908">
                <a:tc>
                  <a:txBody>
                    <a:bodyPr/>
                    <a:lstStyle/>
                    <a:p>
                      <a:pPr algn="ctr" fontAlgn="b"/>
                      <a:r>
                        <a:rPr lang="en-US" sz="2000" b="0" i="0" u="none" strike="noStrike">
                          <a:solidFill>
                            <a:srgbClr val="000000"/>
                          </a:solidFill>
                          <a:effectLst/>
                          <a:latin typeface="Calibri"/>
                        </a:rPr>
                        <a:t>66%-70%</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D+</a:t>
                      </a:r>
                    </a:p>
                  </a:txBody>
                  <a:tcPr marL="12700" marR="12700" marT="12700" marB="0" anchor="b">
                    <a:lnL>
                      <a:noFill/>
                    </a:lnL>
                    <a:lnR>
                      <a:noFill/>
                    </a:lnR>
                    <a:lnT>
                      <a:noFill/>
                    </a:lnT>
                    <a:lnB>
                      <a:noFill/>
                    </a:lnB>
                  </a:tcPr>
                </a:tc>
                <a:extLst>
                  <a:ext uri="{0D108BD9-81ED-4DB2-BD59-A6C34878D82A}">
                    <a16:rowId xmlns:a16="http://schemas.microsoft.com/office/drawing/2014/main" val="10009"/>
                  </a:ext>
                </a:extLst>
              </a:tr>
              <a:tr h="324908">
                <a:tc>
                  <a:txBody>
                    <a:bodyPr/>
                    <a:lstStyle/>
                    <a:p>
                      <a:pPr algn="ctr" fontAlgn="b"/>
                      <a:r>
                        <a:rPr lang="en-US" sz="2000" b="0" i="0" u="none" strike="noStrike">
                          <a:solidFill>
                            <a:srgbClr val="000000"/>
                          </a:solidFill>
                          <a:effectLst/>
                          <a:latin typeface="Calibri"/>
                        </a:rPr>
                        <a:t>60%-66%</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D</a:t>
                      </a:r>
                    </a:p>
                  </a:txBody>
                  <a:tcPr marL="12700" marR="12700" marT="12700" marB="0" anchor="b">
                    <a:lnL>
                      <a:noFill/>
                    </a:lnL>
                    <a:lnR>
                      <a:noFill/>
                    </a:lnR>
                    <a:lnT>
                      <a:noFill/>
                    </a:lnT>
                    <a:lnB>
                      <a:noFill/>
                    </a:lnB>
                  </a:tcPr>
                </a:tc>
                <a:extLst>
                  <a:ext uri="{0D108BD9-81ED-4DB2-BD59-A6C34878D82A}">
                    <a16:rowId xmlns:a16="http://schemas.microsoft.com/office/drawing/2014/main" val="10010"/>
                  </a:ext>
                </a:extLst>
              </a:tr>
              <a:tr h="324908">
                <a:tc>
                  <a:txBody>
                    <a:bodyPr/>
                    <a:lstStyle/>
                    <a:p>
                      <a:pPr algn="ctr" fontAlgn="b"/>
                      <a:r>
                        <a:rPr lang="en-US" sz="2000" b="0" i="0" u="none" strike="noStrike">
                          <a:solidFill>
                            <a:srgbClr val="000000"/>
                          </a:solidFill>
                          <a:effectLst/>
                          <a:latin typeface="Calibri"/>
                        </a:rPr>
                        <a:t>0%-60%</a:t>
                      </a:r>
                    </a:p>
                  </a:txBody>
                  <a:tcPr marL="12700" marR="12700" marT="12700"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a:rPr>
                        <a:t>F</a:t>
                      </a:r>
                    </a:p>
                  </a:txBody>
                  <a:tcPr marL="12700" marR="12700" marT="12700" marB="0" anchor="b">
                    <a:lnL>
                      <a:noFill/>
                    </a:lnL>
                    <a:lnR>
                      <a:noFill/>
                    </a:lnR>
                    <a:lnT>
                      <a:noFill/>
                    </a:lnT>
                    <a:lnB>
                      <a:noFill/>
                    </a:lnB>
                  </a:tcPr>
                </a:tc>
                <a:extLst>
                  <a:ext uri="{0D108BD9-81ED-4DB2-BD59-A6C34878D82A}">
                    <a16:rowId xmlns:a16="http://schemas.microsoft.com/office/drawing/2014/main" val="10011"/>
                  </a:ext>
                </a:extLst>
              </a:tr>
            </a:tbl>
          </a:graphicData>
        </a:graphic>
      </p:graphicFrame>
      <p:grpSp>
        <p:nvGrpSpPr>
          <p:cNvPr id="16" name="Group 15"/>
          <p:cNvGrpSpPr/>
          <p:nvPr/>
        </p:nvGrpSpPr>
        <p:grpSpPr>
          <a:xfrm>
            <a:off x="5168220" y="2466221"/>
            <a:ext cx="3591361" cy="3386663"/>
            <a:chOff x="3497262" y="3037720"/>
            <a:chExt cx="3591361" cy="3386663"/>
          </a:xfrm>
        </p:grpSpPr>
        <p:cxnSp>
          <p:nvCxnSpPr>
            <p:cNvPr id="6" name="Straight Arrow Connector 5"/>
            <p:cNvCxnSpPr/>
            <p:nvPr/>
          </p:nvCxnSpPr>
          <p:spPr>
            <a:xfrm flipV="1">
              <a:off x="5621337" y="3037720"/>
              <a:ext cx="25400" cy="2120900"/>
            </a:xfrm>
            <a:prstGeom prst="straightConnector1">
              <a:avLst/>
            </a:prstGeom>
            <a:ln w="635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497262" y="5158620"/>
              <a:ext cx="2149475" cy="266"/>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621337" y="5158620"/>
              <a:ext cx="0" cy="126576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37253" y="3827533"/>
              <a:ext cx="1351370" cy="369332"/>
            </a:xfrm>
            <a:prstGeom prst="rect">
              <a:avLst/>
            </a:prstGeom>
            <a:noFill/>
          </p:spPr>
          <p:txBody>
            <a:bodyPr wrap="square" rtlCol="0">
              <a:spAutoFit/>
            </a:bodyPr>
            <a:lstStyle/>
            <a:p>
              <a:pPr algn="ctr"/>
              <a:r>
                <a:rPr lang="en-US"/>
                <a:t>Satisfied</a:t>
              </a:r>
            </a:p>
          </p:txBody>
        </p:sp>
        <p:sp>
          <p:nvSpPr>
            <p:cNvPr id="15" name="TextBox 14"/>
            <p:cNvSpPr txBox="1"/>
            <p:nvPr/>
          </p:nvSpPr>
          <p:spPr>
            <a:xfrm>
              <a:off x="5737252" y="5606835"/>
              <a:ext cx="1351371" cy="369332"/>
            </a:xfrm>
            <a:prstGeom prst="rect">
              <a:avLst/>
            </a:prstGeom>
            <a:noFill/>
          </p:spPr>
          <p:txBody>
            <a:bodyPr wrap="square" rtlCol="0">
              <a:spAutoFit/>
            </a:bodyPr>
            <a:lstStyle/>
            <a:p>
              <a:pPr algn="ctr"/>
              <a:r>
                <a:rPr lang="en-US"/>
                <a:t>Unsatisfied</a:t>
              </a:r>
              <a:endParaRPr lang="en-US" dirty="0"/>
            </a:p>
          </p:txBody>
        </p:sp>
      </p:grpSp>
    </p:spTree>
    <p:extLst>
      <p:ext uri="{BB962C8B-B14F-4D97-AF65-F5344CB8AC3E}">
        <p14:creationId xmlns:p14="http://schemas.microsoft.com/office/powerpoint/2010/main" val="283805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ACB8750-AEEC-974F-981C-F5F3666D71BB}"/>
              </a:ext>
            </a:extLst>
          </p:cNvPr>
          <p:cNvPicPr>
            <a:picLocks noChangeAspect="1"/>
          </p:cNvPicPr>
          <p:nvPr/>
        </p:nvPicPr>
        <p:blipFill rotWithShape="1">
          <a:blip r:embed="rId2"/>
          <a:srcRect r="2007"/>
          <a:stretch/>
        </p:blipFill>
        <p:spPr>
          <a:xfrm>
            <a:off x="0" y="0"/>
            <a:ext cx="12192000" cy="6318791"/>
          </a:xfrm>
          <a:prstGeom prst="rect">
            <a:avLst/>
          </a:prstGeom>
        </p:spPr>
      </p:pic>
      <p:sp>
        <p:nvSpPr>
          <p:cNvPr id="17" name="Rectangle 16">
            <a:extLst>
              <a:ext uri="{FF2B5EF4-FFF2-40B4-BE49-F238E27FC236}">
                <a16:creationId xmlns:a16="http://schemas.microsoft.com/office/drawing/2014/main" id="{3A8F5272-18D7-8D43-A2B4-CDEB6802F0C1}"/>
              </a:ext>
            </a:extLst>
          </p:cNvPr>
          <p:cNvSpPr/>
          <p:nvPr/>
        </p:nvSpPr>
        <p:spPr>
          <a:xfrm>
            <a:off x="3427320" y="6318791"/>
            <a:ext cx="5337359" cy="461665"/>
          </a:xfrm>
          <a:prstGeom prst="rect">
            <a:avLst/>
          </a:prstGeom>
        </p:spPr>
        <p:txBody>
          <a:bodyPr wrap="square">
            <a:spAutoFit/>
          </a:bodyPr>
          <a:lstStyle/>
          <a:p>
            <a:r>
              <a:rPr lang="en-US" sz="2400" dirty="0">
                <a:hlinkClick r:id="rId3"/>
              </a:rPr>
              <a:t>https://registrar.wsu.edu/grades-and-gpa</a:t>
            </a:r>
            <a:endParaRPr lang="en-US" sz="2400" dirty="0"/>
          </a:p>
        </p:txBody>
      </p:sp>
      <p:cxnSp>
        <p:nvCxnSpPr>
          <p:cNvPr id="4" name="Straight Arrow Connector 3">
            <a:extLst>
              <a:ext uri="{FF2B5EF4-FFF2-40B4-BE49-F238E27FC236}">
                <a16:creationId xmlns:a16="http://schemas.microsoft.com/office/drawing/2014/main" id="{8D5578EB-D951-9844-888E-1734447FF9AE}"/>
              </a:ext>
            </a:extLst>
          </p:cNvPr>
          <p:cNvCxnSpPr>
            <a:cxnSpLocks/>
          </p:cNvCxnSpPr>
          <p:nvPr/>
        </p:nvCxnSpPr>
        <p:spPr>
          <a:xfrm flipV="1">
            <a:off x="1397681" y="3004457"/>
            <a:ext cx="0" cy="110913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FC1F01E-6760-4741-91A4-B3A887ACF025}"/>
              </a:ext>
            </a:extLst>
          </p:cNvPr>
          <p:cNvCxnSpPr>
            <a:cxnSpLocks/>
          </p:cNvCxnSpPr>
          <p:nvPr/>
        </p:nvCxnSpPr>
        <p:spPr>
          <a:xfrm>
            <a:off x="179614" y="4113592"/>
            <a:ext cx="1243467" cy="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947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1628"/>
            <a:ext cx="8229600" cy="1795692"/>
          </a:xfrm>
        </p:spPr>
        <p:txBody>
          <a:bodyPr/>
          <a:lstStyle/>
          <a:p>
            <a:pPr algn="ctr"/>
            <a:r>
              <a:rPr lang="en-US" b="1" dirty="0">
                <a:solidFill>
                  <a:schemeClr val="accent1"/>
                </a:solidFill>
                <a:latin typeface="+mn-lt"/>
              </a:rPr>
              <a:t>Grade components</a:t>
            </a:r>
          </a:p>
        </p:txBody>
      </p:sp>
      <p:sp>
        <p:nvSpPr>
          <p:cNvPr id="3" name="Rectangle 2">
            <a:extLst>
              <a:ext uri="{FF2B5EF4-FFF2-40B4-BE49-F238E27FC236}">
                <a16:creationId xmlns:a16="http://schemas.microsoft.com/office/drawing/2014/main" id="{688AA4C7-BA8E-C84C-83D7-3F05CA036E28}"/>
              </a:ext>
            </a:extLst>
          </p:cNvPr>
          <p:cNvSpPr/>
          <p:nvPr/>
        </p:nvSpPr>
        <p:spPr>
          <a:xfrm>
            <a:off x="1981200" y="1867320"/>
            <a:ext cx="6096000" cy="1569660"/>
          </a:xfrm>
          <a:prstGeom prst="rect">
            <a:avLst/>
          </a:prstGeom>
        </p:spPr>
        <p:txBody>
          <a:bodyPr>
            <a:spAutoFit/>
          </a:bodyPr>
          <a:lstStyle/>
          <a:p>
            <a:r>
              <a:rPr lang="en-US" sz="3200" dirty="0">
                <a:latin typeface="Calibri" panose="020F0502020204030204" pitchFamily="34" charset="0"/>
                <a:ea typeface="Calibri" panose="020F0502020204030204" pitchFamily="34" charset="0"/>
                <a:cs typeface="Times New Roman" panose="02020603050405020304" pitchFamily="18" charset="0"/>
              </a:rPr>
              <a:t>Homework: 50%</a:t>
            </a:r>
          </a:p>
          <a:p>
            <a:r>
              <a:rPr lang="en-US" sz="3200" dirty="0">
                <a:latin typeface="Calibri" panose="020F0502020204030204" pitchFamily="34" charset="0"/>
                <a:ea typeface="Calibri" panose="020F0502020204030204" pitchFamily="34" charset="0"/>
                <a:cs typeface="Times New Roman" panose="02020603050405020304" pitchFamily="18" charset="0"/>
              </a:rPr>
              <a:t>Midterm : 20%</a:t>
            </a:r>
          </a:p>
          <a:p>
            <a:r>
              <a:rPr lang="en-US" sz="3200" dirty="0">
                <a:latin typeface="Calibri" panose="020F0502020204030204" pitchFamily="34" charset="0"/>
                <a:ea typeface="Calibri" panose="020F0502020204030204" pitchFamily="34" charset="0"/>
                <a:cs typeface="Times New Roman" panose="02020603050405020304" pitchFamily="18" charset="0"/>
              </a:rPr>
              <a:t>Final exam: 30%</a:t>
            </a:r>
            <a:endParaRPr lang="en-US" sz="3200" dirty="0"/>
          </a:p>
        </p:txBody>
      </p:sp>
    </p:spTree>
    <p:extLst>
      <p:ext uri="{BB962C8B-B14F-4D97-AF65-F5344CB8AC3E}">
        <p14:creationId xmlns:p14="http://schemas.microsoft.com/office/powerpoint/2010/main" val="1243169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Assignments: Four in total</a:t>
            </a:r>
          </a:p>
          <a:p>
            <a:r>
              <a:rPr lang="en-US" dirty="0"/>
              <a:t>Due 3:10 PM at specific dates</a:t>
            </a:r>
          </a:p>
          <a:p>
            <a:r>
              <a:rPr lang="en-US" dirty="0"/>
              <a:t>Submit RMD, Knit file (PDF), and data used by email to Instructor</a:t>
            </a:r>
          </a:p>
          <a:p>
            <a:pPr lvl="1">
              <a:buFont typeface="Wingdings" pitchFamily="2" charset="2"/>
              <a:buChar char="v"/>
            </a:pPr>
            <a:r>
              <a:rPr lang="en-US" dirty="0"/>
              <a:t>Interpretation</a:t>
            </a:r>
          </a:p>
          <a:p>
            <a:pPr lvl="1">
              <a:buFont typeface="Wingdings" pitchFamily="2" charset="2"/>
              <a:buChar char="v"/>
            </a:pPr>
            <a:r>
              <a:rPr lang="en-US" dirty="0"/>
              <a:t>Limit answers in PDF to one page per question</a:t>
            </a:r>
          </a:p>
          <a:p>
            <a:r>
              <a:rPr lang="en-US" dirty="0"/>
              <a:t>Late homework: half off per day. </a:t>
            </a:r>
          </a:p>
          <a:p>
            <a:r>
              <a:rPr lang="en-US" dirty="0"/>
              <a:t>Teamwork: Encouraged for debugging and discussion on solving strategies and result interpretation. Coding and writing must be </a:t>
            </a:r>
            <a:r>
              <a:rPr lang="en-US"/>
              <a:t>individual efforts</a:t>
            </a:r>
            <a:r>
              <a:rPr lang="en-US" dirty="0"/>
              <a:t>.</a:t>
            </a:r>
          </a:p>
          <a:p>
            <a:endParaRPr lang="en-US" dirty="0"/>
          </a:p>
        </p:txBody>
      </p:sp>
      <p:sp>
        <p:nvSpPr>
          <p:cNvPr id="3" name="Title 2"/>
          <p:cNvSpPr>
            <a:spLocks noGrp="1"/>
          </p:cNvSpPr>
          <p:nvPr>
            <p:ph type="title"/>
          </p:nvPr>
        </p:nvSpPr>
        <p:spPr/>
        <p:txBody>
          <a:bodyPr/>
          <a:lstStyle/>
          <a:p>
            <a:pPr algn="ctr"/>
            <a:r>
              <a:rPr lang="en-US" b="1" dirty="0">
                <a:solidFill>
                  <a:schemeClr val="accent1"/>
                </a:solidFill>
                <a:latin typeface="+mn-lt"/>
              </a:rPr>
              <a:t>Homework</a:t>
            </a:r>
          </a:p>
        </p:txBody>
      </p:sp>
    </p:spTree>
    <p:extLst>
      <p:ext uri="{BB962C8B-B14F-4D97-AF65-F5344CB8AC3E}">
        <p14:creationId xmlns:p14="http://schemas.microsoft.com/office/powerpoint/2010/main" val="75045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683</TotalTime>
  <Words>1173</Words>
  <Application>Microsoft Macintosh PowerPoint</Application>
  <PresentationFormat>Widescreen</PresentationFormat>
  <Paragraphs>127</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Symbol</vt:lpstr>
      <vt:lpstr>Times New Roman</vt:lpstr>
      <vt:lpstr>Wingdings</vt:lpstr>
      <vt:lpstr>Office Theme</vt:lpstr>
      <vt:lpstr>Statistical Genomics</vt:lpstr>
      <vt:lpstr>Outline</vt:lpstr>
      <vt:lpstr>Objectives</vt:lpstr>
      <vt:lpstr>Prerequisites</vt:lpstr>
      <vt:lpstr>Lectures and Labs</vt:lpstr>
      <vt:lpstr>Grade options</vt:lpstr>
      <vt:lpstr>PowerPoint Presentation</vt:lpstr>
      <vt:lpstr>Grade components</vt:lpstr>
      <vt:lpstr>Homework</vt:lpstr>
      <vt:lpstr>Exams</vt:lpstr>
      <vt:lpstr>Lecture structure</vt:lpstr>
      <vt:lpstr>Lab structure</vt:lpstr>
      <vt:lpstr>Text book</vt:lpstr>
      <vt:lpstr>PowerPoint Presentation</vt:lpstr>
      <vt:lpstr>PowerPoint Presentation</vt:lpstr>
      <vt:lpstr>PowerPoint Presentation</vt:lpstr>
      <vt:lpstr>More Research on GWAS and GS</vt:lpstr>
      <vt:lpstr>PowerPoint Presentation</vt:lpstr>
      <vt:lpstr>Problems in GWAS</vt:lpstr>
      <vt:lpstr>Associations on flowering time</vt:lpstr>
      <vt:lpstr>The Precision Medicine Imitative (2015)</vt:lpstr>
      <vt:lpstr>Dosage variation among individuals</vt:lpstr>
      <vt:lpstr>Preventive medical treatment</vt:lpstr>
      <vt:lpstr>Canine Hip Dysplasia is predictive</vt:lpstr>
      <vt:lpstr>Genomic prediction</vt:lpstr>
      <vt:lpstr>PowerPoint Presentation</vt:lpstr>
      <vt:lpstr>Highlight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Zhiwu</dc:creator>
  <cp:lastModifiedBy>Zhang, Zhiwu</cp:lastModifiedBy>
  <cp:revision>59</cp:revision>
  <dcterms:created xsi:type="dcterms:W3CDTF">2020-01-18T23:14:17Z</dcterms:created>
  <dcterms:modified xsi:type="dcterms:W3CDTF">2023-01-09T22:57:53Z</dcterms:modified>
</cp:coreProperties>
</file>