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4"/>
  </p:notesMasterIdLst>
  <p:sldIdLst>
    <p:sldId id="307" r:id="rId2"/>
    <p:sldId id="341" r:id="rId3"/>
    <p:sldId id="345" r:id="rId4"/>
    <p:sldId id="346" r:id="rId5"/>
    <p:sldId id="347" r:id="rId6"/>
    <p:sldId id="364" r:id="rId7"/>
    <p:sldId id="363" r:id="rId8"/>
    <p:sldId id="348" r:id="rId9"/>
    <p:sldId id="349" r:id="rId10"/>
    <p:sldId id="350" r:id="rId11"/>
    <p:sldId id="359" r:id="rId12"/>
    <p:sldId id="365" r:id="rId13"/>
    <p:sldId id="351" r:id="rId14"/>
    <p:sldId id="352" r:id="rId15"/>
    <p:sldId id="362" r:id="rId16"/>
    <p:sldId id="353" r:id="rId17"/>
    <p:sldId id="354" r:id="rId18"/>
    <p:sldId id="355" r:id="rId19"/>
    <p:sldId id="361" r:id="rId20"/>
    <p:sldId id="356" r:id="rId21"/>
    <p:sldId id="357" r:id="rId22"/>
    <p:sldId id="35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0"/>
    <p:restoredTop sz="81536"/>
  </p:normalViewPr>
  <p:slideViewPr>
    <p:cSldViewPr snapToGrid="0" snapToObjects="1">
      <p:cViewPr varScale="1">
        <p:scale>
          <a:sx n="110" d="100"/>
          <a:sy n="110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1/23/23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s.stackexchange.com/questions/568666/formula-for-the-variance-of-the-product-of-two-random-variable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Linear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Algebra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5439" y="1716995"/>
            <a:ext cx="7408333" cy="664633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Cov</a:t>
            </a: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)= sum(  (x- mean(x)) * (y- mean(y))    )/(n-1)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1871" y="43316"/>
            <a:ext cx="10515600" cy="112417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Formula of covariance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5216071" y="23816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sum((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-mean(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))*(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-mean(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)))/(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n-1)</a:t>
            </a:r>
            <a:endParaRPr lang="en-US" dirty="0">
              <a:solidFill>
                <a:prstClr val="black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sum((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-mean(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))*(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-mean(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)))/(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n-1)</a:t>
            </a:r>
            <a:endParaRPr lang="en-US" dirty="0">
              <a:solidFill>
                <a:prstClr val="black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sum((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-mean(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))*(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-mean(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)))/(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n-1)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09" y="3790809"/>
            <a:ext cx="4241800" cy="149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53" y="3848574"/>
            <a:ext cx="1651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2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6364" y="590310"/>
            <a:ext cx="10515600" cy="109922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Calculation Coefficient: Standardized Covariate</a:t>
            </a:r>
          </a:p>
        </p:txBody>
      </p:sp>
      <p:pic>
        <p:nvPicPr>
          <p:cNvPr id="14" name="Picture 1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2E6F9E6-9CBA-F0BB-45BE-C1253833C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964" y="2386956"/>
            <a:ext cx="77724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96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6364" y="1"/>
            <a:ext cx="10515600" cy="109922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Calculation in R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8887" y="1436913"/>
            <a:ext cx="314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ndara" charset="0"/>
              </a:rPr>
              <a:t>W=</a:t>
            </a:r>
            <a:r>
              <a:rPr lang="en-US" sz="2800" dirty="0" err="1">
                <a:solidFill>
                  <a:srgbClr val="000000"/>
                </a:solidFill>
                <a:latin typeface="Candara" charset="0"/>
              </a:rPr>
              <a:t>cbind</a:t>
            </a:r>
            <a:r>
              <a:rPr lang="en-US" sz="2800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latin typeface="Candara" charset="0"/>
              </a:rPr>
              <a:t>x,y,z</a:t>
            </a:r>
            <a:r>
              <a:rPr lang="en-US" sz="2800" dirty="0">
                <a:solidFill>
                  <a:srgbClr val="000000"/>
                </a:solidFill>
                <a:latin typeface="Candara" charset="0"/>
              </a:rPr>
              <a:t>)</a:t>
            </a:r>
          </a:p>
          <a:p>
            <a:r>
              <a:rPr lang="en-US" sz="2800" dirty="0">
                <a:solidFill>
                  <a:srgbClr val="000000"/>
                </a:solidFill>
                <a:latin typeface="Candara" charset="0"/>
              </a:rPr>
              <a:t>dim(W)</a:t>
            </a:r>
          </a:p>
          <a:p>
            <a:r>
              <a:rPr lang="en-US" sz="2800" dirty="0">
                <a:solidFill>
                  <a:srgbClr val="000000"/>
                </a:solidFill>
                <a:latin typeface="Candara" charset="0"/>
              </a:rPr>
              <a:t>W[1:5,]</a:t>
            </a:r>
          </a:p>
          <a:p>
            <a:r>
              <a:rPr lang="en-US" sz="2800" dirty="0" err="1">
                <a:solidFill>
                  <a:srgbClr val="000000"/>
                </a:solidFill>
                <a:latin typeface="Candara" charset="0"/>
              </a:rPr>
              <a:t>cov</a:t>
            </a:r>
            <a:r>
              <a:rPr lang="en-US" sz="2800" dirty="0">
                <a:solidFill>
                  <a:srgbClr val="000000"/>
                </a:solidFill>
                <a:latin typeface="Candara" charset="0"/>
              </a:rPr>
              <a:t>(W)</a:t>
            </a:r>
          </a:p>
          <a:p>
            <a:r>
              <a:rPr lang="en-US" sz="2800" dirty="0" err="1">
                <a:solidFill>
                  <a:srgbClr val="000000"/>
                </a:solidFill>
                <a:latin typeface="Candara" charset="0"/>
              </a:rPr>
              <a:t>var</a:t>
            </a:r>
            <a:r>
              <a:rPr lang="en-US" sz="2800" dirty="0">
                <a:solidFill>
                  <a:srgbClr val="000000"/>
                </a:solidFill>
                <a:latin typeface="Candara" charset="0"/>
              </a:rPr>
              <a:t>(W)</a:t>
            </a:r>
          </a:p>
          <a:p>
            <a:r>
              <a:rPr lang="en-US" sz="2800" dirty="0" err="1">
                <a:solidFill>
                  <a:srgbClr val="000000"/>
                </a:solidFill>
                <a:latin typeface="Candara" charset="0"/>
              </a:rPr>
              <a:t>cor</a:t>
            </a:r>
            <a:r>
              <a:rPr lang="en-US" sz="2800" dirty="0">
                <a:solidFill>
                  <a:srgbClr val="000000"/>
                </a:solidFill>
                <a:latin typeface="Candara" charset="0"/>
              </a:rPr>
              <a:t>(W)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20DE64-6B5F-154C-B592-812B34646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799" y="1436913"/>
            <a:ext cx="3787321" cy="4435835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E0130A5-24DC-9A31-9E97-99BD80262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306" y="4452255"/>
            <a:ext cx="304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97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96068" y="2675467"/>
            <a:ext cx="2607733" cy="3450696"/>
          </a:xfrm>
        </p:spPr>
        <p:txBody>
          <a:bodyPr/>
          <a:lstStyle/>
          <a:p>
            <a:r>
              <a:rPr lang="en-US" dirty="0"/>
              <a:t>Add/</a:t>
            </a:r>
          </a:p>
          <a:p>
            <a:r>
              <a:rPr lang="en-US" dirty="0"/>
              <a:t>subtraction </a:t>
            </a:r>
          </a:p>
          <a:p>
            <a:r>
              <a:rPr lang="en-US" dirty="0"/>
              <a:t>(dot)product</a:t>
            </a:r>
          </a:p>
          <a:p>
            <a:r>
              <a:rPr lang="en-US" dirty="0"/>
              <a:t>(dot)division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Element-wise Matrix manipulations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3800" y="267546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Candara" charset="0"/>
              </a:rPr>
              <a:t>a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t-IT" dirty="0" err="1">
                <a:solidFill>
                  <a:srgbClr val="060087"/>
                </a:solidFill>
                <a:latin typeface="Candara" charset="0"/>
              </a:rPr>
              <a:t>matrix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it-IT" dirty="0" err="1">
                <a:solidFill>
                  <a:srgbClr val="060087"/>
                </a:solidFill>
                <a:latin typeface="Candara" charset="0"/>
              </a:rPr>
              <a:t>seq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10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60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10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)</a:t>
            </a:r>
            <a:endParaRPr lang="it-IT" dirty="0">
              <a:solidFill>
                <a:prstClr val="black"/>
              </a:solidFill>
              <a:latin typeface="Candara" charset="0"/>
            </a:endParaRPr>
          </a:p>
          <a:p>
            <a:r>
              <a:rPr lang="it-IT" dirty="0">
                <a:solidFill>
                  <a:srgbClr val="000000"/>
                </a:solidFill>
                <a:latin typeface="Candara" charset="0"/>
              </a:rPr>
              <a:t>b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t-IT" dirty="0" err="1">
                <a:solidFill>
                  <a:srgbClr val="060087"/>
                </a:solidFill>
                <a:latin typeface="Candara" charset="0"/>
              </a:rPr>
              <a:t>matrix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it-IT" dirty="0" err="1">
                <a:solidFill>
                  <a:srgbClr val="060087"/>
                </a:solidFill>
                <a:latin typeface="Candara" charset="0"/>
              </a:rPr>
              <a:t>seq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6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t-IT" dirty="0">
                <a:solidFill>
                  <a:srgbClr val="060087"/>
                </a:solidFill>
                <a:latin typeface="Candara" charset="0"/>
              </a:rPr>
              <a:t>a</a:t>
            </a:r>
          </a:p>
          <a:p>
            <a:r>
              <a:rPr lang="it-IT" dirty="0">
                <a:solidFill>
                  <a:srgbClr val="060087"/>
                </a:solidFill>
                <a:latin typeface="Candara" charset="0"/>
              </a:rPr>
              <a:t>b</a:t>
            </a:r>
            <a:endParaRPr lang="it-IT" dirty="0">
              <a:solidFill>
                <a:prstClr val="black"/>
              </a:solidFill>
              <a:latin typeface="Candara" charset="0"/>
            </a:endParaRPr>
          </a:p>
          <a:p>
            <a:r>
              <a:rPr lang="it-IT" dirty="0" err="1">
                <a:solidFill>
                  <a:srgbClr val="000000"/>
                </a:solidFill>
                <a:latin typeface="Candara" charset="0"/>
              </a:rPr>
              <a:t>a</a:t>
            </a:r>
            <a:r>
              <a:rPr lang="it-IT" dirty="0" err="1">
                <a:solidFill>
                  <a:srgbClr val="060087"/>
                </a:solidFill>
                <a:latin typeface="Candara" charset="0"/>
              </a:rPr>
              <a:t>+</a:t>
            </a:r>
            <a:r>
              <a:rPr lang="it-IT" dirty="0" err="1">
                <a:solidFill>
                  <a:srgbClr val="000000"/>
                </a:solidFill>
                <a:latin typeface="Candara" charset="0"/>
              </a:rPr>
              <a:t>b</a:t>
            </a:r>
            <a:endParaRPr lang="it-IT" dirty="0">
              <a:solidFill>
                <a:prstClr val="black"/>
              </a:solidFill>
              <a:latin typeface="Candara" charset="0"/>
            </a:endParaRPr>
          </a:p>
          <a:p>
            <a:r>
              <a:rPr lang="hu-HU" dirty="0">
                <a:solidFill>
                  <a:srgbClr val="000000"/>
                </a:solidFill>
                <a:latin typeface="Candara" charset="0"/>
              </a:rPr>
              <a:t>a</a:t>
            </a:r>
            <a:r>
              <a:rPr lang="hu-HU" dirty="0">
                <a:solidFill>
                  <a:srgbClr val="060087"/>
                </a:solidFill>
                <a:latin typeface="Candara" charset="0"/>
              </a:rPr>
              <a:t>-</a:t>
            </a:r>
            <a:r>
              <a:rPr lang="hu-HU" dirty="0">
                <a:solidFill>
                  <a:srgbClr val="000000"/>
                </a:solidFill>
                <a:latin typeface="Candara" charset="0"/>
              </a:rPr>
              <a:t>b</a:t>
            </a:r>
            <a:endParaRPr lang="hu-HU" dirty="0">
              <a:solidFill>
                <a:prstClr val="black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a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b</a:t>
            </a:r>
            <a:endParaRPr lang="en-US" dirty="0">
              <a:solidFill>
                <a:prstClr val="black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a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/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b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591056"/>
            <a:ext cx="18288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3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5658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Matrix multiplication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817190"/>
              </p:ext>
            </p:extLst>
          </p:nvPr>
        </p:nvGraphicFramePr>
        <p:xfrm>
          <a:off x="2362987" y="1813808"/>
          <a:ext cx="2510311" cy="1693335"/>
        </p:xfrm>
        <a:graphic>
          <a:graphicData uri="http://schemas.openxmlformats.org/drawingml/2006/table">
            <a:tbl>
              <a:tblPr/>
              <a:tblGrid>
                <a:gridCol w="696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Base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Education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Age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676950"/>
              </p:ext>
            </p:extLst>
          </p:nvPr>
        </p:nvGraphicFramePr>
        <p:xfrm>
          <a:off x="5333364" y="4323163"/>
          <a:ext cx="2120900" cy="1524000"/>
        </p:xfrm>
        <a:graphic>
          <a:graphicData uri="http://schemas.openxmlformats.org/drawingml/2006/table">
            <a:tbl>
              <a:tblPr/>
              <a:tblGrid>
                <a:gridCol w="106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Salary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SQF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80000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2500</a:t>
                      </a:r>
                      <a:endParaRPr lang="is-IS" sz="18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110000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3200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80000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2400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55000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1800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269375"/>
              </p:ext>
            </p:extLst>
          </p:nvPr>
        </p:nvGraphicFramePr>
        <p:xfrm>
          <a:off x="6851648" y="2353231"/>
          <a:ext cx="2476500" cy="1423332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833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Salary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SQF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Base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20000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Edu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10000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300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33375" y="5473438"/>
            <a:ext cx="53472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t-IT" sz="2000" dirty="0" err="1">
                <a:solidFill>
                  <a:srgbClr val="060087"/>
                </a:solidFill>
                <a:latin typeface="Candara" charset="0"/>
              </a:rPr>
              <a:t>matrix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(c(</a:t>
            </a:r>
            <a:r>
              <a:rPr lang="it-IT" sz="20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sz="20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sz="20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,1,3,</a:t>
            </a:r>
            <a:r>
              <a:rPr lang="it-IT" sz="2000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,2,1,</a:t>
            </a:r>
            <a:r>
              <a:rPr lang="it-IT" sz="2000" dirty="0">
                <a:solidFill>
                  <a:srgbClr val="0B4213"/>
                </a:solidFill>
                <a:latin typeface="Candara" charset="0"/>
              </a:rPr>
              <a:t>30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sz="2000" dirty="0">
                <a:solidFill>
                  <a:srgbClr val="0B4213"/>
                </a:solidFill>
                <a:latin typeface="Candara" charset="0"/>
              </a:rPr>
              <a:t>50,40,25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it-IT" sz="2000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sz="2000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it-IT" sz="2000" dirty="0">
                <a:solidFill>
                  <a:srgbClr val="060087"/>
                </a:solidFill>
                <a:latin typeface="Candara" charset="0"/>
              </a:rPr>
              <a:t>)</a:t>
            </a:r>
            <a:endParaRPr lang="it-IT" sz="2000" dirty="0">
              <a:solidFill>
                <a:srgbClr val="000000"/>
              </a:solidFill>
              <a:latin typeface="Candara" charset="0"/>
            </a:endParaRPr>
          </a:p>
          <a:p>
            <a:r>
              <a:rPr lang="is-IS" sz="2000" dirty="0">
                <a:solidFill>
                  <a:srgbClr val="000000"/>
                </a:solidFill>
                <a:latin typeface="Candara" charset="0"/>
              </a:rPr>
              <a:t>b</a:t>
            </a:r>
            <a:r>
              <a:rPr lang="is-IS" sz="2000" dirty="0">
                <a:solidFill>
                  <a:srgbClr val="060087"/>
                </a:solidFill>
                <a:latin typeface="Candara" charset="0"/>
              </a:rPr>
              <a:t>=matrix(c(</a:t>
            </a:r>
            <a:r>
              <a:rPr lang="is-IS" sz="2000" dirty="0">
                <a:solidFill>
                  <a:srgbClr val="0B4213"/>
                </a:solidFill>
                <a:latin typeface="Candara" charset="0"/>
              </a:rPr>
              <a:t>20000</a:t>
            </a:r>
            <a:r>
              <a:rPr lang="is-IS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sz="2000" dirty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is-IS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sz="2000" dirty="0">
                <a:solidFill>
                  <a:srgbClr val="0B4213"/>
                </a:solidFill>
                <a:latin typeface="Candara" charset="0"/>
              </a:rPr>
              <a:t>1000,1000</a:t>
            </a:r>
            <a:r>
              <a:rPr lang="is-IS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sz="2000" dirty="0">
                <a:solidFill>
                  <a:srgbClr val="0B4213"/>
                </a:solidFill>
                <a:latin typeface="Candara" charset="0"/>
              </a:rPr>
              <a:t>300</a:t>
            </a:r>
            <a:r>
              <a:rPr lang="is-IS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sz="2000" dirty="0">
                <a:solidFill>
                  <a:srgbClr val="0B4213"/>
                </a:solidFill>
                <a:latin typeface="Candara" charset="0"/>
              </a:rPr>
              <a:t>20</a:t>
            </a:r>
            <a:r>
              <a:rPr lang="is-IS" sz="2000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is-IS" sz="2000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is-IS" sz="20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sz="20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is-IS" sz="2000" dirty="0">
                <a:solidFill>
                  <a:srgbClr val="060087"/>
                </a:solidFill>
                <a:latin typeface="Candara" charset="0"/>
              </a:rPr>
              <a:t>)</a:t>
            </a:r>
            <a:endParaRPr lang="is-IS" sz="2000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sz="4000" dirty="0">
                <a:solidFill>
                  <a:srgbClr val="000000"/>
                </a:solidFill>
                <a:latin typeface="Candara" charset="0"/>
              </a:rPr>
              <a:t>t</a:t>
            </a:r>
            <a:r>
              <a:rPr lang="en-US" sz="40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4000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en-US" sz="4000" dirty="0">
                <a:solidFill>
                  <a:srgbClr val="FF0000"/>
                </a:solidFill>
                <a:latin typeface="Candara" charset="0"/>
              </a:rPr>
              <a:t>%*%</a:t>
            </a:r>
            <a:r>
              <a:rPr lang="en-US" sz="4000" dirty="0">
                <a:solidFill>
                  <a:srgbClr val="000000"/>
                </a:solidFill>
                <a:latin typeface="Candara" charset="0"/>
              </a:rPr>
              <a:t>b</a:t>
            </a:r>
            <a:endParaRPr lang="en-US" sz="40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75878"/>
              </p:ext>
            </p:extLst>
          </p:nvPr>
        </p:nvGraphicFramePr>
        <p:xfrm>
          <a:off x="5270500" y="1195440"/>
          <a:ext cx="1651000" cy="1423332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AS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BS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MS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PhD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Bent-Up Arrow 1"/>
          <p:cNvSpPr/>
          <p:nvPr/>
        </p:nvSpPr>
        <p:spPr>
          <a:xfrm rot="5400000">
            <a:off x="5965522" y="2681305"/>
            <a:ext cx="856585" cy="731520"/>
          </a:xfrm>
          <a:prstGeom prst="bentUp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311156" y="2195761"/>
            <a:ext cx="2510311" cy="29633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95562" y="2656012"/>
            <a:ext cx="788673" cy="122509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577664" y="2645702"/>
            <a:ext cx="788673" cy="1225096"/>
          </a:xfrm>
          <a:prstGeom prst="ellipse">
            <a:avLst/>
          </a:prstGeom>
          <a:noFill/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22" idx="0"/>
          </p:cNvCxnSpPr>
          <p:nvPr/>
        </p:nvCxnSpPr>
        <p:spPr>
          <a:xfrm>
            <a:off x="3409215" y="2524844"/>
            <a:ext cx="109340" cy="1685408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6" idx="3"/>
          </p:cNvCxnSpPr>
          <p:nvPr/>
        </p:nvCxnSpPr>
        <p:spPr>
          <a:xfrm flipH="1">
            <a:off x="4446311" y="3701698"/>
            <a:ext cx="3364749" cy="930247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879273" y="2492092"/>
            <a:ext cx="2763448" cy="2226385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3"/>
          </p:cNvCxnSpPr>
          <p:nvPr/>
        </p:nvCxnSpPr>
        <p:spPr>
          <a:xfrm flipH="1">
            <a:off x="7142247" y="3691388"/>
            <a:ext cx="1550914" cy="1027089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362987" y="2502644"/>
            <a:ext cx="2510311" cy="36019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16" idx="3"/>
          </p:cNvCxnSpPr>
          <p:nvPr/>
        </p:nvCxnSpPr>
        <p:spPr>
          <a:xfrm flipH="1">
            <a:off x="6104065" y="3701697"/>
            <a:ext cx="1706994" cy="1292578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62987" y="2191517"/>
            <a:ext cx="2510311" cy="300575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690991"/>
              </p:ext>
            </p:extLst>
          </p:nvPr>
        </p:nvGraphicFramePr>
        <p:xfrm>
          <a:off x="2590803" y="4210253"/>
          <a:ext cx="1855507" cy="1067499"/>
        </p:xfrm>
        <a:graphic>
          <a:graphicData uri="http://schemas.openxmlformats.org/drawingml/2006/table">
            <a:tbl>
              <a:tblPr/>
              <a:tblGrid>
                <a:gridCol w="597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9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20000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10000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Right Arrow 14"/>
          <p:cNvSpPr/>
          <p:nvPr/>
        </p:nvSpPr>
        <p:spPr>
          <a:xfrm>
            <a:off x="4446310" y="4631945"/>
            <a:ext cx="858752" cy="296517"/>
          </a:xfrm>
          <a:prstGeom prst="rightArrow">
            <a:avLst>
              <a:gd name="adj1" fmla="val 69355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Sum</a:t>
            </a:r>
          </a:p>
        </p:txBody>
      </p:sp>
      <p:cxnSp>
        <p:nvCxnSpPr>
          <p:cNvPr id="29" name="Straight Arrow Connector 28"/>
          <p:cNvCxnSpPr>
            <a:stCxn id="28" idx="4"/>
          </p:cNvCxnSpPr>
          <p:nvPr/>
        </p:nvCxnSpPr>
        <p:spPr>
          <a:xfrm>
            <a:off x="3618143" y="2862835"/>
            <a:ext cx="1876031" cy="2184593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122" y="5507630"/>
            <a:ext cx="1354841" cy="1067722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631469" y="2137058"/>
            <a:ext cx="753135" cy="1391580"/>
            <a:chOff x="107468" y="2502183"/>
            <a:chExt cx="753135" cy="1391580"/>
          </a:xfrm>
        </p:grpSpPr>
        <p:sp>
          <p:nvSpPr>
            <p:cNvPr id="7" name="Rectangle 6"/>
            <p:cNvSpPr/>
            <p:nvPr/>
          </p:nvSpPr>
          <p:spPr>
            <a:xfrm>
              <a:off x="117268" y="2502183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John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7468" y="2842917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Mary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7708" y="3158027"/>
              <a:ext cx="6062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Sam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22901" y="3524431"/>
              <a:ext cx="7377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Sarah</a:t>
              </a:r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482567" y="4533784"/>
            <a:ext cx="753135" cy="1391580"/>
            <a:chOff x="107468" y="2502183"/>
            <a:chExt cx="753135" cy="1391580"/>
          </a:xfrm>
        </p:grpSpPr>
        <p:sp>
          <p:nvSpPr>
            <p:cNvPr id="48" name="Rectangle 47"/>
            <p:cNvSpPr/>
            <p:nvPr/>
          </p:nvSpPr>
          <p:spPr>
            <a:xfrm>
              <a:off x="117268" y="2502183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John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07468" y="2842917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Mary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7708" y="3158027"/>
              <a:ext cx="6062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Sam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2901" y="3524431"/>
              <a:ext cx="7377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Sarah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0913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4" grpId="0" animBg="1"/>
      <p:bldP spid="16" grpId="0" animBg="1"/>
      <p:bldP spid="17" grpId="0" animBg="1"/>
      <p:bldP spid="28" grpId="0" animBg="1"/>
      <p:bldP spid="37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9215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Multiplication conformable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924914"/>
              </p:ext>
            </p:extLst>
          </p:nvPr>
        </p:nvGraphicFramePr>
        <p:xfrm>
          <a:off x="2314002" y="1813808"/>
          <a:ext cx="2510311" cy="1693335"/>
        </p:xfrm>
        <a:graphic>
          <a:graphicData uri="http://schemas.openxmlformats.org/drawingml/2006/table">
            <a:tbl>
              <a:tblPr/>
              <a:tblGrid>
                <a:gridCol w="696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Base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Education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Age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784853"/>
              </p:ext>
            </p:extLst>
          </p:nvPr>
        </p:nvGraphicFramePr>
        <p:xfrm>
          <a:off x="5284379" y="4323163"/>
          <a:ext cx="2120900" cy="1524000"/>
        </p:xfrm>
        <a:graphic>
          <a:graphicData uri="http://schemas.openxmlformats.org/drawingml/2006/table">
            <a:tbl>
              <a:tblPr/>
              <a:tblGrid>
                <a:gridCol w="106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Salary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SQF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80000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2500</a:t>
                      </a:r>
                      <a:endParaRPr lang="is-IS" sz="1800" b="0" i="0" u="none" strike="noStrike" dirty="0">
                        <a:solidFill>
                          <a:schemeClr val="accent2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110000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3200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80000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2400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55000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1800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486260"/>
              </p:ext>
            </p:extLst>
          </p:nvPr>
        </p:nvGraphicFramePr>
        <p:xfrm>
          <a:off x="6802663" y="2353231"/>
          <a:ext cx="2476500" cy="1423332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833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Salary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SQF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Mean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20000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Edu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10000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300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</a:rPr>
                        <a:t>1000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</a:rPr>
                        <a:t>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582484" y="2137058"/>
            <a:ext cx="753135" cy="1391580"/>
            <a:chOff x="107468" y="2502183"/>
            <a:chExt cx="753135" cy="1391580"/>
          </a:xfrm>
        </p:grpSpPr>
        <p:sp>
          <p:nvSpPr>
            <p:cNvPr id="7" name="Rectangle 6"/>
            <p:cNvSpPr/>
            <p:nvPr/>
          </p:nvSpPr>
          <p:spPr>
            <a:xfrm>
              <a:off x="117268" y="2502183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John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7468" y="2842917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Mary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7708" y="3158027"/>
              <a:ext cx="6062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Sam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22901" y="3524431"/>
              <a:ext cx="7377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Sarah</a:t>
              </a:r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433582" y="4533784"/>
            <a:ext cx="753135" cy="1391580"/>
            <a:chOff x="107468" y="2502183"/>
            <a:chExt cx="753135" cy="1391580"/>
          </a:xfrm>
        </p:grpSpPr>
        <p:sp>
          <p:nvSpPr>
            <p:cNvPr id="48" name="Rectangle 47"/>
            <p:cNvSpPr/>
            <p:nvPr/>
          </p:nvSpPr>
          <p:spPr>
            <a:xfrm>
              <a:off x="117268" y="2502183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John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07468" y="2842917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Mary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7708" y="3158027"/>
              <a:ext cx="6062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Sam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2901" y="3524431"/>
              <a:ext cx="7377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60087"/>
                  </a:solidFill>
                  <a:latin typeface="Candara" charset="0"/>
                </a:rPr>
                <a:t>Sarah</a:t>
              </a:r>
              <a:endParaRPr lang="en-US" dirty="0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3027640" y="3384952"/>
            <a:ext cx="10871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  <a:latin typeface="Candara" charset="0"/>
              </a:rPr>
              <a:t>4 </a:t>
            </a:r>
            <a:r>
              <a:rPr lang="fr-FR" sz="3600" dirty="0">
                <a:latin typeface="Candara" charset="0"/>
              </a:rPr>
              <a:t>x 3</a:t>
            </a:r>
            <a:endParaRPr lang="en-US" sz="3600" dirty="0"/>
          </a:p>
        </p:txBody>
      </p:sp>
      <p:sp>
        <p:nvSpPr>
          <p:cNvPr id="34" name="Rectangle 33"/>
          <p:cNvSpPr/>
          <p:nvPr/>
        </p:nvSpPr>
        <p:spPr>
          <a:xfrm>
            <a:off x="8127961" y="3695791"/>
            <a:ext cx="1053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latin typeface="Candara" charset="0"/>
              </a:rPr>
              <a:t>3 x </a:t>
            </a:r>
            <a:r>
              <a:rPr lang="fr-FR" sz="3600" dirty="0">
                <a:solidFill>
                  <a:schemeClr val="accent2"/>
                </a:solidFill>
                <a:latin typeface="Candara" charset="0"/>
              </a:rPr>
              <a:t>2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76165" y="5847163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  <a:latin typeface="Candara" charset="0"/>
              </a:rPr>
              <a:t>4</a:t>
            </a:r>
            <a:r>
              <a:rPr lang="fr-FR" sz="3600" dirty="0">
                <a:latin typeface="Candara" charset="0"/>
              </a:rPr>
              <a:t>x</a:t>
            </a:r>
            <a:r>
              <a:rPr lang="fr-FR" sz="3600" dirty="0">
                <a:solidFill>
                  <a:schemeClr val="accent2"/>
                </a:solidFill>
                <a:latin typeface="Candara" charset="0"/>
              </a:rPr>
              <a:t>2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698423" y="3576878"/>
            <a:ext cx="376410" cy="39937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102535" y="3859439"/>
            <a:ext cx="401835" cy="428938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cxnSpLocks/>
            <a:stCxn id="36" idx="6"/>
            <a:endCxn id="34" idx="1"/>
          </p:cNvCxnSpPr>
          <p:nvPr/>
        </p:nvCxnSpPr>
        <p:spPr>
          <a:xfrm>
            <a:off x="4074833" y="3776563"/>
            <a:ext cx="4053128" cy="242394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cxnSpLocks/>
          </p:cNvCxnSpPr>
          <p:nvPr/>
        </p:nvCxnSpPr>
        <p:spPr>
          <a:xfrm>
            <a:off x="3333697" y="3909092"/>
            <a:ext cx="2842735" cy="2191897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/>
          </p:cNvCxnSpPr>
          <p:nvPr/>
        </p:nvCxnSpPr>
        <p:spPr>
          <a:xfrm flipH="1">
            <a:off x="6853517" y="4218642"/>
            <a:ext cx="2071512" cy="1882347"/>
          </a:xfrm>
          <a:prstGeom prst="straightConnector1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47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Inverse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672979"/>
              </p:ext>
            </p:extLst>
          </p:nvPr>
        </p:nvGraphicFramePr>
        <p:xfrm>
          <a:off x="7112000" y="2695575"/>
          <a:ext cx="2082800" cy="1968500"/>
        </p:xfrm>
        <a:graphic>
          <a:graphicData uri="http://schemas.openxmlformats.org/drawingml/2006/table">
            <a:tbl>
              <a:tblPr/>
              <a:tblGrid>
                <a:gridCol w="52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2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…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33750" y="2894995"/>
            <a:ext cx="800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/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22775" y="2894995"/>
            <a:ext cx="800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95950" y="2894995"/>
            <a:ext cx="800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1699143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IF:</a:t>
            </a:r>
          </a:p>
        </p:txBody>
      </p:sp>
      <p:sp>
        <p:nvSpPr>
          <p:cNvPr id="5" name="U-Turn Arrow 4"/>
          <p:cNvSpPr/>
          <p:nvPr/>
        </p:nvSpPr>
        <p:spPr>
          <a:xfrm flipH="1" flipV="1">
            <a:off x="3429000" y="4464655"/>
            <a:ext cx="1498600" cy="77092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03500" y="5511096"/>
            <a:ext cx="3060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 is inverse of A</a:t>
            </a:r>
          </a:p>
          <a:p>
            <a:pPr algn="ctr"/>
            <a:r>
              <a:rPr lang="en-US" sz="2800" dirty="0"/>
              <a:t>vice versa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88100" y="5494516"/>
            <a:ext cx="3060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Inverse is for square matrix only</a:t>
            </a:r>
          </a:p>
        </p:txBody>
      </p:sp>
    </p:spTree>
    <p:extLst>
      <p:ext uri="{BB962C8B-B14F-4D97-AF65-F5344CB8AC3E}">
        <p14:creationId xmlns:p14="http://schemas.microsoft.com/office/powerpoint/2010/main" val="373455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6364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Inverse in R: solve()</a:t>
            </a:r>
          </a:p>
        </p:txBody>
      </p:sp>
      <p:sp>
        <p:nvSpPr>
          <p:cNvPr id="6" name="Rectangle 5"/>
          <p:cNvSpPr/>
          <p:nvPr/>
        </p:nvSpPr>
        <p:spPr>
          <a:xfrm>
            <a:off x="2950936" y="2450265"/>
            <a:ext cx="259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</a:t>
            </a:r>
          </a:p>
          <a:p>
            <a:r>
              <a:rPr lang="en-US" sz="3200" dirty="0" err="1"/>
              <a:t>ti</a:t>
            </a:r>
            <a:r>
              <a:rPr lang="en-US" sz="3200" dirty="0"/>
              <a:t>=solve(t)</a:t>
            </a:r>
          </a:p>
          <a:p>
            <a:r>
              <a:rPr lang="en-US" sz="3200" dirty="0" err="1"/>
              <a:t>ti</a:t>
            </a:r>
            <a:endParaRPr lang="en-US" sz="3200" dirty="0"/>
          </a:p>
          <a:p>
            <a:r>
              <a:rPr lang="en-US" sz="3200" dirty="0" err="1"/>
              <a:t>ti</a:t>
            </a:r>
            <a:r>
              <a:rPr lang="en-US" sz="3200" dirty="0"/>
              <a:t> %*% t</a:t>
            </a:r>
          </a:p>
          <a:p>
            <a:r>
              <a:rPr lang="en-US" sz="3200" dirty="0"/>
              <a:t>t%*%</a:t>
            </a:r>
            <a:r>
              <a:rPr lang="en-US" sz="3200" dirty="0" err="1"/>
              <a:t>ti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104" y="1587443"/>
            <a:ext cx="3898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9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6364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Transpose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626" y="1911592"/>
            <a:ext cx="2971800" cy="1181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V="1">
            <a:off x="9180739" y="2791067"/>
            <a:ext cx="2971800" cy="139065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6905851" y="2159242"/>
            <a:ext cx="2387600" cy="933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Transpose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0627" y="3397492"/>
            <a:ext cx="29386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t-IT" dirty="0" err="1">
                <a:solidFill>
                  <a:srgbClr val="060087"/>
                </a:solidFill>
                <a:latin typeface="Candara" charset="0"/>
              </a:rPr>
              <a:t>matrix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(c(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30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50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t-IT" dirty="0">
                <a:solidFill>
                  <a:srgbClr val="060087"/>
                </a:solidFill>
                <a:latin typeface="Candara" charset="0"/>
              </a:rPr>
              <a:t>c</a:t>
            </a:r>
          </a:p>
          <a:p>
            <a:r>
              <a:rPr lang="it-IT" dirty="0">
                <a:solidFill>
                  <a:srgbClr val="060087"/>
                </a:solidFill>
                <a:latin typeface="Candara" charset="0"/>
              </a:rPr>
              <a:t>t(c)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14" y="3397492"/>
            <a:ext cx="3733800" cy="243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6F0F42-D885-AB8A-C079-796B7F486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738342" y="2873335"/>
            <a:ext cx="2971800" cy="1181100"/>
          </a:xfrm>
          <a:prstGeom prst="rect">
            <a:avLst/>
          </a:prstGeom>
        </p:spPr>
      </p:pic>
      <p:sp>
        <p:nvSpPr>
          <p:cNvPr id="7" name="Left Arrow 6">
            <a:extLst>
              <a:ext uri="{FF2B5EF4-FFF2-40B4-BE49-F238E27FC236}">
                <a16:creationId xmlns:a16="http://schemas.microsoft.com/office/drawing/2014/main" id="{D030FFB3-72C9-1575-AB2F-F92705101A91}"/>
              </a:ext>
            </a:extLst>
          </p:cNvPr>
          <p:cNvSpPr/>
          <p:nvPr/>
        </p:nvSpPr>
        <p:spPr>
          <a:xfrm>
            <a:off x="1338108" y="2384385"/>
            <a:ext cx="1648160" cy="5324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&quot;No&quot; Symbol 7">
            <a:extLst>
              <a:ext uri="{FF2B5EF4-FFF2-40B4-BE49-F238E27FC236}">
                <a16:creationId xmlns:a16="http://schemas.microsoft.com/office/drawing/2014/main" id="{62B07752-14F6-2E27-1A39-41642173C6A3}"/>
              </a:ext>
            </a:extLst>
          </p:cNvPr>
          <p:cNvSpPr/>
          <p:nvPr/>
        </p:nvSpPr>
        <p:spPr>
          <a:xfrm>
            <a:off x="1880175" y="2271813"/>
            <a:ext cx="717019" cy="757578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18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16327" y="1497543"/>
            <a:ext cx="7408333" cy="19219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(A</a:t>
            </a:r>
            <a:r>
              <a:rPr lang="en-US" baseline="30000" dirty="0"/>
              <a:t>T</a:t>
            </a:r>
            <a:r>
              <a:rPr lang="en-US" dirty="0"/>
              <a:t>)</a:t>
            </a:r>
            <a:r>
              <a:rPr lang="en-US" baseline="30000" dirty="0"/>
              <a:t>T</a:t>
            </a:r>
            <a:r>
              <a:rPr lang="en-US" dirty="0"/>
              <a:t>=A</a:t>
            </a:r>
          </a:p>
          <a:p>
            <a:r>
              <a:rPr lang="en-US" dirty="0"/>
              <a:t>(A+B)</a:t>
            </a:r>
            <a:r>
              <a:rPr lang="en-US" baseline="30000" dirty="0"/>
              <a:t>T</a:t>
            </a:r>
            <a:r>
              <a:rPr lang="en-US" dirty="0"/>
              <a:t>=A</a:t>
            </a:r>
            <a:r>
              <a:rPr lang="en-US" baseline="30000" dirty="0"/>
              <a:t>T</a:t>
            </a:r>
            <a:r>
              <a:rPr lang="en-US" dirty="0"/>
              <a:t>+B</a:t>
            </a:r>
            <a:r>
              <a:rPr lang="en-US" baseline="30000" dirty="0"/>
              <a:t>T</a:t>
            </a:r>
          </a:p>
          <a:p>
            <a:r>
              <a:rPr lang="en-US" dirty="0"/>
              <a:t>(AB)</a:t>
            </a:r>
            <a:r>
              <a:rPr lang="en-US" baseline="30000" dirty="0"/>
              <a:t>T</a:t>
            </a:r>
            <a:r>
              <a:rPr lang="en-US" dirty="0"/>
              <a:t>=B</a:t>
            </a:r>
            <a:r>
              <a:rPr lang="en-US" baseline="30000" dirty="0"/>
              <a:t>T</a:t>
            </a:r>
            <a:r>
              <a:rPr lang="en-US" dirty="0"/>
              <a:t>A</a:t>
            </a:r>
            <a:r>
              <a:rPr lang="en-US" baseline="30000" dirty="0"/>
              <a:t>T</a:t>
            </a:r>
          </a:p>
          <a:p>
            <a:r>
              <a:rPr lang="en-US" dirty="0"/>
              <a:t>(</a:t>
            </a:r>
            <a:r>
              <a:rPr lang="en-US" dirty="0" err="1"/>
              <a:t>cB</a:t>
            </a:r>
            <a:r>
              <a:rPr lang="en-US" dirty="0"/>
              <a:t>)</a:t>
            </a:r>
            <a:r>
              <a:rPr lang="en-US" baseline="30000" dirty="0"/>
              <a:t>T</a:t>
            </a:r>
            <a:r>
              <a:rPr lang="en-US" dirty="0"/>
              <a:t>=</a:t>
            </a:r>
            <a:r>
              <a:rPr lang="en-US" dirty="0" err="1"/>
              <a:t>cB</a:t>
            </a:r>
            <a:r>
              <a:rPr lang="en-US" baseline="30000" dirty="0" err="1"/>
              <a:t>T</a:t>
            </a:r>
            <a:r>
              <a:rPr lang="en-US" baseline="30000" dirty="0"/>
              <a:t> </a:t>
            </a:r>
            <a:r>
              <a:rPr lang="en-US" dirty="0"/>
              <a:t>, where c is scalar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2693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Properties of transpose</a:t>
            </a:r>
          </a:p>
        </p:txBody>
      </p:sp>
      <p:sp>
        <p:nvSpPr>
          <p:cNvPr id="4" name="Rectangle 3"/>
          <p:cNvSpPr/>
          <p:nvPr/>
        </p:nvSpPr>
        <p:spPr>
          <a:xfrm>
            <a:off x="2416326" y="407781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Candara" charset="0"/>
              </a:rPr>
              <a:t>A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t-IT" dirty="0" err="1">
                <a:solidFill>
                  <a:srgbClr val="060087"/>
                </a:solidFill>
                <a:latin typeface="Candara" charset="0"/>
              </a:rPr>
              <a:t>matrix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(c(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30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50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t-IT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it-IT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B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=matrix(c(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300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20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20000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fr-FR" dirty="0" err="1">
                <a:solidFill>
                  <a:srgbClr val="060087"/>
                </a:solidFill>
                <a:latin typeface="Candara" charset="0"/>
              </a:rPr>
              <a:t>t</a:t>
            </a:r>
            <a:r>
              <a:rPr lang="fr-F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fr-FR" dirty="0">
                <a:solidFill>
                  <a:srgbClr val="000000"/>
                </a:solidFill>
                <a:latin typeface="Candara" charset="0"/>
              </a:rPr>
              <a:t>A</a:t>
            </a:r>
            <a:r>
              <a:rPr lang="fr-FR" dirty="0">
                <a:solidFill>
                  <a:srgbClr val="060087"/>
                </a:solidFill>
                <a:latin typeface="Candara" charset="0"/>
              </a:rPr>
              <a:t>%*%</a:t>
            </a:r>
            <a:r>
              <a:rPr lang="fr-FR" dirty="0">
                <a:solidFill>
                  <a:srgbClr val="000000"/>
                </a:solidFill>
                <a:latin typeface="Candara" charset="0"/>
              </a:rPr>
              <a:t>B</a:t>
            </a:r>
            <a:r>
              <a:rPr lang="fr-FR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fr-FR" dirty="0" err="1">
                <a:solidFill>
                  <a:srgbClr val="060087"/>
                </a:solidFill>
                <a:latin typeface="Candara" charset="0"/>
              </a:rPr>
              <a:t>t</a:t>
            </a:r>
            <a:r>
              <a:rPr lang="fr-F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fr-FR" dirty="0">
                <a:solidFill>
                  <a:srgbClr val="000000"/>
                </a:solidFill>
                <a:latin typeface="Candara" charset="0"/>
              </a:rPr>
              <a:t>B</a:t>
            </a:r>
            <a:r>
              <a:rPr lang="fr-FR" dirty="0">
                <a:solidFill>
                  <a:srgbClr val="060087"/>
                </a:solidFill>
                <a:latin typeface="Candara" charset="0"/>
              </a:rPr>
              <a:t>)%*%</a:t>
            </a:r>
            <a:r>
              <a:rPr lang="fr-FR" dirty="0" err="1">
                <a:solidFill>
                  <a:srgbClr val="060087"/>
                </a:solidFill>
                <a:latin typeface="Candara" charset="0"/>
              </a:rPr>
              <a:t>t</a:t>
            </a:r>
            <a:r>
              <a:rPr lang="fr-F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fr-FR" dirty="0">
                <a:solidFill>
                  <a:srgbClr val="000000"/>
                </a:solidFill>
                <a:latin typeface="Candara" charset="0"/>
              </a:rPr>
              <a:t>A</a:t>
            </a:r>
            <a:r>
              <a:rPr lang="fr-FR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9" r="59397"/>
          <a:stretch/>
        </p:blipFill>
        <p:spPr>
          <a:xfrm>
            <a:off x="7602159" y="3584575"/>
            <a:ext cx="2222500" cy="197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9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 and Variance of random variable</a:t>
            </a:r>
          </a:p>
          <a:p>
            <a:r>
              <a:rPr lang="en-US" dirty="0"/>
              <a:t>Expectation and Variance of function of random variable</a:t>
            </a:r>
          </a:p>
          <a:p>
            <a:r>
              <a:rPr lang="en-US" dirty="0"/>
              <a:t>Covariance among variables</a:t>
            </a:r>
          </a:p>
          <a:p>
            <a:r>
              <a:rPr lang="en-US" dirty="0"/>
              <a:t>Matrix and manipulations (</a:t>
            </a:r>
            <a:r>
              <a:rPr lang="en-US" b="1" dirty="0"/>
              <a:t>multiplication</a:t>
            </a:r>
            <a:r>
              <a:rPr lang="en-US" dirty="0"/>
              <a:t>)</a:t>
            </a:r>
          </a:p>
          <a:p>
            <a:r>
              <a:rPr lang="en-US" dirty="0"/>
              <a:t>Special matrices: Identity, symmetric, diagonal, singular, and orthogonal</a:t>
            </a:r>
          </a:p>
          <a:p>
            <a:r>
              <a:rPr lang="en-US" dirty="0"/>
              <a:t>Rank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309721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Symmetric: A=Transpose(A)</a:t>
            </a:r>
          </a:p>
          <a:p>
            <a:r>
              <a:rPr lang="en-US" dirty="0"/>
              <a:t>Diagonal matrix: all elements are 0 except diagonals</a:t>
            </a:r>
          </a:p>
          <a:p>
            <a:r>
              <a:rPr lang="en-US" dirty="0"/>
              <a:t>Identity: Diagonals=1 and res=0</a:t>
            </a:r>
          </a:p>
          <a:p>
            <a:r>
              <a:rPr lang="en-US" dirty="0"/>
              <a:t>Orthogonal: A multiply by transpose (A) = Identity</a:t>
            </a:r>
          </a:p>
          <a:p>
            <a:r>
              <a:rPr lang="en-US" dirty="0"/>
              <a:t>Singular: A square matrix does not have a inverse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Special matrix</a:t>
            </a:r>
          </a:p>
        </p:txBody>
      </p:sp>
    </p:spTree>
    <p:extLst>
      <p:ext uri="{BB962C8B-B14F-4D97-AF65-F5344CB8AC3E}">
        <p14:creationId xmlns:p14="http://schemas.microsoft.com/office/powerpoint/2010/main" val="122033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size of  the largest non-singular sub matrix</a:t>
            </a:r>
          </a:p>
          <a:p>
            <a:r>
              <a:rPr lang="en-US" dirty="0"/>
              <a:t>Full rank matrix: rank=dimension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Rank</a:t>
            </a:r>
          </a:p>
        </p:txBody>
      </p:sp>
    </p:spTree>
    <p:extLst>
      <p:ext uri="{BB962C8B-B14F-4D97-AF65-F5344CB8AC3E}">
        <p14:creationId xmlns:p14="http://schemas.microsoft.com/office/powerpoint/2010/main" val="308745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first question on homework1</a:t>
            </a:r>
          </a:p>
          <a:p>
            <a:r>
              <a:rPr lang="en-US" dirty="0"/>
              <a:t>Expectation and Variance of random variable</a:t>
            </a:r>
          </a:p>
          <a:p>
            <a:r>
              <a:rPr lang="en-US" dirty="0"/>
              <a:t>Expectation and Variance of function of random variable</a:t>
            </a:r>
          </a:p>
          <a:p>
            <a:r>
              <a:rPr lang="en-US" dirty="0"/>
              <a:t>Covariance</a:t>
            </a:r>
          </a:p>
          <a:p>
            <a:r>
              <a:rPr lang="en-US" dirty="0"/>
              <a:t>Matrix and manipulations</a:t>
            </a:r>
          </a:p>
          <a:p>
            <a:r>
              <a:rPr lang="en-US" dirty="0"/>
              <a:t>Special matrices: Identity, symmetric, diagonal, singular, and orthogonal</a:t>
            </a:r>
          </a:p>
          <a:p>
            <a:r>
              <a:rPr lang="en-US" dirty="0"/>
              <a:t>Rank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771336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3736" y="1"/>
            <a:ext cx="11780196" cy="12446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Expectation=Mean </a:t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r>
              <a:rPr lang="en-US" b="1" dirty="0">
                <a:solidFill>
                  <a:schemeClr val="accent1"/>
                </a:solidFill>
                <a:latin typeface="+mn-lt"/>
              </a:rPr>
              <a:t>when sample size  goes to infinity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1727200" y="2204642"/>
            <a:ext cx="3708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=c(3,1),mar = c(3,4,1,1))</a:t>
            </a:r>
          </a:p>
          <a:p>
            <a:r>
              <a:rPr lang="en-US" dirty="0"/>
              <a:t>x=</a:t>
            </a:r>
            <a:r>
              <a:rPr lang="en-US" dirty="0" err="1"/>
              <a:t>rchisq</a:t>
            </a:r>
            <a:r>
              <a:rPr lang="en-US" dirty="0"/>
              <a:t>(n=10,df=5)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 err="1"/>
              <a:t>abline</a:t>
            </a:r>
            <a:r>
              <a:rPr lang="en-US" dirty="0"/>
              <a:t>(v=mean(x), col = "red")</a:t>
            </a:r>
          </a:p>
          <a:p>
            <a:endParaRPr lang="en-US" dirty="0"/>
          </a:p>
          <a:p>
            <a:r>
              <a:rPr lang="en-US" dirty="0"/>
              <a:t>x=</a:t>
            </a:r>
            <a:r>
              <a:rPr lang="en-US" dirty="0" err="1"/>
              <a:t>rchisq</a:t>
            </a:r>
            <a:r>
              <a:rPr lang="en-US" dirty="0"/>
              <a:t>(n=100,df=5)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 err="1"/>
              <a:t>abline</a:t>
            </a:r>
            <a:r>
              <a:rPr lang="en-US" dirty="0"/>
              <a:t>(v=mean(x), col = "red")</a:t>
            </a:r>
          </a:p>
          <a:p>
            <a:endParaRPr lang="en-US" dirty="0"/>
          </a:p>
          <a:p>
            <a:r>
              <a:rPr lang="en-US" dirty="0"/>
              <a:t>x=</a:t>
            </a:r>
            <a:r>
              <a:rPr lang="en-US" dirty="0" err="1"/>
              <a:t>rchisq</a:t>
            </a:r>
            <a:r>
              <a:rPr lang="en-US" dirty="0"/>
              <a:t>(n=10000,df=5)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 err="1"/>
              <a:t>abline</a:t>
            </a:r>
            <a:r>
              <a:rPr lang="en-US" dirty="0"/>
              <a:t>(v=mean(x), col = "red")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3716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5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85158" y="986738"/>
            <a:ext cx="8449733" cy="267765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Range</a:t>
            </a:r>
          </a:p>
          <a:p>
            <a:r>
              <a:rPr lang="en-US" dirty="0"/>
              <a:t>Average deviation from mean, but it is always sum to zero</a:t>
            </a:r>
          </a:p>
          <a:p>
            <a:r>
              <a:rPr lang="en-US" dirty="0"/>
              <a:t>Average squared deviation from mean: Variance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Square root of variance = standard deviation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7928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Variance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085158" y="3980260"/>
            <a:ext cx="55654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n=10</a:t>
            </a:r>
          </a:p>
          <a:p>
            <a:r>
              <a:rPr lang="en-US" sz="2800" dirty="0"/>
              <a:t>x=</a:t>
            </a:r>
            <a:r>
              <a:rPr lang="en-US" sz="2800" dirty="0" err="1"/>
              <a:t>rnorm</a:t>
            </a:r>
            <a:r>
              <a:rPr lang="en-US" sz="2800" dirty="0"/>
              <a:t>(n,100,5)</a:t>
            </a:r>
          </a:p>
          <a:p>
            <a:r>
              <a:rPr lang="en-US" sz="2800" dirty="0"/>
              <a:t>c(min(x),max(x))</a:t>
            </a:r>
          </a:p>
          <a:p>
            <a:r>
              <a:rPr lang="en-US" sz="2800" dirty="0"/>
              <a:t>sum(x-mean(x))/(n-1)</a:t>
            </a:r>
          </a:p>
          <a:p>
            <a:r>
              <a:rPr lang="en-US" sz="2800" dirty="0"/>
              <a:t>sum((x-mean(x))^2)/(n-1)</a:t>
            </a:r>
          </a:p>
          <a:p>
            <a:r>
              <a:rPr lang="en-US" sz="2800" dirty="0" err="1"/>
              <a:t>sqrt</a:t>
            </a:r>
            <a:r>
              <a:rPr lang="en-US" sz="2800" dirty="0"/>
              <a:t>(sum((x-mean(x))^2)/(n-1))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FA5509-33AF-674F-BC2D-0B6A06D6DB72}"/>
                  </a:ext>
                </a:extLst>
              </p:cNvPr>
              <p:cNvSpPr txBox="1"/>
              <p:nvPr/>
            </p:nvSpPr>
            <p:spPr>
              <a:xfrm>
                <a:off x="2305291" y="2325566"/>
                <a:ext cx="3144387" cy="8645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FA5509-33AF-674F-BC2D-0B6A06D6D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291" y="2325566"/>
                <a:ext cx="3144387" cy="864532"/>
              </a:xfrm>
              <a:prstGeom prst="rect">
                <a:avLst/>
              </a:prstGeom>
              <a:blipFill>
                <a:blip r:embed="rId2"/>
                <a:stretch>
                  <a:fillRect l="-2008" t="-80000" b="-7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C912CB45-6487-554A-AAB0-3CAC6F641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928" y="3664394"/>
            <a:ext cx="4292600" cy="3022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52AECC-935D-16C3-EB46-6B1BB151FC71}"/>
              </a:ext>
            </a:extLst>
          </p:cNvPr>
          <p:cNvSpPr txBox="1"/>
          <p:nvPr/>
        </p:nvSpPr>
        <p:spPr>
          <a:xfrm>
            <a:off x="0" y="1711713"/>
            <a:ext cx="28300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Expectation</a:t>
            </a:r>
          </a:p>
        </p:txBody>
      </p:sp>
    </p:spTree>
    <p:extLst>
      <p:ext uri="{BB962C8B-B14F-4D97-AF65-F5344CB8AC3E}">
        <p14:creationId xmlns:p14="http://schemas.microsoft.com/office/powerpoint/2010/main" val="352999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7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20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Variance from Expectation perspective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131FF1-C789-FE48-803B-AD3DF4548E47}"/>
                  </a:ext>
                </a:extLst>
              </p:cNvPr>
              <p:cNvSpPr txBox="1"/>
              <p:nvPr/>
            </p:nvSpPr>
            <p:spPr>
              <a:xfrm>
                <a:off x="4845934" y="1335763"/>
                <a:ext cx="6068992" cy="49000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  <a:p>
                <a:pPr>
                  <a:lnSpc>
                    <a:spcPct val="150000"/>
                  </a:lnSpc>
                </a:pPr>
                <a:r>
                  <a:rPr lang="en-US" sz="3600" dirty="0"/>
                  <a:t>=E(x-E(x))</a:t>
                </a:r>
                <a:r>
                  <a:rPr lang="en-US" sz="3600" baseline="30000" dirty="0"/>
                  <a:t>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dirty="0"/>
                  <a:t>= E(x</a:t>
                </a:r>
                <a:r>
                  <a:rPr lang="en-US" sz="3600" baseline="30000" dirty="0"/>
                  <a:t>2</a:t>
                </a:r>
                <a:r>
                  <a:rPr lang="en-US" sz="3600" dirty="0"/>
                  <a:t>-2xE(x)+(E(x))</a:t>
                </a:r>
                <a:r>
                  <a:rPr lang="en-US" sz="3600" baseline="30000" dirty="0"/>
                  <a:t>2</a:t>
                </a:r>
                <a:r>
                  <a:rPr lang="en-US" sz="3600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dirty="0"/>
                  <a:t>= E(x</a:t>
                </a:r>
                <a:r>
                  <a:rPr lang="en-US" sz="3600" baseline="30000" dirty="0"/>
                  <a:t>2</a:t>
                </a:r>
                <a:r>
                  <a:rPr lang="en-US" sz="3600" dirty="0"/>
                  <a:t>)-E(2xE(x))+E(E(x))</a:t>
                </a:r>
                <a:r>
                  <a:rPr lang="en-US" sz="3600" baseline="30000" dirty="0"/>
                  <a:t>2</a:t>
                </a:r>
                <a:r>
                  <a:rPr lang="en-US" sz="3600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dirty="0"/>
                  <a:t>= E(x</a:t>
                </a:r>
                <a:r>
                  <a:rPr lang="en-US" sz="3600" baseline="30000" dirty="0"/>
                  <a:t>2</a:t>
                </a:r>
                <a:r>
                  <a:rPr lang="en-US" sz="3600" dirty="0"/>
                  <a:t>)-2E(x)E(x))+E(x))</a:t>
                </a:r>
                <a:r>
                  <a:rPr lang="en-US" sz="3600" baseline="30000" dirty="0"/>
                  <a:t>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dirty="0"/>
                  <a:t>= E(x</a:t>
                </a:r>
                <a:r>
                  <a:rPr lang="en-US" sz="3600" baseline="30000" dirty="0"/>
                  <a:t>2</a:t>
                </a:r>
                <a:r>
                  <a:rPr lang="en-US" sz="3600" dirty="0"/>
                  <a:t>)-(E(x))</a:t>
                </a:r>
                <a:r>
                  <a:rPr lang="en-US" sz="3600" baseline="30000" dirty="0"/>
                  <a:t>2</a:t>
                </a:r>
                <a:endParaRPr lang="en-US" sz="3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131FF1-C789-FE48-803B-AD3DF4548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934" y="1335763"/>
                <a:ext cx="6068992" cy="4900059"/>
              </a:xfrm>
              <a:prstGeom prst="rect">
                <a:avLst/>
              </a:prstGeom>
              <a:blipFill>
                <a:blip r:embed="rId2"/>
                <a:stretch>
                  <a:fillRect l="-4384" b="-4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4BC134-63E5-6843-81D5-C9AFF02D99C5}"/>
                  </a:ext>
                </a:extLst>
              </p:cNvPr>
              <p:cNvSpPr txBox="1"/>
              <p:nvPr/>
            </p:nvSpPr>
            <p:spPr>
              <a:xfrm>
                <a:off x="591738" y="2610951"/>
                <a:ext cx="3144387" cy="8645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4BC134-63E5-6843-81D5-C9AFF02D9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38" y="2610951"/>
                <a:ext cx="3144387" cy="864532"/>
              </a:xfrm>
              <a:prstGeom prst="rect">
                <a:avLst/>
              </a:prstGeom>
              <a:blipFill>
                <a:blip r:embed="rId3"/>
                <a:stretch>
                  <a:fillRect l="-2008" t="-82609" b="-7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628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0780" y="1904721"/>
            <a:ext cx="6556075" cy="3411218"/>
          </a:xfrm>
        </p:spPr>
        <p:txBody>
          <a:bodyPr>
            <a:normAutofit/>
          </a:bodyPr>
          <a:lstStyle/>
          <a:p>
            <a:r>
              <a:rPr lang="en-US" dirty="0"/>
              <a:t>y=ax and a is a scaler, then </a:t>
            </a:r>
          </a:p>
          <a:p>
            <a:pPr marL="0" indent="0">
              <a:buNone/>
            </a:pPr>
            <a:r>
              <a:rPr lang="en-US" dirty="0"/>
              <a:t>	E(y)=</a:t>
            </a:r>
            <a:r>
              <a:rPr lang="en-US" dirty="0" err="1"/>
              <a:t>aE</a:t>
            </a:r>
            <a:r>
              <a:rPr lang="en-US" dirty="0"/>
              <a:t>(x), </a:t>
            </a:r>
          </a:p>
          <a:p>
            <a:pPr marL="0" indent="0">
              <a:buNone/>
            </a:pPr>
            <a:r>
              <a:rPr lang="en-US" dirty="0"/>
              <a:t>	Var(y)=a^2*Var(x)</a:t>
            </a:r>
          </a:p>
          <a:p>
            <a:r>
              <a:rPr lang="en-US" dirty="0"/>
              <a:t>y=</a:t>
            </a:r>
            <a:r>
              <a:rPr lang="en-US" dirty="0" err="1"/>
              <a:t>x+a</a:t>
            </a:r>
            <a:r>
              <a:rPr lang="en-US" dirty="0"/>
              <a:t>, then </a:t>
            </a:r>
          </a:p>
          <a:p>
            <a:pPr marL="0" indent="0">
              <a:buNone/>
            </a:pPr>
            <a:r>
              <a:rPr lang="en-US" dirty="0"/>
              <a:t>	E(y)=E(x)+a</a:t>
            </a:r>
          </a:p>
          <a:p>
            <a:pPr marL="0" indent="0">
              <a:buNone/>
            </a:pPr>
            <a:r>
              <a:rPr lang="en-US" dirty="0"/>
              <a:t>	Var(y)=Var(x)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20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Expectation and variance of linear function of random variables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7296855" y="1625171"/>
            <a:ext cx="18132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10000</a:t>
            </a:r>
            <a:endParaRPr lang="is-IS" dirty="0">
              <a:solidFill>
                <a:srgbClr val="060087"/>
              </a:solidFill>
              <a:latin typeface="Candara" charset="0"/>
            </a:endParaRPr>
          </a:p>
          <a:p>
            <a:r>
              <a:rPr lang="da-DK" dirty="0" err="1">
                <a:solidFill>
                  <a:srgbClr val="000000"/>
                </a:solidFill>
                <a:latin typeface="Candara" charset="0"/>
              </a:rPr>
              <a:t>df</a:t>
            </a:r>
            <a:r>
              <a:rPr lang="da-DK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da-DK" dirty="0">
                <a:solidFill>
                  <a:srgbClr val="0B4213"/>
                </a:solidFill>
                <a:latin typeface="Candara" charset="0"/>
              </a:rPr>
              <a:t>10</a:t>
            </a:r>
            <a:endParaRPr lang="da-DK" dirty="0">
              <a:solidFill>
                <a:srgbClr val="060087"/>
              </a:solidFill>
              <a:latin typeface="Candara" charset="0"/>
            </a:endParaRPr>
          </a:p>
          <a:p>
            <a:r>
              <a:rPr lang="da-DK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da-DK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da-DK" dirty="0" err="1">
                <a:solidFill>
                  <a:srgbClr val="060087"/>
                </a:solidFill>
                <a:latin typeface="Candara" charset="0"/>
              </a:rPr>
              <a:t>rchisq</a:t>
            </a:r>
            <a:r>
              <a:rPr lang="da-DK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da-DK" dirty="0" err="1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da-DK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da-DK" dirty="0" err="1">
                <a:solidFill>
                  <a:srgbClr val="000000"/>
                </a:solidFill>
                <a:latin typeface="Candara" charset="0"/>
              </a:rPr>
              <a:t>df</a:t>
            </a:r>
            <a:r>
              <a:rPr lang="da-DK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da-DK" dirty="0">
              <a:solidFill>
                <a:srgbClr val="060087"/>
              </a:solidFill>
              <a:latin typeface="Candara" charset="0"/>
            </a:endParaRPr>
          </a:p>
          <a:p>
            <a:r>
              <a:rPr lang="da-DK" dirty="0" err="1">
                <a:solidFill>
                  <a:srgbClr val="060087"/>
                </a:solidFill>
                <a:latin typeface="Candara" charset="0"/>
              </a:rPr>
              <a:t>mean</a:t>
            </a:r>
            <a:r>
              <a:rPr lang="da-DK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da-DK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da-DK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da-DK" dirty="0">
                <a:solidFill>
                  <a:srgbClr val="060087"/>
                </a:solidFill>
                <a:latin typeface="Candara" charset="0"/>
              </a:rPr>
              <a:t>var(</a:t>
            </a:r>
            <a:r>
              <a:rPr lang="da-DK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da-DK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da-DK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mean(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var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mean(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var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171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0526" y="2385303"/>
            <a:ext cx="10528663" cy="19219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/>
              <a:t>x and y are two random variables</a:t>
            </a:r>
          </a:p>
          <a:p>
            <a:r>
              <a:rPr lang="en-US" sz="3600" dirty="0"/>
              <a:t> </a:t>
            </a:r>
            <a:r>
              <a:rPr lang="en-US" sz="3600" dirty="0" err="1"/>
              <a:t>Exp</a:t>
            </a:r>
            <a:r>
              <a:rPr lang="en-US" sz="3600" dirty="0"/>
              <a:t>(</a:t>
            </a:r>
            <a:r>
              <a:rPr lang="en-US" sz="3600" dirty="0" err="1"/>
              <a:t>xy</a:t>
            </a:r>
            <a:r>
              <a:rPr lang="en-US" sz="3600" dirty="0"/>
              <a:t>)=</a:t>
            </a:r>
            <a:r>
              <a:rPr lang="en-US" sz="3600" dirty="0" err="1"/>
              <a:t>Exp</a:t>
            </a:r>
            <a:r>
              <a:rPr lang="en-US" sz="3600" dirty="0"/>
              <a:t>(x) </a:t>
            </a:r>
            <a:r>
              <a:rPr lang="en-US" sz="3600" dirty="0" err="1"/>
              <a:t>Exp</a:t>
            </a:r>
            <a:r>
              <a:rPr lang="en-US" sz="3600" dirty="0"/>
              <a:t>(y)? Yes</a:t>
            </a:r>
          </a:p>
          <a:p>
            <a:r>
              <a:rPr lang="en-US" sz="3600" dirty="0"/>
              <a:t>Var(</a:t>
            </a:r>
            <a:r>
              <a:rPr lang="en-US" sz="3600" dirty="0" err="1"/>
              <a:t>xy</a:t>
            </a:r>
            <a:r>
              <a:rPr lang="en-US" sz="3600" dirty="0"/>
              <a:t>)=Var(x) Var(y)? Yes if x and y are independent</a:t>
            </a:r>
          </a:p>
          <a:p>
            <a:pPr marL="0" indent="0">
              <a:buNone/>
            </a:pPr>
            <a:r>
              <a:rPr lang="en-US" sz="3600" dirty="0"/>
              <a:t>	Otherwise No (what is it?)</a:t>
            </a:r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792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Question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0A6FE5-DFFA-B3CD-E94A-6F5CFD161F05}"/>
              </a:ext>
            </a:extLst>
          </p:cNvPr>
          <p:cNvSpPr txBox="1"/>
          <p:nvPr/>
        </p:nvSpPr>
        <p:spPr>
          <a:xfrm>
            <a:off x="3046071" y="4720645"/>
            <a:ext cx="6099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https://stats.stackexchange.com/questions/568666/formula-for-the-variance-of-the-product-of-two-random-variables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6037"/>
            <a:ext cx="10515600" cy="860199"/>
          </a:xfrm>
        </p:spPr>
        <p:txBody>
          <a:bodyPr/>
          <a:lstStyle/>
          <a:p>
            <a:pPr algn="ctr"/>
            <a:r>
              <a:rPr lang="en-US" dirty="0"/>
              <a:t>Covariance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0" y="906236"/>
            <a:ext cx="5486400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4207" y="906236"/>
            <a:ext cx="3467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10000</a:t>
            </a:r>
            <a:endParaRPr lang="is-IS" dirty="0">
              <a:solidFill>
                <a:srgbClr val="000000"/>
              </a:solidFill>
              <a:latin typeface="Candara" charset="0"/>
            </a:endParaRPr>
          </a:p>
          <a:p>
            <a:r>
              <a:rPr lang="fi-FI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fi-FI" dirty="0" err="1">
                <a:solidFill>
                  <a:srgbClr val="060087"/>
                </a:solidFill>
                <a:latin typeface="Candara" charset="0"/>
              </a:rPr>
              <a:t>rpois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fi-FI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fi-FI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fi-FI" dirty="0">
                <a:solidFill>
                  <a:srgbClr val="0B4213"/>
                </a:solidFill>
                <a:latin typeface="Candara" charset="0"/>
              </a:rPr>
              <a:t>100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)</a:t>
            </a:r>
            <a:endParaRPr lang="fi-FI" dirty="0">
              <a:solidFill>
                <a:srgbClr val="000000"/>
              </a:solidFill>
              <a:latin typeface="Candara" charset="0"/>
            </a:endParaRPr>
          </a:p>
          <a:p>
            <a:r>
              <a:rPr lang="fi-FI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fi-FI" dirty="0" err="1">
                <a:solidFill>
                  <a:srgbClr val="060087"/>
                </a:solidFill>
                <a:latin typeface="Candara" charset="0"/>
              </a:rPr>
              <a:t>rchisq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fi-FI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fi-FI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)</a:t>
            </a:r>
            <a:endParaRPr lang="fi-FI" dirty="0">
              <a:solidFill>
                <a:srgbClr val="000000"/>
              </a:solidFill>
              <a:latin typeface="Candara" charset="0"/>
            </a:endParaRP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=rt(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  <a:endParaRPr lang="is-I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mar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c(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3469233"/>
            <a:ext cx="1104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var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var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var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10"/>
          <a:stretch/>
        </p:blipFill>
        <p:spPr>
          <a:xfrm>
            <a:off x="3219677" y="3356676"/>
            <a:ext cx="1816100" cy="11484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84E2E24-FFF5-364E-A0AA-E24A61EB592C}"/>
              </a:ext>
            </a:extLst>
          </p:cNvPr>
          <p:cNvSpPr/>
          <p:nvPr/>
        </p:nvSpPr>
        <p:spPr>
          <a:xfrm>
            <a:off x="737054" y="5130888"/>
            <a:ext cx="1104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93B349-B17B-0945-9D34-051A5F5C4D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94"/>
          <a:stretch/>
        </p:blipFill>
        <p:spPr>
          <a:xfrm>
            <a:off x="3219677" y="4849514"/>
            <a:ext cx="1816100" cy="148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0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6037"/>
            <a:ext cx="10515600" cy="860199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Covariance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862693" y="906236"/>
            <a:ext cx="34671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10000</a:t>
            </a:r>
          </a:p>
          <a:p>
            <a:r>
              <a:rPr lang="is-IS" dirty="0">
                <a:solidFill>
                  <a:srgbClr val="FF0000"/>
                </a:solidFill>
                <a:latin typeface="Candara" charset="0"/>
              </a:rPr>
              <a:t>a=rnorm(n,100,5)</a:t>
            </a:r>
          </a:p>
          <a:p>
            <a:r>
              <a:rPr lang="fi-FI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fi-FI" dirty="0" err="1">
                <a:solidFill>
                  <a:srgbClr val="060087"/>
                </a:solidFill>
                <a:latin typeface="Candara" charset="0"/>
              </a:rPr>
              <a:t>a+rpois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fi-FI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fi-FI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fi-FI" dirty="0">
                <a:solidFill>
                  <a:srgbClr val="0B4213"/>
                </a:solidFill>
                <a:latin typeface="Candara" charset="0"/>
              </a:rPr>
              <a:t>100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)</a:t>
            </a:r>
            <a:endParaRPr lang="fi-FI" dirty="0">
              <a:solidFill>
                <a:srgbClr val="000000"/>
              </a:solidFill>
              <a:latin typeface="Candara" charset="0"/>
            </a:endParaRPr>
          </a:p>
          <a:p>
            <a:r>
              <a:rPr lang="fi-FI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fi-FI" dirty="0" err="1">
                <a:solidFill>
                  <a:srgbClr val="060087"/>
                </a:solidFill>
                <a:latin typeface="Candara" charset="0"/>
              </a:rPr>
              <a:t>a+rchisq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fi-FI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fi-FI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fi-FI" dirty="0">
                <a:solidFill>
                  <a:srgbClr val="060087"/>
                </a:solidFill>
                <a:latin typeface="Candara" charset="0"/>
              </a:rPr>
              <a:t>)</a:t>
            </a:r>
            <a:endParaRPr lang="fi-FI" dirty="0">
              <a:solidFill>
                <a:srgbClr val="000000"/>
              </a:solidFill>
              <a:latin typeface="Candara" charset="0"/>
            </a:endParaRPr>
          </a:p>
          <a:p>
            <a:r>
              <a:rPr lang="is-I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=a+rt(</a:t>
            </a:r>
            <a:r>
              <a:rPr lang="is-IS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100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  <a:endParaRPr lang="is-I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mar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c(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62693" y="3950925"/>
            <a:ext cx="1104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var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var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var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z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06236"/>
            <a:ext cx="5486400" cy="548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71" y="3491559"/>
            <a:ext cx="15494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9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</TotalTime>
  <Words>1214</Words>
  <Application>Microsoft Macintosh PowerPoint</Application>
  <PresentationFormat>Widescreen</PresentationFormat>
  <Paragraphs>295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Candara</vt:lpstr>
      <vt:lpstr>Symbol</vt:lpstr>
      <vt:lpstr>Office Theme</vt:lpstr>
      <vt:lpstr>Statistical Genomics</vt:lpstr>
      <vt:lpstr>Outline</vt:lpstr>
      <vt:lpstr>Expectation=Mean  when sample size  goes to infinity</vt:lpstr>
      <vt:lpstr>Variance</vt:lpstr>
      <vt:lpstr>Variance from Expectation perspective</vt:lpstr>
      <vt:lpstr>Expectation and variance of linear function of random variables</vt:lpstr>
      <vt:lpstr>Question</vt:lpstr>
      <vt:lpstr>Covariance</vt:lpstr>
      <vt:lpstr>Covariance</vt:lpstr>
      <vt:lpstr>Formula of covariance</vt:lpstr>
      <vt:lpstr>Calculation Coefficient: Standardized Covariate</vt:lpstr>
      <vt:lpstr>Calculation in R</vt:lpstr>
      <vt:lpstr>Element-wise Matrix manipulations</vt:lpstr>
      <vt:lpstr>Matrix multiplication</vt:lpstr>
      <vt:lpstr>Multiplication conformable</vt:lpstr>
      <vt:lpstr>Inverse</vt:lpstr>
      <vt:lpstr>Inverse in R: solve()</vt:lpstr>
      <vt:lpstr>Transpose</vt:lpstr>
      <vt:lpstr>Properties of transpose</vt:lpstr>
      <vt:lpstr>Special matrix</vt:lpstr>
      <vt:lpstr>Rank</vt:lpstr>
      <vt:lpstr>Highlight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73</cp:revision>
  <dcterms:created xsi:type="dcterms:W3CDTF">2020-01-18T23:14:17Z</dcterms:created>
  <dcterms:modified xsi:type="dcterms:W3CDTF">2023-01-23T18:10:43Z</dcterms:modified>
</cp:coreProperties>
</file>