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sldIdLst>
    <p:sldId id="307" r:id="rId2"/>
    <p:sldId id="359" r:id="rId3"/>
    <p:sldId id="370" r:id="rId4"/>
    <p:sldId id="371" r:id="rId5"/>
    <p:sldId id="308" r:id="rId6"/>
    <p:sldId id="376" r:id="rId7"/>
    <p:sldId id="325" r:id="rId8"/>
    <p:sldId id="377" r:id="rId9"/>
    <p:sldId id="309" r:id="rId10"/>
    <p:sldId id="378" r:id="rId11"/>
    <p:sldId id="311" r:id="rId12"/>
    <p:sldId id="312" r:id="rId13"/>
    <p:sldId id="313" r:id="rId14"/>
    <p:sldId id="379" r:id="rId15"/>
    <p:sldId id="380" r:id="rId16"/>
    <p:sldId id="314" r:id="rId17"/>
    <p:sldId id="381" r:id="rId18"/>
    <p:sldId id="317" r:id="rId19"/>
    <p:sldId id="351" r:id="rId20"/>
    <p:sldId id="328" r:id="rId21"/>
    <p:sldId id="374" r:id="rId22"/>
    <p:sldId id="365" r:id="rId23"/>
    <p:sldId id="316" r:id="rId24"/>
    <p:sldId id="382" r:id="rId25"/>
    <p:sldId id="3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68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Linkage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Disequilibrium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+mn-lt"/>
                <a:ea typeface="ＭＳ Ｐゴシック" charset="-128"/>
              </a:rPr>
              <a:t>Lemma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C48EC-F129-F24C-BADC-86ADABA8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274"/>
            <a:ext cx="10515600" cy="37443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Proof</a:t>
            </a:r>
          </a:p>
          <a:p>
            <a:pPr marL="0" indent="0">
              <a:buNone/>
            </a:pPr>
            <a:r>
              <a:rPr lang="en-US" dirty="0"/>
              <a:t>(1): 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=(P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+D) (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 err="1"/>
              <a:t>+D</a:t>
            </a:r>
            <a:r>
              <a:rPr lang="en-US" dirty="0"/>
              <a:t>)= 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+ 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 D +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D + D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(2): 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=(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-D) (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-D)=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 D -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D + D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Subtracting (2) from (1): </a:t>
            </a:r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 err="1"/>
              <a:t>-P</a:t>
            </a:r>
            <a:r>
              <a:rPr lang="en-US" baseline="-25000" dirty="0" err="1"/>
              <a:t>Ab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=D(P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)=D</a:t>
            </a:r>
            <a:endParaRPr lang="en-US" baseline="-25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9627F0-42E6-C349-8A55-C70576E4100C}"/>
              </a:ext>
            </a:extLst>
          </p:cNvPr>
          <p:cNvSpPr txBox="1">
            <a:spLocks/>
          </p:cNvSpPr>
          <p:nvPr/>
        </p:nvSpPr>
        <p:spPr>
          <a:xfrm>
            <a:off x="838200" y="1024853"/>
            <a:ext cx="10515600" cy="6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D=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Ab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endParaRPr lang="en-US" sz="3200" dirty="0"/>
          </a:p>
        </p:txBody>
      </p:sp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1AAD6D96-F7FB-C63A-8284-C1CFEF82D168}"/>
              </a:ext>
            </a:extLst>
          </p:cNvPr>
          <p:cNvSpPr/>
          <p:nvPr/>
        </p:nvSpPr>
        <p:spPr>
          <a:xfrm>
            <a:off x="8949159" y="3074558"/>
            <a:ext cx="671332" cy="678987"/>
          </a:xfrm>
          <a:prstGeom prst="noSmoking">
            <a:avLst>
              <a:gd name="adj" fmla="val 83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F40398EE-C198-7AFB-F674-CEC19ADCB704}"/>
              </a:ext>
            </a:extLst>
          </p:cNvPr>
          <p:cNvSpPr/>
          <p:nvPr/>
        </p:nvSpPr>
        <p:spPr>
          <a:xfrm>
            <a:off x="9250101" y="2010922"/>
            <a:ext cx="671332" cy="678987"/>
          </a:xfrm>
          <a:prstGeom prst="noSmoking">
            <a:avLst>
              <a:gd name="adj" fmla="val 83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>
            <a:extLst>
              <a:ext uri="{FF2B5EF4-FFF2-40B4-BE49-F238E27FC236}">
                <a16:creationId xmlns:a16="http://schemas.microsoft.com/office/drawing/2014/main" id="{5AAAD264-D934-4ABC-4523-A4B6885275EA}"/>
              </a:ext>
            </a:extLst>
          </p:cNvPr>
          <p:cNvSpPr/>
          <p:nvPr/>
        </p:nvSpPr>
        <p:spPr>
          <a:xfrm>
            <a:off x="5096719" y="3074557"/>
            <a:ext cx="1454552" cy="678987"/>
          </a:xfrm>
          <a:prstGeom prst="noSmoking">
            <a:avLst>
              <a:gd name="adj" fmla="val 83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id="{78E9F8D1-1389-E532-0439-5F1D8D8239A5}"/>
              </a:ext>
            </a:extLst>
          </p:cNvPr>
          <p:cNvSpPr/>
          <p:nvPr/>
        </p:nvSpPr>
        <p:spPr>
          <a:xfrm>
            <a:off x="5237544" y="2057293"/>
            <a:ext cx="1454552" cy="678987"/>
          </a:xfrm>
          <a:prstGeom prst="noSmoking">
            <a:avLst>
              <a:gd name="adj" fmla="val 83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9F2D5-C3D4-1931-A63D-C40EECB98BB8}"/>
              </a:ext>
            </a:extLst>
          </p:cNvPr>
          <p:cNvSpPr/>
          <p:nvPr/>
        </p:nvSpPr>
        <p:spPr>
          <a:xfrm>
            <a:off x="3157959" y="4678616"/>
            <a:ext cx="3534137" cy="5232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80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8355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 depends on allele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551" y="1402377"/>
            <a:ext cx="8229600" cy="16304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Vary even with complete LD</a:t>
            </a:r>
          </a:p>
          <a:p>
            <a:pPr>
              <a:defRPr/>
            </a:pP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=0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baseline="-25000" dirty="0"/>
              <a:t>AB</a:t>
            </a:r>
            <a:r>
              <a:rPr lang="en-US" dirty="0"/>
              <a:t>=1-P</a:t>
            </a:r>
            <a:r>
              <a:rPr lang="en-US" baseline="-25000" dirty="0"/>
              <a:t>ab</a:t>
            </a:r>
            <a:r>
              <a:rPr lang="en-US" dirty="0"/>
              <a:t>=P</a:t>
            </a:r>
            <a:r>
              <a:rPr lang="en-US" baseline="-25000" dirty="0"/>
              <a:t>A</a:t>
            </a:r>
            <a:r>
              <a:rPr lang="en-US" dirty="0"/>
              <a:t>=P</a:t>
            </a:r>
            <a:r>
              <a:rPr lang="en-US" baseline="-25000" dirty="0"/>
              <a:t>B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D=P</a:t>
            </a:r>
            <a:r>
              <a:rPr lang="en-US" baseline="-25000" dirty="0"/>
              <a:t>A</a:t>
            </a:r>
            <a:r>
              <a:rPr lang="en-US" dirty="0"/>
              <a:t>-P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 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2" y="3657653"/>
            <a:ext cx="6702678" cy="30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Property of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Deviation between observed and expected</a:t>
            </a:r>
          </a:p>
          <a:p>
            <a:r>
              <a:rPr lang="en-US" dirty="0">
                <a:latin typeface="Constantia" charset="0"/>
              </a:rPr>
              <a:t>Extreme values: -0.25 and 0.25</a:t>
            </a:r>
          </a:p>
          <a:p>
            <a:r>
              <a:rPr lang="en-US" dirty="0">
                <a:latin typeface="Constantia" charset="0"/>
              </a:rPr>
              <a:t>Non LD (equilibrium): D=0</a:t>
            </a:r>
          </a:p>
          <a:p>
            <a:r>
              <a:rPr lang="en-US" dirty="0">
                <a:latin typeface="Constantia" charset="0"/>
              </a:rPr>
              <a:t>Dependency on allele frequency</a:t>
            </a:r>
          </a:p>
        </p:txBody>
      </p:sp>
    </p:spTree>
    <p:extLst>
      <p:ext uri="{BB962C8B-B14F-4D97-AF65-F5344CB8AC3E}">
        <p14:creationId xmlns:p14="http://schemas.microsoft.com/office/powerpoint/2010/main" val="12652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295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Modification of D: D’</a:t>
            </a:r>
            <a:endParaRPr lang="en-US" b="1" baseline="30000" dirty="0">
              <a:solidFill>
                <a:schemeClr val="accent1"/>
              </a:solidFill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2130810"/>
                <a:ext cx="8229600" cy="35911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Lewontin (1964) proposed standardizing D to the maximum possible value it can take:</a:t>
                </a:r>
              </a:p>
              <a:p>
                <a:r>
                  <a:rPr lang="en-US" dirty="0">
                    <a:latin typeface="Constantia" charset="0"/>
                  </a:rPr>
                  <a:t>D’=D/</a:t>
                </a:r>
                <a:r>
                  <a:rPr lang="en-US" dirty="0" err="1">
                    <a:latin typeface="Constantia" charset="0"/>
                  </a:rPr>
                  <a:t>D</a:t>
                </a:r>
                <a:r>
                  <a:rPr lang="en-US" baseline="-25000" dirty="0" err="1">
                    <a:latin typeface="Constantia" charset="0"/>
                  </a:rPr>
                  <a:t>Max</a:t>
                </a:r>
                <a:r>
                  <a:rPr lang="en-US" dirty="0">
                    <a:latin typeface="Constantia" charset="0"/>
                  </a:rPr>
                  <a:t> </a:t>
                </a:r>
              </a:p>
              <a:p>
                <a:r>
                  <a:rPr lang="en-US" dirty="0" err="1">
                    <a:latin typeface="Constantia" charset="0"/>
                  </a:rPr>
                  <a:t>D</a:t>
                </a:r>
                <a:r>
                  <a:rPr lang="en-US" baseline="-25000" dirty="0" err="1">
                    <a:latin typeface="Constantia" charset="0"/>
                  </a:rPr>
                  <a:t>max</a:t>
                </a:r>
                <a:r>
                  <a:rPr lang="en-US" dirty="0">
                    <a:latin typeface="Constantia" charset="0"/>
                  </a:rPr>
                  <a:t>: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ax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onstantia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onstantia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onstantia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onstantia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&lt;0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min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PAPb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PaPB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)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  <a:latin typeface="Constantia" charset="0"/>
                </a:endParaRPr>
              </a:p>
              <a:p>
                <a:r>
                  <a:rPr lang="en-US" dirty="0">
                    <a:latin typeface="Constantia" charset="0"/>
                  </a:rPr>
                  <a:t>Range of D’: 0 to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2130810"/>
                <a:ext cx="8229600" cy="3591117"/>
              </a:xfrm>
              <a:blipFill>
                <a:blip r:embed="rId2"/>
                <a:stretch>
                  <a:fillRect l="-4931" t="-22615" b="-5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65335" y="0"/>
            <a:ext cx="8229600" cy="10445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Example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.6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.4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.7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.3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90800" y="2684463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type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Observed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766455" y="4970462"/>
            <a:ext cx="4114800" cy="18875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	=P</a:t>
            </a:r>
            <a:r>
              <a:rPr lang="en-US" sz="3200" baseline="-25000" dirty="0"/>
              <a:t>AB</a:t>
            </a:r>
            <a:r>
              <a:rPr lang="en-US" sz="3200" dirty="0"/>
              <a:t>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 </a:t>
            </a:r>
            <a:r>
              <a:rPr lang="en-US" sz="3200" dirty="0"/>
              <a:t>= 0.08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/>
              <a:t>D</a:t>
            </a:r>
            <a:r>
              <a:rPr lang="en-US" sz="3200" baseline="-25000" dirty="0" err="1"/>
              <a:t>max</a:t>
            </a:r>
            <a:r>
              <a:rPr lang="en-US" sz="3200" dirty="0"/>
              <a:t>=min (</a:t>
            </a:r>
            <a:r>
              <a:rPr lang="en-US" sz="3200" dirty="0" err="1"/>
              <a:t>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, </a:t>
            </a:r>
            <a:r>
              <a:rPr lang="en-US" sz="3200" dirty="0" err="1"/>
              <a:t>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=min(.6x.3, .4x.7)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=0.18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0" y="3827463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equilibrium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0.42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0.28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0.12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Difference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502693-7454-6941-8571-9F72FBCAB3F0}"/>
              </a:ext>
            </a:extLst>
          </p:cNvPr>
          <p:cNvSpPr txBox="1">
            <a:spLocks/>
          </p:cNvSpPr>
          <p:nvPr/>
        </p:nvSpPr>
        <p:spPr>
          <a:xfrm>
            <a:off x="6982691" y="4970462"/>
            <a:ext cx="4114800" cy="1887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D’=D/</a:t>
            </a:r>
            <a:r>
              <a:rPr lang="en-US" sz="3200" dirty="0" err="1"/>
              <a:t>D</a:t>
            </a:r>
            <a:r>
              <a:rPr lang="en-US" sz="3200" baseline="-25000" dirty="0" err="1"/>
              <a:t>max</a:t>
            </a:r>
            <a:r>
              <a:rPr lang="en-US" sz="3200" dirty="0"/>
              <a:t>=0.08/0.18=0.44</a:t>
            </a:r>
          </a:p>
        </p:txBody>
      </p:sp>
    </p:spTree>
    <p:extLst>
      <p:ext uri="{BB962C8B-B14F-4D97-AF65-F5344CB8AC3E}">
        <p14:creationId xmlns:p14="http://schemas.microsoft.com/office/powerpoint/2010/main" val="33818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65335" y="0"/>
            <a:ext cx="8229600" cy="10445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No effect by switching A to 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54866"/>
              </p:ext>
            </p:extLst>
          </p:nvPr>
        </p:nvGraphicFramePr>
        <p:xfrm>
          <a:off x="2590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.6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.4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.7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.3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86566"/>
              </p:ext>
            </p:extLst>
          </p:nvPr>
        </p:nvGraphicFramePr>
        <p:xfrm>
          <a:off x="2590800" y="2684463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type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Observed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34836" y="4970462"/>
            <a:ext cx="4114800" cy="18875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	=P</a:t>
            </a:r>
            <a:r>
              <a:rPr lang="en-US" sz="3200" baseline="-25000" dirty="0"/>
              <a:t>AB</a:t>
            </a:r>
            <a:r>
              <a:rPr lang="en-US" sz="3200" dirty="0"/>
              <a:t>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 </a:t>
            </a:r>
            <a:r>
              <a:rPr lang="en-US" sz="3200" dirty="0"/>
              <a:t>= -0.08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/>
              <a:t>D</a:t>
            </a:r>
            <a:r>
              <a:rPr lang="en-US" sz="3200" baseline="-25000" dirty="0" err="1"/>
              <a:t>max</a:t>
            </a:r>
            <a:r>
              <a:rPr lang="en-US" sz="3200" dirty="0"/>
              <a:t>=max (-P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</a:t>
            </a:r>
            <a:r>
              <a:rPr lang="en-US" sz="3200" dirty="0"/>
              <a:t>, -</a:t>
            </a:r>
            <a:r>
              <a:rPr lang="en-US" sz="3200" dirty="0" err="1"/>
              <a:t>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=max(-.4x.7, -.6x.3)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=-0.18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0" y="3827463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equilibrium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0.42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0.28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0.12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Difference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502693-7454-6941-8571-9F72FBCAB3F0}"/>
              </a:ext>
            </a:extLst>
          </p:cNvPr>
          <p:cNvSpPr txBox="1">
            <a:spLocks/>
          </p:cNvSpPr>
          <p:nvPr/>
        </p:nvSpPr>
        <p:spPr>
          <a:xfrm>
            <a:off x="6026726" y="4970462"/>
            <a:ext cx="5777347" cy="1887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D’=D/</a:t>
            </a:r>
            <a:r>
              <a:rPr lang="en-US" sz="3200" dirty="0" err="1"/>
              <a:t>D</a:t>
            </a:r>
            <a:r>
              <a:rPr lang="en-US" sz="3200" baseline="-25000" dirty="0" err="1"/>
              <a:t>max</a:t>
            </a:r>
            <a:r>
              <a:rPr lang="en-US" sz="3200" dirty="0"/>
              <a:t>=-0.08/-0.18=0.44</a:t>
            </a:r>
          </a:p>
        </p:txBody>
      </p:sp>
    </p:spTree>
    <p:extLst>
      <p:ext uri="{BB962C8B-B14F-4D97-AF65-F5344CB8AC3E}">
        <p14:creationId xmlns:p14="http://schemas.microsoft.com/office/powerpoint/2010/main" val="35899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447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R</a:t>
            </a:r>
            <a:r>
              <a:rPr lang="en-US" b="1" baseline="30000" dirty="0">
                <a:solidFill>
                  <a:schemeClr val="accent1"/>
                </a:solidFill>
                <a:latin typeface="Calibri" charset="0"/>
              </a:rPr>
              <a:t>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866900" y="1755570"/>
            <a:ext cx="8229600" cy="3948545"/>
          </a:xfrm>
        </p:spPr>
        <p:txBody>
          <a:bodyPr/>
          <a:lstStyle/>
          <a:p>
            <a:r>
              <a:rPr lang="en-US" dirty="0"/>
              <a:t>Hill and Robertson (1968) proposed the following measure of linkage disequilibrium:</a:t>
            </a:r>
          </a:p>
          <a:p>
            <a:r>
              <a:rPr lang="en-US" dirty="0">
                <a:latin typeface="Constantia" charset="0"/>
              </a:rPr>
              <a:t>r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 (</a:t>
            </a:r>
            <a:r>
              <a:rPr lang="el-GR" dirty="0">
                <a:latin typeface="Constantia" charset="0"/>
              </a:rPr>
              <a:t>Δ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)=D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/(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)</a:t>
            </a:r>
          </a:p>
          <a:p>
            <a:r>
              <a:rPr lang="en-US" dirty="0">
                <a:latin typeface="Constantia" charset="0"/>
              </a:rPr>
              <a:t>Square makes positive</a:t>
            </a:r>
          </a:p>
          <a:p>
            <a:r>
              <a:rPr lang="en-US" dirty="0">
                <a:latin typeface="Constantia" charset="0"/>
              </a:rPr>
              <a:t>The product of allele frequency creates penalty for 50% allele frequency.</a:t>
            </a:r>
          </a:p>
          <a:p>
            <a:r>
              <a:rPr lang="en-US" dirty="0">
                <a:latin typeface="Constantia" charset="0"/>
              </a:rPr>
              <a:t>Range: 0 to 1</a:t>
            </a:r>
          </a:p>
        </p:txBody>
      </p:sp>
    </p:spTree>
    <p:extLst>
      <p:ext uri="{BB962C8B-B14F-4D97-AF65-F5344CB8AC3E}">
        <p14:creationId xmlns:p14="http://schemas.microsoft.com/office/powerpoint/2010/main" val="42561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447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Summary of LD statistics</a:t>
            </a:r>
            <a:endParaRPr lang="en-US" b="1" baseline="30000" dirty="0">
              <a:solidFill>
                <a:schemeClr val="accent1"/>
              </a:solidFill>
              <a:latin typeface="Calibri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7A24FD-74E3-864F-8223-4D2BCE1BE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578285"/>
              </p:ext>
            </p:extLst>
          </p:nvPr>
        </p:nvGraphicFramePr>
        <p:xfrm>
          <a:off x="838200" y="1825624"/>
          <a:ext cx="10515600" cy="426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231200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437798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027436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608886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08787234"/>
                    </a:ext>
                  </a:extLst>
                </a:gridCol>
              </a:tblGrid>
              <a:tr h="6030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  <a:r>
                        <a:rPr lang="en-US" sz="24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21890"/>
                  </a:ext>
                </a:extLst>
              </a:tr>
              <a:tr h="6030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Statistical test (e.g. X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US" sz="2400" baseline="-25000" dirty="0"/>
                        <a:t>AB</a:t>
                      </a:r>
                      <a:r>
                        <a:rPr lang="en-US" sz="2400" dirty="0"/>
                        <a:t>-P</a:t>
                      </a:r>
                      <a:r>
                        <a:rPr lang="en-US" sz="2400" baseline="-25000" dirty="0"/>
                        <a:t>A</a:t>
                      </a:r>
                      <a:r>
                        <a:rPr lang="en-US" sz="2400" dirty="0"/>
                        <a:t>P</a:t>
                      </a:r>
                      <a:r>
                        <a:rPr lang="en-US" sz="2400" baseline="-25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D/</a:t>
                      </a:r>
                      <a:r>
                        <a:rPr lang="en-US" sz="2400" dirty="0" err="1"/>
                        <a:t>D</a:t>
                      </a:r>
                      <a:r>
                        <a:rPr lang="en-US" sz="2400" baseline="-25000" dirty="0" err="1"/>
                        <a:t>Max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tantia" charset="0"/>
                        </a:rPr>
                        <a:t>D</a:t>
                      </a:r>
                      <a:r>
                        <a:rPr lang="en-US" sz="2400" baseline="30000" dirty="0">
                          <a:latin typeface="Constantia" charset="0"/>
                        </a:rPr>
                        <a:t>2</a:t>
                      </a:r>
                      <a:r>
                        <a:rPr lang="en-US" sz="2400" dirty="0">
                          <a:latin typeface="Constantia" charset="0"/>
                        </a:rPr>
                        <a:t>/(</a:t>
                      </a:r>
                      <a:r>
                        <a:rPr lang="en-US" sz="2400" dirty="0" err="1">
                          <a:latin typeface="Constantia" charset="0"/>
                        </a:rPr>
                        <a:t>P</a:t>
                      </a:r>
                      <a:r>
                        <a:rPr lang="en-US" sz="2400" baseline="-25000" dirty="0" err="1">
                          <a:latin typeface="Constantia" charset="0"/>
                        </a:rPr>
                        <a:t>A</a:t>
                      </a:r>
                      <a:r>
                        <a:rPr lang="en-US" sz="2400" dirty="0" err="1">
                          <a:latin typeface="Constantia" charset="0"/>
                        </a:rPr>
                        <a:t>P</a:t>
                      </a:r>
                      <a:r>
                        <a:rPr lang="en-US" sz="2400" baseline="-25000" dirty="0" err="1">
                          <a:latin typeface="Constantia" charset="0"/>
                        </a:rPr>
                        <a:t>B</a:t>
                      </a:r>
                      <a:r>
                        <a:rPr lang="en-US" sz="2400" dirty="0" err="1">
                          <a:latin typeface="Constantia" charset="0"/>
                        </a:rPr>
                        <a:t>P</a:t>
                      </a:r>
                      <a:r>
                        <a:rPr lang="en-US" sz="2400" baseline="-25000" dirty="0" err="1">
                          <a:latin typeface="Constantia" charset="0"/>
                        </a:rPr>
                        <a:t>a</a:t>
                      </a:r>
                      <a:r>
                        <a:rPr lang="en-US" sz="2400" dirty="0" err="1">
                          <a:latin typeface="Constantia" charset="0"/>
                        </a:rPr>
                        <a:t>P</a:t>
                      </a:r>
                      <a:r>
                        <a:rPr lang="en-US" sz="2400" baseline="-25000" dirty="0" err="1">
                          <a:latin typeface="Constantia" charset="0"/>
                        </a:rPr>
                        <a:t>b</a:t>
                      </a:r>
                      <a:r>
                        <a:rPr lang="en-US" sz="2400" dirty="0">
                          <a:latin typeface="Constantia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04027"/>
                  </a:ext>
                </a:extLst>
              </a:tr>
              <a:tr h="6030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at equilibrium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23188"/>
                  </a:ext>
                </a:extLst>
              </a:tr>
              <a:tr h="6030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at complete 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-0.25 or 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6154"/>
                  </a:ext>
                </a:extLst>
              </a:tr>
              <a:tr h="10408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onstant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nstantia" charset="0"/>
                        </a:rPr>
                        <a:t>Dependency on allele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Penalty on neutral loci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07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01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Causes of LD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nstantia" charset="0"/>
              </a:rPr>
              <a:t>Linkage</a:t>
            </a:r>
          </a:p>
          <a:p>
            <a:r>
              <a:rPr lang="en-US" dirty="0">
                <a:solidFill>
                  <a:srgbClr val="FF0000"/>
                </a:solidFill>
                <a:latin typeface="Constantia" charset="0"/>
              </a:rPr>
              <a:t>Mutation</a:t>
            </a:r>
          </a:p>
          <a:p>
            <a:r>
              <a:rPr lang="en-US" dirty="0">
                <a:latin typeface="Constantia" charset="0"/>
              </a:rPr>
              <a:t>Selection</a:t>
            </a:r>
          </a:p>
          <a:p>
            <a:r>
              <a:rPr lang="en-US" dirty="0">
                <a:latin typeface="Constantia" charset="0"/>
              </a:rPr>
              <a:t>Inbreeding</a:t>
            </a:r>
          </a:p>
          <a:p>
            <a:r>
              <a:rPr lang="en-US" dirty="0">
                <a:latin typeface="Constantia" charset="0"/>
              </a:rPr>
              <a:t>Genetic drift</a:t>
            </a:r>
          </a:p>
          <a:p>
            <a:r>
              <a:rPr lang="en-US" dirty="0">
                <a:latin typeface="Constantia" charset="0"/>
              </a:rPr>
              <a:t>Gene flow/admixture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C34FA7-0BF5-C840-8037-0061333BD433}"/>
              </a:ext>
            </a:extLst>
          </p:cNvPr>
          <p:cNvSpPr/>
          <p:nvPr/>
        </p:nvSpPr>
        <p:spPr>
          <a:xfrm>
            <a:off x="6558250" y="3701534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Spurious association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BCA6E-1E3C-E245-912B-B367B2F39792}"/>
              </a:ext>
            </a:extLst>
          </p:cNvPr>
          <p:cNvSpPr/>
          <p:nvPr/>
        </p:nvSpPr>
        <p:spPr>
          <a:xfrm>
            <a:off x="6558250" y="2193945"/>
            <a:ext cx="1868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True association</a:t>
            </a:r>
            <a:endParaRPr lang="en-US" dirty="0">
              <a:effectLst/>
              <a:latin typeface="Helvetic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422A99-C95B-E444-B6F0-2A162A2C23B2}"/>
              </a:ext>
            </a:extLst>
          </p:cNvPr>
          <p:cNvCxnSpPr>
            <a:cxnSpLocks/>
          </p:cNvCxnSpPr>
          <p:nvPr/>
        </p:nvCxnSpPr>
        <p:spPr>
          <a:xfrm>
            <a:off x="636814" y="2792186"/>
            <a:ext cx="92147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6965" y="1"/>
            <a:ext cx="8229600" cy="88286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Mutation and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8635" y="8828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84881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8635" y="13445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84883" y="13445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8635" y="18062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84883" y="18062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08635" y="304642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4883" y="304642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8635" y="350808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883" y="350808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8635" y="396975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4883" y="396975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08635" y="520997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883" y="520997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8635" y="5671636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4883" y="5671636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08635" y="613330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4883" y="613330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49669" y="88287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9668" y="304642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9667" y="520997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3</a:t>
            </a:r>
          </a:p>
        </p:txBody>
      </p:sp>
      <p:sp>
        <p:nvSpPr>
          <p:cNvPr id="25" name="Explosion 2 24"/>
          <p:cNvSpPr/>
          <p:nvPr/>
        </p:nvSpPr>
        <p:spPr>
          <a:xfrm>
            <a:off x="7888012" y="725214"/>
            <a:ext cx="2496210" cy="93621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rgbClr val="FF0000"/>
                </a:solidFill>
              </a:rPr>
              <a:t>mutation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4882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7" name="Heart 26"/>
          <p:cNvSpPr/>
          <p:nvPr/>
        </p:nvSpPr>
        <p:spPr>
          <a:xfrm>
            <a:off x="8261130" y="3234419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Selection</a:t>
            </a:r>
          </a:p>
        </p:txBody>
      </p:sp>
      <p:sp>
        <p:nvSpPr>
          <p:cNvPr id="28" name="Heart 27"/>
          <p:cNvSpPr/>
          <p:nvPr/>
        </p:nvSpPr>
        <p:spPr>
          <a:xfrm>
            <a:off x="8229600" y="5440802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23982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Hardy-Weinberg </a:t>
            </a:r>
            <a:r>
              <a:rPr lang="en-US" dirty="0">
                <a:latin typeface="Constantia" charset="0"/>
              </a:rPr>
              <a:t>principle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>
                <a:latin typeface="Constantia" charset="0"/>
              </a:rPr>
              <a:t>D </a:t>
            </a:r>
          </a:p>
          <a:p>
            <a:pPr lvl="1"/>
            <a:r>
              <a:rPr lang="en-US" dirty="0">
                <a:latin typeface="Constantia" charset="0"/>
              </a:rPr>
              <a:t>D’</a:t>
            </a:r>
          </a:p>
          <a:p>
            <a:pPr lvl="1"/>
            <a:r>
              <a:rPr lang="en-US" dirty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>
                <a:latin typeface="Constantia" charset="0"/>
              </a:rPr>
              <a:t>LD decay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028" y="1432385"/>
            <a:ext cx="10417915" cy="4821458"/>
          </a:xfrm>
        </p:spPr>
        <p:txBody>
          <a:bodyPr>
            <a:noAutofit/>
          </a:bodyPr>
          <a:lstStyle/>
          <a:p>
            <a:r>
              <a:rPr lang="en-US" sz="3200" dirty="0"/>
              <a:t>c: recombination rate</a:t>
            </a:r>
          </a:p>
          <a:p>
            <a:r>
              <a:rPr lang="en-US" sz="3200" dirty="0"/>
              <a:t>D</a:t>
            </a:r>
            <a:r>
              <a:rPr lang="en-US" sz="3200" baseline="-25000" dirty="0"/>
              <a:t>t</a:t>
            </a:r>
            <a:r>
              <a:rPr lang="en-US" sz="3200" dirty="0"/>
              <a:t>=D</a:t>
            </a:r>
            <a:r>
              <a:rPr lang="en-US" sz="3200" baseline="-25000" dirty="0"/>
              <a:t>0</a:t>
            </a:r>
            <a:r>
              <a:rPr lang="en-US" sz="3200" dirty="0"/>
              <a:t>(1-c)</a:t>
            </a:r>
            <a:r>
              <a:rPr lang="en-US" sz="3200" baseline="30000" dirty="0"/>
              <a:t>t</a:t>
            </a:r>
          </a:p>
          <a:p>
            <a:r>
              <a:rPr lang="en-US" sz="3200" dirty="0"/>
              <a:t>t=log(D</a:t>
            </a:r>
            <a:r>
              <a:rPr lang="en-US" sz="3200" baseline="-25000" dirty="0"/>
              <a:t>t</a:t>
            </a:r>
            <a:r>
              <a:rPr lang="en-US" sz="3200" dirty="0"/>
              <a:t>/D</a:t>
            </a:r>
            <a:r>
              <a:rPr lang="en-US" sz="3200" baseline="-25000" dirty="0"/>
              <a:t>0</a:t>
            </a:r>
            <a:r>
              <a:rPr lang="en-US" sz="3200" dirty="0"/>
              <a:t>)/log(1-c)</a:t>
            </a:r>
          </a:p>
          <a:p>
            <a:r>
              <a:rPr lang="en-US" sz="3200" dirty="0"/>
              <a:t>if c=10%, it takes 6.5 generation for D to be cut in half</a:t>
            </a:r>
          </a:p>
          <a:p>
            <a:r>
              <a:rPr lang="en-US" sz="3200" dirty="0"/>
              <a:t>1Mb=1cM, </a:t>
            </a:r>
          </a:p>
          <a:p>
            <a:r>
              <a:rPr lang="en-US" sz="3200" dirty="0"/>
              <a:t>if two SNPs 100kb apart,</a:t>
            </a:r>
          </a:p>
          <a:p>
            <a:r>
              <a:rPr lang="en-US" sz="3200" dirty="0"/>
              <a:t>c=1% / 10 = 0.001</a:t>
            </a:r>
          </a:p>
          <a:p>
            <a:r>
              <a:rPr lang="en-US" sz="3200" dirty="0"/>
              <a:t>It takes 693 generations for D to be cut in half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Change in D over time</a:t>
            </a:r>
          </a:p>
        </p:txBody>
      </p:sp>
    </p:spTree>
    <p:extLst>
      <p:ext uri="{BB962C8B-B14F-4D97-AF65-F5344CB8AC3E}">
        <p14:creationId xmlns:p14="http://schemas.microsoft.com/office/powerpoint/2010/main" val="7008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1" y="975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Change in D over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760344"/>
            <a:ext cx="6159500" cy="617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52262" y="4826434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5478" y="2729356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.01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5509" y="423698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.05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5093" y="519576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.25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65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Human out of Africa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66" y="1947234"/>
            <a:ext cx="8128000" cy="382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8601" y="5870095"/>
            <a:ext cx="81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arstechnica.com</a:t>
            </a:r>
            <a:r>
              <a:rPr lang="en-US" sz="1400" dirty="0"/>
              <a:t>/science/2015/12/the-human-migration-out-of-</a:t>
            </a:r>
            <a:r>
              <a:rPr lang="en-US" sz="1400" dirty="0" err="1"/>
              <a:t>africa</a:t>
            </a:r>
            <a:r>
              <a:rPr lang="en-US" sz="1400" dirty="0"/>
              <a:t>-left-its-mark-in-mutations/</a:t>
            </a:r>
          </a:p>
        </p:txBody>
      </p:sp>
    </p:spTree>
    <p:extLst>
      <p:ext uri="{BB962C8B-B14F-4D97-AF65-F5344CB8AC3E}">
        <p14:creationId xmlns:p14="http://schemas.microsoft.com/office/powerpoint/2010/main" val="1435644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3-09-16 at 3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82664"/>
            <a:ext cx="7412038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305800" cy="982663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LD decay over distance</a:t>
            </a:r>
          </a:p>
        </p:txBody>
      </p:sp>
    </p:spTree>
    <p:extLst>
      <p:ext uri="{BB962C8B-B14F-4D97-AF65-F5344CB8AC3E}">
        <p14:creationId xmlns:p14="http://schemas.microsoft.com/office/powerpoint/2010/main" val="1196131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06826F-C829-4046-BCAB-F2B69AFDA473}"/>
              </a:ext>
            </a:extLst>
          </p:cNvPr>
          <p:cNvSpPr/>
          <p:nvPr/>
        </p:nvSpPr>
        <p:spPr>
          <a:xfrm>
            <a:off x="4777529" y="4325816"/>
            <a:ext cx="6450036" cy="15193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387929"/>
            <a:ext cx="11402291" cy="9826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HW equilibrium, Linkage equilibrium and Linkage disequilibrium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4544B-9FCE-EF48-9A09-5479AEDD6232}"/>
              </a:ext>
            </a:extLst>
          </p:cNvPr>
          <p:cNvSpPr/>
          <p:nvPr/>
        </p:nvSpPr>
        <p:spPr>
          <a:xfrm>
            <a:off x="129009" y="3341103"/>
            <a:ext cx="2286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Single locus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91EC6-13AF-BF46-8955-3C7E1BBBA098}"/>
              </a:ext>
            </a:extLst>
          </p:cNvPr>
          <p:cNvSpPr/>
          <p:nvPr/>
        </p:nvSpPr>
        <p:spPr>
          <a:xfrm>
            <a:off x="129009" y="4878958"/>
            <a:ext cx="2718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Multiple locus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F3FDF-842E-634E-9000-B8E2A81DDB84}"/>
              </a:ext>
            </a:extLst>
          </p:cNvPr>
          <p:cNvSpPr/>
          <p:nvPr/>
        </p:nvSpPr>
        <p:spPr>
          <a:xfrm>
            <a:off x="2980859" y="2474433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HWE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5A126-57B9-4149-9976-34B836C94AFE}"/>
              </a:ext>
            </a:extLst>
          </p:cNvPr>
          <p:cNvSpPr/>
          <p:nvPr/>
        </p:nvSpPr>
        <p:spPr>
          <a:xfrm>
            <a:off x="5640932" y="2423572"/>
            <a:ext cx="65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LE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86FE60-37B5-3C4D-8F5A-00CC40E42474}"/>
              </a:ext>
            </a:extLst>
          </p:cNvPr>
          <p:cNvSpPr/>
          <p:nvPr/>
        </p:nvSpPr>
        <p:spPr>
          <a:xfrm>
            <a:off x="9720263" y="2468590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LD</a:t>
            </a:r>
            <a:endParaRPr lang="en-US" sz="3200" dirty="0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D66E72E3-AE77-9F47-9769-818B894C3668}"/>
              </a:ext>
            </a:extLst>
          </p:cNvPr>
          <p:cNvSpPr/>
          <p:nvPr/>
        </p:nvSpPr>
        <p:spPr>
          <a:xfrm>
            <a:off x="5606284" y="3225966"/>
            <a:ext cx="720436" cy="81504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F837B39B-BCF3-4240-9AA7-D63BF205B7FB}"/>
              </a:ext>
            </a:extLst>
          </p:cNvPr>
          <p:cNvSpPr/>
          <p:nvPr/>
        </p:nvSpPr>
        <p:spPr>
          <a:xfrm>
            <a:off x="9719896" y="3244230"/>
            <a:ext cx="720436" cy="81504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8890E-E7C9-B744-AAF8-564B0ED9DCFC}"/>
              </a:ext>
            </a:extLst>
          </p:cNvPr>
          <p:cNvSpPr/>
          <p:nvPr/>
        </p:nvSpPr>
        <p:spPr>
          <a:xfrm>
            <a:off x="2980860" y="4971639"/>
            <a:ext cx="1602133" cy="39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  <a:r>
              <a:rPr lang="en-US" sz="2800" baseline="-25000" dirty="0"/>
              <a:t>AB</a:t>
            </a:r>
            <a:r>
              <a:rPr lang="en-US" sz="2800" dirty="0"/>
              <a:t>=P</a:t>
            </a:r>
            <a:r>
              <a:rPr lang="en-US" sz="2800" baseline="-25000" dirty="0"/>
              <a:t>A</a:t>
            </a:r>
            <a:r>
              <a:rPr lang="en-US" sz="2800" dirty="0"/>
              <a:t>P</a:t>
            </a:r>
            <a:r>
              <a:rPr lang="en-US" sz="2800" baseline="-25000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C0C3A2-8150-B14C-8E82-4EFA0B7B4C01}"/>
              </a:ext>
            </a:extLst>
          </p:cNvPr>
          <p:cNvSpPr/>
          <p:nvPr/>
        </p:nvSpPr>
        <p:spPr>
          <a:xfrm>
            <a:off x="6844994" y="4586569"/>
            <a:ext cx="1933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nstantia" charset="0"/>
              </a:rPr>
              <a:t>LD Decay</a:t>
            </a:r>
            <a:endParaRPr lang="en-US" sz="3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41FE9F-6C0D-5641-AB76-FC3E2D7843AC}"/>
              </a:ext>
            </a:extLst>
          </p:cNvPr>
          <p:cNvCxnSpPr>
            <a:cxnSpLocks/>
          </p:cNvCxnSpPr>
          <p:nvPr/>
        </p:nvCxnSpPr>
        <p:spPr>
          <a:xfrm flipH="1">
            <a:off x="6866381" y="5171344"/>
            <a:ext cx="19854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3ACFB9-8128-6A42-B292-C77DE9D92A1D}"/>
              </a:ext>
            </a:extLst>
          </p:cNvPr>
          <p:cNvSpPr/>
          <p:nvPr/>
        </p:nvSpPr>
        <p:spPr>
          <a:xfrm>
            <a:off x="2980858" y="3341102"/>
            <a:ext cx="1360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P</a:t>
            </a:r>
            <a:r>
              <a:rPr lang="en-US" sz="3200" baseline="-25000" dirty="0">
                <a:latin typeface="Constantia" charset="0"/>
              </a:rPr>
              <a:t>AA</a:t>
            </a:r>
            <a:r>
              <a:rPr lang="en-US" sz="3200" dirty="0">
                <a:latin typeface="Constantia" charset="0"/>
              </a:rPr>
              <a:t>=P</a:t>
            </a:r>
            <a:r>
              <a:rPr lang="en-US" sz="3200" baseline="30000" dirty="0">
                <a:latin typeface="Constantia" charset="0"/>
              </a:rPr>
              <a:t>2</a:t>
            </a:r>
            <a:endParaRPr lang="en-US" sz="3200" baseline="30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3874F2-C0A5-E947-B30F-40CD4EC97EBC}"/>
              </a:ext>
            </a:extLst>
          </p:cNvPr>
          <p:cNvSpPr/>
          <p:nvPr/>
        </p:nvSpPr>
        <p:spPr>
          <a:xfrm>
            <a:off x="8988545" y="4971639"/>
            <a:ext cx="1980048" cy="39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  <a:r>
              <a:rPr lang="en-US" sz="2800" baseline="-25000" dirty="0"/>
              <a:t>AB</a:t>
            </a:r>
            <a:r>
              <a:rPr lang="en-US" sz="2800" dirty="0"/>
              <a:t>!=P</a:t>
            </a:r>
            <a:r>
              <a:rPr lang="en-US" sz="2800" baseline="-25000" dirty="0"/>
              <a:t>A</a:t>
            </a:r>
            <a:r>
              <a:rPr lang="en-US" sz="2800" dirty="0"/>
              <a:t>P</a:t>
            </a:r>
            <a:r>
              <a:rPr lang="en-US" sz="2800" baseline="-25000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9A64C2-ABF3-1440-B88A-4B1612F010B7}"/>
              </a:ext>
            </a:extLst>
          </p:cNvPr>
          <p:cNvSpPr/>
          <p:nvPr/>
        </p:nvSpPr>
        <p:spPr>
          <a:xfrm>
            <a:off x="4998325" y="4971639"/>
            <a:ext cx="1636782" cy="39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  <a:r>
              <a:rPr lang="en-US" sz="2800" baseline="-25000" dirty="0"/>
              <a:t>AB</a:t>
            </a:r>
            <a:r>
              <a:rPr lang="en-US" sz="2800" dirty="0"/>
              <a:t>=P</a:t>
            </a:r>
            <a:r>
              <a:rPr lang="en-US" sz="2800" baseline="-25000" dirty="0"/>
              <a:t>A</a:t>
            </a:r>
            <a:r>
              <a:rPr lang="en-US" sz="2800" dirty="0"/>
              <a:t>P</a:t>
            </a:r>
            <a:r>
              <a:rPr lang="en-US" sz="2800" baseline="-25000" dirty="0"/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5FC5CE-43FD-534A-A518-97F63426A731}"/>
              </a:ext>
            </a:extLst>
          </p:cNvPr>
          <p:cNvSpPr/>
          <p:nvPr/>
        </p:nvSpPr>
        <p:spPr>
          <a:xfrm>
            <a:off x="4777529" y="5851275"/>
            <a:ext cx="6450036" cy="57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3A7C5B-EF61-9C4A-A172-740A4B3AEBE0}"/>
              </a:ext>
            </a:extLst>
          </p:cNvPr>
          <p:cNvSpPr/>
          <p:nvPr/>
        </p:nvSpPr>
        <p:spPr>
          <a:xfrm>
            <a:off x="8523235" y="5430531"/>
            <a:ext cx="2704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onstantia" charset="0"/>
              </a:rPr>
              <a:t>Same chromosome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1EA1AC-171C-9240-9A34-488D48500A58}"/>
              </a:ext>
            </a:extLst>
          </p:cNvPr>
          <p:cNvSpPr/>
          <p:nvPr/>
        </p:nvSpPr>
        <p:spPr>
          <a:xfrm>
            <a:off x="8027166" y="599001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onstantia" charset="0"/>
              </a:rPr>
              <a:t>different chromosome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0E02A-C43C-B542-93BD-BA39C54D6E13}"/>
              </a:ext>
            </a:extLst>
          </p:cNvPr>
          <p:cNvSpPr/>
          <p:nvPr/>
        </p:nvSpPr>
        <p:spPr>
          <a:xfrm rot="16200000">
            <a:off x="10398868" y="5146245"/>
            <a:ext cx="2225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nstantia" charset="0"/>
              </a:rPr>
              <a:t>Association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24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/>
      <p:bldP spid="2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/>
              <a:t>Trait-marker association</a:t>
            </a:r>
          </a:p>
          <a:p>
            <a:r>
              <a:rPr lang="en-US" dirty="0">
                <a:latin typeface="Constantia" charset="0"/>
              </a:rPr>
              <a:t>Hardy-Weinberg principle</a:t>
            </a:r>
          </a:p>
          <a:p>
            <a:r>
              <a:rPr lang="en-US" dirty="0"/>
              <a:t>Linkage an recombination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>
                <a:latin typeface="Constantia" charset="0"/>
              </a:rPr>
              <a:t>D </a:t>
            </a:r>
          </a:p>
          <a:p>
            <a:pPr lvl="1"/>
            <a:r>
              <a:rPr lang="en-US" dirty="0">
                <a:latin typeface="Constantia" charset="0"/>
              </a:rPr>
              <a:t>D’</a:t>
            </a:r>
          </a:p>
          <a:p>
            <a:pPr lvl="1"/>
            <a:r>
              <a:rPr lang="en-US" dirty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>
                <a:latin typeface="Constantia" charset="0"/>
              </a:rPr>
              <a:t>LD decay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838201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By May 31, 2013</a:t>
            </a:r>
          </a:p>
        </p:txBody>
      </p:sp>
    </p:spTree>
    <p:extLst>
      <p:ext uri="{BB962C8B-B14F-4D97-AF65-F5344CB8AC3E}">
        <p14:creationId xmlns:p14="http://schemas.microsoft.com/office/powerpoint/2010/main" val="270963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420161"/>
              </p:ext>
            </p:extLst>
          </p:nvPr>
        </p:nvGraphicFramePr>
        <p:xfrm>
          <a:off x="2489914" y="1355782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30219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Association analysis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9771"/>
              </p:ext>
            </p:extLst>
          </p:nvPr>
        </p:nvGraphicFramePr>
        <p:xfrm>
          <a:off x="2489914" y="3746685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28330" y="5975377"/>
            <a:ext cx="5993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4164" y="6052321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1-pchisq(9.72,1)</a:t>
            </a:r>
          </a:p>
        </p:txBody>
      </p:sp>
      <p:sp>
        <p:nvSpPr>
          <p:cNvPr id="8" name="Rectangle 7"/>
          <p:cNvSpPr/>
          <p:nvPr/>
        </p:nvSpPr>
        <p:spPr>
          <a:xfrm>
            <a:off x="9209327" y="6052321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0.0018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383813" y="2218288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Observed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1383813" y="4707065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38200" y="29351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The Hardy–Weinberg (HD)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Allele and genotype frequencies in a population will remain constant from generation to generation in the absence of other evolutionary influences. </a:t>
            </a:r>
          </a:p>
          <a:p>
            <a:r>
              <a:rPr lang="en-US" dirty="0">
                <a:latin typeface="Constantia" charset="0"/>
              </a:rPr>
              <a:t>These influences include non-random mating, mutation, selection, genetic drift, gene flow and meiotic drive.</a:t>
            </a:r>
          </a:p>
          <a:p>
            <a:r>
              <a:rPr lang="en-US" dirty="0">
                <a:latin typeface="Constantia" charset="0"/>
              </a:rPr>
              <a:t>Allele frequency: f(A)=p, f(a)=q</a:t>
            </a:r>
          </a:p>
          <a:p>
            <a:r>
              <a:rPr lang="en-US" dirty="0">
                <a:latin typeface="Constantia" charset="0"/>
              </a:rPr>
              <a:t>Genotype frequency: f(AA)=p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f(aa)=q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f(Aa)=2pq</a:t>
            </a:r>
          </a:p>
          <a:p>
            <a:r>
              <a:rPr lang="en-US" dirty="0">
                <a:latin typeface="Constantia" charset="0"/>
              </a:rPr>
              <a:t>Both allele and genotype frequency remain unchanged: Hardy-Weinberg equilibrium</a:t>
            </a:r>
          </a:p>
        </p:txBody>
      </p:sp>
    </p:spTree>
    <p:extLst>
      <p:ext uri="{BB962C8B-B14F-4D97-AF65-F5344CB8AC3E}">
        <p14:creationId xmlns:p14="http://schemas.microsoft.com/office/powerpoint/2010/main" val="1738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38200" y="29351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HD principle for two loci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72" y="1825625"/>
            <a:ext cx="11673658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First locus: A and a alleles; Second locus: B and b alleles</a:t>
            </a:r>
          </a:p>
          <a:p>
            <a:r>
              <a:rPr lang="en-US" dirty="0">
                <a:latin typeface="Constantia" charset="0"/>
              </a:rPr>
              <a:t>Allele frequency: 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+P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baseline="-25000" dirty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= 1, 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 err="1">
                <a:latin typeface="Constantia" charset="0"/>
              </a:rPr>
              <a:t>+P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=1</a:t>
            </a:r>
          </a:p>
          <a:p>
            <a:r>
              <a:rPr lang="en-US" dirty="0"/>
              <a:t>Haplotype</a:t>
            </a:r>
            <a:r>
              <a:rPr lang="en-US" dirty="0">
                <a:latin typeface="Constantia" charset="0"/>
              </a:rPr>
              <a:t> frequency: P</a:t>
            </a:r>
            <a:r>
              <a:rPr lang="en-US" baseline="-25000" dirty="0">
                <a:latin typeface="Constantia" charset="0"/>
              </a:rPr>
              <a:t>AB</a:t>
            </a:r>
            <a:r>
              <a:rPr lang="en-US" dirty="0">
                <a:latin typeface="Constantia" charset="0"/>
              </a:rPr>
              <a:t>=P</a:t>
            </a:r>
            <a:r>
              <a:rPr lang="en-US" baseline="-25000" dirty="0">
                <a:latin typeface="Constantia" charset="0"/>
              </a:rPr>
              <a:t>A</a:t>
            </a:r>
            <a:r>
              <a:rPr lang="en-US" dirty="0">
                <a:latin typeface="Constantia" charset="0"/>
              </a:rPr>
              <a:t>P</a:t>
            </a:r>
            <a:r>
              <a:rPr lang="en-US" baseline="-25000" dirty="0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ab</a:t>
            </a:r>
            <a:r>
              <a:rPr lang="en-US" dirty="0">
                <a:latin typeface="Constantia" charset="0"/>
              </a:rPr>
              <a:t>=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, so on so forth</a:t>
            </a:r>
          </a:p>
          <a:p>
            <a:r>
              <a:rPr lang="en-US" dirty="0"/>
              <a:t>Haplotype</a:t>
            </a:r>
            <a:r>
              <a:rPr lang="en-US" dirty="0">
                <a:latin typeface="Constantia" charset="0"/>
              </a:rPr>
              <a:t> frequency reaches the equilibrium stage with one generation of random matting if the two loci are on different chromosomes</a:t>
            </a:r>
          </a:p>
          <a:p>
            <a:r>
              <a:rPr lang="en-US" dirty="0">
                <a:latin typeface="Constantia" charset="0"/>
              </a:rPr>
              <a:t>It takes multiple generation to reach the the equilibrium stage if the two loci are on the same chromosome</a:t>
            </a:r>
          </a:p>
          <a:p>
            <a:r>
              <a:rPr lang="en-US" dirty="0">
                <a:latin typeface="Constantia" charset="0"/>
              </a:rPr>
              <a:t>It takes more generation to move out the linkage  disequilibrium stage with lower recombination rate between the two loci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+mn-lt"/>
                <a:ea typeface="ＭＳ Ｐゴシック" charset="-128"/>
              </a:rPr>
              <a:t>Linkage equilibrium and </a:t>
            </a:r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Disequilibrium</a:t>
            </a:r>
            <a:endParaRPr lang="en-US" altLang="en-US" b="1" dirty="0">
              <a:solidFill>
                <a:schemeClr val="accen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E2712C-4BF2-B34D-AE9C-6534331592E2}"/>
              </a:ext>
            </a:extLst>
          </p:cNvPr>
          <p:cNvSpPr/>
          <p:nvPr/>
        </p:nvSpPr>
        <p:spPr>
          <a:xfrm>
            <a:off x="1021080" y="1661775"/>
            <a:ext cx="1066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Linkage equilibrium</a:t>
            </a:r>
            <a:r>
              <a:rPr lang="en-US" sz="3200" dirty="0"/>
              <a:t>: haplotype frequencies in a population have the same value that they would have if the genes at each locus were combined at random.</a:t>
            </a:r>
          </a:p>
          <a:p>
            <a:r>
              <a:rPr lang="en-US" sz="3200" b="1" dirty="0"/>
              <a:t>Linkage disequilibrium</a:t>
            </a:r>
            <a:r>
              <a:rPr lang="en-US" sz="3200" dirty="0"/>
              <a:t>: Non-random association of alleles at different loci in a given population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73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+mn-lt"/>
                <a:ea typeface="ＭＳ Ｐゴシック" charset="-128"/>
              </a:rPr>
              <a:t>Linkage </a:t>
            </a:r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Disequilibrium Quantification</a:t>
            </a:r>
            <a:endParaRPr lang="en-US" altLang="en-US" b="1" dirty="0">
              <a:solidFill>
                <a:schemeClr val="accent1"/>
              </a:solidFill>
              <a:latin typeface="+mn-lt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3899" y="2554510"/>
                <a:ext cx="8534400" cy="21844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defRPr/>
                </a:pPr>
                <a:r>
                  <a:rPr lang="en-US" dirty="0"/>
                  <a:t>Linkage equilibrium: P</a:t>
                </a:r>
                <a:r>
                  <a:rPr lang="en-US" baseline="-25000" dirty="0"/>
                  <a:t>AB</a:t>
                </a:r>
                <a:r>
                  <a:rPr lang="en-US" dirty="0"/>
                  <a:t>=P</a:t>
                </a:r>
                <a:r>
                  <a:rPr lang="en-US" baseline="-25000" dirty="0"/>
                  <a:t>A</a:t>
                </a:r>
                <a:r>
                  <a:rPr lang="en-US" dirty="0"/>
                  <a:t>P</a:t>
                </a:r>
                <a:r>
                  <a:rPr lang="en-US" baseline="-25000" dirty="0"/>
                  <a:t>B</a:t>
                </a:r>
                <a:endParaRPr lang="en-US" dirty="0"/>
              </a:p>
              <a:p>
                <a:pPr>
                  <a:buFont typeface="Wingdings 2" charset="0"/>
                  <a:buChar char=""/>
                  <a:defRPr/>
                </a:pPr>
                <a:r>
                  <a:rPr lang="en-US" sz="4000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/>
                  <a:t>(</a:t>
                </a:r>
                <a:r>
                  <a:rPr lang="en-US" dirty="0" err="1"/>
                  <a:t>ifference</a:t>
                </a:r>
                <a:r>
                  <a:rPr lang="en-US" dirty="0"/>
                  <a:t>)=P</a:t>
                </a:r>
                <a:r>
                  <a:rPr lang="en-US" baseline="-25000" dirty="0"/>
                  <a:t>AB</a:t>
                </a:r>
                <a:r>
                  <a:rPr lang="en-US" dirty="0"/>
                  <a:t>-P</a:t>
                </a:r>
                <a:r>
                  <a:rPr lang="en-US" baseline="-25000" dirty="0"/>
                  <a:t>A</a:t>
                </a:r>
                <a:r>
                  <a:rPr lang="en-US" dirty="0"/>
                  <a:t>P</a:t>
                </a:r>
                <a:r>
                  <a:rPr lang="en-US" baseline="-25000" dirty="0"/>
                  <a:t>B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𝑒𝑞𝑢𝑖𝑙𝑖𝑏𝑟𝑖𝑢𝑚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𝑛𝑜𝑛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𝑧𝑒𝑟𝑜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𝑑𝑖𝑠𝑒𝑞𝑢𝑖𝑙𝑖𝑏𝑟𝑖𝑢𝑚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3899" y="2554510"/>
                <a:ext cx="8534400" cy="2184400"/>
              </a:xfrm>
              <a:blipFill>
                <a:blip r:embed="rId2"/>
                <a:stretch>
                  <a:fillRect l="-2080" t="-77457" b="-1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65335" y="0"/>
            <a:ext cx="8229600" cy="10445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Linkage Disequilibrium (LD)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22098"/>
              </p:ext>
            </p:extLst>
          </p:nvPr>
        </p:nvGraphicFramePr>
        <p:xfrm>
          <a:off x="2590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.6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.4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.7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.3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90800" y="2684463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type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Observed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4970462"/>
            <a:ext cx="6553200" cy="668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D = P</a:t>
            </a:r>
            <a:r>
              <a:rPr lang="en-US" sz="3200" baseline="-25000" dirty="0"/>
              <a:t>AB</a:t>
            </a:r>
            <a:r>
              <a:rPr lang="en-US" sz="3200" dirty="0"/>
              <a:t>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 		</a:t>
            </a:r>
            <a:r>
              <a:rPr lang="en-US" sz="3200" dirty="0"/>
              <a:t>=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endParaRPr lang="en-US" sz="3200" baseline="-25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0" y="3827463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equilibrium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0.42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0.28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0.12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Difference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43DF95-4E7D-6245-BE2D-6493F79C1E8C}"/>
              </a:ext>
            </a:extLst>
          </p:cNvPr>
          <p:cNvSpPr txBox="1">
            <a:spLocks/>
          </p:cNvSpPr>
          <p:nvPr/>
        </p:nvSpPr>
        <p:spPr>
          <a:xfrm>
            <a:off x="2937162" y="5573279"/>
            <a:ext cx="6553200" cy="69301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=-(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baseline="-25000" dirty="0"/>
              <a:t>)</a:t>
            </a:r>
            <a:r>
              <a:rPr lang="en-US" sz="3200" dirty="0"/>
              <a:t> 	      =-(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 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A80501-CBAA-B261-E887-5173E0300CAD}"/>
              </a:ext>
            </a:extLst>
          </p:cNvPr>
          <p:cNvSpPr/>
          <p:nvPr/>
        </p:nvSpPr>
        <p:spPr>
          <a:xfrm>
            <a:off x="3217762" y="4986338"/>
            <a:ext cx="798653" cy="14607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B007CC-A6A2-B06C-5DD0-FF173CDFD773}"/>
              </a:ext>
            </a:extLst>
          </p:cNvPr>
          <p:cNvSpPr/>
          <p:nvPr/>
        </p:nvSpPr>
        <p:spPr>
          <a:xfrm>
            <a:off x="6449028" y="4970462"/>
            <a:ext cx="798653" cy="14607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1084</Words>
  <Application>Microsoft Macintosh PowerPoint</Application>
  <PresentationFormat>Widescreen</PresentationFormat>
  <Paragraphs>312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Candara</vt:lpstr>
      <vt:lpstr>Constantia</vt:lpstr>
      <vt:lpstr>Helvetica</vt:lpstr>
      <vt:lpstr>Symbol</vt:lpstr>
      <vt:lpstr>Wingdings 2</vt:lpstr>
      <vt:lpstr>Office Theme</vt:lpstr>
      <vt:lpstr>Statistical Genomics</vt:lpstr>
      <vt:lpstr>Outline</vt:lpstr>
      <vt:lpstr>PowerPoint Presentation</vt:lpstr>
      <vt:lpstr>Association analysis</vt:lpstr>
      <vt:lpstr>The Hardy–Weinberg (HD) principle</vt:lpstr>
      <vt:lpstr>HD principle for two loci</vt:lpstr>
      <vt:lpstr>Linkage equilibrium and Disequilibrium</vt:lpstr>
      <vt:lpstr>Linkage Disequilibrium Quantification</vt:lpstr>
      <vt:lpstr>Linkage Disequilibrium (LD)</vt:lpstr>
      <vt:lpstr>Lemma</vt:lpstr>
      <vt:lpstr>D depends on allele frequency</vt:lpstr>
      <vt:lpstr>Property of D</vt:lpstr>
      <vt:lpstr>Modification of D: D’</vt:lpstr>
      <vt:lpstr>Example</vt:lpstr>
      <vt:lpstr>No effect by switching A to a</vt:lpstr>
      <vt:lpstr>R2</vt:lpstr>
      <vt:lpstr>Summary of LD statistics</vt:lpstr>
      <vt:lpstr>Causes of LD</vt:lpstr>
      <vt:lpstr>Mutation and selection</vt:lpstr>
      <vt:lpstr>Change in D over time</vt:lpstr>
      <vt:lpstr>Change in D over time</vt:lpstr>
      <vt:lpstr>Human out of Africa</vt:lpstr>
      <vt:lpstr>LD decay over distance</vt:lpstr>
      <vt:lpstr>HW equilibrium, Linkage equilibrium and Linkage disequilibrium</vt:lpstr>
      <vt:lpstr>Highlight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118</cp:revision>
  <dcterms:created xsi:type="dcterms:W3CDTF">2020-01-18T23:14:17Z</dcterms:created>
  <dcterms:modified xsi:type="dcterms:W3CDTF">2023-02-10T19:54:47Z</dcterms:modified>
</cp:coreProperties>
</file>