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341" r:id="rId3"/>
    <p:sldId id="387" r:id="rId4"/>
    <p:sldId id="365" r:id="rId5"/>
    <p:sldId id="366" r:id="rId6"/>
    <p:sldId id="369" r:id="rId7"/>
    <p:sldId id="370" r:id="rId8"/>
    <p:sldId id="373" r:id="rId9"/>
    <p:sldId id="371" r:id="rId10"/>
    <p:sldId id="375" r:id="rId11"/>
    <p:sldId id="374" r:id="rId12"/>
    <p:sldId id="376" r:id="rId13"/>
    <p:sldId id="361" r:id="rId14"/>
    <p:sldId id="362" r:id="rId15"/>
    <p:sldId id="381" r:id="rId16"/>
    <p:sldId id="379" r:id="rId17"/>
    <p:sldId id="380" r:id="rId18"/>
    <p:sldId id="388" r:id="rId19"/>
    <p:sldId id="382" r:id="rId20"/>
    <p:sldId id="389" r:id="rId21"/>
    <p:sldId id="383" r:id="rId22"/>
    <p:sldId id="385" r:id="rId23"/>
    <p:sldId id="384" r:id="rId24"/>
    <p:sldId id="363" r:id="rId25"/>
    <p:sldId id="378" r:id="rId26"/>
    <p:sldId id="386" r:id="rId27"/>
    <p:sldId id="3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81536"/>
  </p:normalViewPr>
  <p:slideViewPr>
    <p:cSldViewPr snapToGrid="0" snapToObjects="1">
      <p:cViewPr varScale="1">
        <p:scale>
          <a:sx n="110" d="100"/>
          <a:sy n="110" d="100"/>
        </p:scale>
        <p:origin x="1832"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2/24/23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2/24/23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2/24/23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2/24/23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2/24/23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Kinship</a:t>
            </a:r>
            <a:endParaRPr lang="en-US" sz="2800" b="1" dirty="0">
              <a:solidFill>
                <a:schemeClr val="bg2">
                  <a:lumMod val="50000"/>
                </a:schemeClr>
              </a:solidFill>
            </a:endParaRP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7472" y="6545"/>
            <a:ext cx="10515600" cy="1325563"/>
          </a:xfrm>
        </p:spPr>
        <p:txBody>
          <a:bodyPr/>
          <a:lstStyle/>
          <a:p>
            <a:pPr algn="ctr"/>
            <a:r>
              <a:rPr lang="en-US" b="1" dirty="0">
                <a:solidFill>
                  <a:schemeClr val="accent1"/>
                </a:solidFill>
                <a:latin typeface="+mn-lt"/>
              </a:rPr>
              <a:t>IBS(Status) vs IBD(decent)</a:t>
            </a:r>
          </a:p>
        </p:txBody>
      </p:sp>
      <p:sp>
        <p:nvSpPr>
          <p:cNvPr id="5" name="TextBox 4"/>
          <p:cNvSpPr txBox="1"/>
          <p:nvPr/>
        </p:nvSpPr>
        <p:spPr>
          <a:xfrm>
            <a:off x="1502871" y="3238704"/>
            <a:ext cx="2197100" cy="461665"/>
          </a:xfrm>
          <a:prstGeom prst="rect">
            <a:avLst/>
          </a:prstGeom>
          <a:noFill/>
        </p:spPr>
        <p:txBody>
          <a:bodyPr wrap="square" rtlCol="0">
            <a:spAutoFit/>
          </a:bodyPr>
          <a:lstStyle/>
          <a:p>
            <a:pPr algn="ctr"/>
            <a:r>
              <a:rPr lang="en-US" sz="2400" dirty="0"/>
              <a:t>Parents</a:t>
            </a:r>
          </a:p>
        </p:txBody>
      </p:sp>
      <p:sp>
        <p:nvSpPr>
          <p:cNvPr id="6" name="TextBox 5"/>
          <p:cNvSpPr txBox="1"/>
          <p:nvPr/>
        </p:nvSpPr>
        <p:spPr>
          <a:xfrm>
            <a:off x="1915621" y="4632149"/>
            <a:ext cx="2197100" cy="461665"/>
          </a:xfrm>
          <a:prstGeom prst="rect">
            <a:avLst/>
          </a:prstGeom>
          <a:noFill/>
        </p:spPr>
        <p:txBody>
          <a:bodyPr wrap="square" rtlCol="0">
            <a:spAutoFit/>
          </a:bodyPr>
          <a:lstStyle/>
          <a:p>
            <a:pPr algn="ctr"/>
            <a:r>
              <a:rPr lang="en-US" sz="2400" dirty="0"/>
              <a:t>Offspring (O)</a:t>
            </a:r>
          </a:p>
        </p:txBody>
      </p:sp>
      <p:sp>
        <p:nvSpPr>
          <p:cNvPr id="7" name="TextBox 6"/>
          <p:cNvSpPr txBox="1"/>
          <p:nvPr/>
        </p:nvSpPr>
        <p:spPr>
          <a:xfrm>
            <a:off x="3528521" y="3238705"/>
            <a:ext cx="965200" cy="461665"/>
          </a:xfrm>
          <a:prstGeom prst="rect">
            <a:avLst/>
          </a:prstGeom>
          <a:noFill/>
        </p:spPr>
        <p:txBody>
          <a:bodyPr wrap="square" rtlCol="0">
            <a:spAutoFit/>
          </a:bodyPr>
          <a:lstStyle/>
          <a:p>
            <a:pPr algn="ctr"/>
            <a:r>
              <a:rPr lang="en-US" sz="2400" dirty="0"/>
              <a:t>A / B</a:t>
            </a:r>
          </a:p>
        </p:txBody>
      </p:sp>
      <p:sp>
        <p:nvSpPr>
          <p:cNvPr id="8" name="TextBox 7"/>
          <p:cNvSpPr txBox="1"/>
          <p:nvPr/>
        </p:nvSpPr>
        <p:spPr>
          <a:xfrm>
            <a:off x="3985721" y="4632147"/>
            <a:ext cx="901700" cy="461665"/>
          </a:xfrm>
          <a:prstGeom prst="rect">
            <a:avLst/>
          </a:prstGeom>
          <a:noFill/>
        </p:spPr>
        <p:txBody>
          <a:bodyPr wrap="square" rtlCol="0">
            <a:spAutoFit/>
          </a:bodyPr>
          <a:lstStyle/>
          <a:p>
            <a:pPr algn="ctr"/>
            <a:r>
              <a:rPr lang="en-US" sz="2400" dirty="0"/>
              <a:t>A</a:t>
            </a:r>
          </a:p>
        </p:txBody>
      </p:sp>
      <p:sp>
        <p:nvSpPr>
          <p:cNvPr id="11" name="TextBox 10"/>
          <p:cNvSpPr txBox="1"/>
          <p:nvPr/>
        </p:nvSpPr>
        <p:spPr>
          <a:xfrm>
            <a:off x="6320001" y="2636748"/>
            <a:ext cx="4343400" cy="461665"/>
          </a:xfrm>
          <a:prstGeom prst="rect">
            <a:avLst/>
          </a:prstGeom>
          <a:noFill/>
        </p:spPr>
        <p:txBody>
          <a:bodyPr wrap="square" rtlCol="0">
            <a:spAutoFit/>
          </a:bodyPr>
          <a:lstStyle/>
          <a:p>
            <a:r>
              <a:rPr lang="en-US" sz="2400" dirty="0"/>
              <a:t>IBS(X,O): ½ </a:t>
            </a:r>
          </a:p>
        </p:txBody>
      </p:sp>
      <p:sp>
        <p:nvSpPr>
          <p:cNvPr id="12" name="TextBox 11"/>
          <p:cNvSpPr txBox="1"/>
          <p:nvPr/>
        </p:nvSpPr>
        <p:spPr>
          <a:xfrm>
            <a:off x="6320001" y="4324213"/>
            <a:ext cx="4203700" cy="461665"/>
          </a:xfrm>
          <a:prstGeom prst="rect">
            <a:avLst/>
          </a:prstGeom>
          <a:noFill/>
        </p:spPr>
        <p:txBody>
          <a:bodyPr wrap="square" rtlCol="0">
            <a:spAutoFit/>
          </a:bodyPr>
          <a:lstStyle/>
          <a:p>
            <a:r>
              <a:rPr lang="en-US" sz="2400" dirty="0"/>
              <a:t>IBD(X,O): ½ * ½ = ¼ </a:t>
            </a:r>
          </a:p>
        </p:txBody>
      </p:sp>
      <p:sp>
        <p:nvSpPr>
          <p:cNvPr id="13" name="TextBox 12"/>
          <p:cNvSpPr txBox="1"/>
          <p:nvPr/>
        </p:nvSpPr>
        <p:spPr>
          <a:xfrm>
            <a:off x="4557220" y="4632147"/>
            <a:ext cx="567333" cy="461665"/>
          </a:xfrm>
          <a:prstGeom prst="rect">
            <a:avLst/>
          </a:prstGeom>
          <a:noFill/>
        </p:spPr>
        <p:txBody>
          <a:bodyPr wrap="square" rtlCol="0">
            <a:spAutoFit/>
          </a:bodyPr>
          <a:lstStyle/>
          <a:p>
            <a:pPr algn="ctr"/>
            <a:r>
              <a:rPr lang="en-US" sz="2400" dirty="0"/>
              <a:t>/ A</a:t>
            </a:r>
          </a:p>
        </p:txBody>
      </p:sp>
      <p:cxnSp>
        <p:nvCxnSpPr>
          <p:cNvPr id="14" name="Straight Arrow Connector 16"/>
          <p:cNvCxnSpPr>
            <a:cxnSpLocks noChangeShapeType="1"/>
          </p:cNvCxnSpPr>
          <p:nvPr/>
        </p:nvCxnSpPr>
        <p:spPr bwMode="auto">
          <a:xfrm flipH="1" flipV="1">
            <a:off x="3852928" y="3700366"/>
            <a:ext cx="440769" cy="918845"/>
          </a:xfrm>
          <a:prstGeom prst="straightConnector1">
            <a:avLst/>
          </a:prstGeom>
          <a:noFill/>
          <a:ln w="38100">
            <a:solidFill>
              <a:schemeClr val="tx1"/>
            </a:solidFill>
            <a:round/>
            <a:headEnd type="stealth"/>
            <a:tailEnd/>
          </a:ln>
        </p:spPr>
      </p:cxnSp>
      <p:sp>
        <p:nvSpPr>
          <p:cNvPr id="16" name="TextBox 15"/>
          <p:cNvSpPr txBox="1"/>
          <p:nvPr/>
        </p:nvSpPr>
        <p:spPr>
          <a:xfrm>
            <a:off x="4815031" y="3242926"/>
            <a:ext cx="965200" cy="461665"/>
          </a:xfrm>
          <a:prstGeom prst="rect">
            <a:avLst/>
          </a:prstGeom>
          <a:noFill/>
        </p:spPr>
        <p:txBody>
          <a:bodyPr wrap="square" rtlCol="0">
            <a:spAutoFit/>
          </a:bodyPr>
          <a:lstStyle/>
          <a:p>
            <a:pPr algn="ctr"/>
            <a:r>
              <a:rPr lang="en-US" sz="2400" dirty="0"/>
              <a:t>A / A</a:t>
            </a:r>
          </a:p>
        </p:txBody>
      </p:sp>
      <p:sp>
        <p:nvSpPr>
          <p:cNvPr id="17" name="Rectangle 16"/>
          <p:cNvSpPr/>
          <p:nvPr/>
        </p:nvSpPr>
        <p:spPr>
          <a:xfrm>
            <a:off x="3494787" y="3981590"/>
            <a:ext cx="589994" cy="369332"/>
          </a:xfrm>
          <a:prstGeom prst="rect">
            <a:avLst/>
          </a:prstGeom>
        </p:spPr>
        <p:txBody>
          <a:bodyPr wrap="square">
            <a:spAutoFit/>
          </a:bodyPr>
          <a:lstStyle/>
          <a:p>
            <a:r>
              <a:rPr lang="en-US" dirty="0"/>
              <a:t>A:½</a:t>
            </a:r>
          </a:p>
        </p:txBody>
      </p:sp>
      <p:cxnSp>
        <p:nvCxnSpPr>
          <p:cNvPr id="18" name="Straight Arrow Connector 16"/>
          <p:cNvCxnSpPr>
            <a:cxnSpLocks noChangeShapeType="1"/>
          </p:cNvCxnSpPr>
          <p:nvPr/>
        </p:nvCxnSpPr>
        <p:spPr bwMode="auto">
          <a:xfrm flipV="1">
            <a:off x="4894427" y="3737507"/>
            <a:ext cx="346055" cy="894639"/>
          </a:xfrm>
          <a:prstGeom prst="straightConnector1">
            <a:avLst/>
          </a:prstGeom>
          <a:noFill/>
          <a:ln w="38100">
            <a:solidFill>
              <a:schemeClr val="tx1"/>
            </a:solidFill>
            <a:round/>
            <a:headEnd type="stealth"/>
            <a:tailEnd/>
          </a:ln>
        </p:spPr>
      </p:cxnSp>
      <p:sp>
        <p:nvSpPr>
          <p:cNvPr id="22" name="Rectangle 21"/>
          <p:cNvSpPr/>
          <p:nvPr/>
        </p:nvSpPr>
        <p:spPr>
          <a:xfrm>
            <a:off x="5124554" y="3989163"/>
            <a:ext cx="589994" cy="369332"/>
          </a:xfrm>
          <a:prstGeom prst="rect">
            <a:avLst/>
          </a:prstGeom>
        </p:spPr>
        <p:txBody>
          <a:bodyPr wrap="square">
            <a:spAutoFit/>
          </a:bodyPr>
          <a:lstStyle/>
          <a:p>
            <a:r>
              <a:rPr lang="en-US" dirty="0"/>
              <a:t>A:1</a:t>
            </a:r>
          </a:p>
        </p:txBody>
      </p:sp>
      <p:sp>
        <p:nvSpPr>
          <p:cNvPr id="23" name="TextBox 22"/>
          <p:cNvSpPr txBox="1"/>
          <p:nvPr/>
        </p:nvSpPr>
        <p:spPr>
          <a:xfrm>
            <a:off x="3503121" y="2636426"/>
            <a:ext cx="965200" cy="461665"/>
          </a:xfrm>
          <a:prstGeom prst="rect">
            <a:avLst/>
          </a:prstGeom>
          <a:noFill/>
        </p:spPr>
        <p:txBody>
          <a:bodyPr wrap="square" rtlCol="0">
            <a:spAutoFit/>
          </a:bodyPr>
          <a:lstStyle/>
          <a:p>
            <a:pPr algn="ctr"/>
            <a:r>
              <a:rPr lang="en-US" sz="2400" dirty="0"/>
              <a:t>X</a:t>
            </a:r>
          </a:p>
        </p:txBody>
      </p:sp>
      <p:sp>
        <p:nvSpPr>
          <p:cNvPr id="24" name="TextBox 23"/>
          <p:cNvSpPr txBox="1"/>
          <p:nvPr/>
        </p:nvSpPr>
        <p:spPr>
          <a:xfrm>
            <a:off x="4760421" y="2641885"/>
            <a:ext cx="965200" cy="461665"/>
          </a:xfrm>
          <a:prstGeom prst="rect">
            <a:avLst/>
          </a:prstGeom>
          <a:noFill/>
        </p:spPr>
        <p:txBody>
          <a:bodyPr wrap="square" rtlCol="0">
            <a:spAutoFit/>
          </a:bodyPr>
          <a:lstStyle/>
          <a:p>
            <a:pPr algn="ctr"/>
            <a:r>
              <a:rPr lang="en-US" sz="2400" dirty="0"/>
              <a:t>Y</a:t>
            </a:r>
          </a:p>
        </p:txBody>
      </p:sp>
      <p:sp>
        <p:nvSpPr>
          <p:cNvPr id="25" name="TextBox 24"/>
          <p:cNvSpPr txBox="1"/>
          <p:nvPr/>
        </p:nvSpPr>
        <p:spPr>
          <a:xfrm>
            <a:off x="6320001" y="3096170"/>
            <a:ext cx="4343400" cy="461665"/>
          </a:xfrm>
          <a:prstGeom prst="rect">
            <a:avLst/>
          </a:prstGeom>
          <a:noFill/>
        </p:spPr>
        <p:txBody>
          <a:bodyPr wrap="square" rtlCol="0">
            <a:spAutoFit/>
          </a:bodyPr>
          <a:lstStyle/>
          <a:p>
            <a:r>
              <a:rPr lang="en-US" sz="2400" dirty="0"/>
              <a:t>IBS(Y,O): 1 </a:t>
            </a:r>
          </a:p>
        </p:txBody>
      </p:sp>
      <p:sp>
        <p:nvSpPr>
          <p:cNvPr id="26" name="TextBox 25"/>
          <p:cNvSpPr txBox="1"/>
          <p:nvPr/>
        </p:nvSpPr>
        <p:spPr>
          <a:xfrm>
            <a:off x="6320001" y="4785878"/>
            <a:ext cx="4203700" cy="461665"/>
          </a:xfrm>
          <a:prstGeom prst="rect">
            <a:avLst/>
          </a:prstGeom>
          <a:noFill/>
        </p:spPr>
        <p:txBody>
          <a:bodyPr wrap="square" rtlCol="0">
            <a:spAutoFit/>
          </a:bodyPr>
          <a:lstStyle/>
          <a:p>
            <a:r>
              <a:rPr lang="en-US" sz="2400" dirty="0"/>
              <a:t>IBD(Y,O): 1 * ½ = ½ </a:t>
            </a:r>
          </a:p>
        </p:txBody>
      </p:sp>
    </p:spTree>
    <p:extLst>
      <p:ext uri="{BB962C8B-B14F-4D97-AF65-F5344CB8AC3E}">
        <p14:creationId xmlns:p14="http://schemas.microsoft.com/office/powerpoint/2010/main" val="1788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7"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Twice Co-Ancestry</a:t>
            </a:r>
          </a:p>
        </p:txBody>
      </p:sp>
      <p:sp>
        <p:nvSpPr>
          <p:cNvPr id="4" name="Content Placeholder 3"/>
          <p:cNvSpPr>
            <a:spLocks noGrp="1"/>
          </p:cNvSpPr>
          <p:nvPr>
            <p:ph idx="1"/>
          </p:nvPr>
        </p:nvSpPr>
        <p:spPr>
          <a:xfrm>
            <a:off x="838200" y="1853334"/>
            <a:ext cx="10855036" cy="4351338"/>
          </a:xfrm>
        </p:spPr>
        <p:txBody>
          <a:bodyPr>
            <a:normAutofit/>
          </a:bodyPr>
          <a:lstStyle/>
          <a:p>
            <a:r>
              <a:rPr lang="en-US" sz="3600" dirty="0"/>
              <a:t>Additive genetic relationship matrix (A)</a:t>
            </a:r>
          </a:p>
          <a:p>
            <a:r>
              <a:rPr lang="en-US" sz="3600" dirty="0"/>
              <a:t>Numerator genetic relationship matrix</a:t>
            </a:r>
          </a:p>
          <a:p>
            <a:r>
              <a:rPr lang="en-US" sz="3600" dirty="0"/>
              <a:t>Diagonal = 1 + inbreeding coefficient</a:t>
            </a:r>
          </a:p>
          <a:p>
            <a:r>
              <a:rPr lang="en-US" sz="3600" dirty="0"/>
              <a:t>Off diagonal: twice the probability that two alleles, each sampled from an individual (identical by decent). </a:t>
            </a:r>
            <a:endParaRPr lang="en-US" sz="3600" dirty="0">
              <a:solidFill>
                <a:srgbClr val="FF0000"/>
              </a:solidFill>
            </a:endParaRPr>
          </a:p>
        </p:txBody>
      </p:sp>
    </p:spTree>
    <p:extLst>
      <p:ext uri="{BB962C8B-B14F-4D97-AF65-F5344CB8AC3E}">
        <p14:creationId xmlns:p14="http://schemas.microsoft.com/office/powerpoint/2010/main" val="7698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Wright's formula</a:t>
            </a:r>
          </a:p>
        </p:txBody>
      </p:sp>
      <p:sp>
        <p:nvSpPr>
          <p:cNvPr id="5" name="TextBox 4"/>
          <p:cNvSpPr txBox="1"/>
          <p:nvPr/>
        </p:nvSpPr>
        <p:spPr>
          <a:xfrm>
            <a:off x="2628900" y="3657601"/>
            <a:ext cx="2197100" cy="461665"/>
          </a:xfrm>
          <a:prstGeom prst="rect">
            <a:avLst/>
          </a:prstGeom>
          <a:noFill/>
        </p:spPr>
        <p:txBody>
          <a:bodyPr wrap="square" rtlCol="0">
            <a:spAutoFit/>
          </a:bodyPr>
          <a:lstStyle/>
          <a:p>
            <a:pPr algn="ctr"/>
            <a:r>
              <a:rPr lang="en-US" sz="2400" dirty="0"/>
              <a:t>Individuals</a:t>
            </a:r>
          </a:p>
        </p:txBody>
      </p:sp>
      <p:sp>
        <p:nvSpPr>
          <p:cNvPr id="7" name="TextBox 6"/>
          <p:cNvSpPr txBox="1"/>
          <p:nvPr/>
        </p:nvSpPr>
        <p:spPr>
          <a:xfrm>
            <a:off x="5372100" y="3657600"/>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8509000" y="3657600"/>
            <a:ext cx="863600" cy="461665"/>
          </a:xfrm>
          <a:prstGeom prst="rect">
            <a:avLst/>
          </a:prstGeom>
          <a:noFill/>
        </p:spPr>
        <p:txBody>
          <a:bodyPr wrap="square" rtlCol="0">
            <a:spAutoFit/>
          </a:bodyPr>
          <a:lstStyle/>
          <a:p>
            <a:pPr algn="ctr"/>
            <a:r>
              <a:rPr lang="en-US" sz="2400" dirty="0"/>
              <a:t>Y</a:t>
            </a:r>
          </a:p>
        </p:txBody>
      </p:sp>
      <p:sp>
        <p:nvSpPr>
          <p:cNvPr id="18" name="TextBox 17"/>
          <p:cNvSpPr txBox="1"/>
          <p:nvPr/>
        </p:nvSpPr>
        <p:spPr>
          <a:xfrm>
            <a:off x="2628900" y="2768601"/>
            <a:ext cx="2197100" cy="461665"/>
          </a:xfrm>
          <a:prstGeom prst="rect">
            <a:avLst/>
          </a:prstGeom>
          <a:noFill/>
        </p:spPr>
        <p:txBody>
          <a:bodyPr wrap="square" rtlCol="0">
            <a:spAutoFit/>
          </a:bodyPr>
          <a:lstStyle/>
          <a:p>
            <a:pPr algn="ctr"/>
            <a:r>
              <a:rPr lang="en-US" sz="2400" dirty="0"/>
              <a:t>Parents</a:t>
            </a:r>
          </a:p>
        </p:txBody>
      </p:sp>
      <p:sp>
        <p:nvSpPr>
          <p:cNvPr id="19" name="TextBox 18"/>
          <p:cNvSpPr txBox="1"/>
          <p:nvPr/>
        </p:nvSpPr>
        <p:spPr>
          <a:xfrm>
            <a:off x="4940300" y="2768600"/>
            <a:ext cx="863600" cy="461665"/>
          </a:xfrm>
          <a:prstGeom prst="rect">
            <a:avLst/>
          </a:prstGeom>
          <a:noFill/>
        </p:spPr>
        <p:txBody>
          <a:bodyPr wrap="square" rtlCol="0">
            <a:spAutoFit/>
          </a:bodyPr>
          <a:lstStyle/>
          <a:p>
            <a:pPr algn="ctr"/>
            <a:r>
              <a:rPr lang="en-US" sz="2400" dirty="0" err="1"/>
              <a:t>X</a:t>
            </a:r>
            <a:r>
              <a:rPr lang="en-US" sz="2400" baseline="-25000" dirty="0" err="1"/>
              <a:t>s</a:t>
            </a:r>
            <a:endParaRPr lang="en-US" sz="2400" baseline="-25000" dirty="0"/>
          </a:p>
        </p:txBody>
      </p:sp>
      <p:sp>
        <p:nvSpPr>
          <p:cNvPr id="21" name="TextBox 20"/>
          <p:cNvSpPr txBox="1"/>
          <p:nvPr/>
        </p:nvSpPr>
        <p:spPr>
          <a:xfrm>
            <a:off x="5861050" y="2768600"/>
            <a:ext cx="863600" cy="461665"/>
          </a:xfrm>
          <a:prstGeom prst="rect">
            <a:avLst/>
          </a:prstGeom>
          <a:noFill/>
        </p:spPr>
        <p:txBody>
          <a:bodyPr wrap="square" rtlCol="0">
            <a:spAutoFit/>
          </a:bodyPr>
          <a:lstStyle/>
          <a:p>
            <a:pPr algn="ctr"/>
            <a:r>
              <a:rPr lang="en-US" sz="2400" dirty="0" err="1"/>
              <a:t>X</a:t>
            </a:r>
            <a:r>
              <a:rPr lang="en-US" sz="2400" baseline="-25000" dirty="0" err="1"/>
              <a:t>d</a:t>
            </a:r>
            <a:endParaRPr lang="en-US" sz="2400" baseline="-25000" dirty="0"/>
          </a:p>
        </p:txBody>
      </p:sp>
      <p:sp>
        <p:nvSpPr>
          <p:cNvPr id="22" name="TextBox 21"/>
          <p:cNvSpPr txBox="1"/>
          <p:nvPr/>
        </p:nvSpPr>
        <p:spPr>
          <a:xfrm>
            <a:off x="8020050" y="2768600"/>
            <a:ext cx="863600" cy="461665"/>
          </a:xfrm>
          <a:prstGeom prst="rect">
            <a:avLst/>
          </a:prstGeom>
          <a:noFill/>
        </p:spPr>
        <p:txBody>
          <a:bodyPr wrap="square" rtlCol="0">
            <a:spAutoFit/>
          </a:bodyPr>
          <a:lstStyle/>
          <a:p>
            <a:pPr algn="ctr"/>
            <a:r>
              <a:rPr lang="en-US" sz="2400" dirty="0" err="1"/>
              <a:t>Y</a:t>
            </a:r>
            <a:r>
              <a:rPr lang="en-US" sz="2400" baseline="-25000" dirty="0" err="1"/>
              <a:t>s</a:t>
            </a:r>
            <a:endParaRPr lang="en-US" sz="2400" baseline="-25000" dirty="0"/>
          </a:p>
        </p:txBody>
      </p:sp>
      <p:sp>
        <p:nvSpPr>
          <p:cNvPr id="23" name="TextBox 22"/>
          <p:cNvSpPr txBox="1"/>
          <p:nvPr/>
        </p:nvSpPr>
        <p:spPr>
          <a:xfrm>
            <a:off x="8940800" y="2768600"/>
            <a:ext cx="863600" cy="461665"/>
          </a:xfrm>
          <a:prstGeom prst="rect">
            <a:avLst/>
          </a:prstGeom>
          <a:noFill/>
        </p:spPr>
        <p:txBody>
          <a:bodyPr wrap="square" rtlCol="0">
            <a:spAutoFit/>
          </a:bodyPr>
          <a:lstStyle/>
          <a:p>
            <a:pPr algn="ctr"/>
            <a:r>
              <a:rPr lang="en-US" sz="2400" dirty="0" err="1"/>
              <a:t>Y</a:t>
            </a:r>
            <a:r>
              <a:rPr lang="en-US" sz="2400" baseline="-25000" dirty="0" err="1"/>
              <a:t>d</a:t>
            </a:r>
            <a:endParaRPr lang="en-US" sz="2400" baseline="-25000" dirty="0"/>
          </a:p>
        </p:txBody>
      </p:sp>
      <p:sp>
        <p:nvSpPr>
          <p:cNvPr id="24" name="TextBox 23"/>
          <p:cNvSpPr txBox="1"/>
          <p:nvPr/>
        </p:nvSpPr>
        <p:spPr>
          <a:xfrm>
            <a:off x="2565400" y="5065975"/>
            <a:ext cx="7061200" cy="646331"/>
          </a:xfrm>
          <a:prstGeom prst="rect">
            <a:avLst/>
          </a:prstGeom>
          <a:noFill/>
        </p:spPr>
        <p:txBody>
          <a:bodyPr wrap="square" rtlCol="0">
            <a:spAutoFit/>
          </a:bodyPr>
          <a:lstStyle/>
          <a:p>
            <a:pPr algn="ctr"/>
            <a:r>
              <a:rPr lang="en-US" sz="3600" dirty="0" err="1"/>
              <a:t>a</a:t>
            </a:r>
            <a:r>
              <a:rPr lang="en-US" sz="3600" baseline="-25000" dirty="0" err="1"/>
              <a:t>XY</a:t>
            </a:r>
            <a:r>
              <a:rPr lang="en-US" sz="3600" dirty="0"/>
              <a:t> =  ¼ (</a:t>
            </a:r>
            <a:r>
              <a:rPr lang="en-US" sz="3600" dirty="0" err="1"/>
              <a:t>a</a:t>
            </a:r>
            <a:r>
              <a:rPr lang="en-US" sz="3600" baseline="-25000" dirty="0" err="1"/>
              <a:t>XsYs</a:t>
            </a:r>
            <a:r>
              <a:rPr lang="en-US" sz="3600" baseline="-25000" dirty="0"/>
              <a:t> </a:t>
            </a:r>
            <a:r>
              <a:rPr lang="en-US" sz="3600" dirty="0"/>
              <a:t>+ </a:t>
            </a:r>
            <a:r>
              <a:rPr lang="en-US" sz="3600" dirty="0" err="1"/>
              <a:t>a</a:t>
            </a:r>
            <a:r>
              <a:rPr lang="en-US" sz="3600" baseline="-25000" dirty="0" err="1"/>
              <a:t>XsYd</a:t>
            </a:r>
            <a:r>
              <a:rPr lang="en-US" sz="3600" baseline="-25000" dirty="0"/>
              <a:t> </a:t>
            </a:r>
            <a:r>
              <a:rPr lang="en-US" sz="3600" dirty="0"/>
              <a:t>+ </a:t>
            </a:r>
            <a:r>
              <a:rPr lang="en-US" sz="3600" dirty="0" err="1"/>
              <a:t>a</a:t>
            </a:r>
            <a:r>
              <a:rPr lang="en-US" sz="3600" baseline="-25000" dirty="0" err="1"/>
              <a:t>XdYs</a:t>
            </a:r>
            <a:r>
              <a:rPr lang="en-US" sz="3600" baseline="-25000" dirty="0"/>
              <a:t> </a:t>
            </a:r>
            <a:r>
              <a:rPr lang="en-US" sz="3600" dirty="0"/>
              <a:t>+ </a:t>
            </a:r>
            <a:r>
              <a:rPr lang="en-US" sz="3600" dirty="0" err="1"/>
              <a:t>a</a:t>
            </a:r>
            <a:r>
              <a:rPr lang="en-US" sz="3600" baseline="-25000" dirty="0" err="1"/>
              <a:t>XdYd</a:t>
            </a:r>
            <a:r>
              <a:rPr lang="en-US" sz="3600" baseline="-25000" dirty="0"/>
              <a:t> </a:t>
            </a:r>
            <a:r>
              <a:rPr lang="en-US" sz="3600" dirty="0"/>
              <a:t> )</a:t>
            </a:r>
          </a:p>
        </p:txBody>
      </p:sp>
    </p:spTree>
    <p:extLst>
      <p:ext uri="{BB962C8B-B14F-4D97-AF65-F5344CB8AC3E}">
        <p14:creationId xmlns:p14="http://schemas.microsoft.com/office/powerpoint/2010/main" val="16426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0491" y="8812"/>
            <a:ext cx="10515600" cy="1325563"/>
          </a:xfrm>
        </p:spPr>
        <p:txBody>
          <a:bodyPr/>
          <a:lstStyle/>
          <a:p>
            <a:pPr algn="ctr"/>
            <a:r>
              <a:rPr lang="en-US" b="1" dirty="0">
                <a:solidFill>
                  <a:schemeClr val="accent1"/>
                </a:solidFill>
                <a:latin typeface="+mn-lt"/>
              </a:rPr>
              <a:t>Additive numerator relationship</a:t>
            </a:r>
          </a:p>
        </p:txBody>
      </p:sp>
      <p:sp>
        <p:nvSpPr>
          <p:cNvPr id="4" name="Oval 3"/>
          <p:cNvSpPr/>
          <p:nvPr/>
        </p:nvSpPr>
        <p:spPr>
          <a:xfrm>
            <a:off x="2120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5" name="Oval 4"/>
          <p:cNvSpPr/>
          <p:nvPr/>
        </p:nvSpPr>
        <p:spPr>
          <a:xfrm>
            <a:off x="4391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6" name="Oval 5"/>
          <p:cNvSpPr/>
          <p:nvPr/>
        </p:nvSpPr>
        <p:spPr>
          <a:xfrm>
            <a:off x="3260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cxnSp>
        <p:nvCxnSpPr>
          <p:cNvPr id="7" name="Straight Arrow Connector 16"/>
          <p:cNvCxnSpPr>
            <a:cxnSpLocks noChangeShapeType="1"/>
            <a:stCxn id="6" idx="1"/>
            <a:endCxn id="4" idx="5"/>
          </p:cNvCxnSpPr>
          <p:nvPr/>
        </p:nvCxnSpPr>
        <p:spPr bwMode="auto">
          <a:xfrm flipH="1" flipV="1">
            <a:off x="2509510"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3649547"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2115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4369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cxnSp>
        <p:nvCxnSpPr>
          <p:cNvPr id="22" name="Straight Arrow Connector 16"/>
          <p:cNvCxnSpPr>
            <a:cxnSpLocks noChangeShapeType="1"/>
            <a:stCxn id="20" idx="0"/>
            <a:endCxn id="4" idx="4"/>
          </p:cNvCxnSpPr>
          <p:nvPr/>
        </p:nvCxnSpPr>
        <p:spPr bwMode="auto">
          <a:xfrm flipV="1">
            <a:off x="2343303" y="2520396"/>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2504268" y="3195043"/>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2504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4597403" y="2520396"/>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nvGraphicFramePr>
        <p:xfrm>
          <a:off x="1729519" y="4834202"/>
          <a:ext cx="3130338" cy="1905000"/>
        </p:xfrm>
        <a:graphic>
          <a:graphicData uri="http://schemas.openxmlformats.org/drawingml/2006/table">
            <a:tbl>
              <a:tblPr/>
              <a:tblGrid>
                <a:gridCol w="1043446">
                  <a:extLst>
                    <a:ext uri="{9D8B030D-6E8A-4147-A177-3AD203B41FA5}">
                      <a16:colId xmlns:a16="http://schemas.microsoft.com/office/drawing/2014/main" val="20000"/>
                    </a:ext>
                  </a:extLst>
                </a:gridCol>
                <a:gridCol w="1043446">
                  <a:extLst>
                    <a:ext uri="{9D8B030D-6E8A-4147-A177-3AD203B41FA5}">
                      <a16:colId xmlns:a16="http://schemas.microsoft.com/office/drawing/2014/main" val="20001"/>
                    </a:ext>
                  </a:extLst>
                </a:gridCol>
                <a:gridCol w="1043446">
                  <a:extLst>
                    <a:ext uri="{9D8B030D-6E8A-4147-A177-3AD203B41FA5}">
                      <a16:colId xmlns:a16="http://schemas.microsoft.com/office/drawing/2014/main" val="20002"/>
                    </a:ext>
                  </a:extLst>
                </a:gridCol>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nvGraphicFramePr>
        <p:xfrm>
          <a:off x="5257800" y="2224357"/>
          <a:ext cx="2476500" cy="1952901"/>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6" name="TextBox 12"/>
          <p:cNvSpPr txBox="1">
            <a:spLocks noChangeArrowheads="1"/>
          </p:cNvSpPr>
          <p:nvPr/>
        </p:nvSpPr>
        <p:spPr bwMode="auto">
          <a:xfrm>
            <a:off x="5257800" y="6212872"/>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Diagonals=1+F</a:t>
            </a:r>
          </a:p>
        </p:txBody>
      </p:sp>
      <p:graphicFrame>
        <p:nvGraphicFramePr>
          <p:cNvPr id="2" name="Table 1"/>
          <p:cNvGraphicFramePr>
            <a:graphicFrameLocks noGrp="1"/>
          </p:cNvGraphicFramePr>
          <p:nvPr/>
        </p:nvGraphicFramePr>
        <p:xfrm>
          <a:off x="7732642" y="2230334"/>
          <a:ext cx="825500" cy="2603868"/>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5257800" y="4185460"/>
          <a:ext cx="2476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8573768" y="2224357"/>
          <a:ext cx="825500" cy="3254835"/>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nvGraphicFramePr>
        <p:xfrm>
          <a:off x="5271768" y="4822716"/>
          <a:ext cx="33020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9413236" y="2236161"/>
          <a:ext cx="825500" cy="3905802"/>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nvGraphicFramePr>
        <p:xfrm>
          <a:off x="5285736" y="5490997"/>
          <a:ext cx="4127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86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9086" y="1608668"/>
            <a:ext cx="7408333" cy="1104651"/>
          </a:xfrm>
        </p:spPr>
        <p:txBody>
          <a:bodyPr/>
          <a:lstStyle/>
          <a:p>
            <a:r>
              <a:rPr lang="en-US" dirty="0"/>
              <a:t>Proportion of shared alleles</a:t>
            </a:r>
          </a:p>
          <a:p>
            <a:r>
              <a:rPr lang="en-US" dirty="0"/>
              <a:t>Average across markers</a:t>
            </a:r>
          </a:p>
        </p:txBody>
      </p:sp>
      <p:sp>
        <p:nvSpPr>
          <p:cNvPr id="3" name="Title 2"/>
          <p:cNvSpPr>
            <a:spLocks noGrp="1"/>
          </p:cNvSpPr>
          <p:nvPr>
            <p:ph type="title"/>
          </p:nvPr>
        </p:nvSpPr>
        <p:spPr>
          <a:xfrm>
            <a:off x="842434" y="0"/>
            <a:ext cx="10515600" cy="1325563"/>
          </a:xfrm>
        </p:spPr>
        <p:txBody>
          <a:bodyPr/>
          <a:lstStyle/>
          <a:p>
            <a:pPr algn="ctr"/>
            <a:r>
              <a:rPr lang="en-US" b="1" dirty="0">
                <a:solidFill>
                  <a:schemeClr val="accent1"/>
                </a:solidFill>
                <a:latin typeface="+mn-lt"/>
              </a:rPr>
              <a:t>Marker based kinship</a:t>
            </a:r>
          </a:p>
        </p:txBody>
      </p:sp>
      <p:graphicFrame>
        <p:nvGraphicFramePr>
          <p:cNvPr id="4" name="Table 3"/>
          <p:cNvGraphicFramePr>
            <a:graphicFrameLocks noGrp="1"/>
          </p:cNvGraphicFramePr>
          <p:nvPr>
            <p:extLst>
              <p:ext uri="{D42A27DB-BD31-4B8C-83A1-F6EECF244321}">
                <p14:modId xmlns:p14="http://schemas.microsoft.com/office/powerpoint/2010/main" val="3546125915"/>
              </p:ext>
            </p:extLst>
          </p:nvPr>
        </p:nvGraphicFramePr>
        <p:xfrm>
          <a:off x="1884219" y="2713316"/>
          <a:ext cx="8402919" cy="2480236"/>
        </p:xfrm>
        <a:graphic>
          <a:graphicData uri="http://schemas.openxmlformats.org/drawingml/2006/table">
            <a:tbl>
              <a:tblPr/>
              <a:tblGrid>
                <a:gridCol w="1544918">
                  <a:extLst>
                    <a:ext uri="{9D8B030D-6E8A-4147-A177-3AD203B41FA5}">
                      <a16:colId xmlns:a16="http://schemas.microsoft.com/office/drawing/2014/main" val="20000"/>
                    </a:ext>
                  </a:extLst>
                </a:gridCol>
                <a:gridCol w="1045882">
                  <a:extLst>
                    <a:ext uri="{9D8B030D-6E8A-4147-A177-3AD203B41FA5}">
                      <a16:colId xmlns:a16="http://schemas.microsoft.com/office/drawing/2014/main" val="20001"/>
                    </a:ext>
                  </a:extLst>
                </a:gridCol>
                <a:gridCol w="1165412">
                  <a:extLst>
                    <a:ext uri="{9D8B030D-6E8A-4147-A177-3AD203B41FA5}">
                      <a16:colId xmlns:a16="http://schemas.microsoft.com/office/drawing/2014/main" val="20002"/>
                    </a:ext>
                  </a:extLst>
                </a:gridCol>
                <a:gridCol w="1180353">
                  <a:extLst>
                    <a:ext uri="{9D8B030D-6E8A-4147-A177-3AD203B41FA5}">
                      <a16:colId xmlns:a16="http://schemas.microsoft.com/office/drawing/2014/main" val="20003"/>
                    </a:ext>
                  </a:extLst>
                </a:gridCol>
                <a:gridCol w="1065520">
                  <a:extLst>
                    <a:ext uri="{9D8B030D-6E8A-4147-A177-3AD203B41FA5}">
                      <a16:colId xmlns:a16="http://schemas.microsoft.com/office/drawing/2014/main" val="20004"/>
                    </a:ext>
                  </a:extLst>
                </a:gridCol>
                <a:gridCol w="921656">
                  <a:extLst>
                    <a:ext uri="{9D8B030D-6E8A-4147-A177-3AD203B41FA5}">
                      <a16:colId xmlns:a16="http://schemas.microsoft.com/office/drawing/2014/main" val="20005"/>
                    </a:ext>
                  </a:extLst>
                </a:gridCol>
                <a:gridCol w="1479178">
                  <a:extLst>
                    <a:ext uri="{9D8B030D-6E8A-4147-A177-3AD203B41FA5}">
                      <a16:colId xmlns:a16="http://schemas.microsoft.com/office/drawing/2014/main" val="20006"/>
                    </a:ext>
                  </a:extLst>
                </a:gridCol>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TextBox 12"/>
          <p:cNvSpPr txBox="1">
            <a:spLocks noChangeArrowheads="1"/>
          </p:cNvSpPr>
          <p:nvPr/>
        </p:nvSpPr>
        <p:spPr bwMode="auto">
          <a:xfrm>
            <a:off x="3179618" y="5208824"/>
            <a:ext cx="541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Maximum similarity: 1</a:t>
            </a:r>
          </a:p>
        </p:txBody>
      </p:sp>
    </p:spTree>
    <p:extLst>
      <p:ext uri="{BB962C8B-B14F-4D97-AF65-F5344CB8AC3E}">
        <p14:creationId xmlns:p14="http://schemas.microsoft.com/office/powerpoint/2010/main" val="7250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5128802" y="5055966"/>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81063" y="380617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1850" y="0"/>
            <a:ext cx="10515600" cy="1325563"/>
          </a:xfrm>
        </p:spPr>
        <p:txBody>
          <a:bodyPr>
            <a:normAutofit/>
          </a:bodyPr>
          <a:lstStyle/>
          <a:p>
            <a:pPr algn="ctr"/>
            <a:r>
              <a:rPr lang="en-US" b="1" dirty="0">
                <a:solidFill>
                  <a:schemeClr val="accent1"/>
                </a:solidFill>
                <a:latin typeface="+mn-lt"/>
              </a:rPr>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73" y="1730664"/>
            <a:ext cx="7073900" cy="1638300"/>
          </a:xfrm>
          <a:prstGeom prst="rect">
            <a:avLst/>
          </a:prstGeom>
        </p:spPr>
      </p:pic>
      <p:cxnSp>
        <p:nvCxnSpPr>
          <p:cNvPr id="9" name="Straight Arrow Connector 8"/>
          <p:cNvCxnSpPr/>
          <p:nvPr/>
        </p:nvCxnSpPr>
        <p:spPr>
          <a:xfrm>
            <a:off x="3850983" y="5582598"/>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850982" y="3712234"/>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5207847" y="5120935"/>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64183" y="3889310"/>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77810" y="4913589"/>
            <a:ext cx="1330037" cy="461665"/>
          </a:xfrm>
          <a:prstGeom prst="rect">
            <a:avLst/>
          </a:prstGeom>
          <a:noFill/>
        </p:spPr>
        <p:txBody>
          <a:bodyPr wrap="square" rtlCol="0">
            <a:spAutoFit/>
          </a:bodyPr>
          <a:lstStyle/>
          <a:p>
            <a:r>
              <a:rPr lang="en-US" sz="2400" dirty="0"/>
              <a:t>p(p1, p2)</a:t>
            </a:r>
          </a:p>
        </p:txBody>
      </p:sp>
      <p:sp>
        <p:nvSpPr>
          <p:cNvPr id="27" name="TextBox 26"/>
          <p:cNvSpPr txBox="1"/>
          <p:nvPr/>
        </p:nvSpPr>
        <p:spPr>
          <a:xfrm>
            <a:off x="6999165" y="3368965"/>
            <a:ext cx="1446905" cy="461665"/>
          </a:xfrm>
          <a:prstGeom prst="rect">
            <a:avLst/>
          </a:prstGeom>
          <a:noFill/>
        </p:spPr>
        <p:txBody>
          <a:bodyPr wrap="square" rtlCol="0">
            <a:spAutoFit/>
          </a:bodyPr>
          <a:lstStyle/>
          <a:p>
            <a:pPr algn="ctr"/>
            <a:r>
              <a:rPr lang="en-US" sz="2400"/>
              <a:t>q(q2</a:t>
            </a:r>
            <a:r>
              <a:rPr lang="en-US" sz="2400" dirty="0"/>
              <a:t>, q2)</a:t>
            </a:r>
          </a:p>
        </p:txBody>
      </p:sp>
      <p:sp>
        <p:nvSpPr>
          <p:cNvPr id="28" name="TextBox 27"/>
          <p:cNvSpPr txBox="1"/>
          <p:nvPr/>
        </p:nvSpPr>
        <p:spPr>
          <a:xfrm>
            <a:off x="7636476" y="4339640"/>
            <a:ext cx="1330037" cy="461665"/>
          </a:xfrm>
          <a:prstGeom prst="rect">
            <a:avLst/>
          </a:prstGeom>
          <a:noFill/>
        </p:spPr>
        <p:txBody>
          <a:bodyPr wrap="square" rtlCol="0">
            <a:spAutoFit/>
          </a:bodyPr>
          <a:lstStyle/>
          <a:p>
            <a:pPr algn="ctr"/>
            <a:r>
              <a:rPr lang="en-US" sz="2400"/>
              <a:t>p2-q2</a:t>
            </a:r>
            <a:endParaRPr lang="en-US" sz="2400" dirty="0"/>
          </a:p>
        </p:txBody>
      </p:sp>
      <p:sp>
        <p:nvSpPr>
          <p:cNvPr id="29" name="TextBox 28"/>
          <p:cNvSpPr txBox="1"/>
          <p:nvPr/>
        </p:nvSpPr>
        <p:spPr>
          <a:xfrm>
            <a:off x="5773936" y="5193306"/>
            <a:ext cx="1330037" cy="461665"/>
          </a:xfrm>
          <a:prstGeom prst="rect">
            <a:avLst/>
          </a:prstGeom>
          <a:noFill/>
        </p:spPr>
        <p:txBody>
          <a:bodyPr wrap="square" rtlCol="0">
            <a:spAutoFit/>
          </a:bodyPr>
          <a:lstStyle/>
          <a:p>
            <a:pPr algn="ctr"/>
            <a:r>
              <a:rPr lang="en-US" sz="2400" dirty="0"/>
              <a:t>p1-q1</a:t>
            </a:r>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4614379" y="4050865"/>
            <a:ext cx="2033387" cy="350585"/>
          </a:xfrm>
          <a:prstGeom prst="rect">
            <a:avLst/>
          </a:prstGeom>
        </p:spPr>
      </p:pic>
      <p:cxnSp>
        <p:nvCxnSpPr>
          <p:cNvPr id="23" name="Straight Arrow Connector 22"/>
          <p:cNvCxnSpPr>
            <a:stCxn id="26" idx="3"/>
          </p:cNvCxnSpPr>
          <p:nvPr/>
        </p:nvCxnSpPr>
        <p:spPr>
          <a:xfrm flipV="1">
            <a:off x="5207847" y="3889311"/>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8988" y="145821"/>
            <a:ext cx="4315949" cy="1252728"/>
          </a:xfrm>
        </p:spPr>
        <p:txBody>
          <a:bodyPr>
            <a:normAutofit/>
          </a:bodyPr>
          <a:lstStyle/>
          <a:p>
            <a:pPr algn="ctr"/>
            <a:r>
              <a:rPr lang="en-US" sz="5400" b="1" dirty="0" err="1">
                <a:solidFill>
                  <a:schemeClr val="accent1"/>
                </a:solidFill>
              </a:rPr>
              <a:t>Nel's</a:t>
            </a:r>
            <a:r>
              <a:rPr lang="en-US" sz="5400" b="1" dirty="0">
                <a:solidFill>
                  <a:schemeClr val="accent1"/>
                </a:solidFill>
              </a:rPr>
              <a:t> Distance</a:t>
            </a:r>
          </a:p>
        </p:txBody>
      </p:sp>
      <p:pic>
        <p:nvPicPr>
          <p:cNvPr id="11" name="Picture 10"/>
          <p:cNvPicPr>
            <a:picLocks noChangeAspect="1"/>
          </p:cNvPicPr>
          <p:nvPr/>
        </p:nvPicPr>
        <p:blipFill>
          <a:blip r:embed="rId2"/>
          <a:stretch>
            <a:fillRect/>
          </a:stretch>
        </p:blipFill>
        <p:spPr>
          <a:xfrm>
            <a:off x="7995684" y="3892090"/>
            <a:ext cx="3556000" cy="1130300"/>
          </a:xfrm>
          <a:prstGeom prst="rect">
            <a:avLst/>
          </a:prstGeom>
          <a:solidFill>
            <a:schemeClr val="bg1"/>
          </a:solidFill>
        </p:spPr>
      </p:pic>
      <p:sp>
        <p:nvSpPr>
          <p:cNvPr id="13" name="Rectangle 12"/>
          <p:cNvSpPr/>
          <p:nvPr/>
        </p:nvSpPr>
        <p:spPr>
          <a:xfrm>
            <a:off x="7478987" y="1801786"/>
            <a:ext cx="4315949" cy="1384995"/>
          </a:xfrm>
          <a:prstGeom prst="rect">
            <a:avLst/>
          </a:prstGeom>
          <a:solidFill>
            <a:schemeClr val="bg1"/>
          </a:solidFill>
        </p:spPr>
        <p:txBody>
          <a:bodyPr wrap="square">
            <a:spAutoFit/>
          </a:bodyPr>
          <a:lstStyle/>
          <a:p>
            <a:pPr algn="ctr"/>
            <a:r>
              <a:rPr lang="en-US" sz="2800" dirty="0"/>
              <a:t>Measurement of mutation rate and genetic drift</a:t>
            </a:r>
          </a:p>
          <a:p>
            <a:pPr algn="ctr"/>
            <a:endParaRPr lang="en-US" sz="2800" dirty="0"/>
          </a:p>
        </p:txBody>
      </p:sp>
      <p:pic>
        <p:nvPicPr>
          <p:cNvPr id="4" name="Picture 3">
            <a:extLst>
              <a:ext uri="{FF2B5EF4-FFF2-40B4-BE49-F238E27FC236}">
                <a16:creationId xmlns:a16="http://schemas.microsoft.com/office/drawing/2014/main" id="{A68362F2-1C96-F549-B53A-D2F3737C1405}"/>
              </a:ext>
            </a:extLst>
          </p:cNvPr>
          <p:cNvPicPr>
            <a:picLocks noChangeAspect="1"/>
          </p:cNvPicPr>
          <p:nvPr/>
        </p:nvPicPr>
        <p:blipFill>
          <a:blip r:embed="rId3"/>
          <a:stretch>
            <a:fillRect/>
          </a:stretch>
        </p:blipFill>
        <p:spPr>
          <a:xfrm>
            <a:off x="0" y="107054"/>
            <a:ext cx="7478988" cy="6750945"/>
          </a:xfrm>
          <a:prstGeom prst="rect">
            <a:avLst/>
          </a:prstGeom>
        </p:spPr>
      </p:pic>
    </p:spTree>
    <p:extLst>
      <p:ext uri="{BB962C8B-B14F-4D97-AF65-F5344CB8AC3E}">
        <p14:creationId xmlns:p14="http://schemas.microsoft.com/office/powerpoint/2010/main" val="413115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1218" y="2037335"/>
            <a:ext cx="5839883" cy="4820665"/>
          </a:xfrm>
        </p:spPr>
        <p:txBody>
          <a:bodyPr>
            <a:noAutofit/>
          </a:bodyPr>
          <a:lstStyle/>
          <a:p>
            <a:r>
              <a:rPr lang="en-US" dirty="0"/>
              <a:t>Kinship coefficient</a:t>
            </a:r>
          </a:p>
          <a:p>
            <a:pPr lvl="1">
              <a:buFont typeface="Courier New" charset="0"/>
              <a:buChar char="o"/>
            </a:pPr>
            <a:r>
              <a:rPr lang="en-US" sz="2800" dirty="0" err="1"/>
              <a:t>Loiselle</a:t>
            </a:r>
            <a:r>
              <a:rPr lang="en-US" sz="2800" dirty="0"/>
              <a:t> et al. (1995)</a:t>
            </a:r>
          </a:p>
          <a:p>
            <a:pPr lvl="1">
              <a:buFont typeface="Courier New" charset="0"/>
              <a:buChar char="o"/>
            </a:pPr>
            <a:r>
              <a:rPr lang="en-US" sz="2800" dirty="0" err="1"/>
              <a:t>Ritland</a:t>
            </a:r>
            <a:r>
              <a:rPr lang="en-US" sz="2800" dirty="0"/>
              <a:t> (1996)</a:t>
            </a:r>
          </a:p>
          <a:p>
            <a:r>
              <a:rPr lang="en-US" dirty="0"/>
              <a:t>Relationship coefficient</a:t>
            </a:r>
          </a:p>
          <a:p>
            <a:pPr lvl="1">
              <a:buFont typeface="Courier New" charset="0"/>
              <a:buChar char="o"/>
            </a:pPr>
            <a:r>
              <a:rPr lang="en-US" sz="2800" dirty="0" err="1"/>
              <a:t>Queller</a:t>
            </a:r>
            <a:r>
              <a:rPr lang="en-US" sz="2800" dirty="0"/>
              <a:t> &amp; Goodnight (1989)</a:t>
            </a:r>
          </a:p>
          <a:p>
            <a:pPr lvl="1">
              <a:buFont typeface="Courier New" charset="0"/>
              <a:buChar char="o"/>
            </a:pPr>
            <a:r>
              <a:rPr lang="en-US" sz="2800" dirty="0"/>
              <a:t>Hardy &amp; </a:t>
            </a:r>
            <a:r>
              <a:rPr lang="en-US" sz="2800" dirty="0" err="1"/>
              <a:t>Vekemans</a:t>
            </a:r>
            <a:r>
              <a:rPr lang="en-US" sz="2800" dirty="0"/>
              <a:t> (1999)</a:t>
            </a:r>
          </a:p>
          <a:p>
            <a:pPr lvl="1">
              <a:buFont typeface="Courier New" charset="0"/>
              <a:buChar char="o"/>
            </a:pPr>
            <a:r>
              <a:rPr lang="en-US" sz="2800" dirty="0"/>
              <a:t>Lynch &amp; </a:t>
            </a:r>
            <a:r>
              <a:rPr lang="en-US" sz="2800" dirty="0" err="1"/>
              <a:t>Ritland</a:t>
            </a:r>
            <a:r>
              <a:rPr lang="en-US" sz="2800" dirty="0"/>
              <a:t> (1999)</a:t>
            </a:r>
          </a:p>
          <a:p>
            <a:pPr lvl="1">
              <a:buFont typeface="Courier New" charset="0"/>
              <a:buChar char="o"/>
            </a:pPr>
            <a:r>
              <a:rPr lang="en-US" sz="2800" dirty="0"/>
              <a:t>Wang (2002);</a:t>
            </a:r>
          </a:p>
          <a:p>
            <a:r>
              <a:rPr lang="en-US" dirty="0"/>
              <a:t>Genetic distance: </a:t>
            </a:r>
            <a:r>
              <a:rPr lang="en-US" dirty="0" err="1"/>
              <a:t>Rousset</a:t>
            </a:r>
            <a:r>
              <a:rPr lang="en-US" dirty="0"/>
              <a:t> (2000)</a:t>
            </a:r>
          </a:p>
        </p:txBody>
      </p:sp>
      <p:sp>
        <p:nvSpPr>
          <p:cNvPr id="3" name="Title 2"/>
          <p:cNvSpPr>
            <a:spLocks noGrp="1"/>
          </p:cNvSpPr>
          <p:nvPr>
            <p:ph type="title"/>
          </p:nvPr>
        </p:nvSpPr>
        <p:spPr>
          <a:xfrm>
            <a:off x="1981200" y="97700"/>
            <a:ext cx="8229600" cy="1033272"/>
          </a:xfrm>
        </p:spPr>
        <p:txBody>
          <a:bodyPr/>
          <a:lstStyle/>
          <a:p>
            <a:r>
              <a:rPr lang="en-US" b="1" dirty="0" err="1"/>
              <a:t>SPAGeDi</a:t>
            </a:r>
            <a:endParaRPr lang="en-US" dirty="0"/>
          </a:p>
        </p:txBody>
      </p:sp>
      <p:sp>
        <p:nvSpPr>
          <p:cNvPr id="4" name="Rectangle 3"/>
          <p:cNvSpPr/>
          <p:nvPr/>
        </p:nvSpPr>
        <p:spPr>
          <a:xfrm>
            <a:off x="1524002" y="1130972"/>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p>
          <a:p>
            <a:pPr algn="ctr"/>
            <a:r>
              <a:rPr lang="en-US" sz="1600" dirty="0">
                <a:solidFill>
                  <a:srgbClr val="463C3C"/>
                </a:solidFill>
                <a:latin typeface="ArialMT" charset="0"/>
              </a:rPr>
              <a:t>genetic 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7073900" y="2859809"/>
            <a:ext cx="3136900" cy="2501900"/>
          </a:xfrm>
          <a:prstGeom prst="rect">
            <a:avLst/>
          </a:prstGeom>
        </p:spPr>
      </p:pic>
    </p:spTree>
    <p:extLst>
      <p:ext uri="{BB962C8B-B14F-4D97-AF65-F5344CB8AC3E}">
        <p14:creationId xmlns:p14="http://schemas.microsoft.com/office/powerpoint/2010/main" val="42289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3649042"/>
              </p:ext>
            </p:extLst>
          </p:nvPr>
        </p:nvGraphicFramePr>
        <p:xfrm>
          <a:off x="3077037" y="2256530"/>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AA</a:t>
                      </a:r>
                    </a:p>
                  </a:txBody>
                  <a:tcPr/>
                </a:tc>
                <a:tc>
                  <a:txBody>
                    <a:bodyPr/>
                    <a:lstStyle/>
                    <a:p>
                      <a:pPr algn="ctr"/>
                      <a:r>
                        <a:rPr lang="en-US" dirty="0"/>
                        <a:t>AT</a:t>
                      </a:r>
                    </a:p>
                  </a:txBody>
                  <a:tcPr/>
                </a:tc>
                <a:tc>
                  <a:txBody>
                    <a:bodyPr/>
                    <a:lstStyle/>
                    <a:p>
                      <a:pPr algn="ctr"/>
                      <a:r>
                        <a:rPr lang="en-US" dirty="0"/>
                        <a:t>TT</a:t>
                      </a:r>
                    </a:p>
                  </a:txBody>
                  <a:tcPr/>
                </a:tc>
                <a:extLst>
                  <a:ext uri="{0D108BD9-81ED-4DB2-BD59-A6C34878D82A}">
                    <a16:rowId xmlns:a16="http://schemas.microsoft.com/office/drawing/2014/main" val="10000"/>
                  </a:ext>
                </a:extLst>
              </a:tr>
              <a:tr h="371396">
                <a:tc>
                  <a:txBody>
                    <a:bodyPr/>
                    <a:lstStyle/>
                    <a:p>
                      <a:pPr algn="ctr"/>
                      <a:r>
                        <a:rPr lang="en-US" dirty="0"/>
                        <a:t>AA</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.5</a:t>
                      </a:r>
                    </a:p>
                  </a:txBody>
                  <a:tcPr>
                    <a:solidFill>
                      <a:schemeClr val="bg1"/>
                    </a:solidFill>
                  </a:tcPr>
                </a:tc>
                <a:tc>
                  <a:txBody>
                    <a:bodyPr/>
                    <a:lstStyle/>
                    <a:p>
                      <a:pPr algn="ctr"/>
                      <a:r>
                        <a:rPr lang="en-US" dirty="0"/>
                        <a:t>0</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AT</a:t>
                      </a:r>
                    </a:p>
                  </a:txBody>
                  <a:tcPr>
                    <a:solidFill>
                      <a:schemeClr val="accent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extLst>
                  <a:ext uri="{0D108BD9-81ED-4DB2-BD59-A6C34878D82A}">
                    <a16:rowId xmlns:a16="http://schemas.microsoft.com/office/drawing/2014/main" val="10002"/>
                  </a:ext>
                </a:extLst>
              </a:tr>
              <a:tr h="371396">
                <a:tc>
                  <a:txBody>
                    <a:bodyPr/>
                    <a:lstStyle/>
                    <a:p>
                      <a:pPr algn="ctr"/>
                      <a:r>
                        <a:rPr lang="en-US" dirty="0"/>
                        <a:t>TT</a:t>
                      </a:r>
                    </a:p>
                  </a:txBody>
                  <a:tcPr>
                    <a:solidFill>
                      <a:schemeClr val="accent1"/>
                    </a:solidFill>
                  </a:tcPr>
                </a:tc>
                <a:tc>
                  <a:txBody>
                    <a:bodyPr/>
                    <a:lstStyle/>
                    <a:p>
                      <a:pPr algn="ctr"/>
                      <a:r>
                        <a:rPr lang="en-US" dirty="0"/>
                        <a:t>0</a:t>
                      </a:r>
                    </a:p>
                  </a:txBody>
                  <a:tcPr>
                    <a:solidFill>
                      <a:srgbClr val="FF0000"/>
                    </a:solidFill>
                  </a:tcPr>
                </a:tc>
                <a:tc>
                  <a:txBody>
                    <a:bodyPr/>
                    <a:lstStyle/>
                    <a:p>
                      <a:pPr algn="ctr"/>
                      <a:r>
                        <a:rPr lang="en-US" dirty="0"/>
                        <a:t>.5</a:t>
                      </a:r>
                    </a:p>
                  </a:txBody>
                  <a:tcPr>
                    <a:solidFill>
                      <a:schemeClr val="bg1"/>
                    </a:solidFill>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ctr"/>
            <a:r>
              <a:rPr lang="en-US" b="1" dirty="0">
                <a:solidFill>
                  <a:schemeClr val="accent1"/>
                </a:solidFill>
                <a:latin typeface="+mn-lt"/>
              </a:rPr>
              <a:t>Identical by status</a:t>
            </a:r>
          </a:p>
        </p:txBody>
      </p:sp>
      <p:graphicFrame>
        <p:nvGraphicFramePr>
          <p:cNvPr id="5" name="Content Placeholder 3"/>
          <p:cNvGraphicFramePr>
            <a:graphicFrameLocks/>
          </p:cNvGraphicFramePr>
          <p:nvPr>
            <p:extLst>
              <p:ext uri="{D42A27DB-BD31-4B8C-83A1-F6EECF244321}">
                <p14:modId xmlns:p14="http://schemas.microsoft.com/office/powerpoint/2010/main" val="2248388592"/>
              </p:ext>
            </p:extLst>
          </p:nvPr>
        </p:nvGraphicFramePr>
        <p:xfrm>
          <a:off x="3077037" y="4052724"/>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0"/>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0</a:t>
                      </a:r>
                    </a:p>
                  </a:txBody>
                  <a:tcPr/>
                </a:tc>
                <a:tc>
                  <a:txBody>
                    <a:bodyPr/>
                    <a:lstStyle/>
                    <a:p>
                      <a:pPr algn="ctr"/>
                      <a:r>
                        <a:rPr lang="en-US" dirty="0"/>
                        <a:t>-1</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0</a:t>
                      </a:r>
                    </a:p>
                  </a:txBody>
                  <a:tcPr>
                    <a:solidFill>
                      <a:schemeClr val="accent1"/>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FF0000"/>
                    </a:solidFill>
                  </a:tcPr>
                </a:tc>
                <a:tc>
                  <a:txBody>
                    <a:bodyPr/>
                    <a:lstStyle/>
                    <a:p>
                      <a:pPr algn="ctr"/>
                      <a:r>
                        <a:rPr lang="en-US" dirty="0"/>
                        <a:t>0</a:t>
                      </a:r>
                    </a:p>
                  </a:txBody>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
        <p:nvSpPr>
          <p:cNvPr id="2" name="Curved Up Arrow 1">
            <a:extLst>
              <a:ext uri="{FF2B5EF4-FFF2-40B4-BE49-F238E27FC236}">
                <a16:creationId xmlns:a16="http://schemas.microsoft.com/office/drawing/2014/main" id="{1A304755-416C-F07E-F31C-2D96204E82E9}"/>
              </a:ext>
            </a:extLst>
          </p:cNvPr>
          <p:cNvSpPr/>
          <p:nvPr/>
        </p:nvSpPr>
        <p:spPr>
          <a:xfrm rot="16200000">
            <a:off x="8674354" y="3812986"/>
            <a:ext cx="1876846" cy="4549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339D81B-1BE0-D78B-95A7-0A898C8E50CC}"/>
              </a:ext>
            </a:extLst>
          </p:cNvPr>
          <p:cNvSpPr txBox="1"/>
          <p:nvPr/>
        </p:nvSpPr>
        <p:spPr>
          <a:xfrm>
            <a:off x="9840229" y="3855772"/>
            <a:ext cx="1307939" cy="369332"/>
          </a:xfrm>
          <a:prstGeom prst="rect">
            <a:avLst/>
          </a:prstGeom>
          <a:noFill/>
        </p:spPr>
        <p:txBody>
          <a:bodyPr wrap="square" rtlCol="0">
            <a:spAutoFit/>
          </a:bodyPr>
          <a:lstStyle/>
          <a:p>
            <a:pPr algn="ctr"/>
            <a:r>
              <a:rPr lang="en-US" dirty="0"/>
              <a:t>(R+1)/2</a:t>
            </a:r>
          </a:p>
        </p:txBody>
      </p:sp>
    </p:spTree>
    <p:extLst>
      <p:ext uri="{BB962C8B-B14F-4D97-AF65-F5344CB8AC3E}">
        <p14:creationId xmlns:p14="http://schemas.microsoft.com/office/powerpoint/2010/main" val="6475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7966"/>
            <a:ext cx="3834091" cy="2592569"/>
          </a:xfrm>
        </p:spPr>
        <p:txBody>
          <a:bodyPr>
            <a:normAutofit fontScale="92500" lnSpcReduction="20000"/>
          </a:bodyPr>
          <a:lstStyle/>
          <a:p>
            <a:r>
              <a:rPr lang="en-US" dirty="0"/>
              <a:t>M: n individual by m SNPs</a:t>
            </a:r>
          </a:p>
          <a:p>
            <a:r>
              <a:rPr lang="en-US" dirty="0"/>
              <a:t>M: -1, 0 and 1</a:t>
            </a:r>
          </a:p>
          <a:p>
            <a:r>
              <a:rPr lang="en-US" dirty="0"/>
              <a:t>Pi: frequency of 2</a:t>
            </a:r>
            <a:r>
              <a:rPr lang="en-US" baseline="30000" dirty="0"/>
              <a:t>nd</a:t>
            </a:r>
            <a:r>
              <a:rPr lang="en-US" dirty="0"/>
              <a:t> allele for SNP </a:t>
            </a:r>
            <a:r>
              <a:rPr lang="en-US" dirty="0" err="1"/>
              <a:t>i</a:t>
            </a:r>
            <a:endParaRPr lang="en-US" dirty="0"/>
          </a:p>
          <a:p>
            <a:r>
              <a:rPr lang="en-US" dirty="0"/>
              <a:t>P: Column of </a:t>
            </a:r>
            <a:r>
              <a:rPr lang="en-US" dirty="0" err="1"/>
              <a:t>i</a:t>
            </a:r>
            <a:r>
              <a:rPr lang="en-US" dirty="0"/>
              <a:t> is 2(pi-.5)</a:t>
            </a:r>
          </a:p>
          <a:p>
            <a:r>
              <a:rPr lang="en-US" dirty="0"/>
              <a:t>Z=M-P</a:t>
            </a:r>
          </a:p>
        </p:txBody>
      </p:sp>
      <p:sp>
        <p:nvSpPr>
          <p:cNvPr id="3" name="Title 2"/>
          <p:cNvSpPr>
            <a:spLocks noGrp="1"/>
          </p:cNvSpPr>
          <p:nvPr>
            <p:ph type="title"/>
          </p:nvPr>
        </p:nvSpPr>
        <p:spPr/>
        <p:txBody>
          <a:bodyPr/>
          <a:lstStyle/>
          <a:p>
            <a:pPr algn="ctr"/>
            <a:r>
              <a:rPr lang="en-US" b="1" dirty="0">
                <a:solidFill>
                  <a:schemeClr val="accent1"/>
                </a:solidFill>
                <a:latin typeface="+mn-lt"/>
              </a:rPr>
              <a:t>Efficient algorithm</a:t>
            </a:r>
          </a:p>
        </p:txBody>
      </p:sp>
      <p:pic>
        <p:nvPicPr>
          <p:cNvPr id="4" name="Picture 3"/>
          <p:cNvPicPr>
            <a:picLocks noChangeAspect="1"/>
          </p:cNvPicPr>
          <p:nvPr/>
        </p:nvPicPr>
        <p:blipFill>
          <a:blip r:embed="rId2"/>
          <a:stretch>
            <a:fillRect/>
          </a:stretch>
        </p:blipFill>
        <p:spPr>
          <a:xfrm>
            <a:off x="5645727" y="2701209"/>
            <a:ext cx="4953000" cy="3281362"/>
          </a:xfrm>
          <a:prstGeom prst="rect">
            <a:avLst/>
          </a:prstGeom>
        </p:spPr>
      </p:pic>
      <p:sp>
        <p:nvSpPr>
          <p:cNvPr id="5" name="Rectangle 4"/>
          <p:cNvSpPr/>
          <p:nvPr/>
        </p:nvSpPr>
        <p:spPr>
          <a:xfrm>
            <a:off x="5842577" y="6111039"/>
            <a:ext cx="4559300" cy="400110"/>
          </a:xfrm>
          <a:prstGeom prst="rect">
            <a:avLst/>
          </a:prstGeom>
        </p:spPr>
        <p:txBody>
          <a:bodyPr wrap="square">
            <a:spAutoFit/>
          </a:bodyPr>
          <a:lstStyle/>
          <a:p>
            <a:pPr algn="r"/>
            <a:r>
              <a:rPr lang="en-US" sz="2000" dirty="0">
                <a:effectLst>
                  <a:outerShdw blurRad="50800" dist="38100" dir="8100000" algn="tr" rotWithShape="0">
                    <a:prstClr val="black">
                      <a:alpha val="40000"/>
                    </a:prstClr>
                  </a:outerShdw>
                </a:effectLst>
              </a:rPr>
              <a:t>Paul </a:t>
            </a:r>
            <a:r>
              <a:rPr lang="en-US" sz="2000" dirty="0" err="1">
                <a:effectLst>
                  <a:outerShdw blurRad="50800" dist="38100" dir="8100000" algn="tr" rotWithShape="0">
                    <a:prstClr val="black">
                      <a:alpha val="40000"/>
                    </a:prstClr>
                  </a:outerShdw>
                </a:effectLst>
              </a:rPr>
              <a:t>VanRaden</a:t>
            </a:r>
            <a:r>
              <a:rPr lang="en-US" sz="2000" dirty="0">
                <a:effectLst>
                  <a:outerShdw blurRad="50800" dist="38100" dir="8100000" algn="tr" rotWithShape="0">
                    <a:prstClr val="black">
                      <a:alpha val="40000"/>
                    </a:prstClr>
                  </a:outerShdw>
                </a:effectLst>
              </a:rPr>
              <a:t>: Image Number K7168-6</a:t>
            </a:r>
          </a:p>
        </p:txBody>
      </p:sp>
      <p:sp>
        <p:nvSpPr>
          <p:cNvPr id="8" name="Rectangle 7"/>
          <p:cNvSpPr/>
          <p:nvPr/>
        </p:nvSpPr>
        <p:spPr>
          <a:xfrm>
            <a:off x="5715000" y="1987966"/>
            <a:ext cx="4814455" cy="584775"/>
          </a:xfrm>
          <a:prstGeom prst="rect">
            <a:avLst/>
          </a:prstGeom>
        </p:spPr>
        <p:txBody>
          <a:bodyPr wrap="square">
            <a:spAutoFit/>
          </a:bodyPr>
          <a:lstStyle/>
          <a:p>
            <a:r>
              <a:rPr lang="en-US" sz="1600" dirty="0"/>
              <a:t>J. Dairy Sci. 2008. 91 (11) 4414-4423. Efficient Methods to Compute Genomic Predictions P. M. </a:t>
            </a:r>
            <a:r>
              <a:rPr lang="en-US" sz="1600" dirty="0" err="1"/>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77813"/>
            <a:ext cx="2984500" cy="1117600"/>
          </a:xfrm>
          <a:prstGeom prst="rect">
            <a:avLst/>
          </a:prstGeom>
        </p:spPr>
      </p:pic>
    </p:spTree>
    <p:extLst>
      <p:ext uri="{BB962C8B-B14F-4D97-AF65-F5344CB8AC3E}">
        <p14:creationId xmlns:p14="http://schemas.microsoft.com/office/powerpoint/2010/main" val="154597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1690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A3EE6-75EB-6D44-B651-681E8AB1C794}"/>
              </a:ext>
            </a:extLst>
          </p:cNvPr>
          <p:cNvPicPr>
            <a:picLocks noChangeAspect="1"/>
          </p:cNvPicPr>
          <p:nvPr/>
        </p:nvPicPr>
        <p:blipFill>
          <a:blip r:embed="rId2"/>
          <a:stretch>
            <a:fillRect/>
          </a:stretch>
        </p:blipFill>
        <p:spPr>
          <a:xfrm>
            <a:off x="6968837" y="2120761"/>
            <a:ext cx="4384963" cy="4349312"/>
          </a:xfrm>
          <a:prstGeom prst="rect">
            <a:avLst/>
          </a:prstGeom>
        </p:spPr>
      </p:pic>
      <p:sp>
        <p:nvSpPr>
          <p:cNvPr id="2" name="Content Placeholder 1"/>
          <p:cNvSpPr>
            <a:spLocks noGrp="1"/>
          </p:cNvSpPr>
          <p:nvPr>
            <p:ph idx="1"/>
          </p:nvPr>
        </p:nvSpPr>
        <p:spPr>
          <a:xfrm>
            <a:off x="367145" y="1506970"/>
            <a:ext cx="11388435" cy="4351338"/>
          </a:xfrm>
        </p:spPr>
        <p:txBody>
          <a:bodyPr>
            <a:normAutofit fontScale="92500"/>
          </a:bodyPr>
          <a:lstStyle/>
          <a:p>
            <a:pPr marL="0" indent="0">
              <a:buNone/>
            </a:pPr>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pPr marL="0" indent="0">
              <a:buNone/>
            </a:pPr>
            <a:r>
              <a:rPr lang="mr-IN" dirty="0"/>
              <a:t>X=</a:t>
            </a:r>
            <a:r>
              <a:rPr lang="mr-IN" dirty="0" err="1"/>
              <a:t>myGD</a:t>
            </a:r>
            <a:r>
              <a:rPr lang="mr-IN" dirty="0"/>
              <a:t>[,-1]</a:t>
            </a:r>
          </a:p>
          <a:p>
            <a:pPr marL="0" indent="0">
              <a:buNone/>
            </a:pPr>
            <a:r>
              <a:rPr lang="mr-IN" dirty="0" err="1"/>
              <a:t>p</a:t>
            </a:r>
            <a:r>
              <a:rPr lang="mr-IN" dirty="0"/>
              <a:t>=</a:t>
            </a:r>
            <a:r>
              <a:rPr lang="mr-IN" dirty="0" err="1"/>
              <a:t>colMeans</a:t>
            </a:r>
            <a:r>
              <a:rPr lang="mr-IN" dirty="0"/>
              <a:t>(X)/2</a:t>
            </a:r>
          </a:p>
          <a:p>
            <a:pPr marL="0" indent="0">
              <a:buNone/>
            </a:pPr>
            <a:r>
              <a:rPr lang="mr-IN" dirty="0"/>
              <a:t>M=X-1</a:t>
            </a:r>
          </a:p>
          <a:p>
            <a:pPr marL="0" indent="0">
              <a:buNone/>
            </a:pPr>
            <a:r>
              <a:rPr lang="mr-IN" dirty="0" err="1"/>
              <a:t>Z</a:t>
            </a:r>
            <a:r>
              <a:rPr lang="mr-IN" dirty="0"/>
              <a:t>=</a:t>
            </a:r>
            <a:r>
              <a:rPr lang="mr-IN" dirty="0" err="1"/>
              <a:t>t</a:t>
            </a:r>
            <a:r>
              <a:rPr lang="mr-IN" dirty="0"/>
              <a:t>(M)-2*(p-.5)</a:t>
            </a:r>
          </a:p>
          <a:p>
            <a:pPr marL="0" indent="0">
              <a:buNone/>
            </a:pPr>
            <a:r>
              <a:rPr lang="mr-IN" dirty="0" err="1"/>
              <a:t>K</a:t>
            </a:r>
            <a:r>
              <a:rPr lang="mr-IN" dirty="0"/>
              <a:t>=</a:t>
            </a:r>
            <a:r>
              <a:rPr lang="mr-IN" dirty="0" err="1"/>
              <a:t>crossprod</a:t>
            </a:r>
            <a:r>
              <a:rPr lang="mr-IN" dirty="0"/>
              <a:t>((</a:t>
            </a:r>
            <a:r>
              <a:rPr lang="mr-IN" dirty="0" err="1"/>
              <a:t>Z</a:t>
            </a:r>
            <a:r>
              <a:rPr lang="mr-IN" dirty="0"/>
              <a:t>), (</a:t>
            </a:r>
            <a:r>
              <a:rPr lang="mr-IN" dirty="0" err="1"/>
              <a:t>Z</a:t>
            </a:r>
            <a:r>
              <a:rPr lang="mr-IN" dirty="0"/>
              <a:t>))</a:t>
            </a:r>
          </a:p>
          <a:p>
            <a:pPr marL="0" indent="0">
              <a:buNone/>
            </a:pPr>
            <a:r>
              <a:rPr lang="mr-IN" dirty="0" err="1"/>
              <a:t>adj</a:t>
            </a:r>
            <a:r>
              <a:rPr lang="mr-IN" dirty="0"/>
              <a:t>=2*</a:t>
            </a:r>
            <a:r>
              <a:rPr lang="mr-IN" dirty="0" err="1"/>
              <a:t>sum</a:t>
            </a:r>
            <a:r>
              <a:rPr lang="mr-IN" dirty="0"/>
              <a:t>(</a:t>
            </a:r>
            <a:r>
              <a:rPr lang="mr-IN" dirty="0" err="1"/>
              <a:t>p</a:t>
            </a:r>
            <a:r>
              <a:rPr lang="mr-IN" dirty="0"/>
              <a:t>*(1-p))</a:t>
            </a:r>
          </a:p>
          <a:p>
            <a:pPr marL="0" indent="0">
              <a:buNone/>
            </a:pPr>
            <a:r>
              <a:rPr lang="mr-IN" dirty="0" err="1"/>
              <a:t>K</a:t>
            </a:r>
            <a:r>
              <a:rPr lang="mr-IN" dirty="0"/>
              <a:t>=</a:t>
            </a:r>
            <a:r>
              <a:rPr lang="mr-IN" dirty="0" err="1"/>
              <a:t>K</a:t>
            </a:r>
            <a:r>
              <a:rPr lang="mr-IN" dirty="0"/>
              <a:t>/</a:t>
            </a:r>
            <a:r>
              <a:rPr lang="mr-IN" dirty="0" err="1"/>
              <a:t>adj</a:t>
            </a:r>
            <a:endParaRPr lang="mr-IN" dirty="0"/>
          </a:p>
          <a:p>
            <a:pPr marL="0" indent="0">
              <a:buNone/>
            </a:pPr>
            <a:r>
              <a:rPr lang="en-US" dirty="0"/>
              <a:t>heatmap(K)</a:t>
            </a:r>
          </a:p>
        </p:txBody>
      </p:sp>
      <p:sp>
        <p:nvSpPr>
          <p:cNvPr id="3" name="Title 2"/>
          <p:cNvSpPr>
            <a:spLocks noGrp="1"/>
          </p:cNvSpPr>
          <p:nvPr>
            <p:ph type="title"/>
          </p:nvPr>
        </p:nvSpPr>
        <p:spPr>
          <a:xfrm>
            <a:off x="838200" y="0"/>
            <a:ext cx="10515600" cy="1325563"/>
          </a:xfrm>
        </p:spPr>
        <p:txBody>
          <a:bodyPr/>
          <a:lstStyle/>
          <a:p>
            <a:pPr algn="ctr"/>
            <a:r>
              <a:rPr lang="en-US" b="1" dirty="0" err="1">
                <a:solidFill>
                  <a:schemeClr val="accent1"/>
                </a:solidFill>
                <a:latin typeface="+mn-lt"/>
              </a:rPr>
              <a:t>VanRaden</a:t>
            </a:r>
            <a:r>
              <a:rPr lang="en-US" b="1" dirty="0">
                <a:solidFill>
                  <a:schemeClr val="accent1"/>
                </a:solidFill>
                <a:latin typeface="+mn-lt"/>
              </a:rPr>
              <a:t> algorithm</a:t>
            </a:r>
          </a:p>
        </p:txBody>
      </p:sp>
    </p:spTree>
    <p:extLst>
      <p:ext uri="{BB962C8B-B14F-4D97-AF65-F5344CB8AC3E}">
        <p14:creationId xmlns:p14="http://schemas.microsoft.com/office/powerpoint/2010/main" val="60852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4" y="2000460"/>
            <a:ext cx="3281709" cy="2175083"/>
          </a:xfrm>
        </p:spPr>
        <p:txBody>
          <a:bodyPr>
            <a:normAutofit lnSpcReduction="10000"/>
          </a:bodyPr>
          <a:lstStyle/>
          <a:p>
            <a:r>
              <a:rPr lang="en-US" dirty="0"/>
              <a:t>Centralize for each SNP: X=X-mean(X)</a:t>
            </a:r>
          </a:p>
          <a:p>
            <a:r>
              <a:rPr lang="en-US" dirty="0"/>
              <a:t>XX'</a:t>
            </a:r>
          </a:p>
          <a:p>
            <a:r>
              <a:rPr lang="en-US" dirty="0"/>
              <a:t>Rescale between 0 and 2 for inbred</a:t>
            </a:r>
          </a:p>
        </p:txBody>
      </p:sp>
      <p:sp>
        <p:nvSpPr>
          <p:cNvPr id="4" name="Title 3"/>
          <p:cNvSpPr>
            <a:spLocks noGrp="1"/>
          </p:cNvSpPr>
          <p:nvPr>
            <p:ph type="title"/>
          </p:nvPr>
        </p:nvSpPr>
        <p:spPr>
          <a:xfrm>
            <a:off x="835444" y="0"/>
            <a:ext cx="10515600" cy="1325563"/>
          </a:xfrm>
        </p:spPr>
        <p:txBody>
          <a:bodyPr/>
          <a:lstStyle/>
          <a:p>
            <a:pPr algn="ctr"/>
            <a:r>
              <a:rPr lang="en-US" b="1" dirty="0">
                <a:solidFill>
                  <a:schemeClr val="accent1"/>
                </a:solidFill>
                <a:latin typeface="+mn-lt"/>
              </a:rPr>
              <a:t>Zhang algorithm</a:t>
            </a:r>
          </a:p>
        </p:txBody>
      </p:sp>
      <p:sp>
        <p:nvSpPr>
          <p:cNvPr id="11" name="Rectangle 10"/>
          <p:cNvSpPr/>
          <p:nvPr/>
        </p:nvSpPr>
        <p:spPr>
          <a:xfrm>
            <a:off x="3566193" y="1938844"/>
            <a:ext cx="5699057" cy="2862322"/>
          </a:xfrm>
          <a:prstGeom prst="rect">
            <a:avLst/>
          </a:prstGeom>
        </p:spPr>
        <p:txBody>
          <a:bodyPr wrap="square">
            <a:spAutoFit/>
          </a:bodyPr>
          <a:lstStyle/>
          <a:p>
            <a:r>
              <a:rPr lang="is-IS" sz="2000" dirty="0">
                <a:solidFill>
                  <a:srgbClr val="000000"/>
                </a:solidFill>
                <a:latin typeface="Candara" charset="0"/>
              </a:rPr>
              <a:t>a</a:t>
            </a:r>
            <a:r>
              <a:rPr lang="is-IS" sz="2000" dirty="0">
                <a:solidFill>
                  <a:srgbClr val="060087"/>
                </a:solidFill>
                <a:latin typeface="Candara" charset="0"/>
              </a:rPr>
              <a:t>=c(</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p>
          <a:p>
            <a:r>
              <a:rPr lang="en-US" sz="2000" dirty="0" err="1">
                <a:solidFill>
                  <a:srgbClr val="000000"/>
                </a:solidFill>
                <a:latin typeface="Candara" charset="0"/>
              </a:rPr>
              <a:t>snps</a:t>
            </a:r>
            <a:r>
              <a:rPr lang="en-US" sz="2000" dirty="0">
                <a:solidFill>
                  <a:srgbClr val="060087"/>
                </a:solidFill>
                <a:latin typeface="Candara" charset="0"/>
              </a:rPr>
              <a:t>=matrix(</a:t>
            </a:r>
            <a:r>
              <a:rPr lang="en-US" sz="2000" dirty="0">
                <a:solidFill>
                  <a:srgbClr val="000000"/>
                </a:solidFill>
                <a:latin typeface="Candara" charset="0"/>
              </a:rPr>
              <a:t>a</a:t>
            </a:r>
            <a:r>
              <a:rPr lang="en-US" sz="2000" dirty="0">
                <a:solidFill>
                  <a:srgbClr val="060087"/>
                </a:solidFill>
                <a:latin typeface="Candara" charset="0"/>
              </a:rPr>
              <a:t>,</a:t>
            </a:r>
            <a:r>
              <a:rPr lang="en-US" sz="2000" dirty="0">
                <a:solidFill>
                  <a:srgbClr val="0B4213"/>
                </a:solidFill>
                <a:latin typeface="Candara" charset="0"/>
              </a:rPr>
              <a:t>3</a:t>
            </a:r>
            <a:r>
              <a:rPr lang="en-US" sz="2000" dirty="0">
                <a:solidFill>
                  <a:srgbClr val="060087"/>
                </a:solidFill>
                <a:latin typeface="Candara" charset="0"/>
              </a:rPr>
              <a:t>,</a:t>
            </a:r>
            <a:r>
              <a:rPr lang="en-US" sz="2000" dirty="0">
                <a:solidFill>
                  <a:srgbClr val="0B4213"/>
                </a:solidFill>
                <a:latin typeface="Candara" charset="0"/>
              </a:rPr>
              <a:t>4</a:t>
            </a:r>
            <a:r>
              <a:rPr lang="en-US" sz="2000" dirty="0">
                <a:solidFill>
                  <a:srgbClr val="060087"/>
                </a:solidFill>
                <a:latin typeface="Candara" charset="0"/>
              </a:rPr>
              <a:t>,</a:t>
            </a:r>
            <a:r>
              <a:rPr lang="en-US" sz="2000" dirty="0">
                <a:solidFill>
                  <a:srgbClr val="000000"/>
                </a:solidFill>
                <a:latin typeface="Candara" charset="0"/>
              </a:rPr>
              <a:t>byrow</a:t>
            </a:r>
            <a:r>
              <a:rPr lang="en-US" sz="2000" dirty="0">
                <a:solidFill>
                  <a:srgbClr val="060087"/>
                </a:solidFill>
                <a:latin typeface="Candara" charset="0"/>
              </a:rPr>
              <a:t>=</a:t>
            </a:r>
            <a:r>
              <a:rPr lang="en-US" sz="2000" dirty="0">
                <a:solidFill>
                  <a:srgbClr val="B5760C"/>
                </a:solidFill>
                <a:latin typeface="Candara" charset="0"/>
              </a:rPr>
              <a:t>T</a:t>
            </a:r>
            <a:r>
              <a:rPr lang="en-US" sz="2000" dirty="0">
                <a:solidFill>
                  <a:srgbClr val="060087"/>
                </a:solidFill>
                <a:latin typeface="Candara" charset="0"/>
              </a:rPr>
              <a:t>)</a:t>
            </a:r>
          </a:p>
          <a:p>
            <a:r>
              <a:rPr lang="en-US" sz="2000" dirty="0" err="1">
                <a:solidFill>
                  <a:srgbClr val="000000"/>
                </a:solidFill>
                <a:latin typeface="Candara" charset="0"/>
              </a:rPr>
              <a:t>snps</a:t>
            </a:r>
            <a:endParaRPr lang="en-US" sz="2000" dirty="0">
              <a:solidFill>
                <a:srgbClr val="060087"/>
              </a:solidFill>
              <a:latin typeface="Candara" charset="0"/>
            </a:endParaRPr>
          </a:p>
          <a:p>
            <a:r>
              <a:rPr lang="en-US" sz="2000" dirty="0" err="1">
                <a:solidFill>
                  <a:srgbClr val="000000"/>
                </a:solidFill>
                <a:latin typeface="Candara" charset="0"/>
              </a:rPr>
              <a:t>snpMean</a:t>
            </a:r>
            <a:r>
              <a:rPr lang="en-US" sz="2000" dirty="0">
                <a:solidFill>
                  <a:srgbClr val="060087"/>
                </a:solidFill>
                <a:latin typeface="Candara" charset="0"/>
              </a:rPr>
              <a:t>= apply(</a:t>
            </a:r>
            <a:r>
              <a:rPr lang="en-US" sz="2000" dirty="0">
                <a:solidFill>
                  <a:srgbClr val="000000"/>
                </a:solidFill>
                <a:latin typeface="Candara" charset="0"/>
              </a:rPr>
              <a:t>snps</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 </a:t>
            </a:r>
            <a:r>
              <a:rPr lang="en-US" sz="2000" dirty="0">
                <a:solidFill>
                  <a:srgbClr val="3E3E3E"/>
                </a:solidFill>
                <a:latin typeface="Candara" charset="0"/>
              </a:rPr>
              <a:t>#mean of </a:t>
            </a:r>
            <a:r>
              <a:rPr lang="en-US" sz="2000" dirty="0" err="1">
                <a:solidFill>
                  <a:srgbClr val="3E3E3E"/>
                </a:solidFill>
                <a:latin typeface="Candara" charset="0"/>
              </a:rPr>
              <a:t>snp</a:t>
            </a:r>
            <a:endParaRPr lang="en-US" sz="2000" dirty="0">
              <a:solidFill>
                <a:srgbClr val="3E3E3E"/>
              </a:solidFill>
              <a:latin typeface="Candara" charset="0"/>
            </a:endParaRPr>
          </a:p>
          <a:p>
            <a:r>
              <a:rPr lang="en-US" sz="2000" dirty="0" err="1">
                <a:solidFill>
                  <a:srgbClr val="000000"/>
                </a:solidFill>
                <a:latin typeface="Candara" charset="0"/>
              </a:rPr>
              <a:t>snpMean</a:t>
            </a:r>
            <a:endParaRPr lang="en-US" sz="2000" dirty="0">
              <a:solidFill>
                <a:srgbClr val="060087"/>
              </a:solidFill>
              <a:latin typeface="Candara" charset="0"/>
            </a:endParaRPr>
          </a:p>
          <a:p>
            <a:r>
              <a:rPr lang="en-US" sz="2000" dirty="0" err="1">
                <a:solidFill>
                  <a:srgbClr val="000000"/>
                </a:solidFill>
                <a:latin typeface="Candara" charset="0"/>
              </a:rPr>
              <a:t>snps</a:t>
            </a:r>
            <a:r>
              <a:rPr lang="en-US" sz="2000" dirty="0">
                <a:solidFill>
                  <a:srgbClr val="060087"/>
                </a:solidFill>
                <a:latin typeface="Candara" charset="0"/>
              </a:rPr>
              <a:t>=t(</a:t>
            </a:r>
            <a:r>
              <a:rPr lang="en-US" sz="2000" dirty="0" err="1">
                <a:solidFill>
                  <a:srgbClr val="000000"/>
                </a:solidFill>
                <a:latin typeface="Candara" charset="0"/>
              </a:rPr>
              <a:t>snps</a:t>
            </a:r>
            <a:r>
              <a:rPr lang="en-US" sz="2000" dirty="0">
                <a:solidFill>
                  <a:srgbClr val="060087"/>
                </a:solidFill>
                <a:latin typeface="Candara" charset="0"/>
              </a:rPr>
              <a:t>)-</a:t>
            </a:r>
            <a:r>
              <a:rPr lang="en-US" sz="2000" dirty="0" err="1">
                <a:solidFill>
                  <a:srgbClr val="000000"/>
                </a:solidFill>
                <a:latin typeface="Candara" charset="0"/>
              </a:rPr>
              <a:t>snpMean</a:t>
            </a:r>
            <a:r>
              <a:rPr lang="en-US" sz="2000" dirty="0">
                <a:solidFill>
                  <a:srgbClr val="060087"/>
                </a:solidFill>
                <a:latin typeface="Candara" charset="0"/>
              </a:rPr>
              <a:t>    </a:t>
            </a:r>
            <a:r>
              <a:rPr lang="en-US" sz="2000" dirty="0">
                <a:solidFill>
                  <a:srgbClr val="3E3E3E"/>
                </a:solidFill>
                <a:latin typeface="Candara" charset="0"/>
              </a:rPr>
              <a:t>#</a:t>
            </a:r>
            <a:r>
              <a:rPr lang="en-US" sz="2000" dirty="0" err="1">
                <a:solidFill>
                  <a:srgbClr val="3E3E3E"/>
                </a:solidFill>
                <a:latin typeface="Candara" charset="0"/>
              </a:rPr>
              <a:t>columnwise</a:t>
            </a:r>
            <a:r>
              <a:rPr lang="en-US" sz="2000" dirty="0">
                <a:solidFill>
                  <a:srgbClr val="3E3E3E"/>
                </a:solidFill>
                <a:latin typeface="Candara" charset="0"/>
              </a:rPr>
              <a:t> operation</a:t>
            </a:r>
          </a:p>
          <a:p>
            <a:r>
              <a:rPr lang="en-US" sz="2000" dirty="0">
                <a:solidFill>
                  <a:srgbClr val="000000"/>
                </a:solidFill>
                <a:latin typeface="Candara" charset="0"/>
              </a:rPr>
              <a:t>t(</a:t>
            </a:r>
            <a:r>
              <a:rPr lang="en-US" sz="2000" dirty="0" err="1">
                <a:solidFill>
                  <a:srgbClr val="000000"/>
                </a:solidFill>
                <a:latin typeface="Candara" charset="0"/>
              </a:rPr>
              <a:t>snps</a:t>
            </a:r>
            <a:r>
              <a:rPr lang="en-US" sz="2000" dirty="0">
                <a:solidFill>
                  <a:srgbClr val="000000"/>
                </a:solidFill>
                <a:latin typeface="Candara" charset="0"/>
              </a:rPr>
              <a:t>)</a:t>
            </a:r>
            <a:endParaRPr lang="en-US" sz="2000" dirty="0">
              <a:solidFill>
                <a:srgbClr val="060087"/>
              </a:solidFill>
              <a:latin typeface="Candara" charset="0"/>
            </a:endParaRPr>
          </a:p>
          <a:p>
            <a:r>
              <a:rPr lang="en-US" sz="2000" dirty="0">
                <a:solidFill>
                  <a:srgbClr val="000000"/>
                </a:solidFill>
                <a:latin typeface="Candara" charset="0"/>
              </a:rPr>
              <a:t>K</a:t>
            </a:r>
            <a:r>
              <a:rPr lang="en-US" sz="2000" dirty="0">
                <a:solidFill>
                  <a:srgbClr val="060087"/>
                </a:solidFill>
                <a:latin typeface="Candara" charset="0"/>
              </a:rPr>
              <a:t>=</a:t>
            </a:r>
            <a:r>
              <a:rPr lang="en-US" sz="2000" dirty="0" err="1">
                <a:solidFill>
                  <a:srgbClr val="060087"/>
                </a:solidFill>
                <a:latin typeface="Candara" charset="0"/>
              </a:rPr>
              <a:t>crossprod</a:t>
            </a:r>
            <a:r>
              <a:rPr lang="en-US" sz="2000" dirty="0">
                <a:solidFill>
                  <a:srgbClr val="060087"/>
                </a:solidFill>
                <a:latin typeface="Candara" charset="0"/>
              </a:rPr>
              <a:t>(</a:t>
            </a:r>
            <a:r>
              <a:rPr lang="en-US" sz="2000" dirty="0" err="1">
                <a:solidFill>
                  <a:srgbClr val="000000"/>
                </a:solidFill>
                <a:latin typeface="Candara" charset="0"/>
              </a:rPr>
              <a:t>snps</a:t>
            </a:r>
            <a:r>
              <a:rPr lang="en-US" sz="2000" dirty="0">
                <a:solidFill>
                  <a:srgbClr val="060087"/>
                </a:solidFill>
                <a:latin typeface="Candara" charset="0"/>
              </a:rPr>
              <a:t>, </a:t>
            </a:r>
            <a:r>
              <a:rPr lang="en-US" sz="2000" dirty="0" err="1">
                <a:solidFill>
                  <a:srgbClr val="000000"/>
                </a:solidFill>
                <a:latin typeface="Candara" charset="0"/>
              </a:rPr>
              <a:t>snps</a:t>
            </a:r>
            <a:r>
              <a:rPr lang="en-US" sz="2000" dirty="0">
                <a:solidFill>
                  <a:srgbClr val="060087"/>
                </a:solidFill>
                <a:latin typeface="Candara" charset="0"/>
              </a:rPr>
              <a:t>)</a:t>
            </a:r>
          </a:p>
          <a:p>
            <a:r>
              <a:rPr lang="en-US" sz="2000"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436" y="43830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336" y="1895380"/>
            <a:ext cx="1524000" cy="609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5216009"/>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094" y="5297895"/>
            <a:ext cx="1573885" cy="864928"/>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id="{2F095A14-377C-A14D-88CF-E85B1D990D6C}"/>
              </a:ext>
            </a:extLst>
          </p:cNvPr>
          <p:cNvCxnSpPr>
            <a:cxnSpLocks/>
          </p:cNvCxnSpPr>
          <p:nvPr/>
        </p:nvCxnSpPr>
        <p:spPr>
          <a:xfrm flipV="1">
            <a:off x="6747164" y="1524001"/>
            <a:ext cx="2396836" cy="872835"/>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63F404-FA6C-2A48-93E3-769C534E2F23}"/>
              </a:ext>
            </a:extLst>
          </p:cNvPr>
          <p:cNvCxnSpPr>
            <a:cxnSpLocks/>
          </p:cNvCxnSpPr>
          <p:nvPr/>
        </p:nvCxnSpPr>
        <p:spPr>
          <a:xfrm flipV="1">
            <a:off x="8589818" y="2102368"/>
            <a:ext cx="1304633" cy="907751"/>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355CAB-F72C-9244-9672-D7CAD139C976}"/>
              </a:ext>
            </a:extLst>
          </p:cNvPr>
          <p:cNvCxnSpPr>
            <a:cxnSpLocks/>
          </p:cNvCxnSpPr>
          <p:nvPr/>
        </p:nvCxnSpPr>
        <p:spPr>
          <a:xfrm>
            <a:off x="4887310" y="4004095"/>
            <a:ext cx="5007141" cy="0"/>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1EB358-1DA4-1749-B561-AEA3C839FF8F}"/>
              </a:ext>
            </a:extLst>
          </p:cNvPr>
          <p:cNvCxnSpPr>
            <a:cxnSpLocks/>
          </p:cNvCxnSpPr>
          <p:nvPr/>
        </p:nvCxnSpPr>
        <p:spPr>
          <a:xfrm>
            <a:off x="6367229" y="4458379"/>
            <a:ext cx="1578353" cy="640094"/>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Left Arrow 32">
            <a:extLst>
              <a:ext uri="{FF2B5EF4-FFF2-40B4-BE49-F238E27FC236}">
                <a16:creationId xmlns:a16="http://schemas.microsoft.com/office/drawing/2014/main" id="{447F6FC5-844F-BC46-8FBB-B298C57FF1A8}"/>
              </a:ext>
            </a:extLst>
          </p:cNvPr>
          <p:cNvSpPr/>
          <p:nvPr/>
        </p:nvSpPr>
        <p:spPr>
          <a:xfrm>
            <a:off x="5971309" y="5155168"/>
            <a:ext cx="1974273" cy="9468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F7CCE5-5364-6443-8A90-A5FA04B04620}"/>
              </a:ext>
            </a:extLst>
          </p:cNvPr>
          <p:cNvSpPr/>
          <p:nvPr/>
        </p:nvSpPr>
        <p:spPr>
          <a:xfrm>
            <a:off x="6680020" y="5397742"/>
            <a:ext cx="1265562" cy="461665"/>
          </a:xfrm>
          <a:prstGeom prst="rect">
            <a:avLst/>
          </a:prstGeom>
        </p:spPr>
        <p:txBody>
          <a:bodyPr wrap="square">
            <a:spAutoFit/>
          </a:bodyPr>
          <a:lstStyle/>
          <a:p>
            <a:r>
              <a:rPr lang="en-US" sz="2400" dirty="0">
                <a:solidFill>
                  <a:schemeClr val="bg1"/>
                </a:solidFill>
              </a:rPr>
              <a:t>Rescale</a:t>
            </a:r>
          </a:p>
        </p:txBody>
      </p:sp>
      <p:pic>
        <p:nvPicPr>
          <p:cNvPr id="7" name="Picture 6">
            <a:extLst>
              <a:ext uri="{FF2B5EF4-FFF2-40B4-BE49-F238E27FC236}">
                <a16:creationId xmlns:a16="http://schemas.microsoft.com/office/drawing/2014/main" id="{49C4E5D8-8BAC-134A-B8C1-ECD10A7F727A}"/>
              </a:ext>
            </a:extLst>
          </p:cNvPr>
          <p:cNvPicPr>
            <a:picLocks noChangeAspect="1"/>
          </p:cNvPicPr>
          <p:nvPr/>
        </p:nvPicPr>
        <p:blipFill rotWithShape="1">
          <a:blip r:embed="rId6"/>
          <a:srcRect b="8420"/>
          <a:stretch/>
        </p:blipFill>
        <p:spPr>
          <a:xfrm>
            <a:off x="9894451" y="3716894"/>
            <a:ext cx="2044700" cy="7210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550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981200" y="863447"/>
            <a:ext cx="8216900" cy="5829300"/>
          </a:xfrm>
          <a:prstGeom prst="rect">
            <a:avLst/>
          </a:prstGeom>
        </p:spPr>
      </p:pic>
      <p:sp>
        <p:nvSpPr>
          <p:cNvPr id="4" name="Title 3"/>
          <p:cNvSpPr>
            <a:spLocks noGrp="1"/>
          </p:cNvSpPr>
          <p:nvPr>
            <p:ph type="title"/>
          </p:nvPr>
        </p:nvSpPr>
        <p:spPr>
          <a:xfrm>
            <a:off x="831850" y="47559"/>
            <a:ext cx="10515600" cy="1325563"/>
          </a:xfrm>
        </p:spPr>
        <p:txBody>
          <a:bodyPr/>
          <a:lstStyle/>
          <a:p>
            <a:pPr algn="ctr"/>
            <a:r>
              <a:rPr lang="en-US" b="1" dirty="0">
                <a:solidFill>
                  <a:schemeClr val="accent1"/>
                </a:solidFill>
                <a:latin typeface="+mn-lt"/>
              </a:rPr>
              <a:t>Scaling</a:t>
            </a:r>
          </a:p>
        </p:txBody>
      </p:sp>
      <p:sp>
        <p:nvSpPr>
          <p:cNvPr id="5" name="Rectangle 4"/>
          <p:cNvSpPr/>
          <p:nvPr/>
        </p:nvSpPr>
        <p:spPr>
          <a:xfrm>
            <a:off x="4680068" y="2060113"/>
            <a:ext cx="5471496" cy="455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696806" y="2407221"/>
            <a:ext cx="1399195" cy="3966360"/>
          </a:xfrm>
          <a:prstGeom prst="rect">
            <a:avLst/>
          </a:prstGeom>
        </p:spPr>
      </p:pic>
      <p:pic>
        <p:nvPicPr>
          <p:cNvPr id="3" name="Picture 2"/>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563778" y="2222871"/>
            <a:ext cx="1320471" cy="4393676"/>
          </a:xfrm>
          <a:prstGeom prst="rect">
            <a:avLst/>
          </a:prstGeom>
        </p:spPr>
      </p:pic>
      <p:pic>
        <p:nvPicPr>
          <p:cNvPr id="6" name="Picture 5"/>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8442389" y="2326078"/>
            <a:ext cx="1422641" cy="3152513"/>
          </a:xfrm>
          <a:prstGeom prst="rect">
            <a:avLst/>
          </a:prstGeom>
        </p:spPr>
      </p:pic>
      <p:sp>
        <p:nvSpPr>
          <p:cNvPr id="8" name="Down Arrow 7"/>
          <p:cNvSpPr/>
          <p:nvPr/>
        </p:nvSpPr>
        <p:spPr>
          <a:xfrm>
            <a:off x="7415816" y="1877189"/>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4940740" y="4208915"/>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132252" y="1271731"/>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3743707" y="5638347"/>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718713" y="2455640"/>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8713" y="3861805"/>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718713" y="5273696"/>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62985" y="116538"/>
            <a:ext cx="2743200" cy="1099501"/>
          </a:xfrm>
          <a:prstGeom prst="rect">
            <a:avLst/>
          </a:prstGeom>
        </p:spPr>
      </p:pic>
      <p:sp>
        <p:nvSpPr>
          <p:cNvPr id="4" name="Rectangle 3"/>
          <p:cNvSpPr/>
          <p:nvPr/>
        </p:nvSpPr>
        <p:spPr>
          <a:xfrm>
            <a:off x="1857133" y="1216039"/>
            <a:ext cx="8196718" cy="5632311"/>
          </a:xfrm>
          <a:prstGeom prst="rect">
            <a:avLst/>
          </a:prstGeom>
        </p:spPr>
        <p:txBody>
          <a:bodyPr wrap="square">
            <a:spAutoFit/>
          </a:bodyPr>
          <a:lstStyle/>
          <a:p>
            <a:r>
              <a:rPr lang="en-US" dirty="0"/>
              <a:t>library(compiler) #required for </a:t>
            </a:r>
            <a:r>
              <a:rPr lang="en-US" dirty="0" err="1"/>
              <a:t>cmpfun</a:t>
            </a:r>
            <a:endParaRPr lang="en-US" dirty="0"/>
          </a:p>
          <a:p>
            <a:r>
              <a:rPr lang="en-US" dirty="0"/>
              <a:t>source("http://</a:t>
            </a:r>
            <a:r>
              <a:rPr lang="en-US" dirty="0" err="1"/>
              <a:t>www.zzlab.net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a:t>index=</a:t>
            </a:r>
            <a:r>
              <a:rPr lang="ro-RO" dirty="0" err="1"/>
              <a:t>taxa%in%favorite</a:t>
            </a:r>
            <a:endParaRPr lang="en-US" dirty="0"/>
          </a:p>
          <a:p>
            <a:r>
              <a:rPr lang="en-US" dirty="0" err="1"/>
              <a:t>snps</a:t>
            </a:r>
            <a:r>
              <a:rPr lang="en-US" dirty="0"/>
              <a:t>=</a:t>
            </a:r>
            <a:r>
              <a:rPr lang="en-US" dirty="0" err="1"/>
              <a:t>myGD</a:t>
            </a:r>
            <a:r>
              <a:rPr lang="en-US" dirty="0"/>
              <a:t>[,-1]</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a:p>
          <a:p>
            <a:r>
              <a:rPr lang="en-US" dirty="0"/>
              <a:t>K1=</a:t>
            </a:r>
            <a:r>
              <a:rPr lang="en-US" dirty="0" err="1"/>
              <a:t>GAPIT.kinship.VanRaden</a:t>
            </a:r>
            <a:r>
              <a:rPr lang="en-US" dirty="0"/>
              <a:t>(</a:t>
            </a:r>
            <a:r>
              <a:rPr lang="en-US" dirty="0" err="1"/>
              <a:t>snps</a:t>
            </a:r>
            <a:r>
              <a:rPr lang="en-US" dirty="0"/>
              <a:t>)</a:t>
            </a:r>
          </a:p>
          <a:p>
            <a:r>
              <a:rPr lang="ro-RO" dirty="0"/>
              <a:t>K1[</a:t>
            </a:r>
            <a:r>
              <a:rPr lang="ro-RO" dirty="0" err="1"/>
              <a:t>index,index</a:t>
            </a:r>
            <a:r>
              <a:rPr lang="ro-RO" dirty="0"/>
              <a:t>]</a:t>
            </a:r>
          </a:p>
          <a:p>
            <a:endParaRPr lang="en-US" dirty="0"/>
          </a:p>
          <a:p>
            <a:r>
              <a:rPr lang="en-US" dirty="0"/>
              <a:t>K2=</a:t>
            </a:r>
            <a:r>
              <a:rPr lang="en-US" dirty="0" err="1"/>
              <a:t>GAPIT.kinship.ZHANG</a:t>
            </a:r>
            <a:r>
              <a:rPr lang="en-US" dirty="0"/>
              <a:t>(</a:t>
            </a:r>
            <a:r>
              <a:rPr lang="en-US" dirty="0" err="1"/>
              <a:t>snps</a:t>
            </a:r>
            <a:r>
              <a:rPr lang="en-US" dirty="0"/>
              <a:t>)</a:t>
            </a:r>
          </a:p>
          <a:p>
            <a:r>
              <a:rPr lang="ro-RO" dirty="0"/>
              <a:t>K2[</a:t>
            </a:r>
            <a:r>
              <a:rPr lang="ro-RO" dirty="0" err="1"/>
              <a:t>index,index</a:t>
            </a:r>
            <a:r>
              <a:rPr lang="ro-RO" dirty="0"/>
              <a:t>]</a:t>
            </a:r>
          </a:p>
          <a:p>
            <a:endParaRPr lang="en-US" dirty="0"/>
          </a:p>
          <a:p>
            <a:endParaRPr lang="en-US" dirty="0"/>
          </a:p>
        </p:txBody>
      </p:sp>
    </p:spTree>
    <p:extLst>
      <p:ext uri="{BB962C8B-B14F-4D97-AF65-F5344CB8AC3E}">
        <p14:creationId xmlns:p14="http://schemas.microsoft.com/office/powerpoint/2010/main" val="361676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911685" y="4789609"/>
            <a:ext cx="2463421" cy="774461"/>
          </a:xfrm>
        </p:spPr>
        <p:txBody>
          <a:bodyPr>
            <a:normAutofit/>
          </a:bodyPr>
          <a:lstStyle/>
          <a:p>
            <a:r>
              <a:rPr lang="en-US">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nvGraphicFramePr>
        <p:xfrm>
          <a:off x="2365068" y="3531246"/>
          <a:ext cx="7403769" cy="3130713"/>
        </p:xfrm>
        <a:graphic>
          <a:graphicData uri="http://schemas.openxmlformats.org/drawingml/2006/table">
            <a:tbl>
              <a:tblPr>
                <a:tableStyleId>{5C22544A-7EE6-4342-B048-85BDC9FD1C3A}</a:tableStyleId>
              </a:tblPr>
              <a:tblGrid>
                <a:gridCol w="822641">
                  <a:extLst>
                    <a:ext uri="{9D8B030D-6E8A-4147-A177-3AD203B41FA5}">
                      <a16:colId xmlns:a16="http://schemas.microsoft.com/office/drawing/2014/main" val="20000"/>
                    </a:ext>
                  </a:extLst>
                </a:gridCol>
                <a:gridCol w="822641">
                  <a:extLst>
                    <a:ext uri="{9D8B030D-6E8A-4147-A177-3AD203B41FA5}">
                      <a16:colId xmlns:a16="http://schemas.microsoft.com/office/drawing/2014/main" val="20001"/>
                    </a:ext>
                  </a:extLst>
                </a:gridCol>
                <a:gridCol w="822641">
                  <a:extLst>
                    <a:ext uri="{9D8B030D-6E8A-4147-A177-3AD203B41FA5}">
                      <a16:colId xmlns:a16="http://schemas.microsoft.com/office/drawing/2014/main" val="20002"/>
                    </a:ext>
                  </a:extLst>
                </a:gridCol>
                <a:gridCol w="822641">
                  <a:extLst>
                    <a:ext uri="{9D8B030D-6E8A-4147-A177-3AD203B41FA5}">
                      <a16:colId xmlns:a16="http://schemas.microsoft.com/office/drawing/2014/main" val="20003"/>
                    </a:ext>
                  </a:extLst>
                </a:gridCol>
                <a:gridCol w="822641">
                  <a:extLst>
                    <a:ext uri="{9D8B030D-6E8A-4147-A177-3AD203B41FA5}">
                      <a16:colId xmlns:a16="http://schemas.microsoft.com/office/drawing/2014/main" val="20004"/>
                    </a:ext>
                  </a:extLst>
                </a:gridCol>
                <a:gridCol w="822641">
                  <a:extLst>
                    <a:ext uri="{9D8B030D-6E8A-4147-A177-3AD203B41FA5}">
                      <a16:colId xmlns:a16="http://schemas.microsoft.com/office/drawing/2014/main" val="20005"/>
                    </a:ext>
                  </a:extLst>
                </a:gridCol>
                <a:gridCol w="822641">
                  <a:extLst>
                    <a:ext uri="{9D8B030D-6E8A-4147-A177-3AD203B41FA5}">
                      <a16:colId xmlns:a16="http://schemas.microsoft.com/office/drawing/2014/main" val="20006"/>
                    </a:ext>
                  </a:extLst>
                </a:gridCol>
                <a:gridCol w="822641">
                  <a:extLst>
                    <a:ext uri="{9D8B030D-6E8A-4147-A177-3AD203B41FA5}">
                      <a16:colId xmlns:a16="http://schemas.microsoft.com/office/drawing/2014/main" val="20007"/>
                    </a:ext>
                  </a:extLst>
                </a:gridCol>
                <a:gridCol w="822641">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4" name="直线连接符 13"/>
          <p:cNvCxnSpPr/>
          <p:nvPr/>
        </p:nvCxnSpPr>
        <p:spPr>
          <a:xfrm>
            <a:off x="3284561" y="405338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2365068" y="240282"/>
          <a:ext cx="7408863" cy="3130713"/>
        </p:xfrm>
        <a:graphic>
          <a:graphicData uri="http://schemas.openxmlformats.org/drawingml/2006/table">
            <a:tbl>
              <a:tblPr>
                <a:tableStyleId>{5C22544A-7EE6-4342-B048-85BDC9FD1C3A}</a:tableStyleId>
              </a:tblPr>
              <a:tblGrid>
                <a:gridCol w="823207">
                  <a:extLst>
                    <a:ext uri="{9D8B030D-6E8A-4147-A177-3AD203B41FA5}">
                      <a16:colId xmlns:a16="http://schemas.microsoft.com/office/drawing/2014/main" val="20000"/>
                    </a:ext>
                  </a:extLst>
                </a:gridCol>
                <a:gridCol w="823207">
                  <a:extLst>
                    <a:ext uri="{9D8B030D-6E8A-4147-A177-3AD203B41FA5}">
                      <a16:colId xmlns:a16="http://schemas.microsoft.com/office/drawing/2014/main" val="20001"/>
                    </a:ext>
                  </a:extLst>
                </a:gridCol>
                <a:gridCol w="823207">
                  <a:extLst>
                    <a:ext uri="{9D8B030D-6E8A-4147-A177-3AD203B41FA5}">
                      <a16:colId xmlns:a16="http://schemas.microsoft.com/office/drawing/2014/main" val="20002"/>
                    </a:ext>
                  </a:extLst>
                </a:gridCol>
                <a:gridCol w="823207">
                  <a:extLst>
                    <a:ext uri="{9D8B030D-6E8A-4147-A177-3AD203B41FA5}">
                      <a16:colId xmlns:a16="http://schemas.microsoft.com/office/drawing/2014/main" val="20003"/>
                    </a:ext>
                  </a:extLst>
                </a:gridCol>
                <a:gridCol w="823207">
                  <a:extLst>
                    <a:ext uri="{9D8B030D-6E8A-4147-A177-3AD203B41FA5}">
                      <a16:colId xmlns:a16="http://schemas.microsoft.com/office/drawing/2014/main" val="20004"/>
                    </a:ext>
                  </a:extLst>
                </a:gridCol>
                <a:gridCol w="823207">
                  <a:extLst>
                    <a:ext uri="{9D8B030D-6E8A-4147-A177-3AD203B41FA5}">
                      <a16:colId xmlns:a16="http://schemas.microsoft.com/office/drawing/2014/main" val="20005"/>
                    </a:ext>
                  </a:extLst>
                </a:gridCol>
                <a:gridCol w="823207">
                  <a:extLst>
                    <a:ext uri="{9D8B030D-6E8A-4147-A177-3AD203B41FA5}">
                      <a16:colId xmlns:a16="http://schemas.microsoft.com/office/drawing/2014/main" val="20006"/>
                    </a:ext>
                  </a:extLst>
                </a:gridCol>
                <a:gridCol w="823207">
                  <a:extLst>
                    <a:ext uri="{9D8B030D-6E8A-4147-A177-3AD203B41FA5}">
                      <a16:colId xmlns:a16="http://schemas.microsoft.com/office/drawing/2014/main" val="20007"/>
                    </a:ext>
                  </a:extLst>
                </a:gridCol>
                <a:gridCol w="823207">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1" name="直线连接符 13"/>
          <p:cNvCxnSpPr/>
          <p:nvPr/>
        </p:nvCxnSpPr>
        <p:spPr>
          <a:xfrm>
            <a:off x="3346808" y="75207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8924357" y="1596556"/>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78086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11766"/>
            <a:ext cx="9144000" cy="4146235"/>
          </a:xfrm>
          <a:prstGeom prst="rect">
            <a:avLst/>
          </a:prstGeom>
        </p:spPr>
      </p:pic>
      <p:sp>
        <p:nvSpPr>
          <p:cNvPr id="7" name="Title 1"/>
          <p:cNvSpPr txBox="1">
            <a:spLocks/>
          </p:cNvSpPr>
          <p:nvPr/>
        </p:nvSpPr>
        <p:spPr>
          <a:xfrm>
            <a:off x="2980442" y="4784883"/>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4584D3"/>
                </a:solidFill>
              </a:rPr>
              <a:t>Zhang</a:t>
            </a:r>
          </a:p>
        </p:txBody>
      </p:sp>
      <p:sp>
        <p:nvSpPr>
          <p:cNvPr id="15" name="Rectangle 14"/>
          <p:cNvSpPr/>
          <p:nvPr/>
        </p:nvSpPr>
        <p:spPr>
          <a:xfrm>
            <a:off x="1756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2209800" y="50452"/>
            <a:ext cx="7772400" cy="1183984"/>
          </a:xfrm>
        </p:spPr>
        <p:txBody>
          <a:bodyPr>
            <a:normAutofit/>
          </a:bodyPr>
          <a:lstStyle/>
          <a:p>
            <a:pPr algn="ctr"/>
            <a:r>
              <a:rPr lang="en-US" b="1" dirty="0">
                <a:solidFill>
                  <a:schemeClr val="accent1"/>
                </a:solidFill>
              </a:rPr>
              <a:t>Comparison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164240" y="2414867"/>
            <a:ext cx="4503761" cy="4443133"/>
          </a:xfrm>
          <a:prstGeom prst="rect">
            <a:avLst/>
          </a:prstGeom>
        </p:spPr>
      </p:pic>
      <p:sp>
        <p:nvSpPr>
          <p:cNvPr id="8" name="Title 1"/>
          <p:cNvSpPr txBox="1">
            <a:spLocks/>
          </p:cNvSpPr>
          <p:nvPr/>
        </p:nvSpPr>
        <p:spPr>
          <a:xfrm>
            <a:off x="6195581" y="4784883"/>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881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15458"/>
            <a:ext cx="9144000" cy="3542543"/>
          </a:xfrm>
          <a:prstGeom prst="rect">
            <a:avLst/>
          </a:prstGeom>
        </p:spPr>
      </p:pic>
      <p:sp>
        <p:nvSpPr>
          <p:cNvPr id="15" name="Rectangle 14"/>
          <p:cNvSpPr/>
          <p:nvPr/>
        </p:nvSpPr>
        <p:spPr>
          <a:xfrm>
            <a:off x="1851547" y="1"/>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4419600" y="1"/>
            <a:ext cx="7772400" cy="863948"/>
          </a:xfrm>
        </p:spPr>
        <p:txBody>
          <a:bodyPr/>
          <a:lstStyle/>
          <a:p>
            <a:pPr algn="ctr"/>
            <a:r>
              <a:rPr lang="en-US" b="1" dirty="0">
                <a:solidFill>
                  <a:schemeClr val="accent1"/>
                </a:solidFill>
              </a:rPr>
              <a:t>Common and differences</a:t>
            </a:r>
          </a:p>
        </p:txBody>
      </p:sp>
    </p:spTree>
    <p:extLst>
      <p:ext uri="{BB962C8B-B14F-4D97-AF65-F5344CB8AC3E}">
        <p14:creationId xmlns:p14="http://schemas.microsoft.com/office/powerpoint/2010/main" val="1866955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219610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4"/>
          <p:cNvSpPr>
            <a:spLocks noChangeShapeType="1"/>
          </p:cNvSpPr>
          <p:nvPr/>
        </p:nvSpPr>
        <p:spPr bwMode="auto">
          <a:xfrm>
            <a:off x="6096000" y="2743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49" name="Text Box 5"/>
          <p:cNvSpPr txBox="1">
            <a:spLocks noChangeArrowheads="1"/>
          </p:cNvSpPr>
          <p:nvPr/>
        </p:nvSpPr>
        <p:spPr bwMode="auto">
          <a:xfrm>
            <a:off x="6248400" y="2667001"/>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spcBef>
                <a:spcPct val="50000"/>
              </a:spcBef>
            </a:pPr>
            <a:r>
              <a:rPr lang="en-US" sz="1800" b="1" i="1">
                <a:latin typeface="Arial" charset="0"/>
              </a:rPr>
              <a:t>t</a:t>
            </a:r>
            <a:r>
              <a:rPr lang="en-US" sz="1800" b="1">
                <a:latin typeface="Arial" charset="0"/>
              </a:rPr>
              <a:t> </a:t>
            </a:r>
            <a:r>
              <a:rPr lang="en-US" sz="1800">
                <a:latin typeface="Arial" charset="0"/>
              </a:rPr>
              <a:t>generations</a:t>
            </a:r>
          </a:p>
        </p:txBody>
      </p:sp>
      <p:grpSp>
        <p:nvGrpSpPr>
          <p:cNvPr id="27651" name="Group 24"/>
          <p:cNvGrpSpPr>
            <a:grpSpLocks/>
          </p:cNvGrpSpPr>
          <p:nvPr/>
        </p:nvGrpSpPr>
        <p:grpSpPr bwMode="auto">
          <a:xfrm>
            <a:off x="2971800" y="1752601"/>
            <a:ext cx="6248400" cy="841375"/>
            <a:chOff x="912" y="960"/>
            <a:chExt cx="3936" cy="530"/>
          </a:xfrm>
        </p:grpSpPr>
        <p:sp>
          <p:nvSpPr>
            <p:cNvPr id="31769" name="Rectangle 25"/>
            <p:cNvSpPr>
              <a:spLocks noChangeArrowheads="1"/>
            </p:cNvSpPr>
            <p:nvPr/>
          </p:nvSpPr>
          <p:spPr bwMode="auto">
            <a:xfrm>
              <a:off x="912" y="960"/>
              <a:ext cx="3936" cy="98"/>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0" name="Rectangle 26"/>
            <p:cNvSpPr>
              <a:spLocks noChangeArrowheads="1"/>
            </p:cNvSpPr>
            <p:nvPr/>
          </p:nvSpPr>
          <p:spPr bwMode="auto">
            <a:xfrm>
              <a:off x="912" y="1104"/>
              <a:ext cx="3936" cy="98"/>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1" name="Rectangle 27"/>
            <p:cNvSpPr>
              <a:spLocks noChangeArrowheads="1"/>
            </p:cNvSpPr>
            <p:nvPr/>
          </p:nvSpPr>
          <p:spPr bwMode="auto">
            <a:xfrm>
              <a:off x="912" y="1248"/>
              <a:ext cx="3936" cy="98"/>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2" name="Rectangle 28"/>
            <p:cNvSpPr>
              <a:spLocks noChangeArrowheads="1"/>
            </p:cNvSpPr>
            <p:nvPr/>
          </p:nvSpPr>
          <p:spPr bwMode="auto">
            <a:xfrm>
              <a:off x="912" y="1392"/>
              <a:ext cx="3936" cy="98"/>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862" name="Rectangle 29"/>
            <p:cNvSpPr>
              <a:spLocks noChangeArrowheads="1"/>
            </p:cNvSpPr>
            <p:nvPr/>
          </p:nvSpPr>
          <p:spPr bwMode="auto">
            <a:xfrm>
              <a:off x="2832" y="960"/>
              <a:ext cx="96" cy="96"/>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grpSp>
      <p:grpSp>
        <p:nvGrpSpPr>
          <p:cNvPr id="3" name="Group 44"/>
          <p:cNvGrpSpPr>
            <a:grpSpLocks/>
          </p:cNvGrpSpPr>
          <p:nvPr/>
        </p:nvGrpSpPr>
        <p:grpSpPr bwMode="auto">
          <a:xfrm>
            <a:off x="2971800" y="3581400"/>
            <a:ext cx="2895600" cy="2209800"/>
            <a:chOff x="912" y="2400"/>
            <a:chExt cx="1824" cy="1392"/>
          </a:xfrm>
        </p:grpSpPr>
        <p:sp>
          <p:nvSpPr>
            <p:cNvPr id="31789" name="Rectangle 45"/>
            <p:cNvSpPr>
              <a:spLocks noChangeArrowheads="1"/>
            </p:cNvSpPr>
            <p:nvPr/>
          </p:nvSpPr>
          <p:spPr bwMode="auto">
            <a:xfrm>
              <a:off x="235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0" name="Rectangle 46"/>
            <p:cNvSpPr>
              <a:spLocks noChangeArrowheads="1"/>
            </p:cNvSpPr>
            <p:nvPr/>
          </p:nvSpPr>
          <p:spPr bwMode="auto">
            <a:xfrm>
              <a:off x="15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1" name="Rectangle 47"/>
            <p:cNvSpPr>
              <a:spLocks noChangeArrowheads="1"/>
            </p:cNvSpPr>
            <p:nvPr/>
          </p:nvSpPr>
          <p:spPr bwMode="auto">
            <a:xfrm>
              <a:off x="1872"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2" name="Rectangle 48"/>
            <p:cNvSpPr>
              <a:spLocks noChangeArrowheads="1"/>
            </p:cNvSpPr>
            <p:nvPr/>
          </p:nvSpPr>
          <p:spPr bwMode="auto">
            <a:xfrm>
              <a:off x="91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3" name="Rectangle 49"/>
            <p:cNvSpPr>
              <a:spLocks noChangeArrowheads="1"/>
            </p:cNvSpPr>
            <p:nvPr/>
          </p:nvSpPr>
          <p:spPr bwMode="auto">
            <a:xfrm>
              <a:off x="1008"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4" name="Rectangle 50"/>
            <p:cNvSpPr>
              <a:spLocks noChangeArrowheads="1"/>
            </p:cNvSpPr>
            <p:nvPr/>
          </p:nvSpPr>
          <p:spPr bwMode="auto">
            <a:xfrm>
              <a:off x="177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5" name="Rectangle 51"/>
            <p:cNvSpPr>
              <a:spLocks noChangeArrowheads="1"/>
            </p:cNvSpPr>
            <p:nvPr/>
          </p:nvSpPr>
          <p:spPr bwMode="auto">
            <a:xfrm>
              <a:off x="110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6" name="Rectangle 52"/>
            <p:cNvSpPr>
              <a:spLocks noChangeArrowheads="1"/>
            </p:cNvSpPr>
            <p:nvPr/>
          </p:nvSpPr>
          <p:spPr bwMode="auto">
            <a:xfrm>
              <a:off x="120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7" name="Rectangle 53"/>
            <p:cNvSpPr>
              <a:spLocks noChangeArrowheads="1"/>
            </p:cNvSpPr>
            <p:nvPr/>
          </p:nvSpPr>
          <p:spPr bwMode="auto">
            <a:xfrm>
              <a:off x="168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8" name="Rectangle 54"/>
            <p:cNvSpPr>
              <a:spLocks noChangeArrowheads="1"/>
            </p:cNvSpPr>
            <p:nvPr/>
          </p:nvSpPr>
          <p:spPr bwMode="auto">
            <a:xfrm>
              <a:off x="1296"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9" name="Rectangle 55"/>
            <p:cNvSpPr>
              <a:spLocks noChangeArrowheads="1"/>
            </p:cNvSpPr>
            <p:nvPr/>
          </p:nvSpPr>
          <p:spPr bwMode="auto">
            <a:xfrm>
              <a:off x="244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0" name="Rectangle 56"/>
            <p:cNvSpPr>
              <a:spLocks noChangeArrowheads="1"/>
            </p:cNvSpPr>
            <p:nvPr/>
          </p:nvSpPr>
          <p:spPr bwMode="auto">
            <a:xfrm>
              <a:off x="216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1" name="Rectangle 57"/>
            <p:cNvSpPr>
              <a:spLocks noChangeArrowheads="1"/>
            </p:cNvSpPr>
            <p:nvPr/>
          </p:nvSpPr>
          <p:spPr bwMode="auto">
            <a:xfrm>
              <a:off x="1968"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2" name="Rectangle 58"/>
            <p:cNvSpPr>
              <a:spLocks noChangeArrowheads="1"/>
            </p:cNvSpPr>
            <p:nvPr/>
          </p:nvSpPr>
          <p:spPr bwMode="auto">
            <a:xfrm>
              <a:off x="14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3" name="Rectangle 59"/>
            <p:cNvSpPr>
              <a:spLocks noChangeArrowheads="1"/>
            </p:cNvSpPr>
            <p:nvPr/>
          </p:nvSpPr>
          <p:spPr bwMode="auto">
            <a:xfrm>
              <a:off x="225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4" name="Rectangle 60"/>
            <p:cNvSpPr>
              <a:spLocks noChangeArrowheads="1"/>
            </p:cNvSpPr>
            <p:nvPr/>
          </p:nvSpPr>
          <p:spPr bwMode="auto">
            <a:xfrm>
              <a:off x="13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5" name="Rectangle 61"/>
            <p:cNvSpPr>
              <a:spLocks noChangeArrowheads="1"/>
            </p:cNvSpPr>
            <p:nvPr/>
          </p:nvSpPr>
          <p:spPr bwMode="auto">
            <a:xfrm>
              <a:off x="264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6" name="Rectangle 62"/>
            <p:cNvSpPr>
              <a:spLocks noChangeArrowheads="1"/>
            </p:cNvSpPr>
            <p:nvPr/>
          </p:nvSpPr>
          <p:spPr bwMode="auto">
            <a:xfrm>
              <a:off x="254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7" name="Rectangle 63"/>
            <p:cNvSpPr>
              <a:spLocks noChangeArrowheads="1"/>
            </p:cNvSpPr>
            <p:nvPr/>
          </p:nvSpPr>
          <p:spPr bwMode="auto">
            <a:xfrm>
              <a:off x="19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8" name="Rectangle 64"/>
            <p:cNvSpPr>
              <a:spLocks noChangeArrowheads="1"/>
            </p:cNvSpPr>
            <p:nvPr/>
          </p:nvSpPr>
          <p:spPr bwMode="auto">
            <a:xfrm>
              <a:off x="12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9" name="Rectangle 65"/>
            <p:cNvSpPr>
              <a:spLocks noChangeArrowheads="1"/>
            </p:cNvSpPr>
            <p:nvPr/>
          </p:nvSpPr>
          <p:spPr bwMode="auto">
            <a:xfrm>
              <a:off x="148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0" name="Rectangle 66"/>
            <p:cNvSpPr>
              <a:spLocks noChangeArrowheads="1"/>
            </p:cNvSpPr>
            <p:nvPr/>
          </p:nvSpPr>
          <p:spPr bwMode="auto">
            <a:xfrm>
              <a:off x="13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1" name="Rectangle 67"/>
            <p:cNvSpPr>
              <a:spLocks noChangeArrowheads="1"/>
            </p:cNvSpPr>
            <p:nvPr/>
          </p:nvSpPr>
          <p:spPr bwMode="auto">
            <a:xfrm>
              <a:off x="235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2" name="Rectangle 68"/>
            <p:cNvSpPr>
              <a:spLocks noChangeArrowheads="1"/>
            </p:cNvSpPr>
            <p:nvPr/>
          </p:nvSpPr>
          <p:spPr bwMode="auto">
            <a:xfrm>
              <a:off x="129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3" name="Rectangle 69"/>
            <p:cNvSpPr>
              <a:spLocks noChangeArrowheads="1"/>
            </p:cNvSpPr>
            <p:nvPr/>
          </p:nvSpPr>
          <p:spPr bwMode="auto">
            <a:xfrm>
              <a:off x="91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4" name="Rectangle 70"/>
            <p:cNvSpPr>
              <a:spLocks noChangeArrowheads="1"/>
            </p:cNvSpPr>
            <p:nvPr/>
          </p:nvSpPr>
          <p:spPr bwMode="auto">
            <a:xfrm>
              <a:off x="206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5" name="Rectangle 71"/>
            <p:cNvSpPr>
              <a:spLocks noChangeArrowheads="1"/>
            </p:cNvSpPr>
            <p:nvPr/>
          </p:nvSpPr>
          <p:spPr bwMode="auto">
            <a:xfrm>
              <a:off x="177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6" name="Rectangle 72"/>
            <p:cNvSpPr>
              <a:spLocks noChangeArrowheads="1"/>
            </p:cNvSpPr>
            <p:nvPr/>
          </p:nvSpPr>
          <p:spPr bwMode="auto">
            <a:xfrm>
              <a:off x="1584"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7" name="Rectangle 73"/>
            <p:cNvSpPr>
              <a:spLocks noChangeArrowheads="1"/>
            </p:cNvSpPr>
            <p:nvPr/>
          </p:nvSpPr>
          <p:spPr bwMode="auto">
            <a:xfrm>
              <a:off x="11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8" name="Rectangle 74"/>
            <p:cNvSpPr>
              <a:spLocks noChangeArrowheads="1"/>
            </p:cNvSpPr>
            <p:nvPr/>
          </p:nvSpPr>
          <p:spPr bwMode="auto">
            <a:xfrm>
              <a:off x="187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9" name="Rectangle 75"/>
            <p:cNvSpPr>
              <a:spLocks noChangeArrowheads="1"/>
            </p:cNvSpPr>
            <p:nvPr/>
          </p:nvSpPr>
          <p:spPr bwMode="auto">
            <a:xfrm>
              <a:off x="100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0" name="Rectangle 76"/>
            <p:cNvSpPr>
              <a:spLocks noChangeArrowheads="1"/>
            </p:cNvSpPr>
            <p:nvPr/>
          </p:nvSpPr>
          <p:spPr bwMode="auto">
            <a:xfrm>
              <a:off x="225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1" name="Rectangle 77"/>
            <p:cNvSpPr>
              <a:spLocks noChangeArrowheads="1"/>
            </p:cNvSpPr>
            <p:nvPr/>
          </p:nvSpPr>
          <p:spPr bwMode="auto">
            <a:xfrm>
              <a:off x="244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2" name="Rectangle 78"/>
            <p:cNvSpPr>
              <a:spLocks noChangeArrowheads="1"/>
            </p:cNvSpPr>
            <p:nvPr/>
          </p:nvSpPr>
          <p:spPr bwMode="auto">
            <a:xfrm>
              <a:off x="168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3" name="Rectangle 79"/>
            <p:cNvSpPr>
              <a:spLocks noChangeArrowheads="1"/>
            </p:cNvSpPr>
            <p:nvPr/>
          </p:nvSpPr>
          <p:spPr bwMode="auto">
            <a:xfrm>
              <a:off x="254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4" name="Rectangle 80"/>
            <p:cNvSpPr>
              <a:spLocks noChangeArrowheads="1"/>
            </p:cNvSpPr>
            <p:nvPr/>
          </p:nvSpPr>
          <p:spPr bwMode="auto">
            <a:xfrm>
              <a:off x="264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5" name="Rectangle 81"/>
            <p:cNvSpPr>
              <a:spLocks noChangeArrowheads="1"/>
            </p:cNvSpPr>
            <p:nvPr/>
          </p:nvSpPr>
          <p:spPr bwMode="auto">
            <a:xfrm>
              <a:off x="216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6" name="Rectangle 82"/>
            <p:cNvSpPr>
              <a:spLocks noChangeArrowheads="1"/>
            </p:cNvSpPr>
            <p:nvPr/>
          </p:nvSpPr>
          <p:spPr bwMode="auto">
            <a:xfrm>
              <a:off x="20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7" name="Rectangle 83"/>
            <p:cNvSpPr>
              <a:spLocks noChangeArrowheads="1"/>
            </p:cNvSpPr>
            <p:nvPr/>
          </p:nvSpPr>
          <p:spPr bwMode="auto">
            <a:xfrm>
              <a:off x="129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8" name="Rectangle 84"/>
            <p:cNvSpPr>
              <a:spLocks noChangeArrowheads="1"/>
            </p:cNvSpPr>
            <p:nvPr/>
          </p:nvSpPr>
          <p:spPr bwMode="auto">
            <a:xfrm>
              <a:off x="15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9" name="Rectangle 85"/>
            <p:cNvSpPr>
              <a:spLocks noChangeArrowheads="1"/>
            </p:cNvSpPr>
            <p:nvPr/>
          </p:nvSpPr>
          <p:spPr bwMode="auto">
            <a:xfrm>
              <a:off x="91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0" name="Rectangle 86"/>
            <p:cNvSpPr>
              <a:spLocks noChangeArrowheads="1"/>
            </p:cNvSpPr>
            <p:nvPr/>
          </p:nvSpPr>
          <p:spPr bwMode="auto">
            <a:xfrm>
              <a:off x="216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1" name="Rectangle 87"/>
            <p:cNvSpPr>
              <a:spLocks noChangeArrowheads="1"/>
            </p:cNvSpPr>
            <p:nvPr/>
          </p:nvSpPr>
          <p:spPr bwMode="auto">
            <a:xfrm>
              <a:off x="225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2" name="Rectangle 88"/>
            <p:cNvSpPr>
              <a:spLocks noChangeArrowheads="1"/>
            </p:cNvSpPr>
            <p:nvPr/>
          </p:nvSpPr>
          <p:spPr bwMode="auto">
            <a:xfrm>
              <a:off x="187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3" name="Rectangle 89"/>
            <p:cNvSpPr>
              <a:spLocks noChangeArrowheads="1"/>
            </p:cNvSpPr>
            <p:nvPr/>
          </p:nvSpPr>
          <p:spPr bwMode="auto">
            <a:xfrm>
              <a:off x="168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4" name="Rectangle 90"/>
            <p:cNvSpPr>
              <a:spLocks noChangeArrowheads="1"/>
            </p:cNvSpPr>
            <p:nvPr/>
          </p:nvSpPr>
          <p:spPr bwMode="auto">
            <a:xfrm>
              <a:off x="120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5" name="Rectangle 91"/>
            <p:cNvSpPr>
              <a:spLocks noChangeArrowheads="1"/>
            </p:cNvSpPr>
            <p:nvPr/>
          </p:nvSpPr>
          <p:spPr bwMode="auto">
            <a:xfrm>
              <a:off x="1968"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6" name="Rectangle 92"/>
            <p:cNvSpPr>
              <a:spLocks noChangeArrowheads="1"/>
            </p:cNvSpPr>
            <p:nvPr/>
          </p:nvSpPr>
          <p:spPr bwMode="auto">
            <a:xfrm>
              <a:off x="110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7" name="Rectangle 93"/>
            <p:cNvSpPr>
              <a:spLocks noChangeArrowheads="1"/>
            </p:cNvSpPr>
            <p:nvPr/>
          </p:nvSpPr>
          <p:spPr bwMode="auto">
            <a:xfrm>
              <a:off x="2352"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8" name="Rectangle 94"/>
            <p:cNvSpPr>
              <a:spLocks noChangeArrowheads="1"/>
            </p:cNvSpPr>
            <p:nvPr/>
          </p:nvSpPr>
          <p:spPr bwMode="auto">
            <a:xfrm>
              <a:off x="177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9" name="Rectangle 95"/>
            <p:cNvSpPr>
              <a:spLocks noChangeArrowheads="1"/>
            </p:cNvSpPr>
            <p:nvPr/>
          </p:nvSpPr>
          <p:spPr bwMode="auto">
            <a:xfrm>
              <a:off x="244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0" name="Rectangle 96"/>
            <p:cNvSpPr>
              <a:spLocks noChangeArrowheads="1"/>
            </p:cNvSpPr>
            <p:nvPr/>
          </p:nvSpPr>
          <p:spPr bwMode="auto">
            <a:xfrm>
              <a:off x="2544"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1" name="Rectangle 97"/>
            <p:cNvSpPr>
              <a:spLocks noChangeArrowheads="1"/>
            </p:cNvSpPr>
            <p:nvPr/>
          </p:nvSpPr>
          <p:spPr bwMode="auto">
            <a:xfrm>
              <a:off x="2640"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2" name="Rectangle 98"/>
            <p:cNvSpPr>
              <a:spLocks noChangeArrowheads="1"/>
            </p:cNvSpPr>
            <p:nvPr/>
          </p:nvSpPr>
          <p:spPr bwMode="auto">
            <a:xfrm>
              <a:off x="1968"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3" name="Rectangle 99"/>
            <p:cNvSpPr>
              <a:spLocks noChangeArrowheads="1"/>
            </p:cNvSpPr>
            <p:nvPr/>
          </p:nvSpPr>
          <p:spPr bwMode="auto">
            <a:xfrm>
              <a:off x="1872"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4" name="Rectangle 100"/>
            <p:cNvSpPr>
              <a:spLocks noChangeArrowheads="1"/>
            </p:cNvSpPr>
            <p:nvPr/>
          </p:nvSpPr>
          <p:spPr bwMode="auto">
            <a:xfrm>
              <a:off x="17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5" name="Rectangle 101"/>
            <p:cNvSpPr>
              <a:spLocks noChangeArrowheads="1"/>
            </p:cNvSpPr>
            <p:nvPr/>
          </p:nvSpPr>
          <p:spPr bwMode="auto">
            <a:xfrm>
              <a:off x="13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6" name="Rectangle 102"/>
            <p:cNvSpPr>
              <a:spLocks noChangeArrowheads="1"/>
            </p:cNvSpPr>
            <p:nvPr/>
          </p:nvSpPr>
          <p:spPr bwMode="auto">
            <a:xfrm>
              <a:off x="264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7" name="Rectangle 103"/>
            <p:cNvSpPr>
              <a:spLocks noChangeArrowheads="1"/>
            </p:cNvSpPr>
            <p:nvPr/>
          </p:nvSpPr>
          <p:spPr bwMode="auto">
            <a:xfrm>
              <a:off x="148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8" name="Rectangle 104"/>
            <p:cNvSpPr>
              <a:spLocks noChangeArrowheads="1"/>
            </p:cNvSpPr>
            <p:nvPr/>
          </p:nvSpPr>
          <p:spPr bwMode="auto">
            <a:xfrm>
              <a:off x="2448"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9" name="Rectangle 105"/>
            <p:cNvSpPr>
              <a:spLocks noChangeArrowheads="1"/>
            </p:cNvSpPr>
            <p:nvPr/>
          </p:nvSpPr>
          <p:spPr bwMode="auto">
            <a:xfrm>
              <a:off x="206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0" name="Rectangle 106"/>
            <p:cNvSpPr>
              <a:spLocks noChangeArrowheads="1"/>
            </p:cNvSpPr>
            <p:nvPr/>
          </p:nvSpPr>
          <p:spPr bwMode="auto">
            <a:xfrm>
              <a:off x="254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1" name="Rectangle 107"/>
            <p:cNvSpPr>
              <a:spLocks noChangeArrowheads="1"/>
            </p:cNvSpPr>
            <p:nvPr/>
          </p:nvSpPr>
          <p:spPr bwMode="auto">
            <a:xfrm>
              <a:off x="216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2" name="Rectangle 108"/>
            <p:cNvSpPr>
              <a:spLocks noChangeArrowheads="1"/>
            </p:cNvSpPr>
            <p:nvPr/>
          </p:nvSpPr>
          <p:spPr bwMode="auto">
            <a:xfrm>
              <a:off x="235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3" name="Rectangle 109"/>
            <p:cNvSpPr>
              <a:spLocks noChangeArrowheads="1"/>
            </p:cNvSpPr>
            <p:nvPr/>
          </p:nvSpPr>
          <p:spPr bwMode="auto">
            <a:xfrm>
              <a:off x="22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4" name="Rectangle 110"/>
            <p:cNvSpPr>
              <a:spLocks noChangeArrowheads="1"/>
            </p:cNvSpPr>
            <p:nvPr/>
          </p:nvSpPr>
          <p:spPr bwMode="auto">
            <a:xfrm>
              <a:off x="91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5" name="Rectangle 111"/>
            <p:cNvSpPr>
              <a:spLocks noChangeArrowheads="1"/>
            </p:cNvSpPr>
            <p:nvPr/>
          </p:nvSpPr>
          <p:spPr bwMode="auto">
            <a:xfrm>
              <a:off x="100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6" name="Rectangle 112"/>
            <p:cNvSpPr>
              <a:spLocks noChangeArrowheads="1"/>
            </p:cNvSpPr>
            <p:nvPr/>
          </p:nvSpPr>
          <p:spPr bwMode="auto">
            <a:xfrm>
              <a:off x="110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7" name="Rectangle 113"/>
            <p:cNvSpPr>
              <a:spLocks noChangeArrowheads="1"/>
            </p:cNvSpPr>
            <p:nvPr/>
          </p:nvSpPr>
          <p:spPr bwMode="auto">
            <a:xfrm>
              <a:off x="120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8" name="Rectangle 114"/>
            <p:cNvSpPr>
              <a:spLocks noChangeArrowheads="1"/>
            </p:cNvSpPr>
            <p:nvPr/>
          </p:nvSpPr>
          <p:spPr bwMode="auto">
            <a:xfrm>
              <a:off x="129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9" name="Rectangle 115"/>
            <p:cNvSpPr>
              <a:spLocks noChangeArrowheads="1"/>
            </p:cNvSpPr>
            <p:nvPr/>
          </p:nvSpPr>
          <p:spPr bwMode="auto">
            <a:xfrm>
              <a:off x="264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0" name="Rectangle 116"/>
            <p:cNvSpPr>
              <a:spLocks noChangeArrowheads="1"/>
            </p:cNvSpPr>
            <p:nvPr/>
          </p:nvSpPr>
          <p:spPr bwMode="auto">
            <a:xfrm>
              <a:off x="18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1" name="Rectangle 117"/>
            <p:cNvSpPr>
              <a:spLocks noChangeArrowheads="1"/>
            </p:cNvSpPr>
            <p:nvPr/>
          </p:nvSpPr>
          <p:spPr bwMode="auto">
            <a:xfrm>
              <a:off x="110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2" name="Rectangle 118"/>
            <p:cNvSpPr>
              <a:spLocks noChangeArrowheads="1"/>
            </p:cNvSpPr>
            <p:nvPr/>
          </p:nvSpPr>
          <p:spPr bwMode="auto">
            <a:xfrm>
              <a:off x="13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3" name="Rectangle 119"/>
            <p:cNvSpPr>
              <a:spLocks noChangeArrowheads="1"/>
            </p:cNvSpPr>
            <p:nvPr/>
          </p:nvSpPr>
          <p:spPr bwMode="auto">
            <a:xfrm>
              <a:off x="129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4" name="Rectangle 120"/>
            <p:cNvSpPr>
              <a:spLocks noChangeArrowheads="1"/>
            </p:cNvSpPr>
            <p:nvPr/>
          </p:nvSpPr>
          <p:spPr bwMode="auto">
            <a:xfrm>
              <a:off x="120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5" name="Rectangle 121"/>
            <p:cNvSpPr>
              <a:spLocks noChangeArrowheads="1"/>
            </p:cNvSpPr>
            <p:nvPr/>
          </p:nvSpPr>
          <p:spPr bwMode="auto">
            <a:xfrm>
              <a:off x="206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6" name="Rectangle 122"/>
            <p:cNvSpPr>
              <a:spLocks noChangeArrowheads="1"/>
            </p:cNvSpPr>
            <p:nvPr/>
          </p:nvSpPr>
          <p:spPr bwMode="auto">
            <a:xfrm>
              <a:off x="168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7" name="Rectangle 123"/>
            <p:cNvSpPr>
              <a:spLocks noChangeArrowheads="1"/>
            </p:cNvSpPr>
            <p:nvPr/>
          </p:nvSpPr>
          <p:spPr bwMode="auto">
            <a:xfrm>
              <a:off x="148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8" name="Rectangle 124"/>
            <p:cNvSpPr>
              <a:spLocks noChangeArrowheads="1"/>
            </p:cNvSpPr>
            <p:nvPr/>
          </p:nvSpPr>
          <p:spPr bwMode="auto">
            <a:xfrm>
              <a:off x="1008"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9" name="Rectangle 125"/>
            <p:cNvSpPr>
              <a:spLocks noChangeArrowheads="1"/>
            </p:cNvSpPr>
            <p:nvPr/>
          </p:nvSpPr>
          <p:spPr bwMode="auto">
            <a:xfrm>
              <a:off x="177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0" name="Rectangle 126"/>
            <p:cNvSpPr>
              <a:spLocks noChangeArrowheads="1"/>
            </p:cNvSpPr>
            <p:nvPr/>
          </p:nvSpPr>
          <p:spPr bwMode="auto">
            <a:xfrm>
              <a:off x="91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1" name="Rectangle 127"/>
            <p:cNvSpPr>
              <a:spLocks noChangeArrowheads="1"/>
            </p:cNvSpPr>
            <p:nvPr/>
          </p:nvSpPr>
          <p:spPr bwMode="auto">
            <a:xfrm>
              <a:off x="216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2" name="Rectangle 128"/>
            <p:cNvSpPr>
              <a:spLocks noChangeArrowheads="1"/>
            </p:cNvSpPr>
            <p:nvPr/>
          </p:nvSpPr>
          <p:spPr bwMode="auto">
            <a:xfrm>
              <a:off x="158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3" name="Rectangle 129"/>
            <p:cNvSpPr>
              <a:spLocks noChangeArrowheads="1"/>
            </p:cNvSpPr>
            <p:nvPr/>
          </p:nvSpPr>
          <p:spPr bwMode="auto">
            <a:xfrm>
              <a:off x="225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4" name="Rectangle 130"/>
            <p:cNvSpPr>
              <a:spLocks noChangeArrowheads="1"/>
            </p:cNvSpPr>
            <p:nvPr/>
          </p:nvSpPr>
          <p:spPr bwMode="auto">
            <a:xfrm>
              <a:off x="2352"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5" name="Rectangle 131"/>
            <p:cNvSpPr>
              <a:spLocks noChangeArrowheads="1"/>
            </p:cNvSpPr>
            <p:nvPr/>
          </p:nvSpPr>
          <p:spPr bwMode="auto">
            <a:xfrm>
              <a:off x="244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6" name="Rectangle 132"/>
            <p:cNvSpPr>
              <a:spLocks noChangeArrowheads="1"/>
            </p:cNvSpPr>
            <p:nvPr/>
          </p:nvSpPr>
          <p:spPr bwMode="auto">
            <a:xfrm>
              <a:off x="254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7" name="Rectangle 133"/>
            <p:cNvSpPr>
              <a:spLocks noChangeArrowheads="1"/>
            </p:cNvSpPr>
            <p:nvPr/>
          </p:nvSpPr>
          <p:spPr bwMode="auto">
            <a:xfrm>
              <a:off x="1776"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8" name="Rectangle 134"/>
            <p:cNvSpPr>
              <a:spLocks noChangeArrowheads="1"/>
            </p:cNvSpPr>
            <p:nvPr/>
          </p:nvSpPr>
          <p:spPr bwMode="auto">
            <a:xfrm>
              <a:off x="100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9" name="Rectangle 135"/>
            <p:cNvSpPr>
              <a:spLocks noChangeArrowheads="1"/>
            </p:cNvSpPr>
            <p:nvPr/>
          </p:nvSpPr>
          <p:spPr bwMode="auto">
            <a:xfrm>
              <a:off x="1296"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0" name="Rectangle 136"/>
            <p:cNvSpPr>
              <a:spLocks noChangeArrowheads="1"/>
            </p:cNvSpPr>
            <p:nvPr/>
          </p:nvSpPr>
          <p:spPr bwMode="auto">
            <a:xfrm>
              <a:off x="120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1" name="Rectangle 137"/>
            <p:cNvSpPr>
              <a:spLocks noChangeArrowheads="1"/>
            </p:cNvSpPr>
            <p:nvPr/>
          </p:nvSpPr>
          <p:spPr bwMode="auto">
            <a:xfrm>
              <a:off x="216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2" name="Rectangle 138"/>
            <p:cNvSpPr>
              <a:spLocks noChangeArrowheads="1"/>
            </p:cNvSpPr>
            <p:nvPr/>
          </p:nvSpPr>
          <p:spPr bwMode="auto">
            <a:xfrm>
              <a:off x="110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3" name="Rectangle 139"/>
            <p:cNvSpPr>
              <a:spLocks noChangeArrowheads="1"/>
            </p:cNvSpPr>
            <p:nvPr/>
          </p:nvSpPr>
          <p:spPr bwMode="auto">
            <a:xfrm>
              <a:off x="18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4" name="Rectangle 140"/>
            <p:cNvSpPr>
              <a:spLocks noChangeArrowheads="1"/>
            </p:cNvSpPr>
            <p:nvPr/>
          </p:nvSpPr>
          <p:spPr bwMode="auto">
            <a:xfrm>
              <a:off x="158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5" name="Rectangle 141"/>
            <p:cNvSpPr>
              <a:spLocks noChangeArrowheads="1"/>
            </p:cNvSpPr>
            <p:nvPr/>
          </p:nvSpPr>
          <p:spPr bwMode="auto">
            <a:xfrm>
              <a:off x="139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6" name="Rectangle 142"/>
            <p:cNvSpPr>
              <a:spLocks noChangeArrowheads="1"/>
            </p:cNvSpPr>
            <p:nvPr/>
          </p:nvSpPr>
          <p:spPr bwMode="auto">
            <a:xfrm>
              <a:off x="91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7" name="Rectangle 143"/>
            <p:cNvSpPr>
              <a:spLocks noChangeArrowheads="1"/>
            </p:cNvSpPr>
            <p:nvPr/>
          </p:nvSpPr>
          <p:spPr bwMode="auto">
            <a:xfrm>
              <a:off x="168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8" name="Rectangle 144"/>
            <p:cNvSpPr>
              <a:spLocks noChangeArrowheads="1"/>
            </p:cNvSpPr>
            <p:nvPr/>
          </p:nvSpPr>
          <p:spPr bwMode="auto">
            <a:xfrm>
              <a:off x="206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9" name="Rectangle 145"/>
            <p:cNvSpPr>
              <a:spLocks noChangeArrowheads="1"/>
            </p:cNvSpPr>
            <p:nvPr/>
          </p:nvSpPr>
          <p:spPr bwMode="auto">
            <a:xfrm>
              <a:off x="14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0" name="Rectangle 146"/>
            <p:cNvSpPr>
              <a:spLocks noChangeArrowheads="1"/>
            </p:cNvSpPr>
            <p:nvPr/>
          </p:nvSpPr>
          <p:spPr bwMode="auto">
            <a:xfrm>
              <a:off x="196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1" name="Rectangle 147"/>
            <p:cNvSpPr>
              <a:spLocks noChangeArrowheads="1"/>
            </p:cNvSpPr>
            <p:nvPr/>
          </p:nvSpPr>
          <p:spPr bwMode="auto">
            <a:xfrm>
              <a:off x="254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2" name="Rectangle 148"/>
            <p:cNvSpPr>
              <a:spLocks noChangeArrowheads="1"/>
            </p:cNvSpPr>
            <p:nvPr/>
          </p:nvSpPr>
          <p:spPr bwMode="auto">
            <a:xfrm>
              <a:off x="264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3" name="Rectangle 149"/>
            <p:cNvSpPr>
              <a:spLocks noChangeArrowheads="1"/>
            </p:cNvSpPr>
            <p:nvPr/>
          </p:nvSpPr>
          <p:spPr bwMode="auto">
            <a:xfrm>
              <a:off x="244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4" name="Rectangle 150"/>
            <p:cNvSpPr>
              <a:spLocks noChangeArrowheads="1"/>
            </p:cNvSpPr>
            <p:nvPr/>
          </p:nvSpPr>
          <p:spPr bwMode="auto">
            <a:xfrm>
              <a:off x="225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5" name="Rectangle 151"/>
            <p:cNvSpPr>
              <a:spLocks noChangeArrowheads="1"/>
            </p:cNvSpPr>
            <p:nvPr/>
          </p:nvSpPr>
          <p:spPr bwMode="auto">
            <a:xfrm>
              <a:off x="2544"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6" name="Rectangle 152"/>
            <p:cNvSpPr>
              <a:spLocks noChangeArrowheads="1"/>
            </p:cNvSpPr>
            <p:nvPr/>
          </p:nvSpPr>
          <p:spPr bwMode="auto">
            <a:xfrm>
              <a:off x="244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7" name="Rectangle 153"/>
            <p:cNvSpPr>
              <a:spLocks noChangeArrowheads="1"/>
            </p:cNvSpPr>
            <p:nvPr/>
          </p:nvSpPr>
          <p:spPr bwMode="auto">
            <a:xfrm>
              <a:off x="235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8" name="Rectangle 154"/>
            <p:cNvSpPr>
              <a:spLocks noChangeArrowheads="1"/>
            </p:cNvSpPr>
            <p:nvPr/>
          </p:nvSpPr>
          <p:spPr bwMode="auto">
            <a:xfrm>
              <a:off x="196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9" name="Rectangle 155"/>
            <p:cNvSpPr>
              <a:spLocks noChangeArrowheads="1"/>
            </p:cNvSpPr>
            <p:nvPr/>
          </p:nvSpPr>
          <p:spPr bwMode="auto">
            <a:xfrm>
              <a:off x="216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0" name="Rectangle 156"/>
            <p:cNvSpPr>
              <a:spLocks noChangeArrowheads="1"/>
            </p:cNvSpPr>
            <p:nvPr/>
          </p:nvSpPr>
          <p:spPr bwMode="auto">
            <a:xfrm>
              <a:off x="206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1" name="Rectangle 157"/>
            <p:cNvSpPr>
              <a:spLocks noChangeArrowheads="1"/>
            </p:cNvSpPr>
            <p:nvPr/>
          </p:nvSpPr>
          <p:spPr bwMode="auto">
            <a:xfrm>
              <a:off x="264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2" name="Rectangle 158"/>
            <p:cNvSpPr>
              <a:spLocks noChangeArrowheads="1"/>
            </p:cNvSpPr>
            <p:nvPr/>
          </p:nvSpPr>
          <p:spPr bwMode="auto">
            <a:xfrm>
              <a:off x="148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3" name="Rectangle 159"/>
            <p:cNvSpPr>
              <a:spLocks noChangeArrowheads="1"/>
            </p:cNvSpPr>
            <p:nvPr/>
          </p:nvSpPr>
          <p:spPr bwMode="auto">
            <a:xfrm>
              <a:off x="158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4" name="Rectangle 160"/>
            <p:cNvSpPr>
              <a:spLocks noChangeArrowheads="1"/>
            </p:cNvSpPr>
            <p:nvPr/>
          </p:nvSpPr>
          <p:spPr bwMode="auto">
            <a:xfrm>
              <a:off x="168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5" name="Rectangle 161"/>
            <p:cNvSpPr>
              <a:spLocks noChangeArrowheads="1"/>
            </p:cNvSpPr>
            <p:nvPr/>
          </p:nvSpPr>
          <p:spPr bwMode="auto">
            <a:xfrm>
              <a:off x="177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6" name="Rectangle 162"/>
            <p:cNvSpPr>
              <a:spLocks noChangeArrowheads="1"/>
            </p:cNvSpPr>
            <p:nvPr/>
          </p:nvSpPr>
          <p:spPr bwMode="auto">
            <a:xfrm>
              <a:off x="187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7" name="Rectangle 163"/>
            <p:cNvSpPr>
              <a:spLocks noChangeArrowheads="1"/>
            </p:cNvSpPr>
            <p:nvPr/>
          </p:nvSpPr>
          <p:spPr bwMode="auto">
            <a:xfrm>
              <a:off x="11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8" name="Rectangle 164"/>
            <p:cNvSpPr>
              <a:spLocks noChangeArrowheads="1"/>
            </p:cNvSpPr>
            <p:nvPr/>
          </p:nvSpPr>
          <p:spPr bwMode="auto">
            <a:xfrm>
              <a:off x="100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9" name="Rectangle 165"/>
            <p:cNvSpPr>
              <a:spLocks noChangeArrowheads="1"/>
            </p:cNvSpPr>
            <p:nvPr/>
          </p:nvSpPr>
          <p:spPr bwMode="auto">
            <a:xfrm>
              <a:off x="120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0" name="Rectangle 166"/>
            <p:cNvSpPr>
              <a:spLocks noChangeArrowheads="1"/>
            </p:cNvSpPr>
            <p:nvPr/>
          </p:nvSpPr>
          <p:spPr bwMode="auto">
            <a:xfrm>
              <a:off x="129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1" name="Rectangle 167"/>
            <p:cNvSpPr>
              <a:spLocks noChangeArrowheads="1"/>
            </p:cNvSpPr>
            <p:nvPr/>
          </p:nvSpPr>
          <p:spPr bwMode="auto">
            <a:xfrm>
              <a:off x="1392"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2" name="Rectangle 168"/>
            <p:cNvSpPr>
              <a:spLocks noChangeArrowheads="1"/>
            </p:cNvSpPr>
            <p:nvPr/>
          </p:nvSpPr>
          <p:spPr bwMode="auto">
            <a:xfrm>
              <a:off x="2256"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3" name="Rectangle 169"/>
            <p:cNvSpPr>
              <a:spLocks noChangeArrowheads="1"/>
            </p:cNvSpPr>
            <p:nvPr/>
          </p:nvSpPr>
          <p:spPr bwMode="auto">
            <a:xfrm>
              <a:off x="168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4" name="Rectangle 170"/>
            <p:cNvSpPr>
              <a:spLocks noChangeArrowheads="1"/>
            </p:cNvSpPr>
            <p:nvPr/>
          </p:nvSpPr>
          <p:spPr bwMode="auto">
            <a:xfrm>
              <a:off x="139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5" name="Rectangle 171"/>
            <p:cNvSpPr>
              <a:spLocks noChangeArrowheads="1"/>
            </p:cNvSpPr>
            <p:nvPr/>
          </p:nvSpPr>
          <p:spPr bwMode="auto">
            <a:xfrm>
              <a:off x="120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6" name="Rectangle 172"/>
            <p:cNvSpPr>
              <a:spLocks noChangeArrowheads="1"/>
            </p:cNvSpPr>
            <p:nvPr/>
          </p:nvSpPr>
          <p:spPr bwMode="auto">
            <a:xfrm>
              <a:off x="912"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7" name="Rectangle 173"/>
            <p:cNvSpPr>
              <a:spLocks noChangeArrowheads="1"/>
            </p:cNvSpPr>
            <p:nvPr/>
          </p:nvSpPr>
          <p:spPr bwMode="auto">
            <a:xfrm>
              <a:off x="110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8" name="Rectangle 174"/>
            <p:cNvSpPr>
              <a:spLocks noChangeArrowheads="1"/>
            </p:cNvSpPr>
            <p:nvPr/>
          </p:nvSpPr>
          <p:spPr bwMode="auto">
            <a:xfrm>
              <a:off x="15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9" name="Rectangle 175"/>
            <p:cNvSpPr>
              <a:spLocks noChangeArrowheads="1"/>
            </p:cNvSpPr>
            <p:nvPr/>
          </p:nvSpPr>
          <p:spPr bwMode="auto">
            <a:xfrm>
              <a:off x="177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0" name="Rectangle 176"/>
            <p:cNvSpPr>
              <a:spLocks noChangeArrowheads="1"/>
            </p:cNvSpPr>
            <p:nvPr/>
          </p:nvSpPr>
          <p:spPr bwMode="auto">
            <a:xfrm>
              <a:off x="10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1" name="Rectangle 177"/>
            <p:cNvSpPr>
              <a:spLocks noChangeArrowheads="1"/>
            </p:cNvSpPr>
            <p:nvPr/>
          </p:nvSpPr>
          <p:spPr bwMode="auto">
            <a:xfrm>
              <a:off x="18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2" name="Rectangle 178"/>
            <p:cNvSpPr>
              <a:spLocks noChangeArrowheads="1"/>
            </p:cNvSpPr>
            <p:nvPr/>
          </p:nvSpPr>
          <p:spPr bwMode="auto">
            <a:xfrm>
              <a:off x="196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3" name="Rectangle 179"/>
            <p:cNvSpPr>
              <a:spLocks noChangeArrowheads="1"/>
            </p:cNvSpPr>
            <p:nvPr/>
          </p:nvSpPr>
          <p:spPr bwMode="auto">
            <a:xfrm>
              <a:off x="20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4" name="Rectangle 180"/>
            <p:cNvSpPr>
              <a:spLocks noChangeArrowheads="1"/>
            </p:cNvSpPr>
            <p:nvPr/>
          </p:nvSpPr>
          <p:spPr bwMode="auto">
            <a:xfrm>
              <a:off x="21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5" name="Rectangle 181"/>
            <p:cNvSpPr>
              <a:spLocks noChangeArrowheads="1"/>
            </p:cNvSpPr>
            <p:nvPr/>
          </p:nvSpPr>
          <p:spPr bwMode="auto">
            <a:xfrm>
              <a:off x="225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6" name="Rectangle 182"/>
            <p:cNvSpPr>
              <a:spLocks noChangeArrowheads="1"/>
            </p:cNvSpPr>
            <p:nvPr/>
          </p:nvSpPr>
          <p:spPr bwMode="auto">
            <a:xfrm>
              <a:off x="244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7" name="Rectangle 183"/>
            <p:cNvSpPr>
              <a:spLocks noChangeArrowheads="1"/>
            </p:cNvSpPr>
            <p:nvPr/>
          </p:nvSpPr>
          <p:spPr bwMode="auto">
            <a:xfrm>
              <a:off x="14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8" name="Rectangle 184"/>
            <p:cNvSpPr>
              <a:spLocks noChangeArrowheads="1"/>
            </p:cNvSpPr>
            <p:nvPr/>
          </p:nvSpPr>
          <p:spPr bwMode="auto">
            <a:xfrm>
              <a:off x="254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9" name="Rectangle 185"/>
            <p:cNvSpPr>
              <a:spLocks noChangeArrowheads="1"/>
            </p:cNvSpPr>
            <p:nvPr/>
          </p:nvSpPr>
          <p:spPr bwMode="auto">
            <a:xfrm>
              <a:off x="264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0" name="Rectangle 186"/>
            <p:cNvSpPr>
              <a:spLocks noChangeArrowheads="1"/>
            </p:cNvSpPr>
            <p:nvPr/>
          </p:nvSpPr>
          <p:spPr bwMode="auto">
            <a:xfrm>
              <a:off x="91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1" name="Rectangle 187"/>
            <p:cNvSpPr>
              <a:spLocks noChangeArrowheads="1"/>
            </p:cNvSpPr>
            <p:nvPr/>
          </p:nvSpPr>
          <p:spPr bwMode="auto">
            <a:xfrm>
              <a:off x="18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2" name="Rectangle 188"/>
            <p:cNvSpPr>
              <a:spLocks noChangeArrowheads="1"/>
            </p:cNvSpPr>
            <p:nvPr/>
          </p:nvSpPr>
          <p:spPr bwMode="auto">
            <a:xfrm>
              <a:off x="1008"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3" name="Rectangle 189"/>
            <p:cNvSpPr>
              <a:spLocks noChangeArrowheads="1"/>
            </p:cNvSpPr>
            <p:nvPr/>
          </p:nvSpPr>
          <p:spPr bwMode="auto">
            <a:xfrm>
              <a:off x="1296"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4" name="Rectangle 190"/>
            <p:cNvSpPr>
              <a:spLocks noChangeArrowheads="1"/>
            </p:cNvSpPr>
            <p:nvPr/>
          </p:nvSpPr>
          <p:spPr bwMode="auto">
            <a:xfrm>
              <a:off x="1200"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5" name="Rectangle 191"/>
            <p:cNvSpPr>
              <a:spLocks noChangeArrowheads="1"/>
            </p:cNvSpPr>
            <p:nvPr/>
          </p:nvSpPr>
          <p:spPr bwMode="auto">
            <a:xfrm>
              <a:off x="110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6" name="Rectangle 192"/>
            <p:cNvSpPr>
              <a:spLocks noChangeArrowheads="1"/>
            </p:cNvSpPr>
            <p:nvPr/>
          </p:nvSpPr>
          <p:spPr bwMode="auto">
            <a:xfrm>
              <a:off x="19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7" name="Rectangle 193"/>
            <p:cNvSpPr>
              <a:spLocks noChangeArrowheads="1"/>
            </p:cNvSpPr>
            <p:nvPr/>
          </p:nvSpPr>
          <p:spPr bwMode="auto">
            <a:xfrm>
              <a:off x="15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8" name="Rectangle 194"/>
            <p:cNvSpPr>
              <a:spLocks noChangeArrowheads="1"/>
            </p:cNvSpPr>
            <p:nvPr/>
          </p:nvSpPr>
          <p:spPr bwMode="auto">
            <a:xfrm>
              <a:off x="1392"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9" name="Rectangle 195"/>
            <p:cNvSpPr>
              <a:spLocks noChangeArrowheads="1"/>
            </p:cNvSpPr>
            <p:nvPr/>
          </p:nvSpPr>
          <p:spPr bwMode="auto">
            <a:xfrm>
              <a:off x="912"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0" name="Rectangle 196"/>
            <p:cNvSpPr>
              <a:spLocks noChangeArrowheads="1"/>
            </p:cNvSpPr>
            <p:nvPr/>
          </p:nvSpPr>
          <p:spPr bwMode="auto">
            <a:xfrm>
              <a:off x="177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1" name="Rectangle 197"/>
            <p:cNvSpPr>
              <a:spLocks noChangeArrowheads="1"/>
            </p:cNvSpPr>
            <p:nvPr/>
          </p:nvSpPr>
          <p:spPr bwMode="auto">
            <a:xfrm>
              <a:off x="14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2" name="Rectangle 198"/>
            <p:cNvSpPr>
              <a:spLocks noChangeArrowheads="1"/>
            </p:cNvSpPr>
            <p:nvPr/>
          </p:nvSpPr>
          <p:spPr bwMode="auto">
            <a:xfrm>
              <a:off x="225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3" name="Rectangle 199"/>
            <p:cNvSpPr>
              <a:spLocks noChangeArrowheads="1"/>
            </p:cNvSpPr>
            <p:nvPr/>
          </p:nvSpPr>
          <p:spPr bwMode="auto">
            <a:xfrm>
              <a:off x="2544"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4" name="Rectangle 200"/>
            <p:cNvSpPr>
              <a:spLocks noChangeArrowheads="1"/>
            </p:cNvSpPr>
            <p:nvPr/>
          </p:nvSpPr>
          <p:spPr bwMode="auto">
            <a:xfrm>
              <a:off x="244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5" name="Rectangle 201"/>
            <p:cNvSpPr>
              <a:spLocks noChangeArrowheads="1"/>
            </p:cNvSpPr>
            <p:nvPr/>
          </p:nvSpPr>
          <p:spPr bwMode="auto">
            <a:xfrm>
              <a:off x="235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6" name="Rectangle 202"/>
            <p:cNvSpPr>
              <a:spLocks noChangeArrowheads="1"/>
            </p:cNvSpPr>
            <p:nvPr/>
          </p:nvSpPr>
          <p:spPr bwMode="auto">
            <a:xfrm>
              <a:off x="2640"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7" name="Rectangle 203"/>
            <p:cNvSpPr>
              <a:spLocks noChangeArrowheads="1"/>
            </p:cNvSpPr>
            <p:nvPr/>
          </p:nvSpPr>
          <p:spPr bwMode="auto">
            <a:xfrm>
              <a:off x="16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8" name="Rectangle 204"/>
            <p:cNvSpPr>
              <a:spLocks noChangeArrowheads="1"/>
            </p:cNvSpPr>
            <p:nvPr/>
          </p:nvSpPr>
          <p:spPr bwMode="auto">
            <a:xfrm>
              <a:off x="206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9" name="Rectangle 205"/>
            <p:cNvSpPr>
              <a:spLocks noChangeArrowheads="1"/>
            </p:cNvSpPr>
            <p:nvPr/>
          </p:nvSpPr>
          <p:spPr bwMode="auto">
            <a:xfrm>
              <a:off x="216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0" name="Rectangle 206"/>
            <p:cNvSpPr>
              <a:spLocks noChangeArrowheads="1"/>
            </p:cNvSpPr>
            <p:nvPr/>
          </p:nvSpPr>
          <p:spPr bwMode="auto">
            <a:xfrm>
              <a:off x="22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1" name="Rectangle 207"/>
            <p:cNvSpPr>
              <a:spLocks noChangeArrowheads="1"/>
            </p:cNvSpPr>
            <p:nvPr/>
          </p:nvSpPr>
          <p:spPr bwMode="auto">
            <a:xfrm>
              <a:off x="139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2" name="Rectangle 208"/>
            <p:cNvSpPr>
              <a:spLocks noChangeArrowheads="1"/>
            </p:cNvSpPr>
            <p:nvPr/>
          </p:nvSpPr>
          <p:spPr bwMode="auto">
            <a:xfrm>
              <a:off x="1680"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3" name="Rectangle 209"/>
            <p:cNvSpPr>
              <a:spLocks noChangeArrowheads="1"/>
            </p:cNvSpPr>
            <p:nvPr/>
          </p:nvSpPr>
          <p:spPr bwMode="auto">
            <a:xfrm>
              <a:off x="1584"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4" name="Rectangle 210"/>
            <p:cNvSpPr>
              <a:spLocks noChangeArrowheads="1"/>
            </p:cNvSpPr>
            <p:nvPr/>
          </p:nvSpPr>
          <p:spPr bwMode="auto">
            <a:xfrm>
              <a:off x="148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5" name="Rectangle 211"/>
            <p:cNvSpPr>
              <a:spLocks noChangeArrowheads="1"/>
            </p:cNvSpPr>
            <p:nvPr/>
          </p:nvSpPr>
          <p:spPr bwMode="auto">
            <a:xfrm>
              <a:off x="2352"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6" name="Rectangle 212"/>
            <p:cNvSpPr>
              <a:spLocks noChangeArrowheads="1"/>
            </p:cNvSpPr>
            <p:nvPr/>
          </p:nvSpPr>
          <p:spPr bwMode="auto">
            <a:xfrm>
              <a:off x="19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7" name="Rectangle 213"/>
            <p:cNvSpPr>
              <a:spLocks noChangeArrowheads="1"/>
            </p:cNvSpPr>
            <p:nvPr/>
          </p:nvSpPr>
          <p:spPr bwMode="auto">
            <a:xfrm>
              <a:off x="177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8" name="Rectangle 214"/>
            <p:cNvSpPr>
              <a:spLocks noChangeArrowheads="1"/>
            </p:cNvSpPr>
            <p:nvPr/>
          </p:nvSpPr>
          <p:spPr bwMode="auto">
            <a:xfrm>
              <a:off x="1296"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9" name="Rectangle 215"/>
            <p:cNvSpPr>
              <a:spLocks noChangeArrowheads="1"/>
            </p:cNvSpPr>
            <p:nvPr/>
          </p:nvSpPr>
          <p:spPr bwMode="auto">
            <a:xfrm>
              <a:off x="216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0" name="Rectangle 216"/>
            <p:cNvSpPr>
              <a:spLocks noChangeArrowheads="1"/>
            </p:cNvSpPr>
            <p:nvPr/>
          </p:nvSpPr>
          <p:spPr bwMode="auto">
            <a:xfrm>
              <a:off x="18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1" name="Rectangle 217"/>
            <p:cNvSpPr>
              <a:spLocks noChangeArrowheads="1"/>
            </p:cNvSpPr>
            <p:nvPr/>
          </p:nvSpPr>
          <p:spPr bwMode="auto">
            <a:xfrm>
              <a:off x="264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2" name="Rectangle 218"/>
            <p:cNvSpPr>
              <a:spLocks noChangeArrowheads="1"/>
            </p:cNvSpPr>
            <p:nvPr/>
          </p:nvSpPr>
          <p:spPr bwMode="auto">
            <a:xfrm>
              <a:off x="20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3" name="Rectangle 219"/>
            <p:cNvSpPr>
              <a:spLocks noChangeArrowheads="1"/>
            </p:cNvSpPr>
            <p:nvPr/>
          </p:nvSpPr>
          <p:spPr bwMode="auto">
            <a:xfrm>
              <a:off x="244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4" name="Rectangle 220"/>
            <p:cNvSpPr>
              <a:spLocks noChangeArrowheads="1"/>
            </p:cNvSpPr>
            <p:nvPr/>
          </p:nvSpPr>
          <p:spPr bwMode="auto">
            <a:xfrm>
              <a:off x="254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5" name="Rectangle 221"/>
            <p:cNvSpPr>
              <a:spLocks noChangeArrowheads="1"/>
            </p:cNvSpPr>
            <p:nvPr/>
          </p:nvSpPr>
          <p:spPr bwMode="auto">
            <a:xfrm>
              <a:off x="91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6" name="Rectangle 222"/>
            <p:cNvSpPr>
              <a:spLocks noChangeArrowheads="1"/>
            </p:cNvSpPr>
            <p:nvPr/>
          </p:nvSpPr>
          <p:spPr bwMode="auto">
            <a:xfrm>
              <a:off x="100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7" name="Rectangle 223"/>
            <p:cNvSpPr>
              <a:spLocks noChangeArrowheads="1"/>
            </p:cNvSpPr>
            <p:nvPr/>
          </p:nvSpPr>
          <p:spPr bwMode="auto">
            <a:xfrm>
              <a:off x="120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8" name="Rectangle 224"/>
            <p:cNvSpPr>
              <a:spLocks noChangeArrowheads="1"/>
            </p:cNvSpPr>
            <p:nvPr/>
          </p:nvSpPr>
          <p:spPr bwMode="auto">
            <a:xfrm>
              <a:off x="1104"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9" name="Rectangle 225"/>
            <p:cNvSpPr>
              <a:spLocks noChangeArrowheads="1"/>
            </p:cNvSpPr>
            <p:nvPr/>
          </p:nvSpPr>
          <p:spPr bwMode="auto">
            <a:xfrm>
              <a:off x="12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0" name="Rectangle 226"/>
            <p:cNvSpPr>
              <a:spLocks noChangeArrowheads="1"/>
            </p:cNvSpPr>
            <p:nvPr/>
          </p:nvSpPr>
          <p:spPr bwMode="auto">
            <a:xfrm>
              <a:off x="158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1" name="Rectangle 227"/>
            <p:cNvSpPr>
              <a:spLocks noChangeArrowheads="1"/>
            </p:cNvSpPr>
            <p:nvPr/>
          </p:nvSpPr>
          <p:spPr bwMode="auto">
            <a:xfrm>
              <a:off x="16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2" name="Rectangle 228"/>
            <p:cNvSpPr>
              <a:spLocks noChangeArrowheads="1"/>
            </p:cNvSpPr>
            <p:nvPr/>
          </p:nvSpPr>
          <p:spPr bwMode="auto">
            <a:xfrm>
              <a:off x="148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3" name="Rectangle 229"/>
            <p:cNvSpPr>
              <a:spLocks noChangeArrowheads="1"/>
            </p:cNvSpPr>
            <p:nvPr/>
          </p:nvSpPr>
          <p:spPr bwMode="auto">
            <a:xfrm>
              <a:off x="1392"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4" name="Rectangle 230"/>
            <p:cNvSpPr>
              <a:spLocks noChangeArrowheads="1"/>
            </p:cNvSpPr>
            <p:nvPr/>
          </p:nvSpPr>
          <p:spPr bwMode="auto">
            <a:xfrm>
              <a:off x="1968"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5" name="Rectangle 231"/>
            <p:cNvSpPr>
              <a:spLocks noChangeArrowheads="1"/>
            </p:cNvSpPr>
            <p:nvPr/>
          </p:nvSpPr>
          <p:spPr bwMode="auto">
            <a:xfrm>
              <a:off x="100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6" name="Rectangle 232"/>
            <p:cNvSpPr>
              <a:spLocks noChangeArrowheads="1"/>
            </p:cNvSpPr>
            <p:nvPr/>
          </p:nvSpPr>
          <p:spPr bwMode="auto">
            <a:xfrm>
              <a:off x="235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7" name="Rectangle 233"/>
            <p:cNvSpPr>
              <a:spLocks noChangeArrowheads="1"/>
            </p:cNvSpPr>
            <p:nvPr/>
          </p:nvSpPr>
          <p:spPr bwMode="auto">
            <a:xfrm>
              <a:off x="235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8" name="Rectangle 234"/>
            <p:cNvSpPr>
              <a:spLocks noChangeArrowheads="1"/>
            </p:cNvSpPr>
            <p:nvPr/>
          </p:nvSpPr>
          <p:spPr bwMode="auto">
            <a:xfrm>
              <a:off x="206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4" name="Group 417"/>
          <p:cNvGrpSpPr>
            <a:grpSpLocks/>
          </p:cNvGrpSpPr>
          <p:nvPr/>
        </p:nvGrpSpPr>
        <p:grpSpPr bwMode="auto">
          <a:xfrm>
            <a:off x="5867400" y="3581400"/>
            <a:ext cx="457200" cy="2209800"/>
            <a:chOff x="4343400" y="3581400"/>
            <a:chExt cx="457200" cy="2209800"/>
          </a:xfrm>
        </p:grpSpPr>
        <p:sp>
          <p:nvSpPr>
            <p:cNvPr id="28202" name="Rectangle 3"/>
            <p:cNvSpPr>
              <a:spLocks noChangeArrowheads="1"/>
            </p:cNvSpPr>
            <p:nvPr/>
          </p:nvSpPr>
          <p:spPr bwMode="auto">
            <a:xfrm>
              <a:off x="4495800" y="51816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50" name="Rectangle 6"/>
            <p:cNvSpPr>
              <a:spLocks noChangeArrowheads="1"/>
            </p:cNvSpPr>
            <p:nvPr/>
          </p:nvSpPr>
          <p:spPr bwMode="auto">
            <a:xfrm>
              <a:off x="46482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1" name="Rectangle 7"/>
            <p:cNvSpPr>
              <a:spLocks noChangeArrowheads="1"/>
            </p:cNvSpPr>
            <p:nvPr/>
          </p:nvSpPr>
          <p:spPr bwMode="auto">
            <a:xfrm>
              <a:off x="4343400" y="38100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2" name="Rectangle 8"/>
            <p:cNvSpPr>
              <a:spLocks noChangeArrowheads="1"/>
            </p:cNvSpPr>
            <p:nvPr/>
          </p:nvSpPr>
          <p:spPr bwMode="auto">
            <a:xfrm>
              <a:off x="43434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3" name="Rectangle 9"/>
            <p:cNvSpPr>
              <a:spLocks noChangeArrowheads="1"/>
            </p:cNvSpPr>
            <p:nvPr/>
          </p:nvSpPr>
          <p:spPr bwMode="auto">
            <a:xfrm>
              <a:off x="44958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4" name="Rectangle 10"/>
            <p:cNvSpPr>
              <a:spLocks noChangeArrowheads="1"/>
            </p:cNvSpPr>
            <p:nvPr/>
          </p:nvSpPr>
          <p:spPr bwMode="auto">
            <a:xfrm>
              <a:off x="43434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5" name="Rectangle 11"/>
            <p:cNvSpPr>
              <a:spLocks noChangeArrowheads="1"/>
            </p:cNvSpPr>
            <p:nvPr/>
          </p:nvSpPr>
          <p:spPr bwMode="auto">
            <a:xfrm>
              <a:off x="44958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6" name="Rectangle 12"/>
            <p:cNvSpPr>
              <a:spLocks noChangeArrowheads="1"/>
            </p:cNvSpPr>
            <p:nvPr/>
          </p:nvSpPr>
          <p:spPr bwMode="auto">
            <a:xfrm>
              <a:off x="4648200" y="4267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7" name="Rectangle 13"/>
            <p:cNvSpPr>
              <a:spLocks noChangeArrowheads="1"/>
            </p:cNvSpPr>
            <p:nvPr/>
          </p:nvSpPr>
          <p:spPr bwMode="auto">
            <a:xfrm>
              <a:off x="43434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8" name="Rectangle 14"/>
            <p:cNvSpPr>
              <a:spLocks noChangeArrowheads="1"/>
            </p:cNvSpPr>
            <p:nvPr/>
          </p:nvSpPr>
          <p:spPr bwMode="auto">
            <a:xfrm>
              <a:off x="4495800" y="47244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9" name="Rectangle 15"/>
            <p:cNvSpPr>
              <a:spLocks noChangeArrowheads="1"/>
            </p:cNvSpPr>
            <p:nvPr/>
          </p:nvSpPr>
          <p:spPr bwMode="auto">
            <a:xfrm>
              <a:off x="4343400" y="47244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0" name="Rectangle 16"/>
            <p:cNvSpPr>
              <a:spLocks noChangeArrowheads="1"/>
            </p:cNvSpPr>
            <p:nvPr/>
          </p:nvSpPr>
          <p:spPr bwMode="auto">
            <a:xfrm>
              <a:off x="4648200" y="47244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1" name="Rectangle 17"/>
            <p:cNvSpPr>
              <a:spLocks noChangeArrowheads="1"/>
            </p:cNvSpPr>
            <p:nvPr/>
          </p:nvSpPr>
          <p:spPr bwMode="auto">
            <a:xfrm>
              <a:off x="46482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2" name="Rectangle 18"/>
            <p:cNvSpPr>
              <a:spLocks noChangeArrowheads="1"/>
            </p:cNvSpPr>
            <p:nvPr/>
          </p:nvSpPr>
          <p:spPr bwMode="auto">
            <a:xfrm>
              <a:off x="46482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3" name="Rectangle 19"/>
            <p:cNvSpPr>
              <a:spLocks noChangeArrowheads="1"/>
            </p:cNvSpPr>
            <p:nvPr/>
          </p:nvSpPr>
          <p:spPr bwMode="auto">
            <a:xfrm>
              <a:off x="43434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4" name="Rectangle 20"/>
            <p:cNvSpPr>
              <a:spLocks noChangeArrowheads="1"/>
            </p:cNvSpPr>
            <p:nvPr/>
          </p:nvSpPr>
          <p:spPr bwMode="auto">
            <a:xfrm>
              <a:off x="46482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5" name="Rectangle 21"/>
            <p:cNvSpPr>
              <a:spLocks noChangeArrowheads="1"/>
            </p:cNvSpPr>
            <p:nvPr/>
          </p:nvSpPr>
          <p:spPr bwMode="auto">
            <a:xfrm>
              <a:off x="43434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1" name="Rectangle 22"/>
            <p:cNvSpPr>
              <a:spLocks noChangeArrowheads="1"/>
            </p:cNvSpPr>
            <p:nvPr/>
          </p:nvSpPr>
          <p:spPr bwMode="auto">
            <a:xfrm>
              <a:off x="4495800" y="35814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2" name="Rectangle 23"/>
            <p:cNvSpPr>
              <a:spLocks noChangeArrowheads="1"/>
            </p:cNvSpPr>
            <p:nvPr/>
          </p:nvSpPr>
          <p:spPr bwMode="auto">
            <a:xfrm>
              <a:off x="4495800" y="38100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3" name="Rectangle 30"/>
            <p:cNvSpPr>
              <a:spLocks noChangeArrowheads="1"/>
            </p:cNvSpPr>
            <p:nvPr/>
          </p:nvSpPr>
          <p:spPr bwMode="auto">
            <a:xfrm>
              <a:off x="4495800" y="49530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5" name="Rectangle 31"/>
            <p:cNvSpPr>
              <a:spLocks noChangeArrowheads="1"/>
            </p:cNvSpPr>
            <p:nvPr/>
          </p:nvSpPr>
          <p:spPr bwMode="auto">
            <a:xfrm>
              <a:off x="43434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7" name="Rectangle 32"/>
            <p:cNvSpPr>
              <a:spLocks noChangeArrowheads="1"/>
            </p:cNvSpPr>
            <p:nvPr/>
          </p:nvSpPr>
          <p:spPr bwMode="auto">
            <a:xfrm>
              <a:off x="4495800" y="44958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7" name="Rectangle 33"/>
            <p:cNvSpPr>
              <a:spLocks noChangeArrowheads="1"/>
            </p:cNvSpPr>
            <p:nvPr/>
          </p:nvSpPr>
          <p:spPr bwMode="auto">
            <a:xfrm>
              <a:off x="4648200" y="3810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8" name="Rectangle 34"/>
            <p:cNvSpPr>
              <a:spLocks noChangeArrowheads="1"/>
            </p:cNvSpPr>
            <p:nvPr/>
          </p:nvSpPr>
          <p:spPr bwMode="auto">
            <a:xfrm>
              <a:off x="44958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9" name="Rectangle 35"/>
            <p:cNvSpPr>
              <a:spLocks noChangeArrowheads="1"/>
            </p:cNvSpPr>
            <p:nvPr/>
          </p:nvSpPr>
          <p:spPr bwMode="auto">
            <a:xfrm>
              <a:off x="46482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0" name="Rectangle 36"/>
            <p:cNvSpPr>
              <a:spLocks noChangeArrowheads="1"/>
            </p:cNvSpPr>
            <p:nvPr/>
          </p:nvSpPr>
          <p:spPr bwMode="auto">
            <a:xfrm>
              <a:off x="43434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70" name="Rectangle 37"/>
            <p:cNvSpPr>
              <a:spLocks noChangeArrowheads="1"/>
            </p:cNvSpPr>
            <p:nvPr/>
          </p:nvSpPr>
          <p:spPr bwMode="auto">
            <a:xfrm>
              <a:off x="4495800" y="5638800"/>
              <a:ext cx="152400" cy="1524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82" name="Rectangle 38"/>
            <p:cNvSpPr>
              <a:spLocks noChangeArrowheads="1"/>
            </p:cNvSpPr>
            <p:nvPr/>
          </p:nvSpPr>
          <p:spPr bwMode="auto">
            <a:xfrm>
              <a:off x="4648200" y="40386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4" name="Rectangle 40"/>
            <p:cNvSpPr>
              <a:spLocks noChangeArrowheads="1"/>
            </p:cNvSpPr>
            <p:nvPr/>
          </p:nvSpPr>
          <p:spPr bwMode="auto">
            <a:xfrm>
              <a:off x="46482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7" name="Rectangle 43"/>
            <p:cNvSpPr>
              <a:spLocks noChangeArrowheads="1"/>
            </p:cNvSpPr>
            <p:nvPr/>
          </p:nvSpPr>
          <p:spPr bwMode="auto">
            <a:xfrm>
              <a:off x="43434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5" name="Group 236"/>
          <p:cNvGrpSpPr>
            <a:grpSpLocks/>
          </p:cNvGrpSpPr>
          <p:nvPr/>
        </p:nvGrpSpPr>
        <p:grpSpPr bwMode="auto">
          <a:xfrm>
            <a:off x="6324600" y="3581400"/>
            <a:ext cx="2743200" cy="2209800"/>
            <a:chOff x="3024" y="2400"/>
            <a:chExt cx="1728" cy="1392"/>
          </a:xfrm>
        </p:grpSpPr>
        <p:sp>
          <p:nvSpPr>
            <p:cNvPr id="31981" name="Rectangle 237"/>
            <p:cNvSpPr>
              <a:spLocks noChangeArrowheads="1"/>
            </p:cNvSpPr>
            <p:nvPr/>
          </p:nvSpPr>
          <p:spPr bwMode="auto">
            <a:xfrm>
              <a:off x="436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2" name="Rectangle 238"/>
            <p:cNvSpPr>
              <a:spLocks noChangeArrowheads="1"/>
            </p:cNvSpPr>
            <p:nvPr/>
          </p:nvSpPr>
          <p:spPr bwMode="auto">
            <a:xfrm>
              <a:off x="360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3" name="Rectangle 239"/>
            <p:cNvSpPr>
              <a:spLocks noChangeArrowheads="1"/>
            </p:cNvSpPr>
            <p:nvPr/>
          </p:nvSpPr>
          <p:spPr bwMode="auto">
            <a:xfrm>
              <a:off x="38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4" name="Rectangle 240"/>
            <p:cNvSpPr>
              <a:spLocks noChangeArrowheads="1"/>
            </p:cNvSpPr>
            <p:nvPr/>
          </p:nvSpPr>
          <p:spPr bwMode="auto">
            <a:xfrm>
              <a:off x="302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5" name="Rectangle 241"/>
            <p:cNvSpPr>
              <a:spLocks noChangeArrowheads="1"/>
            </p:cNvSpPr>
            <p:nvPr/>
          </p:nvSpPr>
          <p:spPr bwMode="auto">
            <a:xfrm>
              <a:off x="312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6" name="Rectangle 242"/>
            <p:cNvSpPr>
              <a:spLocks noChangeArrowheads="1"/>
            </p:cNvSpPr>
            <p:nvPr/>
          </p:nvSpPr>
          <p:spPr bwMode="auto">
            <a:xfrm>
              <a:off x="321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7" name="Rectangle 243"/>
            <p:cNvSpPr>
              <a:spLocks noChangeArrowheads="1"/>
            </p:cNvSpPr>
            <p:nvPr/>
          </p:nvSpPr>
          <p:spPr bwMode="auto">
            <a:xfrm>
              <a:off x="369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8" name="Rectangle 244"/>
            <p:cNvSpPr>
              <a:spLocks noChangeArrowheads="1"/>
            </p:cNvSpPr>
            <p:nvPr/>
          </p:nvSpPr>
          <p:spPr bwMode="auto">
            <a:xfrm>
              <a:off x="3312"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9" name="Rectangle 245"/>
            <p:cNvSpPr>
              <a:spLocks noChangeArrowheads="1"/>
            </p:cNvSpPr>
            <p:nvPr/>
          </p:nvSpPr>
          <p:spPr bwMode="auto">
            <a:xfrm>
              <a:off x="446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0" name="Rectangle 246"/>
            <p:cNvSpPr>
              <a:spLocks noChangeArrowheads="1"/>
            </p:cNvSpPr>
            <p:nvPr/>
          </p:nvSpPr>
          <p:spPr bwMode="auto">
            <a:xfrm>
              <a:off x="456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1" name="Rectangle 247"/>
            <p:cNvSpPr>
              <a:spLocks noChangeArrowheads="1"/>
            </p:cNvSpPr>
            <p:nvPr/>
          </p:nvSpPr>
          <p:spPr bwMode="auto">
            <a:xfrm>
              <a:off x="417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2" name="Rectangle 248"/>
            <p:cNvSpPr>
              <a:spLocks noChangeArrowheads="1"/>
            </p:cNvSpPr>
            <p:nvPr/>
          </p:nvSpPr>
          <p:spPr bwMode="auto">
            <a:xfrm>
              <a:off x="39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3" name="Rectangle 249"/>
            <p:cNvSpPr>
              <a:spLocks noChangeArrowheads="1"/>
            </p:cNvSpPr>
            <p:nvPr/>
          </p:nvSpPr>
          <p:spPr bwMode="auto">
            <a:xfrm>
              <a:off x="350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4" name="Rectangle 250"/>
            <p:cNvSpPr>
              <a:spLocks noChangeArrowheads="1"/>
            </p:cNvSpPr>
            <p:nvPr/>
          </p:nvSpPr>
          <p:spPr bwMode="auto">
            <a:xfrm>
              <a:off x="4272"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5" name="Rectangle 251"/>
            <p:cNvSpPr>
              <a:spLocks noChangeArrowheads="1"/>
            </p:cNvSpPr>
            <p:nvPr/>
          </p:nvSpPr>
          <p:spPr bwMode="auto">
            <a:xfrm>
              <a:off x="340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6" name="Rectangle 252"/>
            <p:cNvSpPr>
              <a:spLocks noChangeArrowheads="1"/>
            </p:cNvSpPr>
            <p:nvPr/>
          </p:nvSpPr>
          <p:spPr bwMode="auto">
            <a:xfrm>
              <a:off x="408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7" name="Rectangle 253"/>
            <p:cNvSpPr>
              <a:spLocks noChangeArrowheads="1"/>
            </p:cNvSpPr>
            <p:nvPr/>
          </p:nvSpPr>
          <p:spPr bwMode="auto">
            <a:xfrm>
              <a:off x="398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8" name="Rectangle 254"/>
            <p:cNvSpPr>
              <a:spLocks noChangeArrowheads="1"/>
            </p:cNvSpPr>
            <p:nvPr/>
          </p:nvSpPr>
          <p:spPr bwMode="auto">
            <a:xfrm>
              <a:off x="321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9" name="Rectangle 255"/>
            <p:cNvSpPr>
              <a:spLocks noChangeArrowheads="1"/>
            </p:cNvSpPr>
            <p:nvPr/>
          </p:nvSpPr>
          <p:spPr bwMode="auto">
            <a:xfrm>
              <a:off x="35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0" name="Rectangle 256"/>
            <p:cNvSpPr>
              <a:spLocks noChangeArrowheads="1"/>
            </p:cNvSpPr>
            <p:nvPr/>
          </p:nvSpPr>
          <p:spPr bwMode="auto">
            <a:xfrm>
              <a:off x="340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1" name="Rectangle 257"/>
            <p:cNvSpPr>
              <a:spLocks noChangeArrowheads="1"/>
            </p:cNvSpPr>
            <p:nvPr/>
          </p:nvSpPr>
          <p:spPr bwMode="auto">
            <a:xfrm>
              <a:off x="3312"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2" name="Rectangle 258"/>
            <p:cNvSpPr>
              <a:spLocks noChangeArrowheads="1"/>
            </p:cNvSpPr>
            <p:nvPr/>
          </p:nvSpPr>
          <p:spPr bwMode="auto">
            <a:xfrm>
              <a:off x="408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3" name="Rectangle 259"/>
            <p:cNvSpPr>
              <a:spLocks noChangeArrowheads="1"/>
            </p:cNvSpPr>
            <p:nvPr/>
          </p:nvSpPr>
          <p:spPr bwMode="auto">
            <a:xfrm>
              <a:off x="417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4" name="Rectangle 260"/>
            <p:cNvSpPr>
              <a:spLocks noChangeArrowheads="1"/>
            </p:cNvSpPr>
            <p:nvPr/>
          </p:nvSpPr>
          <p:spPr bwMode="auto">
            <a:xfrm>
              <a:off x="36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5" name="Rectangle 261"/>
            <p:cNvSpPr>
              <a:spLocks noChangeArrowheads="1"/>
            </p:cNvSpPr>
            <p:nvPr/>
          </p:nvSpPr>
          <p:spPr bwMode="auto">
            <a:xfrm>
              <a:off x="312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6" name="Rectangle 262"/>
            <p:cNvSpPr>
              <a:spLocks noChangeArrowheads="1"/>
            </p:cNvSpPr>
            <p:nvPr/>
          </p:nvSpPr>
          <p:spPr bwMode="auto">
            <a:xfrm>
              <a:off x="388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7" name="Rectangle 263"/>
            <p:cNvSpPr>
              <a:spLocks noChangeArrowheads="1"/>
            </p:cNvSpPr>
            <p:nvPr/>
          </p:nvSpPr>
          <p:spPr bwMode="auto">
            <a:xfrm>
              <a:off x="302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8" name="Rectangle 264"/>
            <p:cNvSpPr>
              <a:spLocks noChangeArrowheads="1"/>
            </p:cNvSpPr>
            <p:nvPr/>
          </p:nvSpPr>
          <p:spPr bwMode="auto">
            <a:xfrm>
              <a:off x="427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9" name="Rectangle 265"/>
            <p:cNvSpPr>
              <a:spLocks noChangeArrowheads="1"/>
            </p:cNvSpPr>
            <p:nvPr/>
          </p:nvSpPr>
          <p:spPr bwMode="auto">
            <a:xfrm>
              <a:off x="369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0" name="Rectangle 266"/>
            <p:cNvSpPr>
              <a:spLocks noChangeArrowheads="1"/>
            </p:cNvSpPr>
            <p:nvPr/>
          </p:nvSpPr>
          <p:spPr bwMode="auto">
            <a:xfrm>
              <a:off x="43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1" name="Rectangle 267"/>
            <p:cNvSpPr>
              <a:spLocks noChangeArrowheads="1"/>
            </p:cNvSpPr>
            <p:nvPr/>
          </p:nvSpPr>
          <p:spPr bwMode="auto">
            <a:xfrm>
              <a:off x="4464"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2" name="Rectangle 268"/>
            <p:cNvSpPr>
              <a:spLocks noChangeArrowheads="1"/>
            </p:cNvSpPr>
            <p:nvPr/>
          </p:nvSpPr>
          <p:spPr bwMode="auto">
            <a:xfrm>
              <a:off x="456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3" name="Rectangle 269"/>
            <p:cNvSpPr>
              <a:spLocks noChangeArrowheads="1"/>
            </p:cNvSpPr>
            <p:nvPr/>
          </p:nvSpPr>
          <p:spPr bwMode="auto">
            <a:xfrm>
              <a:off x="465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4" name="Rectangle 270"/>
            <p:cNvSpPr>
              <a:spLocks noChangeArrowheads="1"/>
            </p:cNvSpPr>
            <p:nvPr/>
          </p:nvSpPr>
          <p:spPr bwMode="auto">
            <a:xfrm>
              <a:off x="388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5" name="Rectangle 271"/>
            <p:cNvSpPr>
              <a:spLocks noChangeArrowheads="1"/>
            </p:cNvSpPr>
            <p:nvPr/>
          </p:nvSpPr>
          <p:spPr bwMode="auto">
            <a:xfrm>
              <a:off x="312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6" name="Rectangle 272"/>
            <p:cNvSpPr>
              <a:spLocks noChangeArrowheads="1"/>
            </p:cNvSpPr>
            <p:nvPr/>
          </p:nvSpPr>
          <p:spPr bwMode="auto">
            <a:xfrm>
              <a:off x="340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7" name="Rectangle 273"/>
            <p:cNvSpPr>
              <a:spLocks noChangeArrowheads="1"/>
            </p:cNvSpPr>
            <p:nvPr/>
          </p:nvSpPr>
          <p:spPr bwMode="auto">
            <a:xfrm>
              <a:off x="331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8" name="Rectangle 274"/>
            <p:cNvSpPr>
              <a:spLocks noChangeArrowheads="1"/>
            </p:cNvSpPr>
            <p:nvPr/>
          </p:nvSpPr>
          <p:spPr bwMode="auto">
            <a:xfrm>
              <a:off x="427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9" name="Rectangle 275"/>
            <p:cNvSpPr>
              <a:spLocks noChangeArrowheads="1"/>
            </p:cNvSpPr>
            <p:nvPr/>
          </p:nvSpPr>
          <p:spPr bwMode="auto">
            <a:xfrm>
              <a:off x="321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0" name="Rectangle 276"/>
            <p:cNvSpPr>
              <a:spLocks noChangeArrowheads="1"/>
            </p:cNvSpPr>
            <p:nvPr/>
          </p:nvSpPr>
          <p:spPr bwMode="auto">
            <a:xfrm>
              <a:off x="39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1" name="Rectangle 277"/>
            <p:cNvSpPr>
              <a:spLocks noChangeArrowheads="1"/>
            </p:cNvSpPr>
            <p:nvPr/>
          </p:nvSpPr>
          <p:spPr bwMode="auto">
            <a:xfrm>
              <a:off x="369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2" name="Rectangle 278"/>
            <p:cNvSpPr>
              <a:spLocks noChangeArrowheads="1"/>
            </p:cNvSpPr>
            <p:nvPr/>
          </p:nvSpPr>
          <p:spPr bwMode="auto">
            <a:xfrm>
              <a:off x="3504"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3" name="Rectangle 279"/>
            <p:cNvSpPr>
              <a:spLocks noChangeArrowheads="1"/>
            </p:cNvSpPr>
            <p:nvPr/>
          </p:nvSpPr>
          <p:spPr bwMode="auto">
            <a:xfrm>
              <a:off x="302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4" name="Rectangle 280"/>
            <p:cNvSpPr>
              <a:spLocks noChangeArrowheads="1"/>
            </p:cNvSpPr>
            <p:nvPr/>
          </p:nvSpPr>
          <p:spPr bwMode="auto">
            <a:xfrm>
              <a:off x="379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5" name="Rectangle 281"/>
            <p:cNvSpPr>
              <a:spLocks noChangeArrowheads="1"/>
            </p:cNvSpPr>
            <p:nvPr/>
          </p:nvSpPr>
          <p:spPr bwMode="auto">
            <a:xfrm>
              <a:off x="417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6" name="Rectangle 282"/>
            <p:cNvSpPr>
              <a:spLocks noChangeArrowheads="1"/>
            </p:cNvSpPr>
            <p:nvPr/>
          </p:nvSpPr>
          <p:spPr bwMode="auto">
            <a:xfrm>
              <a:off x="436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7" name="Rectangle 283"/>
            <p:cNvSpPr>
              <a:spLocks noChangeArrowheads="1"/>
            </p:cNvSpPr>
            <p:nvPr/>
          </p:nvSpPr>
          <p:spPr bwMode="auto">
            <a:xfrm>
              <a:off x="360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8" name="Rectangle 284"/>
            <p:cNvSpPr>
              <a:spLocks noChangeArrowheads="1"/>
            </p:cNvSpPr>
            <p:nvPr/>
          </p:nvSpPr>
          <p:spPr bwMode="auto">
            <a:xfrm>
              <a:off x="44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9" name="Rectangle 285"/>
            <p:cNvSpPr>
              <a:spLocks noChangeArrowheads="1"/>
            </p:cNvSpPr>
            <p:nvPr/>
          </p:nvSpPr>
          <p:spPr bwMode="auto">
            <a:xfrm>
              <a:off x="456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0" name="Rectangle 286"/>
            <p:cNvSpPr>
              <a:spLocks noChangeArrowheads="1"/>
            </p:cNvSpPr>
            <p:nvPr/>
          </p:nvSpPr>
          <p:spPr bwMode="auto">
            <a:xfrm>
              <a:off x="465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1" name="Rectangle 287"/>
            <p:cNvSpPr>
              <a:spLocks noChangeArrowheads="1"/>
            </p:cNvSpPr>
            <p:nvPr/>
          </p:nvSpPr>
          <p:spPr bwMode="auto">
            <a:xfrm>
              <a:off x="408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2" name="Rectangle 288"/>
            <p:cNvSpPr>
              <a:spLocks noChangeArrowheads="1"/>
            </p:cNvSpPr>
            <p:nvPr/>
          </p:nvSpPr>
          <p:spPr bwMode="auto">
            <a:xfrm>
              <a:off x="312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3" name="Rectangle 289"/>
            <p:cNvSpPr>
              <a:spLocks noChangeArrowheads="1"/>
            </p:cNvSpPr>
            <p:nvPr/>
          </p:nvSpPr>
          <p:spPr bwMode="auto">
            <a:xfrm>
              <a:off x="46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4" name="Rectangle 290"/>
            <p:cNvSpPr>
              <a:spLocks noChangeArrowheads="1"/>
            </p:cNvSpPr>
            <p:nvPr/>
          </p:nvSpPr>
          <p:spPr bwMode="auto">
            <a:xfrm>
              <a:off x="446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5" name="Rectangle 291"/>
            <p:cNvSpPr>
              <a:spLocks noChangeArrowheads="1"/>
            </p:cNvSpPr>
            <p:nvPr/>
          </p:nvSpPr>
          <p:spPr bwMode="auto">
            <a:xfrm>
              <a:off x="302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6" name="Rectangle 292"/>
            <p:cNvSpPr>
              <a:spLocks noChangeArrowheads="1"/>
            </p:cNvSpPr>
            <p:nvPr/>
          </p:nvSpPr>
          <p:spPr bwMode="auto">
            <a:xfrm>
              <a:off x="321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7" name="Rectangle 293"/>
            <p:cNvSpPr>
              <a:spLocks noChangeArrowheads="1"/>
            </p:cNvSpPr>
            <p:nvPr/>
          </p:nvSpPr>
          <p:spPr bwMode="auto">
            <a:xfrm>
              <a:off x="456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8" name="Rectangle 294"/>
            <p:cNvSpPr>
              <a:spLocks noChangeArrowheads="1"/>
            </p:cNvSpPr>
            <p:nvPr/>
          </p:nvSpPr>
          <p:spPr bwMode="auto">
            <a:xfrm>
              <a:off x="41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9" name="Rectangle 295"/>
            <p:cNvSpPr>
              <a:spLocks noChangeArrowheads="1"/>
            </p:cNvSpPr>
            <p:nvPr/>
          </p:nvSpPr>
          <p:spPr bwMode="auto">
            <a:xfrm>
              <a:off x="369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0" name="Rectangle 296"/>
            <p:cNvSpPr>
              <a:spLocks noChangeArrowheads="1"/>
            </p:cNvSpPr>
            <p:nvPr/>
          </p:nvSpPr>
          <p:spPr bwMode="auto">
            <a:xfrm>
              <a:off x="3312"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1" name="Rectangle 297"/>
            <p:cNvSpPr>
              <a:spLocks noChangeArrowheads="1"/>
            </p:cNvSpPr>
            <p:nvPr/>
          </p:nvSpPr>
          <p:spPr bwMode="auto">
            <a:xfrm>
              <a:off x="340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2" name="Rectangle 298"/>
            <p:cNvSpPr>
              <a:spLocks noChangeArrowheads="1"/>
            </p:cNvSpPr>
            <p:nvPr/>
          </p:nvSpPr>
          <p:spPr bwMode="auto">
            <a:xfrm>
              <a:off x="360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3" name="Rectangle 299"/>
            <p:cNvSpPr>
              <a:spLocks noChangeArrowheads="1"/>
            </p:cNvSpPr>
            <p:nvPr/>
          </p:nvSpPr>
          <p:spPr bwMode="auto">
            <a:xfrm>
              <a:off x="350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4" name="Rectangle 300"/>
            <p:cNvSpPr>
              <a:spLocks noChangeArrowheads="1"/>
            </p:cNvSpPr>
            <p:nvPr/>
          </p:nvSpPr>
          <p:spPr bwMode="auto">
            <a:xfrm>
              <a:off x="427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5" name="Rectangle 301"/>
            <p:cNvSpPr>
              <a:spLocks noChangeArrowheads="1"/>
            </p:cNvSpPr>
            <p:nvPr/>
          </p:nvSpPr>
          <p:spPr bwMode="auto">
            <a:xfrm>
              <a:off x="436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6" name="Rectangle 302"/>
            <p:cNvSpPr>
              <a:spLocks noChangeArrowheads="1"/>
            </p:cNvSpPr>
            <p:nvPr/>
          </p:nvSpPr>
          <p:spPr bwMode="auto">
            <a:xfrm>
              <a:off x="37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7" name="Rectangle 303"/>
            <p:cNvSpPr>
              <a:spLocks noChangeArrowheads="1"/>
            </p:cNvSpPr>
            <p:nvPr/>
          </p:nvSpPr>
          <p:spPr bwMode="auto">
            <a:xfrm>
              <a:off x="40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8" name="Rectangle 304"/>
            <p:cNvSpPr>
              <a:spLocks noChangeArrowheads="1"/>
            </p:cNvSpPr>
            <p:nvPr/>
          </p:nvSpPr>
          <p:spPr bwMode="auto">
            <a:xfrm>
              <a:off x="388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9" name="Rectangle 305"/>
            <p:cNvSpPr>
              <a:spLocks noChangeArrowheads="1"/>
            </p:cNvSpPr>
            <p:nvPr/>
          </p:nvSpPr>
          <p:spPr bwMode="auto">
            <a:xfrm>
              <a:off x="369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0" name="Rectangle 306"/>
            <p:cNvSpPr>
              <a:spLocks noChangeArrowheads="1"/>
            </p:cNvSpPr>
            <p:nvPr/>
          </p:nvSpPr>
          <p:spPr bwMode="auto">
            <a:xfrm>
              <a:off x="321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1" name="Rectangle 307"/>
            <p:cNvSpPr>
              <a:spLocks noChangeArrowheads="1"/>
            </p:cNvSpPr>
            <p:nvPr/>
          </p:nvSpPr>
          <p:spPr bwMode="auto">
            <a:xfrm>
              <a:off x="312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2" name="Rectangle 308"/>
            <p:cNvSpPr>
              <a:spLocks noChangeArrowheads="1"/>
            </p:cNvSpPr>
            <p:nvPr/>
          </p:nvSpPr>
          <p:spPr bwMode="auto">
            <a:xfrm>
              <a:off x="408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3" name="Rectangle 309"/>
            <p:cNvSpPr>
              <a:spLocks noChangeArrowheads="1"/>
            </p:cNvSpPr>
            <p:nvPr/>
          </p:nvSpPr>
          <p:spPr bwMode="auto">
            <a:xfrm>
              <a:off x="302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4" name="Rectangle 310"/>
            <p:cNvSpPr>
              <a:spLocks noChangeArrowheads="1"/>
            </p:cNvSpPr>
            <p:nvPr/>
          </p:nvSpPr>
          <p:spPr bwMode="auto">
            <a:xfrm>
              <a:off x="37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5" name="Rectangle 311"/>
            <p:cNvSpPr>
              <a:spLocks noChangeArrowheads="1"/>
            </p:cNvSpPr>
            <p:nvPr/>
          </p:nvSpPr>
          <p:spPr bwMode="auto">
            <a:xfrm>
              <a:off x="350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6" name="Rectangle 312"/>
            <p:cNvSpPr>
              <a:spLocks noChangeArrowheads="1"/>
            </p:cNvSpPr>
            <p:nvPr/>
          </p:nvSpPr>
          <p:spPr bwMode="auto">
            <a:xfrm>
              <a:off x="3312"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7" name="Rectangle 313"/>
            <p:cNvSpPr>
              <a:spLocks noChangeArrowheads="1"/>
            </p:cNvSpPr>
            <p:nvPr/>
          </p:nvSpPr>
          <p:spPr bwMode="auto">
            <a:xfrm>
              <a:off x="360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8" name="Rectangle 314"/>
            <p:cNvSpPr>
              <a:spLocks noChangeArrowheads="1"/>
            </p:cNvSpPr>
            <p:nvPr/>
          </p:nvSpPr>
          <p:spPr bwMode="auto">
            <a:xfrm>
              <a:off x="398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9" name="Rectangle 315"/>
            <p:cNvSpPr>
              <a:spLocks noChangeArrowheads="1"/>
            </p:cNvSpPr>
            <p:nvPr/>
          </p:nvSpPr>
          <p:spPr bwMode="auto">
            <a:xfrm>
              <a:off x="417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0" name="Rectangle 316"/>
            <p:cNvSpPr>
              <a:spLocks noChangeArrowheads="1"/>
            </p:cNvSpPr>
            <p:nvPr/>
          </p:nvSpPr>
          <p:spPr bwMode="auto">
            <a:xfrm>
              <a:off x="340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1" name="Rectangle 317"/>
            <p:cNvSpPr>
              <a:spLocks noChangeArrowheads="1"/>
            </p:cNvSpPr>
            <p:nvPr/>
          </p:nvSpPr>
          <p:spPr bwMode="auto">
            <a:xfrm>
              <a:off x="42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2" name="Rectangle 318"/>
            <p:cNvSpPr>
              <a:spLocks noChangeArrowheads="1"/>
            </p:cNvSpPr>
            <p:nvPr/>
          </p:nvSpPr>
          <p:spPr bwMode="auto">
            <a:xfrm>
              <a:off x="436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3" name="Rectangle 319"/>
            <p:cNvSpPr>
              <a:spLocks noChangeArrowheads="1"/>
            </p:cNvSpPr>
            <p:nvPr/>
          </p:nvSpPr>
          <p:spPr bwMode="auto">
            <a:xfrm>
              <a:off x="446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4" name="Rectangle 320"/>
            <p:cNvSpPr>
              <a:spLocks noChangeArrowheads="1"/>
            </p:cNvSpPr>
            <p:nvPr/>
          </p:nvSpPr>
          <p:spPr bwMode="auto">
            <a:xfrm>
              <a:off x="456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5" name="Rectangle 321"/>
            <p:cNvSpPr>
              <a:spLocks noChangeArrowheads="1"/>
            </p:cNvSpPr>
            <p:nvPr/>
          </p:nvSpPr>
          <p:spPr bwMode="auto">
            <a:xfrm>
              <a:off x="4656"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6" name="Rectangle 322"/>
            <p:cNvSpPr>
              <a:spLocks noChangeArrowheads="1"/>
            </p:cNvSpPr>
            <p:nvPr/>
          </p:nvSpPr>
          <p:spPr bwMode="auto">
            <a:xfrm>
              <a:off x="388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7" name="Rectangle 323"/>
            <p:cNvSpPr>
              <a:spLocks noChangeArrowheads="1"/>
            </p:cNvSpPr>
            <p:nvPr/>
          </p:nvSpPr>
          <p:spPr bwMode="auto">
            <a:xfrm>
              <a:off x="3312"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8" name="Rectangle 324"/>
            <p:cNvSpPr>
              <a:spLocks noChangeArrowheads="1"/>
            </p:cNvSpPr>
            <p:nvPr/>
          </p:nvSpPr>
          <p:spPr bwMode="auto">
            <a:xfrm>
              <a:off x="369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9" name="Rectangle 325"/>
            <p:cNvSpPr>
              <a:spLocks noChangeArrowheads="1"/>
            </p:cNvSpPr>
            <p:nvPr/>
          </p:nvSpPr>
          <p:spPr bwMode="auto">
            <a:xfrm>
              <a:off x="340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0" name="Rectangle 326"/>
            <p:cNvSpPr>
              <a:spLocks noChangeArrowheads="1"/>
            </p:cNvSpPr>
            <p:nvPr/>
          </p:nvSpPr>
          <p:spPr bwMode="auto">
            <a:xfrm>
              <a:off x="312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1" name="Rectangle 327"/>
            <p:cNvSpPr>
              <a:spLocks noChangeArrowheads="1"/>
            </p:cNvSpPr>
            <p:nvPr/>
          </p:nvSpPr>
          <p:spPr bwMode="auto">
            <a:xfrm>
              <a:off x="321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2" name="Rectangle 328"/>
            <p:cNvSpPr>
              <a:spLocks noChangeArrowheads="1"/>
            </p:cNvSpPr>
            <p:nvPr/>
          </p:nvSpPr>
          <p:spPr bwMode="auto">
            <a:xfrm>
              <a:off x="3600"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3" name="Rectangle 329"/>
            <p:cNvSpPr>
              <a:spLocks noChangeArrowheads="1"/>
            </p:cNvSpPr>
            <p:nvPr/>
          </p:nvSpPr>
          <p:spPr bwMode="auto">
            <a:xfrm>
              <a:off x="302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4" name="Rectangle 330"/>
            <p:cNvSpPr>
              <a:spLocks noChangeArrowheads="1"/>
            </p:cNvSpPr>
            <p:nvPr/>
          </p:nvSpPr>
          <p:spPr bwMode="auto">
            <a:xfrm>
              <a:off x="350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5" name="Rectangle 331"/>
            <p:cNvSpPr>
              <a:spLocks noChangeArrowheads="1"/>
            </p:cNvSpPr>
            <p:nvPr/>
          </p:nvSpPr>
          <p:spPr bwMode="auto">
            <a:xfrm>
              <a:off x="398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6" name="Rectangle 332"/>
            <p:cNvSpPr>
              <a:spLocks noChangeArrowheads="1"/>
            </p:cNvSpPr>
            <p:nvPr/>
          </p:nvSpPr>
          <p:spPr bwMode="auto">
            <a:xfrm>
              <a:off x="42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7" name="Rectangle 333"/>
            <p:cNvSpPr>
              <a:spLocks noChangeArrowheads="1"/>
            </p:cNvSpPr>
            <p:nvPr/>
          </p:nvSpPr>
          <p:spPr bwMode="auto">
            <a:xfrm>
              <a:off x="417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8" name="Rectangle 334"/>
            <p:cNvSpPr>
              <a:spLocks noChangeArrowheads="1"/>
            </p:cNvSpPr>
            <p:nvPr/>
          </p:nvSpPr>
          <p:spPr bwMode="auto">
            <a:xfrm>
              <a:off x="408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9" name="Rectangle 335"/>
            <p:cNvSpPr>
              <a:spLocks noChangeArrowheads="1"/>
            </p:cNvSpPr>
            <p:nvPr/>
          </p:nvSpPr>
          <p:spPr bwMode="auto">
            <a:xfrm>
              <a:off x="456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0" name="Rectangle 336"/>
            <p:cNvSpPr>
              <a:spLocks noChangeArrowheads="1"/>
            </p:cNvSpPr>
            <p:nvPr/>
          </p:nvSpPr>
          <p:spPr bwMode="auto">
            <a:xfrm>
              <a:off x="436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1" name="Rectangle 337"/>
            <p:cNvSpPr>
              <a:spLocks noChangeArrowheads="1"/>
            </p:cNvSpPr>
            <p:nvPr/>
          </p:nvSpPr>
          <p:spPr bwMode="auto">
            <a:xfrm>
              <a:off x="465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2" name="Rectangle 338"/>
            <p:cNvSpPr>
              <a:spLocks noChangeArrowheads="1"/>
            </p:cNvSpPr>
            <p:nvPr/>
          </p:nvSpPr>
          <p:spPr bwMode="auto">
            <a:xfrm>
              <a:off x="446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3" name="Rectangle 339"/>
            <p:cNvSpPr>
              <a:spLocks noChangeArrowheads="1"/>
            </p:cNvSpPr>
            <p:nvPr/>
          </p:nvSpPr>
          <p:spPr bwMode="auto">
            <a:xfrm>
              <a:off x="331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4" name="Rectangle 340"/>
            <p:cNvSpPr>
              <a:spLocks noChangeArrowheads="1"/>
            </p:cNvSpPr>
            <p:nvPr/>
          </p:nvSpPr>
          <p:spPr bwMode="auto">
            <a:xfrm>
              <a:off x="369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5" name="Rectangle 341"/>
            <p:cNvSpPr>
              <a:spLocks noChangeArrowheads="1"/>
            </p:cNvSpPr>
            <p:nvPr/>
          </p:nvSpPr>
          <p:spPr bwMode="auto">
            <a:xfrm>
              <a:off x="3408"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6" name="Rectangle 342"/>
            <p:cNvSpPr>
              <a:spLocks noChangeArrowheads="1"/>
            </p:cNvSpPr>
            <p:nvPr/>
          </p:nvSpPr>
          <p:spPr bwMode="auto">
            <a:xfrm>
              <a:off x="446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7" name="Rectangle 343"/>
            <p:cNvSpPr>
              <a:spLocks noChangeArrowheads="1"/>
            </p:cNvSpPr>
            <p:nvPr/>
          </p:nvSpPr>
          <p:spPr bwMode="auto">
            <a:xfrm>
              <a:off x="321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8" name="Rectangle 344"/>
            <p:cNvSpPr>
              <a:spLocks noChangeArrowheads="1"/>
            </p:cNvSpPr>
            <p:nvPr/>
          </p:nvSpPr>
          <p:spPr bwMode="auto">
            <a:xfrm>
              <a:off x="360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9" name="Rectangle 345"/>
            <p:cNvSpPr>
              <a:spLocks noChangeArrowheads="1"/>
            </p:cNvSpPr>
            <p:nvPr/>
          </p:nvSpPr>
          <p:spPr bwMode="auto">
            <a:xfrm>
              <a:off x="379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0" name="Rectangle 346"/>
            <p:cNvSpPr>
              <a:spLocks noChangeArrowheads="1"/>
            </p:cNvSpPr>
            <p:nvPr/>
          </p:nvSpPr>
          <p:spPr bwMode="auto">
            <a:xfrm>
              <a:off x="456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1" name="Rectangle 347"/>
            <p:cNvSpPr>
              <a:spLocks noChangeArrowheads="1"/>
            </p:cNvSpPr>
            <p:nvPr/>
          </p:nvSpPr>
          <p:spPr bwMode="auto">
            <a:xfrm>
              <a:off x="417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2" name="Rectangle 348"/>
            <p:cNvSpPr>
              <a:spLocks noChangeArrowheads="1"/>
            </p:cNvSpPr>
            <p:nvPr/>
          </p:nvSpPr>
          <p:spPr bwMode="auto">
            <a:xfrm>
              <a:off x="302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3" name="Rectangle 349"/>
            <p:cNvSpPr>
              <a:spLocks noChangeArrowheads="1"/>
            </p:cNvSpPr>
            <p:nvPr/>
          </p:nvSpPr>
          <p:spPr bwMode="auto">
            <a:xfrm>
              <a:off x="3888"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4" name="Rectangle 350"/>
            <p:cNvSpPr>
              <a:spLocks noChangeArrowheads="1"/>
            </p:cNvSpPr>
            <p:nvPr/>
          </p:nvSpPr>
          <p:spPr bwMode="auto">
            <a:xfrm>
              <a:off x="398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5" name="Rectangle 351"/>
            <p:cNvSpPr>
              <a:spLocks noChangeArrowheads="1"/>
            </p:cNvSpPr>
            <p:nvPr/>
          </p:nvSpPr>
          <p:spPr bwMode="auto">
            <a:xfrm>
              <a:off x="408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6" name="Rectangle 352"/>
            <p:cNvSpPr>
              <a:spLocks noChangeArrowheads="1"/>
            </p:cNvSpPr>
            <p:nvPr/>
          </p:nvSpPr>
          <p:spPr bwMode="auto">
            <a:xfrm>
              <a:off x="3120"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7" name="Rectangle 353"/>
            <p:cNvSpPr>
              <a:spLocks noChangeArrowheads="1"/>
            </p:cNvSpPr>
            <p:nvPr/>
          </p:nvSpPr>
          <p:spPr bwMode="auto">
            <a:xfrm>
              <a:off x="427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8" name="Rectangle 354"/>
            <p:cNvSpPr>
              <a:spLocks noChangeArrowheads="1"/>
            </p:cNvSpPr>
            <p:nvPr/>
          </p:nvSpPr>
          <p:spPr bwMode="auto">
            <a:xfrm>
              <a:off x="436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9" name="Rectangle 355"/>
            <p:cNvSpPr>
              <a:spLocks noChangeArrowheads="1"/>
            </p:cNvSpPr>
            <p:nvPr/>
          </p:nvSpPr>
          <p:spPr bwMode="auto">
            <a:xfrm>
              <a:off x="35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0" name="Rectangle 356"/>
            <p:cNvSpPr>
              <a:spLocks noChangeArrowheads="1"/>
            </p:cNvSpPr>
            <p:nvPr/>
          </p:nvSpPr>
          <p:spPr bwMode="auto">
            <a:xfrm>
              <a:off x="4656"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1" name="Rectangle 357"/>
            <p:cNvSpPr>
              <a:spLocks noChangeArrowheads="1"/>
            </p:cNvSpPr>
            <p:nvPr/>
          </p:nvSpPr>
          <p:spPr bwMode="auto">
            <a:xfrm>
              <a:off x="3216"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2" name="Rectangle 358"/>
            <p:cNvSpPr>
              <a:spLocks noChangeArrowheads="1"/>
            </p:cNvSpPr>
            <p:nvPr/>
          </p:nvSpPr>
          <p:spPr bwMode="auto">
            <a:xfrm>
              <a:off x="360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3" name="Rectangle 359"/>
            <p:cNvSpPr>
              <a:spLocks noChangeArrowheads="1"/>
            </p:cNvSpPr>
            <p:nvPr/>
          </p:nvSpPr>
          <p:spPr bwMode="auto">
            <a:xfrm>
              <a:off x="331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4" name="Rectangle 360"/>
            <p:cNvSpPr>
              <a:spLocks noChangeArrowheads="1"/>
            </p:cNvSpPr>
            <p:nvPr/>
          </p:nvSpPr>
          <p:spPr bwMode="auto">
            <a:xfrm>
              <a:off x="312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5" name="Rectangle 361"/>
            <p:cNvSpPr>
              <a:spLocks noChangeArrowheads="1"/>
            </p:cNvSpPr>
            <p:nvPr/>
          </p:nvSpPr>
          <p:spPr bwMode="auto">
            <a:xfrm>
              <a:off x="350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6" name="Rectangle 362"/>
            <p:cNvSpPr>
              <a:spLocks noChangeArrowheads="1"/>
            </p:cNvSpPr>
            <p:nvPr/>
          </p:nvSpPr>
          <p:spPr bwMode="auto">
            <a:xfrm>
              <a:off x="36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7" name="Rectangle 363"/>
            <p:cNvSpPr>
              <a:spLocks noChangeArrowheads="1"/>
            </p:cNvSpPr>
            <p:nvPr/>
          </p:nvSpPr>
          <p:spPr bwMode="auto">
            <a:xfrm>
              <a:off x="302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8" name="Rectangle 364"/>
            <p:cNvSpPr>
              <a:spLocks noChangeArrowheads="1"/>
            </p:cNvSpPr>
            <p:nvPr/>
          </p:nvSpPr>
          <p:spPr bwMode="auto">
            <a:xfrm>
              <a:off x="379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9" name="Rectangle 365"/>
            <p:cNvSpPr>
              <a:spLocks noChangeArrowheads="1"/>
            </p:cNvSpPr>
            <p:nvPr/>
          </p:nvSpPr>
          <p:spPr bwMode="auto">
            <a:xfrm>
              <a:off x="38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0" name="Rectangle 366"/>
            <p:cNvSpPr>
              <a:spLocks noChangeArrowheads="1"/>
            </p:cNvSpPr>
            <p:nvPr/>
          </p:nvSpPr>
          <p:spPr bwMode="auto">
            <a:xfrm>
              <a:off x="39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1" name="Rectangle 367"/>
            <p:cNvSpPr>
              <a:spLocks noChangeArrowheads="1"/>
            </p:cNvSpPr>
            <p:nvPr/>
          </p:nvSpPr>
          <p:spPr bwMode="auto">
            <a:xfrm>
              <a:off x="417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2" name="Rectangle 368"/>
            <p:cNvSpPr>
              <a:spLocks noChangeArrowheads="1"/>
            </p:cNvSpPr>
            <p:nvPr/>
          </p:nvSpPr>
          <p:spPr bwMode="auto">
            <a:xfrm>
              <a:off x="436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3" name="Rectangle 369"/>
            <p:cNvSpPr>
              <a:spLocks noChangeArrowheads="1"/>
            </p:cNvSpPr>
            <p:nvPr/>
          </p:nvSpPr>
          <p:spPr bwMode="auto">
            <a:xfrm>
              <a:off x="42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4" name="Rectangle 370"/>
            <p:cNvSpPr>
              <a:spLocks noChangeArrowheads="1"/>
            </p:cNvSpPr>
            <p:nvPr/>
          </p:nvSpPr>
          <p:spPr bwMode="auto">
            <a:xfrm>
              <a:off x="34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5" name="Rectangle 371"/>
            <p:cNvSpPr>
              <a:spLocks noChangeArrowheads="1"/>
            </p:cNvSpPr>
            <p:nvPr/>
          </p:nvSpPr>
          <p:spPr bwMode="auto">
            <a:xfrm>
              <a:off x="44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6" name="Rectangle 372"/>
            <p:cNvSpPr>
              <a:spLocks noChangeArrowheads="1"/>
            </p:cNvSpPr>
            <p:nvPr/>
          </p:nvSpPr>
          <p:spPr bwMode="auto">
            <a:xfrm>
              <a:off x="4656"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7" name="Rectangle 373"/>
            <p:cNvSpPr>
              <a:spLocks noChangeArrowheads="1"/>
            </p:cNvSpPr>
            <p:nvPr/>
          </p:nvSpPr>
          <p:spPr bwMode="auto">
            <a:xfrm>
              <a:off x="45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8" name="Rectangle 374"/>
            <p:cNvSpPr>
              <a:spLocks noChangeArrowheads="1"/>
            </p:cNvSpPr>
            <p:nvPr/>
          </p:nvSpPr>
          <p:spPr bwMode="auto">
            <a:xfrm>
              <a:off x="302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9" name="Rectangle 375"/>
            <p:cNvSpPr>
              <a:spLocks noChangeArrowheads="1"/>
            </p:cNvSpPr>
            <p:nvPr/>
          </p:nvSpPr>
          <p:spPr bwMode="auto">
            <a:xfrm>
              <a:off x="312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0" name="Rectangle 376"/>
            <p:cNvSpPr>
              <a:spLocks noChangeArrowheads="1"/>
            </p:cNvSpPr>
            <p:nvPr/>
          </p:nvSpPr>
          <p:spPr bwMode="auto">
            <a:xfrm>
              <a:off x="39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1" name="Rectangle 377"/>
            <p:cNvSpPr>
              <a:spLocks noChangeArrowheads="1"/>
            </p:cNvSpPr>
            <p:nvPr/>
          </p:nvSpPr>
          <p:spPr bwMode="auto">
            <a:xfrm>
              <a:off x="40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2" name="Rectangle 378"/>
            <p:cNvSpPr>
              <a:spLocks noChangeArrowheads="1"/>
            </p:cNvSpPr>
            <p:nvPr/>
          </p:nvSpPr>
          <p:spPr bwMode="auto">
            <a:xfrm>
              <a:off x="38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3" name="Rectangle 379"/>
            <p:cNvSpPr>
              <a:spLocks noChangeArrowheads="1"/>
            </p:cNvSpPr>
            <p:nvPr/>
          </p:nvSpPr>
          <p:spPr bwMode="auto">
            <a:xfrm>
              <a:off x="369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4" name="Rectangle 380"/>
            <p:cNvSpPr>
              <a:spLocks noChangeArrowheads="1"/>
            </p:cNvSpPr>
            <p:nvPr/>
          </p:nvSpPr>
          <p:spPr bwMode="auto">
            <a:xfrm>
              <a:off x="4464"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5" name="Rectangle 381"/>
            <p:cNvSpPr>
              <a:spLocks noChangeArrowheads="1"/>
            </p:cNvSpPr>
            <p:nvPr/>
          </p:nvSpPr>
          <p:spPr bwMode="auto">
            <a:xfrm>
              <a:off x="4656"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6" name="Rectangle 382"/>
            <p:cNvSpPr>
              <a:spLocks noChangeArrowheads="1"/>
            </p:cNvSpPr>
            <p:nvPr/>
          </p:nvSpPr>
          <p:spPr bwMode="auto">
            <a:xfrm>
              <a:off x="465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7" name="Rectangle 383"/>
            <p:cNvSpPr>
              <a:spLocks noChangeArrowheads="1"/>
            </p:cNvSpPr>
            <p:nvPr/>
          </p:nvSpPr>
          <p:spPr bwMode="auto">
            <a:xfrm>
              <a:off x="4560"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8" name="Rectangle 384"/>
            <p:cNvSpPr>
              <a:spLocks noChangeArrowheads="1"/>
            </p:cNvSpPr>
            <p:nvPr/>
          </p:nvSpPr>
          <p:spPr bwMode="auto">
            <a:xfrm>
              <a:off x="417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9" name="Rectangle 385"/>
            <p:cNvSpPr>
              <a:spLocks noChangeArrowheads="1"/>
            </p:cNvSpPr>
            <p:nvPr/>
          </p:nvSpPr>
          <p:spPr bwMode="auto">
            <a:xfrm>
              <a:off x="321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0" name="Rectangle 386"/>
            <p:cNvSpPr>
              <a:spLocks noChangeArrowheads="1"/>
            </p:cNvSpPr>
            <p:nvPr/>
          </p:nvSpPr>
          <p:spPr bwMode="auto">
            <a:xfrm>
              <a:off x="43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1" name="Rectangle 387"/>
            <p:cNvSpPr>
              <a:spLocks noChangeArrowheads="1"/>
            </p:cNvSpPr>
            <p:nvPr/>
          </p:nvSpPr>
          <p:spPr bwMode="auto">
            <a:xfrm>
              <a:off x="42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2" name="Rectangle 388"/>
            <p:cNvSpPr>
              <a:spLocks noChangeArrowheads="1"/>
            </p:cNvSpPr>
            <p:nvPr/>
          </p:nvSpPr>
          <p:spPr bwMode="auto">
            <a:xfrm>
              <a:off x="331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3" name="Rectangle 389"/>
            <p:cNvSpPr>
              <a:spLocks noChangeArrowheads="1"/>
            </p:cNvSpPr>
            <p:nvPr/>
          </p:nvSpPr>
          <p:spPr bwMode="auto">
            <a:xfrm>
              <a:off x="360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4" name="Rectangle 390"/>
            <p:cNvSpPr>
              <a:spLocks noChangeArrowheads="1"/>
            </p:cNvSpPr>
            <p:nvPr/>
          </p:nvSpPr>
          <p:spPr bwMode="auto">
            <a:xfrm>
              <a:off x="350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5" name="Rectangle 391"/>
            <p:cNvSpPr>
              <a:spLocks noChangeArrowheads="1"/>
            </p:cNvSpPr>
            <p:nvPr/>
          </p:nvSpPr>
          <p:spPr bwMode="auto">
            <a:xfrm>
              <a:off x="3408"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6" name="Rectangle 392"/>
            <p:cNvSpPr>
              <a:spLocks noChangeArrowheads="1"/>
            </p:cNvSpPr>
            <p:nvPr/>
          </p:nvSpPr>
          <p:spPr bwMode="auto">
            <a:xfrm>
              <a:off x="340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7" name="Rectangle 393"/>
            <p:cNvSpPr>
              <a:spLocks noChangeArrowheads="1"/>
            </p:cNvSpPr>
            <p:nvPr/>
          </p:nvSpPr>
          <p:spPr bwMode="auto">
            <a:xfrm>
              <a:off x="350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8" name="Rectangle 394"/>
            <p:cNvSpPr>
              <a:spLocks noChangeArrowheads="1"/>
            </p:cNvSpPr>
            <p:nvPr/>
          </p:nvSpPr>
          <p:spPr bwMode="auto">
            <a:xfrm>
              <a:off x="321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9" name="Rectangle 395"/>
            <p:cNvSpPr>
              <a:spLocks noChangeArrowheads="1"/>
            </p:cNvSpPr>
            <p:nvPr/>
          </p:nvSpPr>
          <p:spPr bwMode="auto">
            <a:xfrm>
              <a:off x="3024"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0" name="Rectangle 396"/>
            <p:cNvSpPr>
              <a:spLocks noChangeArrowheads="1"/>
            </p:cNvSpPr>
            <p:nvPr/>
          </p:nvSpPr>
          <p:spPr bwMode="auto">
            <a:xfrm>
              <a:off x="331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1" name="Rectangle 397"/>
            <p:cNvSpPr>
              <a:spLocks noChangeArrowheads="1"/>
            </p:cNvSpPr>
            <p:nvPr/>
          </p:nvSpPr>
          <p:spPr bwMode="auto">
            <a:xfrm>
              <a:off x="312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2" name="Rectangle 398"/>
            <p:cNvSpPr>
              <a:spLocks noChangeArrowheads="1"/>
            </p:cNvSpPr>
            <p:nvPr/>
          </p:nvSpPr>
          <p:spPr bwMode="auto">
            <a:xfrm>
              <a:off x="43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3" name="Rectangle 399"/>
            <p:cNvSpPr>
              <a:spLocks noChangeArrowheads="1"/>
            </p:cNvSpPr>
            <p:nvPr/>
          </p:nvSpPr>
          <p:spPr bwMode="auto">
            <a:xfrm>
              <a:off x="44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4" name="Rectangle 400"/>
            <p:cNvSpPr>
              <a:spLocks noChangeArrowheads="1"/>
            </p:cNvSpPr>
            <p:nvPr/>
          </p:nvSpPr>
          <p:spPr bwMode="auto">
            <a:xfrm>
              <a:off x="417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5" name="Rectangle 401"/>
            <p:cNvSpPr>
              <a:spLocks noChangeArrowheads="1"/>
            </p:cNvSpPr>
            <p:nvPr/>
          </p:nvSpPr>
          <p:spPr bwMode="auto">
            <a:xfrm>
              <a:off x="42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6" name="Rectangle 402"/>
            <p:cNvSpPr>
              <a:spLocks noChangeArrowheads="1"/>
            </p:cNvSpPr>
            <p:nvPr/>
          </p:nvSpPr>
          <p:spPr bwMode="auto">
            <a:xfrm>
              <a:off x="408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7" name="Rectangle 403"/>
            <p:cNvSpPr>
              <a:spLocks noChangeArrowheads="1"/>
            </p:cNvSpPr>
            <p:nvPr/>
          </p:nvSpPr>
          <p:spPr bwMode="auto">
            <a:xfrm>
              <a:off x="456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8" name="Rectangle 404"/>
            <p:cNvSpPr>
              <a:spLocks noChangeArrowheads="1"/>
            </p:cNvSpPr>
            <p:nvPr/>
          </p:nvSpPr>
          <p:spPr bwMode="auto">
            <a:xfrm>
              <a:off x="360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9" name="Rectangle 405"/>
            <p:cNvSpPr>
              <a:spLocks noChangeArrowheads="1"/>
            </p:cNvSpPr>
            <p:nvPr/>
          </p:nvSpPr>
          <p:spPr bwMode="auto">
            <a:xfrm>
              <a:off x="46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0" name="Rectangle 406"/>
            <p:cNvSpPr>
              <a:spLocks noChangeArrowheads="1"/>
            </p:cNvSpPr>
            <p:nvPr/>
          </p:nvSpPr>
          <p:spPr bwMode="auto">
            <a:xfrm>
              <a:off x="398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1" name="Rectangle 407"/>
            <p:cNvSpPr>
              <a:spLocks noChangeArrowheads="1"/>
            </p:cNvSpPr>
            <p:nvPr/>
          </p:nvSpPr>
          <p:spPr bwMode="auto">
            <a:xfrm>
              <a:off x="388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2" name="Rectangle 408"/>
            <p:cNvSpPr>
              <a:spLocks noChangeArrowheads="1"/>
            </p:cNvSpPr>
            <p:nvPr/>
          </p:nvSpPr>
          <p:spPr bwMode="auto">
            <a:xfrm>
              <a:off x="3792"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3" name="Rectangle 409"/>
            <p:cNvSpPr>
              <a:spLocks noChangeArrowheads="1"/>
            </p:cNvSpPr>
            <p:nvPr/>
          </p:nvSpPr>
          <p:spPr bwMode="auto">
            <a:xfrm>
              <a:off x="398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4" name="Rectangle 410"/>
            <p:cNvSpPr>
              <a:spLocks noChangeArrowheads="1"/>
            </p:cNvSpPr>
            <p:nvPr/>
          </p:nvSpPr>
          <p:spPr bwMode="auto">
            <a:xfrm>
              <a:off x="3792"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5" name="Rectangle 411"/>
            <p:cNvSpPr>
              <a:spLocks noChangeArrowheads="1"/>
            </p:cNvSpPr>
            <p:nvPr/>
          </p:nvSpPr>
          <p:spPr bwMode="auto">
            <a:xfrm>
              <a:off x="38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6" name="Rectangle 412"/>
            <p:cNvSpPr>
              <a:spLocks noChangeArrowheads="1"/>
            </p:cNvSpPr>
            <p:nvPr/>
          </p:nvSpPr>
          <p:spPr bwMode="auto">
            <a:xfrm>
              <a:off x="408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7" name="Rectangle 413"/>
            <p:cNvSpPr>
              <a:spLocks noChangeArrowheads="1"/>
            </p:cNvSpPr>
            <p:nvPr/>
          </p:nvSpPr>
          <p:spPr bwMode="auto">
            <a:xfrm>
              <a:off x="37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8" name="Rectangle 414"/>
            <p:cNvSpPr>
              <a:spLocks noChangeArrowheads="1"/>
            </p:cNvSpPr>
            <p:nvPr/>
          </p:nvSpPr>
          <p:spPr bwMode="auto">
            <a:xfrm>
              <a:off x="37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9" name="Rectangle 415"/>
            <p:cNvSpPr>
              <a:spLocks noChangeArrowheads="1"/>
            </p:cNvSpPr>
            <p:nvPr/>
          </p:nvSpPr>
          <p:spPr bwMode="auto">
            <a:xfrm>
              <a:off x="379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60" name="Rectangle 416"/>
            <p:cNvSpPr>
              <a:spLocks noChangeArrowheads="1"/>
            </p:cNvSpPr>
            <p:nvPr/>
          </p:nvSpPr>
          <p:spPr bwMode="auto">
            <a:xfrm>
              <a:off x="369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sp>
        <p:nvSpPr>
          <p:cNvPr id="420" name="Title 419"/>
          <p:cNvSpPr>
            <a:spLocks noGrp="1"/>
          </p:cNvSpPr>
          <p:nvPr>
            <p:ph type="title"/>
          </p:nvPr>
        </p:nvSpPr>
        <p:spPr>
          <a:xfrm>
            <a:off x="0" y="18258"/>
            <a:ext cx="12192000" cy="1143000"/>
          </a:xfrm>
        </p:spPr>
        <p:txBody>
          <a:bodyPr>
            <a:normAutofit/>
          </a:bodyPr>
          <a:lstStyle/>
          <a:p>
            <a:pPr algn="ctr">
              <a:defRPr/>
            </a:pPr>
            <a:r>
              <a:rPr lang="en-US" dirty="0">
                <a:solidFill>
                  <a:schemeClr val="accent1"/>
                </a:solidFill>
              </a:rPr>
              <a:t>Association study via linkage disequilibrium</a:t>
            </a:r>
          </a:p>
        </p:txBody>
      </p:sp>
      <p:sp>
        <p:nvSpPr>
          <p:cNvPr id="421" name="TextBox 420"/>
          <p:cNvSpPr txBox="1">
            <a:spLocks noChangeArrowheads="1"/>
          </p:cNvSpPr>
          <p:nvPr/>
        </p:nvSpPr>
        <p:spPr bwMode="auto">
          <a:xfrm>
            <a:off x="2585720" y="6045200"/>
            <a:ext cx="7010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1600" dirty="0" err="1">
                <a:solidFill>
                  <a:srgbClr val="0070C0"/>
                </a:solidFill>
              </a:rPr>
              <a:t>Jianming</a:t>
            </a:r>
            <a:r>
              <a:rPr lang="en-US" sz="1600" dirty="0">
                <a:solidFill>
                  <a:srgbClr val="0070C0"/>
                </a:solidFill>
              </a:rPr>
              <a:t> Yu, 2011</a:t>
            </a:r>
          </a:p>
        </p:txBody>
      </p:sp>
    </p:spTree>
    <p:extLst>
      <p:ext uri="{BB962C8B-B14F-4D97-AF65-F5344CB8AC3E}">
        <p14:creationId xmlns:p14="http://schemas.microsoft.com/office/powerpoint/2010/main" val="4011275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Dwarf8 story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1524000" y="1886764"/>
            <a:ext cx="9144000" cy="3875532"/>
          </a:xfrm>
          <a:prstGeom prst="rect">
            <a:avLst/>
          </a:prstGeom>
        </p:spPr>
      </p:pic>
    </p:spTree>
    <p:extLst>
      <p:ext uri="{BB962C8B-B14F-4D97-AF65-F5344CB8AC3E}">
        <p14:creationId xmlns:p14="http://schemas.microsoft.com/office/powerpoint/2010/main" val="39089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3402419"/>
          </a:xfrm>
          <a:prstGeom prst="rect">
            <a:avLst/>
          </a:prstGeom>
        </p:spPr>
      </p:pic>
      <p:sp>
        <p:nvSpPr>
          <p:cNvPr id="6" name="Rectangle 5"/>
          <p:cNvSpPr/>
          <p:nvPr/>
        </p:nvSpPr>
        <p:spPr>
          <a:xfrm>
            <a:off x="1644650" y="3164682"/>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FF0000"/>
                </a:solidFill>
                <a:latin typeface="ArialMT" charset="0"/>
              </a:rPr>
              <a:t>d8</a:t>
            </a:r>
            <a:r>
              <a:rPr lang="en-US" sz="1400" dirty="0">
                <a:solidFill>
                  <a:srgbClr val="FF0000"/>
                </a:solidFill>
                <a:latin typeface="ArialMT" charset="0"/>
              </a:rPr>
              <a:t> is unlikely to be involved in controlling flowering time in maize</a:t>
            </a:r>
            <a:r>
              <a:rPr lang="en-US" sz="1400" dirty="0">
                <a:solidFill>
                  <a:srgbClr val="262626"/>
                </a:solidFill>
                <a:latin typeface="ArialMT" charset="0"/>
              </a:rPr>
              <a:t>.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151600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1507"/>
          <a:stretch/>
        </p:blipFill>
        <p:spPr>
          <a:xfrm>
            <a:off x="0" y="1493091"/>
            <a:ext cx="12192000" cy="5364909"/>
          </a:xfrm>
          <a:prstGeom prst="rect">
            <a:avLst/>
          </a:prstGeom>
        </p:spPr>
      </p:pic>
      <p:sp>
        <p:nvSpPr>
          <p:cNvPr id="3" name="Title 2"/>
          <p:cNvSpPr>
            <a:spLocks noGrp="1"/>
          </p:cNvSpPr>
          <p:nvPr>
            <p:ph type="title"/>
          </p:nvPr>
        </p:nvSpPr>
        <p:spPr>
          <a:xfrm>
            <a:off x="1164021" y="0"/>
            <a:ext cx="10515600" cy="1325563"/>
          </a:xfrm>
          <a:effectLst>
            <a:outerShdw blurRad="50800" dist="38100" dir="5400000" algn="t" rotWithShape="0">
              <a:prstClr val="black">
                <a:alpha val="40000"/>
              </a:prstClr>
            </a:outerShdw>
          </a:effectLst>
        </p:spPr>
        <p:txBody>
          <a:bodyPr/>
          <a:lstStyle/>
          <a:p>
            <a:pPr algn="ctr"/>
            <a:r>
              <a:rPr lang="en-US" b="1" dirty="0">
                <a:solidFill>
                  <a:schemeClr val="accent1"/>
                </a:solidFill>
                <a:latin typeface="+mn-lt"/>
              </a:rPr>
              <a:t>Kinship in visual</a:t>
            </a:r>
          </a:p>
        </p:txBody>
      </p:sp>
    </p:spTree>
    <p:extLst>
      <p:ext uri="{BB962C8B-B14F-4D97-AF65-F5344CB8AC3E}">
        <p14:creationId xmlns:p14="http://schemas.microsoft.com/office/powerpoint/2010/main" val="146087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Blood relationship	</a:t>
            </a:r>
          </a:p>
          <a:p>
            <a:r>
              <a:rPr lang="en-US" dirty="0"/>
              <a:t>Family ties, </a:t>
            </a:r>
          </a:p>
          <a:p>
            <a:r>
              <a:rPr lang="en-US" dirty="0"/>
              <a:t>Blood ties, </a:t>
            </a:r>
          </a:p>
          <a:p>
            <a:r>
              <a:rPr lang="en-US" dirty="0"/>
              <a:t>Common </a:t>
            </a:r>
            <a:r>
              <a:rPr lang="en-US" dirty="0">
                <a:solidFill>
                  <a:srgbClr val="FF0000"/>
                </a:solidFill>
              </a:rPr>
              <a:t>Ancestry</a:t>
            </a:r>
          </a:p>
          <a:p>
            <a:r>
              <a:rPr lang="en-US" dirty="0"/>
              <a:t>Sharing of characteristics or origins.</a:t>
            </a:r>
          </a:p>
        </p:txBody>
      </p:sp>
      <p:sp>
        <p:nvSpPr>
          <p:cNvPr id="6" name="Title 2">
            <a:extLst>
              <a:ext uri="{FF2B5EF4-FFF2-40B4-BE49-F238E27FC236}">
                <a16:creationId xmlns:a16="http://schemas.microsoft.com/office/drawing/2014/main" id="{FFCC9324-7498-BF42-BD0D-2751EFB13612}"/>
              </a:ext>
            </a:extLst>
          </p:cNvPr>
          <p:cNvSpPr>
            <a:spLocks noGrp="1"/>
          </p:cNvSpPr>
          <p:nvPr>
            <p:ph type="title"/>
          </p:nvPr>
        </p:nvSpPr>
        <p:spPr>
          <a:xfrm>
            <a:off x="1164021" y="0"/>
            <a:ext cx="10515600" cy="1325563"/>
          </a:xfrm>
          <a:effectLst/>
        </p:spPr>
        <p:txBody>
          <a:bodyPr/>
          <a:lstStyle/>
          <a:p>
            <a:pPr algn="ctr"/>
            <a:r>
              <a:rPr lang="en-US" b="1" dirty="0">
                <a:solidFill>
                  <a:schemeClr val="accent1"/>
                </a:solidFill>
                <a:latin typeface="+mn-lt"/>
              </a:rPr>
              <a:t>Kinship in concept</a:t>
            </a:r>
          </a:p>
        </p:txBody>
      </p:sp>
    </p:spTree>
    <p:extLst>
      <p:ext uri="{BB962C8B-B14F-4D97-AF65-F5344CB8AC3E}">
        <p14:creationId xmlns:p14="http://schemas.microsoft.com/office/powerpoint/2010/main" val="285054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9083" y="1224971"/>
            <a:ext cx="6538190" cy="5285407"/>
          </a:xfrm>
        </p:spPr>
        <p:txBody>
          <a:bodyPr>
            <a:noAutofit/>
          </a:bodyPr>
          <a:lstStyle/>
          <a:p>
            <a:r>
              <a:rPr lang="en-US" sz="3200" dirty="0"/>
              <a:t>Founder of population genetics, alongside Ronald A. Fisher and J.B.S. Haldane</a:t>
            </a:r>
          </a:p>
          <a:p>
            <a:r>
              <a:rPr lang="en-US" sz="3200" dirty="0"/>
              <a:t>Inbreeding and relationship coefficient, 1922</a:t>
            </a:r>
          </a:p>
          <a:p>
            <a:r>
              <a:rPr lang="en-US" sz="3200" dirty="0"/>
              <a:t>12/16/1889-3/3/1988</a:t>
            </a:r>
          </a:p>
          <a:p>
            <a:r>
              <a:rPr lang="en-US" sz="3200" dirty="0"/>
              <a:t>Born in Melrose, Massachusetts</a:t>
            </a:r>
          </a:p>
          <a:p>
            <a:r>
              <a:rPr lang="en-US" sz="3200" dirty="0"/>
              <a:t>College in Illinois and </a:t>
            </a:r>
            <a:r>
              <a:rPr lang="en-US" sz="3200" dirty="0" err="1"/>
              <a:t>Ph.D</a:t>
            </a:r>
            <a:r>
              <a:rPr lang="en-US" sz="3200" dirty="0"/>
              <a:t> from Harvard</a:t>
            </a:r>
          </a:p>
          <a:p>
            <a:r>
              <a:rPr lang="en-US" sz="3200" dirty="0"/>
              <a:t>Worked for USDA, U Chicago and U Wisconsin</a:t>
            </a:r>
          </a:p>
        </p:txBody>
      </p:sp>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Sewell Green Wright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3" y="1224972"/>
            <a:ext cx="4987637" cy="5285407"/>
          </a:xfrm>
          <a:prstGeom prst="rect">
            <a:avLst/>
          </a:prstGeom>
        </p:spPr>
      </p:pic>
    </p:spTree>
    <p:extLst>
      <p:ext uri="{BB962C8B-B14F-4D97-AF65-F5344CB8AC3E}">
        <p14:creationId xmlns:p14="http://schemas.microsoft.com/office/powerpoint/2010/main" val="80549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924801" cy="1325563"/>
          </a:xfrm>
        </p:spPr>
        <p:txBody>
          <a:bodyPr/>
          <a:lstStyle/>
          <a:p>
            <a:pPr algn="ctr"/>
            <a:r>
              <a:rPr lang="en-US" b="1" dirty="0">
                <a:solidFill>
                  <a:schemeClr val="accent1"/>
                </a:solidFill>
                <a:latin typeface="+mn-lt"/>
              </a:rPr>
              <a:t>Quantification</a:t>
            </a:r>
          </a:p>
        </p:txBody>
      </p:sp>
      <p:pic>
        <p:nvPicPr>
          <p:cNvPr id="4" name="Picture 3"/>
          <p:cNvPicPr>
            <a:picLocks noChangeAspect="1"/>
          </p:cNvPicPr>
          <p:nvPr/>
        </p:nvPicPr>
        <p:blipFill>
          <a:blip r:embed="rId2"/>
          <a:stretch>
            <a:fillRect/>
          </a:stretch>
        </p:blipFill>
        <p:spPr>
          <a:xfrm>
            <a:off x="7924801" y="-1"/>
            <a:ext cx="4267199" cy="6846729"/>
          </a:xfrm>
          <a:prstGeom prst="rect">
            <a:avLst/>
          </a:prstGeom>
        </p:spPr>
      </p:pic>
      <p:sp>
        <p:nvSpPr>
          <p:cNvPr id="5" name="TextBox 4"/>
          <p:cNvSpPr txBox="1"/>
          <p:nvPr/>
        </p:nvSpPr>
        <p:spPr>
          <a:xfrm>
            <a:off x="8801389" y="4266316"/>
            <a:ext cx="2235200" cy="923330"/>
          </a:xfrm>
          <a:prstGeom prst="rect">
            <a:avLst/>
          </a:prstGeom>
          <a:noFill/>
        </p:spPr>
        <p:txBody>
          <a:bodyPr wrap="square" rtlCol="0">
            <a:spAutoFit/>
          </a:bodyPr>
          <a:lstStyle/>
          <a:p>
            <a:pPr algn="ctr"/>
            <a:r>
              <a:rPr lang="en-US" dirty="0">
                <a:solidFill>
                  <a:schemeClr val="bg1"/>
                </a:solidFill>
              </a:rPr>
              <a:t>Introduction to Quantitative Genetics </a:t>
            </a:r>
          </a:p>
          <a:p>
            <a:pPr algn="ctr"/>
            <a:r>
              <a:rPr lang="en-US" dirty="0">
                <a:solidFill>
                  <a:schemeClr val="bg1"/>
                </a:solidFill>
              </a:rPr>
              <a:t>Falconer &amp; Mackay</a:t>
            </a:r>
          </a:p>
        </p:txBody>
      </p:sp>
      <p:sp>
        <p:nvSpPr>
          <p:cNvPr id="7" name="Content Placeholder 6"/>
          <p:cNvSpPr>
            <a:spLocks noGrp="1"/>
          </p:cNvSpPr>
          <p:nvPr>
            <p:ph idx="1"/>
          </p:nvPr>
        </p:nvSpPr>
        <p:spPr>
          <a:xfrm>
            <a:off x="501747" y="1325563"/>
            <a:ext cx="7423053" cy="4012018"/>
          </a:xfrm>
        </p:spPr>
        <p:txBody>
          <a:bodyPr>
            <a:normAutofit/>
          </a:bodyPr>
          <a:lstStyle/>
          <a:p>
            <a:r>
              <a:rPr lang="en-US" sz="3600" dirty="0"/>
              <a:t>Coefficient of Kinship</a:t>
            </a:r>
          </a:p>
          <a:p>
            <a:r>
              <a:rPr lang="en-US" sz="3600" dirty="0"/>
              <a:t>Co-ancestry</a:t>
            </a:r>
          </a:p>
          <a:p>
            <a:r>
              <a:rPr lang="en-US" sz="3600" dirty="0"/>
              <a:t>Probability of sampling two alleles, each from an individual, are Identical By Decent (IBD). </a:t>
            </a:r>
          </a:p>
          <a:p>
            <a:endParaRPr lang="en-US" sz="3600" dirty="0"/>
          </a:p>
        </p:txBody>
      </p:sp>
      <p:pic>
        <p:nvPicPr>
          <p:cNvPr id="8" name="Picture 7">
            <a:extLst>
              <a:ext uri="{FF2B5EF4-FFF2-40B4-BE49-F238E27FC236}">
                <a16:creationId xmlns:a16="http://schemas.microsoft.com/office/drawing/2014/main" id="{D532755A-8EBE-794E-801A-76F53FABD776}"/>
              </a:ext>
            </a:extLst>
          </p:cNvPr>
          <p:cNvPicPr>
            <a:picLocks noChangeAspect="1"/>
          </p:cNvPicPr>
          <p:nvPr/>
        </p:nvPicPr>
        <p:blipFill>
          <a:blip r:embed="rId3"/>
          <a:stretch>
            <a:fillRect/>
          </a:stretch>
        </p:blipFill>
        <p:spPr>
          <a:xfrm>
            <a:off x="1906154" y="4156617"/>
            <a:ext cx="1566269" cy="2066059"/>
          </a:xfrm>
          <a:prstGeom prst="rect">
            <a:avLst/>
          </a:prstGeom>
        </p:spPr>
      </p:pic>
      <p:pic>
        <p:nvPicPr>
          <p:cNvPr id="9" name="Picture 8">
            <a:extLst>
              <a:ext uri="{FF2B5EF4-FFF2-40B4-BE49-F238E27FC236}">
                <a16:creationId xmlns:a16="http://schemas.microsoft.com/office/drawing/2014/main" id="{DE6043D9-81FC-A44E-8908-9188C9F644F0}"/>
              </a:ext>
            </a:extLst>
          </p:cNvPr>
          <p:cNvPicPr>
            <a:picLocks noChangeAspect="1"/>
          </p:cNvPicPr>
          <p:nvPr/>
        </p:nvPicPr>
        <p:blipFill>
          <a:blip r:embed="rId4"/>
          <a:stretch>
            <a:fillRect/>
          </a:stretch>
        </p:blipFill>
        <p:spPr>
          <a:xfrm>
            <a:off x="3637810" y="4156616"/>
            <a:ext cx="2066059" cy="2066059"/>
          </a:xfrm>
          <a:prstGeom prst="rect">
            <a:avLst/>
          </a:prstGeom>
        </p:spPr>
      </p:pic>
      <p:sp>
        <p:nvSpPr>
          <p:cNvPr id="10" name="TextBox 9">
            <a:extLst>
              <a:ext uri="{FF2B5EF4-FFF2-40B4-BE49-F238E27FC236}">
                <a16:creationId xmlns:a16="http://schemas.microsoft.com/office/drawing/2014/main" id="{08A1B42A-C9FE-1C46-8462-DB018475E157}"/>
              </a:ext>
            </a:extLst>
          </p:cNvPr>
          <p:cNvSpPr txBox="1"/>
          <p:nvPr/>
        </p:nvSpPr>
        <p:spPr>
          <a:xfrm>
            <a:off x="1906154" y="6222675"/>
            <a:ext cx="1566269" cy="646331"/>
          </a:xfrm>
          <a:prstGeom prst="rect">
            <a:avLst/>
          </a:prstGeom>
          <a:noFill/>
        </p:spPr>
        <p:txBody>
          <a:bodyPr wrap="square" rtlCol="0">
            <a:spAutoFit/>
          </a:bodyPr>
          <a:lstStyle/>
          <a:p>
            <a:pPr algn="ctr"/>
            <a:r>
              <a:rPr lang="en-US" dirty="0"/>
              <a:t>Douglas Scott </a:t>
            </a:r>
          </a:p>
          <a:p>
            <a:pPr algn="ctr"/>
            <a:r>
              <a:rPr lang="en-US" dirty="0"/>
              <a:t>Falconer</a:t>
            </a:r>
          </a:p>
        </p:txBody>
      </p:sp>
      <p:sp>
        <p:nvSpPr>
          <p:cNvPr id="11" name="Rectangle 10">
            <a:extLst>
              <a:ext uri="{FF2B5EF4-FFF2-40B4-BE49-F238E27FC236}">
                <a16:creationId xmlns:a16="http://schemas.microsoft.com/office/drawing/2014/main" id="{2F606A56-306E-D14A-A3B9-829CF4D51E12}"/>
              </a:ext>
            </a:extLst>
          </p:cNvPr>
          <p:cNvSpPr/>
          <p:nvPr/>
        </p:nvSpPr>
        <p:spPr>
          <a:xfrm>
            <a:off x="3930957" y="6361174"/>
            <a:ext cx="1479764" cy="369332"/>
          </a:xfrm>
          <a:prstGeom prst="rect">
            <a:avLst/>
          </a:prstGeom>
        </p:spPr>
        <p:txBody>
          <a:bodyPr wrap="none">
            <a:spAutoFit/>
          </a:bodyPr>
          <a:lstStyle/>
          <a:p>
            <a:r>
              <a:rPr lang="en-US" dirty="0"/>
              <a:t>Trudy Mackay</a:t>
            </a:r>
          </a:p>
        </p:txBody>
      </p:sp>
    </p:spTree>
    <p:extLst>
      <p:ext uri="{BB962C8B-B14F-4D97-AF65-F5344CB8AC3E}">
        <p14:creationId xmlns:p14="http://schemas.microsoft.com/office/powerpoint/2010/main" val="4237227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TotalTime>
  <Words>1643</Words>
  <Application>Microsoft Macintosh PowerPoint</Application>
  <PresentationFormat>Widescreen</PresentationFormat>
  <Paragraphs>450</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ArialMT</vt:lpstr>
      <vt:lpstr>Arial</vt:lpstr>
      <vt:lpstr>Calibri</vt:lpstr>
      <vt:lpstr>Calibri Light</vt:lpstr>
      <vt:lpstr>Candara</vt:lpstr>
      <vt:lpstr>Courier New</vt:lpstr>
      <vt:lpstr>Symbol</vt:lpstr>
      <vt:lpstr>Verdana</vt:lpstr>
      <vt:lpstr>Office Theme</vt:lpstr>
      <vt:lpstr>Statistical Genomics</vt:lpstr>
      <vt:lpstr>Outline</vt:lpstr>
      <vt:lpstr>Association study via linkage disequilibrium</vt:lpstr>
      <vt:lpstr>Dwarf8 story</vt:lpstr>
      <vt:lpstr>PowerPoint Presentation</vt:lpstr>
      <vt:lpstr>Kinship in visual</vt:lpstr>
      <vt:lpstr>Kinship in concept</vt:lpstr>
      <vt:lpstr>Sewell Green Wright</vt:lpstr>
      <vt:lpstr>Quantification</vt:lpstr>
      <vt:lpstr>IBS(Status) vs IBD(decent)</vt:lpstr>
      <vt:lpstr>Twice Co-Ancestry</vt:lpstr>
      <vt:lpstr>Wright's formula</vt:lpstr>
      <vt:lpstr>Additive numerator relationship</vt:lpstr>
      <vt:lpstr>Marker based kinship</vt:lpstr>
      <vt:lpstr>Euclidean distance</vt:lpstr>
      <vt:lpstr>Nel's Distance</vt:lpstr>
      <vt:lpstr>SPAGeDi</vt:lpstr>
      <vt:lpstr>Identical by status</vt:lpstr>
      <vt:lpstr>Efficient algorithm</vt:lpstr>
      <vt:lpstr>VanRaden algorithm</vt:lpstr>
      <vt:lpstr>Zhang algorithm</vt:lpstr>
      <vt:lpstr>Scaling</vt:lpstr>
      <vt:lpstr>PowerPoint Presentation</vt:lpstr>
      <vt:lpstr>Zhang</vt:lpstr>
      <vt:lpstr>Comparison</vt:lpstr>
      <vt:lpstr>Common and differences</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81</cp:revision>
  <dcterms:created xsi:type="dcterms:W3CDTF">2020-01-18T23:14:17Z</dcterms:created>
  <dcterms:modified xsi:type="dcterms:W3CDTF">2023-02-24T21:19:43Z</dcterms:modified>
</cp:coreProperties>
</file>